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93" r:id="rId9"/>
    <p:sldId id="264" r:id="rId10"/>
    <p:sldId id="263" r:id="rId11"/>
    <p:sldId id="295" r:id="rId12"/>
    <p:sldId id="301" r:id="rId13"/>
    <p:sldId id="302" r:id="rId14"/>
    <p:sldId id="273" r:id="rId15"/>
    <p:sldId id="298" r:id="rId16"/>
    <p:sldId id="299" r:id="rId17"/>
    <p:sldId id="300" r:id="rId18"/>
    <p:sldId id="272" r:id="rId19"/>
    <p:sldId id="282" r:id="rId20"/>
    <p:sldId id="286" r:id="rId21"/>
    <p:sldId id="287" r:id="rId22"/>
    <p:sldId id="283" r:id="rId23"/>
    <p:sldId id="288" r:id="rId24"/>
    <p:sldId id="277" r:id="rId25"/>
    <p:sldId id="289" r:id="rId26"/>
    <p:sldId id="290" r:id="rId27"/>
    <p:sldId id="291" r:id="rId28"/>
    <p:sldId id="29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1.9444444444444445E-2"/>
          <c:y val="7.870370370370379E-2"/>
          <c:w val="0.60430686789151355"/>
          <c:h val="0.8981481481481487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22111034558180254"/>
                  <c:y val="-0.18064049285505995"/>
                </c:manualLayout>
              </c:layout>
              <c:showVal val="1"/>
            </c:dLbl>
            <c:dLbl>
              <c:idx val="1"/>
              <c:showVal val="1"/>
            </c:dLbl>
            <c:dLbl>
              <c:idx val="2"/>
              <c:showVal val="1"/>
            </c:dLbl>
            <c:dLbl>
              <c:idx val="3"/>
              <c:showVal val="1"/>
            </c:dLbl>
            <c:delete val="1"/>
          </c:dLbls>
          <c:cat>
            <c:strRef>
              <c:f>Sheet1!$A$1:$D$1</c:f>
              <c:strCache>
                <c:ptCount val="4"/>
                <c:pt idx="0">
                  <c:v>INSULATION FAILURE</c:v>
                </c:pt>
                <c:pt idx="1">
                  <c:v>MECHANICAL TROUBLE </c:v>
                </c:pt>
                <c:pt idx="2">
                  <c:v>GAS LEAK</c:v>
                </c:pt>
                <c:pt idx="3">
                  <c:v>OTHERS</c:v>
                </c:pt>
              </c:strCache>
            </c:strRef>
          </c:cat>
          <c:val>
            <c:numRef>
              <c:f>Sheet1!$A$2:$D$2</c:f>
              <c:numCache>
                <c:formatCode>0.00%</c:formatCode>
                <c:ptCount val="4"/>
                <c:pt idx="0">
                  <c:v>0.57299999999999995</c:v>
                </c:pt>
                <c:pt idx="1">
                  <c:v>0.18100000000000008</c:v>
                </c:pt>
                <c:pt idx="2">
                  <c:v>0.12400000000000004</c:v>
                </c:pt>
                <c:pt idx="3">
                  <c:v>0.12300000000000004</c:v>
                </c:pt>
              </c:numCache>
            </c:numRef>
          </c:val>
        </c:ser>
        <c:dLbls/>
      </c:pie3D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800"/>
            </a:pPr>
            <a:endParaRPr lang="en-US"/>
          </a:p>
        </c:txPr>
      </c:legendEntry>
      <c:layout>
        <c:manualLayout>
          <c:xMode val="edge"/>
          <c:yMode val="edge"/>
          <c:x val="0.61943181742417763"/>
          <c:y val="0.26995208932216835"/>
          <c:w val="0.37040730196617055"/>
          <c:h val="0.69819105945090254"/>
        </c:manualLayout>
      </c:layout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zero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BAA2B-FAF8-445C-B091-B24127512596}" type="datetimeFigureOut">
              <a:rPr lang="en-US" smtClean="0"/>
              <a:pPr/>
              <a:t>7/11/2013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47C60-26CD-4CA8-B1FF-1F3A6202B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257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47C60-26CD-4CA8-B1FF-1F3A6202BA5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731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10-Sep-12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r>
              <a:rPr lang="en-US" smtClean="0"/>
              <a:t>10-Sep-12</a:t>
            </a:r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609600"/>
            <a:ext cx="7406640" cy="5867400"/>
          </a:xfrm>
        </p:spPr>
        <p:txBody>
          <a:bodyPr/>
          <a:lstStyle/>
          <a:p>
            <a:pPr algn="ctr"/>
            <a:endParaRPr lang="en-US" sz="4000" b="1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43000" y="457200"/>
            <a:ext cx="8001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GAS INSULATED SUBSTATION</a:t>
            </a:r>
            <a:endParaRPr lang="en-US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6" descr="power-1-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438400"/>
            <a:ext cx="7391400" cy="41148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0"/>
            <a:ext cx="7848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/>
              <a:t>Substation</a:t>
            </a:r>
          </a:p>
          <a:p>
            <a:r>
              <a:rPr lang="en-US" sz="3100" dirty="0" smtClean="0"/>
              <a:t>Conventional substations (AIS)</a:t>
            </a:r>
          </a:p>
          <a:p>
            <a:r>
              <a:rPr lang="en-US" sz="3100" dirty="0" smtClean="0"/>
              <a:t>Limitations of AIS</a:t>
            </a:r>
          </a:p>
          <a:p>
            <a:r>
              <a:rPr lang="en-US" sz="3100" dirty="0" smtClean="0"/>
              <a:t>The need for GIS</a:t>
            </a:r>
          </a:p>
          <a:p>
            <a:r>
              <a:rPr lang="en-US" sz="3100" dirty="0" smtClean="0"/>
              <a:t>Introduction to GIS</a:t>
            </a:r>
          </a:p>
          <a:p>
            <a:r>
              <a:rPr lang="en-US" sz="3100" dirty="0" smtClean="0"/>
              <a:t>Properties of SF6</a:t>
            </a:r>
          </a:p>
          <a:p>
            <a:r>
              <a:rPr lang="en-US" sz="3100" dirty="0" smtClean="0"/>
              <a:t>GIS assembly </a:t>
            </a:r>
          </a:p>
          <a:p>
            <a:r>
              <a:rPr lang="en-US" sz="3100" dirty="0" smtClean="0"/>
              <a:t>Advantages of GIS</a:t>
            </a:r>
          </a:p>
          <a:p>
            <a:r>
              <a:rPr lang="en-US" sz="3100" dirty="0"/>
              <a:t>Design </a:t>
            </a:r>
            <a:r>
              <a:rPr lang="en-US" sz="3100" dirty="0" smtClean="0"/>
              <a:t>features</a:t>
            </a:r>
          </a:p>
          <a:p>
            <a:r>
              <a:rPr lang="en-US" sz="3100" dirty="0" smtClean="0"/>
              <a:t>Drawbacks</a:t>
            </a:r>
          </a:p>
          <a:p>
            <a:r>
              <a:rPr lang="en-US" sz="3100" dirty="0" smtClean="0"/>
              <a:t>SF</a:t>
            </a:r>
            <a:r>
              <a:rPr lang="en-US" sz="3100" baseline="-25000" dirty="0" smtClean="0"/>
              <a:t>6</a:t>
            </a:r>
            <a:r>
              <a:rPr lang="en-US" sz="3100" dirty="0" smtClean="0"/>
              <a:t> – Environmental concerns</a:t>
            </a:r>
          </a:p>
          <a:p>
            <a:r>
              <a:rPr lang="en-US" sz="3100" dirty="0" smtClean="0"/>
              <a:t>SF</a:t>
            </a:r>
            <a:r>
              <a:rPr lang="en-US" sz="3100" baseline="-25000" dirty="0" smtClean="0"/>
              <a:t>6 </a:t>
            </a:r>
            <a:r>
              <a:rPr lang="en-US" sz="3100" dirty="0" smtClean="0"/>
              <a:t>/N</a:t>
            </a:r>
            <a:r>
              <a:rPr lang="en-US" sz="3100" baseline="-25000" dirty="0" smtClean="0"/>
              <a:t>2</a:t>
            </a:r>
            <a:r>
              <a:rPr lang="en-US" sz="3100" dirty="0" smtClean="0"/>
              <a:t> mixtures</a:t>
            </a:r>
          </a:p>
          <a:p>
            <a:r>
              <a:rPr lang="en-US" sz="3100" dirty="0" smtClean="0"/>
              <a:t>Future trends in GIS</a:t>
            </a:r>
          </a:p>
          <a:p>
            <a:r>
              <a:rPr lang="en-US" sz="3100" dirty="0" smtClean="0"/>
              <a:t>Conclusion.</a:t>
            </a:r>
          </a:p>
          <a:p>
            <a:endParaRPr lang="en-US" dirty="0" smtClean="0"/>
          </a:p>
          <a:p>
            <a:pPr>
              <a:buNone/>
            </a:pPr>
            <a:endParaRPr lang="en-US" baseline="-25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Substation: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19200"/>
            <a:ext cx="7638288" cy="1295400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en-US" sz="2400" dirty="0"/>
              <a:t> </a:t>
            </a:r>
            <a:r>
              <a:rPr lang="en-US" sz="2400" dirty="0" smtClean="0"/>
              <a:t>An assembly </a:t>
            </a:r>
            <a:r>
              <a:rPr lang="en-US" sz="2400" dirty="0"/>
              <a:t>of apparatus installed </a:t>
            </a:r>
            <a:r>
              <a:rPr lang="en-US" sz="2400" dirty="0" smtClean="0"/>
              <a:t>to control transmission </a:t>
            </a:r>
            <a:r>
              <a:rPr lang="en-US" sz="2400" dirty="0"/>
              <a:t>and distribution of electric </a:t>
            </a:r>
            <a:r>
              <a:rPr lang="en-US" sz="2400" dirty="0" smtClean="0"/>
              <a:t>power.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z="1400" smtClean="0">
                <a:solidFill>
                  <a:schemeClr val="tx1"/>
                </a:solidFill>
              </a:rPr>
              <a:pPr/>
              <a:t>3</a:t>
            </a:fld>
            <a:endParaRPr kumimoji="0"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2154073"/>
            <a:ext cx="8153400" cy="2362200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47800" y="4724400"/>
            <a:ext cx="7239000" cy="9906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A:Primary </a:t>
            </a:r>
            <a:r>
              <a:rPr lang="en-US" b="1" dirty="0">
                <a:solidFill>
                  <a:schemeClr val="tx1"/>
                </a:solidFill>
              </a:rPr>
              <a:t>power lines' side B:Secondary power lines' side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1.Primary power lines 2.Ground wire 3.Overhead lines 4.Transformer for measurement of electric voltage 5.Disconnect switch 6.Circuit breaker 7.Current transformer 8.Lightning arrester 9.Main transformer 10.Control building 11.Security fence 12.Secondary power lines</a:t>
            </a:r>
            <a:endParaRPr kumimoji="0"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Insulated Substation(AIS):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Air used as a dielectric. </a:t>
            </a:r>
          </a:p>
          <a:p>
            <a:r>
              <a:rPr lang="en-US" sz="2400" dirty="0" smtClean="0"/>
              <a:t>Normally </a:t>
            </a:r>
            <a:r>
              <a:rPr lang="en-US" sz="2400" dirty="0"/>
              <a:t>used for outdoor </a:t>
            </a:r>
            <a:r>
              <a:rPr lang="en-US" sz="2400" dirty="0" smtClean="0"/>
              <a:t>substations.</a:t>
            </a:r>
          </a:p>
          <a:p>
            <a:r>
              <a:rPr lang="en-US" sz="2400" dirty="0" smtClean="0"/>
              <a:t>In very few cases </a:t>
            </a:r>
            <a:r>
              <a:rPr lang="en-US" sz="2400" dirty="0"/>
              <a:t>used for indoor </a:t>
            </a:r>
            <a:r>
              <a:rPr lang="en-US" sz="2400" dirty="0" smtClean="0"/>
              <a:t>substations.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asy </a:t>
            </a:r>
            <a:r>
              <a:rPr lang="en-US" sz="2400" dirty="0"/>
              <a:t>to expand (in case that space is not an issue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Excellent overview, simple handling and easy access.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z="1400" smtClean="0">
                <a:solidFill>
                  <a:schemeClr val="tx1"/>
                </a:solidFill>
              </a:rPr>
              <a:pPr/>
              <a:t>4</a:t>
            </a:fld>
            <a:endParaRPr kumimoji="0"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AIS: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Large dimensions due to statutory clearances and poor dielectric strength of air.</a:t>
            </a:r>
          </a:p>
          <a:p>
            <a:r>
              <a:rPr lang="en-US" sz="2400" dirty="0" smtClean="0"/>
              <a:t>Insulation deterioration with ambient conditions and susceptibility to pollutants.</a:t>
            </a:r>
          </a:p>
          <a:p>
            <a:r>
              <a:rPr lang="en-US" sz="2400" dirty="0" smtClean="0"/>
              <a:t>Wastage of space.</a:t>
            </a:r>
          </a:p>
          <a:p>
            <a:r>
              <a:rPr lang="en-US" sz="2400" dirty="0" smtClean="0"/>
              <a:t>Life of steel structures degrades.</a:t>
            </a:r>
          </a:p>
          <a:p>
            <a:r>
              <a:rPr lang="en-US" sz="2400" dirty="0" smtClean="0"/>
              <a:t>Seismic instability.</a:t>
            </a:r>
          </a:p>
          <a:p>
            <a:r>
              <a:rPr lang="en-US" sz="2400" dirty="0" smtClean="0"/>
              <a:t>Large planning &amp; execution time.</a:t>
            </a:r>
          </a:p>
          <a:p>
            <a:r>
              <a:rPr lang="en-US" sz="2400" dirty="0" smtClean="0"/>
              <a:t>Regular maintenance of the substation required.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5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need for G.I.S: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Non availability of sufficient space.</a:t>
            </a:r>
          </a:p>
          <a:p>
            <a:r>
              <a:rPr lang="en-US" sz="2400" dirty="0" smtClean="0"/>
              <a:t>Difficult climatic and seismic conditions at site.</a:t>
            </a:r>
          </a:p>
          <a:p>
            <a:r>
              <a:rPr lang="en-US" sz="2400" dirty="0" smtClean="0"/>
              <a:t>Urban site (high rise building).</a:t>
            </a:r>
          </a:p>
          <a:p>
            <a:r>
              <a:rPr lang="en-US" sz="2400" dirty="0" smtClean="0"/>
              <a:t>High altitudes.</a:t>
            </a:r>
          </a:p>
          <a:p>
            <a:r>
              <a:rPr lang="en-US" sz="2400" dirty="0" smtClean="0"/>
              <a:t>Limitations of AIS.</a:t>
            </a:r>
          </a:p>
          <a:p>
            <a:endParaRPr lang="en-US" sz="3400" b="1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6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Gas Insulated Substation: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4800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300" dirty="0" smtClean="0"/>
              <a:t>Introduction:</a:t>
            </a:r>
          </a:p>
          <a:p>
            <a:pPr algn="just"/>
            <a:r>
              <a:rPr lang="en-US" sz="2800" dirty="0" smtClean="0"/>
              <a:t>Compact, multi-component assembly.</a:t>
            </a:r>
          </a:p>
          <a:p>
            <a:pPr algn="just"/>
            <a:r>
              <a:rPr lang="en-US" sz="2800" dirty="0" smtClean="0"/>
              <a:t>Enclosed in a ground metallic housing.  </a:t>
            </a:r>
          </a:p>
          <a:p>
            <a:pPr algn="just"/>
            <a:r>
              <a:rPr lang="en-US" sz="2800" dirty="0" smtClean="0"/>
              <a:t>Sulphur Hexaflouride (SF6) gas – the primary insulating medium. </a:t>
            </a:r>
          </a:p>
          <a:p>
            <a:pPr algn="just"/>
            <a:r>
              <a:rPr lang="en-US" sz="2800" dirty="0" smtClean="0"/>
              <a:t>(SF6) gas- superior dielectric properties used at moderate pressure for phase to phase and phase to ground insulation</a:t>
            </a:r>
          </a:p>
          <a:p>
            <a:pPr algn="just"/>
            <a:r>
              <a:rPr lang="en-US" sz="2800" dirty="0" smtClean="0"/>
              <a:t>Preferred for voltage ratings  of 72.5 kV, 145 kV, 300 kV and 420 kV and above. </a:t>
            </a:r>
          </a:p>
          <a:p>
            <a:pPr algn="just"/>
            <a:r>
              <a:rPr lang="en-US" sz="2800" dirty="0" smtClean="0"/>
              <a:t>Various equipments like Circuit Breakers, Bus-Bars, Isolators, Load Break Switches, Current Transformers, Voltage Transformers, Earthing Switches, etc</a:t>
            </a:r>
            <a:r>
              <a:rPr lang="en-US" sz="2800" i="1" dirty="0" smtClean="0"/>
              <a:t>. </a:t>
            </a:r>
            <a:r>
              <a:rPr lang="en-US" sz="2800" dirty="0" smtClean="0"/>
              <a:t>housed in metal enclosed modules filled with SF6 gas.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7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087902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 of SF6: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600200"/>
            <a:ext cx="7406640" cy="4648200"/>
          </a:xfrm>
        </p:spPr>
        <p:txBody>
          <a:bodyPr>
            <a:normAutofit/>
          </a:bodyPr>
          <a:lstStyle/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Non-toxic, very stable chemically.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Man-made.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Lifetime – Very long (800 to 3200 years</a:t>
            </a:r>
            <a:r>
              <a:rPr lang="en-US" sz="2400" dirty="0" smtClean="0">
                <a:solidFill>
                  <a:schemeClr val="tx1"/>
                </a:solidFill>
              </a:rPr>
              <a:t>!).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Insulating properties 3-times that of air.</a:t>
            </a:r>
            <a:endParaRPr lang="en-US" sz="2400" dirty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Colorless &amp; heavier </a:t>
            </a:r>
            <a:r>
              <a:rPr lang="en-US" sz="2400" dirty="0">
                <a:solidFill>
                  <a:schemeClr val="tx1"/>
                </a:solidFill>
              </a:rPr>
              <a:t>than </a:t>
            </a:r>
            <a:r>
              <a:rPr lang="en-US" sz="2400" dirty="0" smtClean="0">
                <a:solidFill>
                  <a:schemeClr val="tx1"/>
                </a:solidFill>
              </a:rPr>
              <a:t>air.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Almost </a:t>
            </a:r>
            <a:r>
              <a:rPr lang="en-US" sz="2400" dirty="0">
                <a:solidFill>
                  <a:schemeClr val="tx1"/>
                </a:solidFill>
              </a:rPr>
              <a:t>water </a:t>
            </a:r>
            <a:r>
              <a:rPr lang="en-US" sz="2400" dirty="0" smtClean="0">
                <a:solidFill>
                  <a:schemeClr val="tx1"/>
                </a:solidFill>
              </a:rPr>
              <a:t>insoluble.</a:t>
            </a:r>
            <a:endParaRPr lang="en-US" sz="2400" dirty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Non inflammable.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8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6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 insulated substation</a:t>
            </a:r>
            <a:endParaRPr lang="en-US" dirty="0"/>
          </a:p>
        </p:txBody>
      </p:sp>
      <p:pic>
        <p:nvPicPr>
          <p:cNvPr id="4" name="Content Placeholder 3" descr="Indoor Gas Insulated Substatio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1"/>
            <a:ext cx="7391400" cy="4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9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GIS Assembly: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105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buNone/>
            </a:pPr>
            <a:r>
              <a:rPr lang="en-US" sz="3100" dirty="0" smtClean="0">
                <a:latin typeface="Calibri" pitchFamily="34" charset="0"/>
              </a:rPr>
              <a:t>ESSENTIAL PARTS OF GIS:</a:t>
            </a:r>
            <a:endParaRPr lang="en-US" sz="3100" dirty="0" smtClean="0"/>
          </a:p>
          <a:p>
            <a:pPr marL="82296" indent="0">
              <a:buNone/>
            </a:pPr>
            <a:r>
              <a:rPr lang="en-US" sz="3100" dirty="0" smtClean="0"/>
              <a:t>1. Bus bar</a:t>
            </a:r>
          </a:p>
          <a:p>
            <a:pPr marL="82296" indent="0">
              <a:buNone/>
            </a:pPr>
            <a:r>
              <a:rPr lang="en-US" sz="3100" dirty="0" smtClean="0"/>
              <a:t>2. Circuit Breaker</a:t>
            </a:r>
          </a:p>
          <a:p>
            <a:pPr marL="82296" indent="0">
              <a:buNone/>
            </a:pPr>
            <a:r>
              <a:rPr lang="en-US" sz="3100" dirty="0" smtClean="0"/>
              <a:t>3. Disconnector (line or bus)</a:t>
            </a:r>
          </a:p>
          <a:p>
            <a:pPr marL="82296" indent="0">
              <a:buNone/>
            </a:pPr>
            <a:r>
              <a:rPr lang="en-US" sz="3100" dirty="0" smtClean="0"/>
              <a:t>4. Earthing switch (line or bus)</a:t>
            </a:r>
          </a:p>
          <a:p>
            <a:pPr marL="82296" indent="0">
              <a:buNone/>
            </a:pPr>
            <a:r>
              <a:rPr lang="en-US" sz="3100" dirty="0" smtClean="0"/>
              <a:t>5. Current transformer (feeder / bus)</a:t>
            </a:r>
          </a:p>
          <a:p>
            <a:pPr marL="82296" indent="0">
              <a:buNone/>
            </a:pPr>
            <a:r>
              <a:rPr lang="en-US" sz="3100" dirty="0" smtClean="0"/>
              <a:t>6. Voltage transformer (feeder/ bus)</a:t>
            </a:r>
          </a:p>
          <a:p>
            <a:pPr marL="82296" indent="0">
              <a:buNone/>
            </a:pPr>
            <a:r>
              <a:rPr lang="en-US" sz="3100" dirty="0" smtClean="0"/>
              <a:t>7. Feeder Disconnector</a:t>
            </a:r>
          </a:p>
          <a:p>
            <a:pPr marL="82296" indent="0">
              <a:buNone/>
            </a:pPr>
            <a:r>
              <a:rPr lang="en-US" sz="3100" dirty="0" smtClean="0"/>
              <a:t>8. Feeder Earthing switch</a:t>
            </a:r>
          </a:p>
          <a:p>
            <a:pPr marL="82296" indent="0">
              <a:buNone/>
            </a:pPr>
            <a:r>
              <a:rPr lang="en-US" sz="3100" dirty="0" smtClean="0"/>
              <a:t>9. Lightning / Surge Arrester</a:t>
            </a:r>
          </a:p>
          <a:p>
            <a:pPr marL="82296" indent="0">
              <a:buNone/>
            </a:pPr>
            <a:r>
              <a:rPr lang="en-US" sz="3100" dirty="0" smtClean="0"/>
              <a:t>10. Cable termination</a:t>
            </a:r>
          </a:p>
          <a:p>
            <a:pPr marL="82296" indent="0">
              <a:buNone/>
            </a:pPr>
            <a:r>
              <a:rPr lang="en-US" sz="3100" dirty="0" smtClean="0"/>
              <a:t>11. Control Panel.</a:t>
            </a:r>
            <a:endParaRPr lang="en-US" sz="31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10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11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09800" y="6019800"/>
            <a:ext cx="5410200" cy="381000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Fig:  essential parts of Gas insulated substation</a:t>
            </a:r>
            <a:endParaRPr kumimoji="0" lang="en-US" sz="16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52400"/>
            <a:ext cx="5824538" cy="5777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2" y="152399"/>
            <a:ext cx="2285998" cy="5777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190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12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899" y="304800"/>
            <a:ext cx="586740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19200" y="6019800"/>
            <a:ext cx="7696200" cy="381000"/>
          </a:xfrm>
        </p:spPr>
        <p:txBody>
          <a:bodyPr/>
          <a:lstStyle/>
          <a:p>
            <a:pPr algn="ctr"/>
            <a:r>
              <a:rPr kumimoji="0" lang="en-US" sz="2400" dirty="0" smtClean="0">
                <a:solidFill>
                  <a:schemeClr val="tx1"/>
                </a:solidFill>
              </a:rPr>
              <a:t>Fig:36 KV Gas insulated substation with 3-phase double bus</a:t>
            </a:r>
            <a:endParaRPr kumimoji="0" lang="en-US" sz="24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728662"/>
            <a:ext cx="1752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5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13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4800"/>
            <a:ext cx="7239000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95400" y="5781675"/>
            <a:ext cx="7467600" cy="771525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Fig: Gas </a:t>
            </a:r>
            <a:r>
              <a:rPr lang="en-US" sz="2400" dirty="0">
                <a:solidFill>
                  <a:schemeClr val="tx1"/>
                </a:solidFill>
              </a:rPr>
              <a:t>insulated substation with </a:t>
            </a:r>
            <a:r>
              <a:rPr lang="en-US" sz="2400" dirty="0" smtClean="0">
                <a:solidFill>
                  <a:schemeClr val="tx1"/>
                </a:solidFill>
              </a:rPr>
              <a:t>double bus arrangement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kumimoji="0"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76337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35502"/>
          </a:xfrm>
        </p:spPr>
        <p:txBody>
          <a:bodyPr/>
          <a:lstStyle/>
          <a:p>
            <a:r>
              <a:rPr lang="en-US" dirty="0" smtClean="0"/>
              <a:t>GIS assembly: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24593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14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6" name="GIS_WMV V9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1828800"/>
            <a:ext cx="76962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686211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Occupies very </a:t>
            </a:r>
            <a:r>
              <a:rPr lang="en-US" sz="2400" dirty="0"/>
              <a:t>less space (1/10th) compared to ordinary substations. </a:t>
            </a:r>
            <a:endParaRPr lang="en-US" sz="2400" dirty="0" smtClean="0"/>
          </a:p>
          <a:p>
            <a:pPr lvl="0"/>
            <a:r>
              <a:rPr lang="en-US" sz="2400" dirty="0" smtClean="0"/>
              <a:t>Hence, most </a:t>
            </a:r>
            <a:r>
              <a:rPr lang="en-US" sz="2400" dirty="0"/>
              <a:t>preferred where area for substation is small (</a:t>
            </a:r>
            <a:r>
              <a:rPr lang="en-US" sz="2400" dirty="0" err="1"/>
              <a:t>eg</a:t>
            </a:r>
            <a:r>
              <a:rPr lang="en-US" sz="2400" dirty="0"/>
              <a:t>: Cities)</a:t>
            </a:r>
          </a:p>
          <a:p>
            <a:pPr lvl="0"/>
            <a:r>
              <a:rPr lang="en-US" sz="2400" dirty="0"/>
              <a:t>Most reliable compared to Air Insulated </a:t>
            </a:r>
            <a:r>
              <a:rPr lang="en-US" sz="2400" dirty="0" smtClean="0"/>
              <a:t>Substations. </a:t>
            </a:r>
          </a:p>
          <a:p>
            <a:pPr lvl="0"/>
            <a:r>
              <a:rPr lang="en-US" sz="2400" dirty="0" smtClean="0"/>
              <a:t>Number of </a:t>
            </a:r>
            <a:r>
              <a:rPr lang="en-US" sz="2400" dirty="0"/>
              <a:t>outages due to the fault is </a:t>
            </a:r>
            <a:r>
              <a:rPr lang="en-US" sz="2400" dirty="0" smtClean="0"/>
              <a:t>less</a:t>
            </a:r>
          </a:p>
          <a:p>
            <a:pPr lvl="0"/>
            <a:r>
              <a:rPr lang="en-US" sz="2400" dirty="0" smtClean="0"/>
              <a:t>Maintenance Free.</a:t>
            </a:r>
            <a:endParaRPr lang="en-US" sz="2400" dirty="0"/>
          </a:p>
          <a:p>
            <a:pPr lvl="0"/>
            <a:r>
              <a:rPr lang="en-US" sz="2400" dirty="0" smtClean="0"/>
              <a:t>Can </a:t>
            </a:r>
            <a:r>
              <a:rPr lang="en-US" sz="2400" dirty="0"/>
              <a:t>be assembled at </a:t>
            </a:r>
            <a:r>
              <a:rPr lang="en-US" sz="2400" dirty="0" smtClean="0"/>
              <a:t>workshop </a:t>
            </a:r>
            <a:r>
              <a:rPr lang="en-US" sz="2400" dirty="0"/>
              <a:t>and modules can be commissioned in the plant </a:t>
            </a:r>
            <a:r>
              <a:rPr lang="en-US" sz="2400" dirty="0" smtClean="0"/>
              <a:t>easily.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15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996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16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609600"/>
            <a:ext cx="7467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94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17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4497" y="381000"/>
            <a:ext cx="7467599" cy="586740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7" name="Oval 6"/>
          <p:cNvSpPr/>
          <p:nvPr/>
        </p:nvSpPr>
        <p:spPr>
          <a:xfrm rot="20093499">
            <a:off x="3778690" y="1687759"/>
            <a:ext cx="2403411" cy="8754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04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35502"/>
          </a:xfrm>
        </p:spPr>
        <p:txBody>
          <a:bodyPr/>
          <a:lstStyle/>
          <a:p>
            <a:r>
              <a:rPr lang="en-US" dirty="0" smtClean="0"/>
              <a:t>Design Challenges: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524000"/>
            <a:ext cx="7406640" cy="4648200"/>
          </a:xfrm>
        </p:spPr>
        <p:txBody>
          <a:bodyPr>
            <a:normAutofit fontScale="85000" lnSpcReduction="10000"/>
          </a:bodyPr>
          <a:lstStyle/>
          <a:p>
            <a:pPr marL="596646" indent="-514350"/>
            <a:r>
              <a:rPr lang="en-US" sz="2800" b="1" dirty="0">
                <a:solidFill>
                  <a:schemeClr val="tx1"/>
                </a:solidFill>
              </a:rPr>
              <a:t>1. Safety: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Optimizing operating electrical stresses to safe levels by better inter electrode spacing .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Increasing </a:t>
            </a:r>
            <a:r>
              <a:rPr lang="en-US" sz="2800" dirty="0">
                <a:solidFill>
                  <a:schemeClr val="tx1"/>
                </a:solidFill>
              </a:rPr>
              <a:t>the gas volume and the thermal inertia of the system to enhance cooling and retain insulation strength.</a:t>
            </a:r>
          </a:p>
          <a:p>
            <a:pPr marL="596646" indent="-514350"/>
            <a:r>
              <a:rPr lang="en-US" sz="2800" b="1" dirty="0">
                <a:solidFill>
                  <a:schemeClr val="tx1"/>
                </a:solidFill>
              </a:rPr>
              <a:t>2. High </a:t>
            </a:r>
            <a:r>
              <a:rPr lang="en-US" sz="2800" b="1" dirty="0" smtClean="0">
                <a:solidFill>
                  <a:schemeClr val="tx1"/>
                </a:solidFill>
              </a:rPr>
              <a:t>reliability</a:t>
            </a:r>
            <a:r>
              <a:rPr lang="en-US" sz="2800" dirty="0" smtClean="0">
                <a:solidFill>
                  <a:schemeClr val="tx1"/>
                </a:solidFill>
              </a:rPr>
              <a:t>:</a:t>
            </a:r>
          </a:p>
          <a:p>
            <a:pPr marL="539496" indent="-457200">
              <a:buSzPct val="15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Superior </a:t>
            </a:r>
            <a:r>
              <a:rPr lang="en-US" sz="2800" dirty="0">
                <a:solidFill>
                  <a:schemeClr val="tx1"/>
                </a:solidFill>
              </a:rPr>
              <a:t>contact systems for Circuit Breakers and</a:t>
            </a:r>
          </a:p>
          <a:p>
            <a:r>
              <a:rPr lang="en-US" sz="2800" dirty="0">
                <a:solidFill>
                  <a:schemeClr val="tx1"/>
                </a:solidFill>
              </a:rPr>
              <a:t>   </a:t>
            </a:r>
            <a:r>
              <a:rPr lang="en-US" sz="2800" dirty="0" smtClean="0">
                <a:solidFill>
                  <a:schemeClr val="tx1"/>
                </a:solidFill>
              </a:rPr>
              <a:t>   </a:t>
            </a:r>
            <a:r>
              <a:rPr lang="en-US" sz="2800" dirty="0" err="1" smtClean="0">
                <a:solidFill>
                  <a:schemeClr val="tx1"/>
                </a:solidFill>
              </a:rPr>
              <a:t>Disconnectors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Multi-contact </a:t>
            </a:r>
            <a:r>
              <a:rPr lang="en-US" sz="2800" dirty="0">
                <a:solidFill>
                  <a:schemeClr val="tx1"/>
                </a:solidFill>
              </a:rPr>
              <a:t>and friction free surfaces incorporated for long operating </a:t>
            </a:r>
            <a:r>
              <a:rPr lang="en-US" sz="2800" dirty="0" smtClean="0">
                <a:solidFill>
                  <a:schemeClr val="tx1"/>
                </a:solidFill>
              </a:rPr>
              <a:t>cycles.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Rugged</a:t>
            </a:r>
            <a:r>
              <a:rPr lang="en-US" sz="2800" dirty="0">
                <a:solidFill>
                  <a:schemeClr val="tx1"/>
                </a:solidFill>
              </a:rPr>
              <a:t>, time proven operating drives used.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18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17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GIS Failure Statistics: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19</a:t>
            </a:fld>
            <a:endParaRPr kumimoji="0" lang="en-US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3566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20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838200"/>
            <a:ext cx="6858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438400" y="5562600"/>
            <a:ext cx="571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In-service fault rate (faults/station-year) vs.</a:t>
            </a:r>
          </a:p>
          <a:p>
            <a:r>
              <a:rPr lang="en-US" sz="2400" dirty="0" smtClean="0"/>
              <a:t>years in service for 25 North American GIS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8954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164102"/>
          </a:xfrm>
        </p:spPr>
        <p:txBody>
          <a:bodyPr/>
          <a:lstStyle/>
          <a:p>
            <a:r>
              <a:rPr lang="en-US" dirty="0"/>
              <a:t>Main Drawbacks: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703136"/>
          </a:xfrm>
        </p:spPr>
        <p:txBody>
          <a:bodyPr>
            <a:normAutofit/>
          </a:bodyPr>
          <a:lstStyle/>
          <a:p>
            <a:pPr marL="484632" indent="-457200" algn="just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High cost compared to conventional substation(AIS</a:t>
            </a:r>
            <a:r>
              <a:rPr lang="en-US" sz="2400" dirty="0" smtClean="0">
                <a:solidFill>
                  <a:schemeClr val="tx1"/>
                </a:solidFill>
              </a:rPr>
              <a:t>).</a:t>
            </a:r>
          </a:p>
          <a:p>
            <a:pPr marL="484632" indent="-457200" algn="just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Excessive </a:t>
            </a:r>
            <a:r>
              <a:rPr lang="en-US" sz="2400" dirty="0">
                <a:solidFill>
                  <a:schemeClr val="tx1"/>
                </a:solidFill>
              </a:rPr>
              <a:t>damage in case of internal </a:t>
            </a:r>
            <a:r>
              <a:rPr lang="en-US" sz="2400" dirty="0" smtClean="0">
                <a:solidFill>
                  <a:schemeClr val="tx1"/>
                </a:solidFill>
              </a:rPr>
              <a:t>fault.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484632" indent="-457200" algn="just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Diagnosis </a:t>
            </a:r>
            <a:r>
              <a:rPr lang="en-US" sz="2400" dirty="0">
                <a:solidFill>
                  <a:schemeClr val="tx1"/>
                </a:solidFill>
              </a:rPr>
              <a:t>of internal fault and rectifying takes very long time (high outage time</a:t>
            </a:r>
            <a:r>
              <a:rPr lang="en-US" sz="2400" dirty="0" smtClean="0">
                <a:solidFill>
                  <a:schemeClr val="tx1"/>
                </a:solidFill>
              </a:rPr>
              <a:t>).</a:t>
            </a:r>
          </a:p>
          <a:p>
            <a:pPr marL="484632" indent="-457200" algn="just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SF6 </a:t>
            </a:r>
            <a:r>
              <a:rPr lang="en-US" sz="2400" dirty="0">
                <a:solidFill>
                  <a:schemeClr val="tx1"/>
                </a:solidFill>
              </a:rPr>
              <a:t>gas pressure must be monitored in each compartment.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84632" indent="-457200" algn="just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Reduction </a:t>
            </a:r>
            <a:r>
              <a:rPr lang="en-US" sz="2400" dirty="0">
                <a:solidFill>
                  <a:schemeClr val="tx1"/>
                </a:solidFill>
              </a:rPr>
              <a:t>in the pressure of the SF6 gas in any module results in flash over and </a:t>
            </a:r>
            <a:r>
              <a:rPr lang="en-US" sz="2400" dirty="0" smtClean="0">
                <a:solidFill>
                  <a:schemeClr val="tx1"/>
                </a:solidFill>
              </a:rPr>
              <a:t>faults.</a:t>
            </a:r>
          </a:p>
          <a:p>
            <a:pPr marL="484632" indent="-457200" algn="just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SF6 </a:t>
            </a:r>
            <a:r>
              <a:rPr lang="en-US" sz="2400" dirty="0">
                <a:solidFill>
                  <a:schemeClr val="tx1"/>
                </a:solidFill>
              </a:rPr>
              <a:t>causes ozone depletion and global warming.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21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84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83102"/>
          </a:xfrm>
        </p:spPr>
        <p:txBody>
          <a:bodyPr/>
          <a:lstStyle/>
          <a:p>
            <a:r>
              <a:rPr lang="en-US" dirty="0"/>
              <a:t>SF6 – Environmental Concerns: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19200"/>
            <a:ext cx="7406640" cy="5029200"/>
          </a:xfrm>
        </p:spPr>
        <p:txBody>
          <a:bodyPr>
            <a:noAutofit/>
          </a:bodyPr>
          <a:lstStyle/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Currently</a:t>
            </a:r>
            <a:r>
              <a:rPr lang="en-US" sz="2400" dirty="0">
                <a:solidFill>
                  <a:schemeClr val="tx1"/>
                </a:solidFill>
              </a:rPr>
              <a:t>, 80% used by Electrical  Power industry.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Other </a:t>
            </a:r>
            <a:r>
              <a:rPr lang="en-US" sz="2400" dirty="0">
                <a:solidFill>
                  <a:schemeClr val="tx1"/>
                </a:solidFill>
              </a:rPr>
              <a:t>Uses – micro-electronics; Al &amp; Mg </a:t>
            </a:r>
            <a:r>
              <a:rPr lang="en-US" sz="2400" dirty="0" smtClean="0">
                <a:solidFill>
                  <a:schemeClr val="tx1"/>
                </a:solidFill>
              </a:rPr>
              <a:t>production.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7000 </a:t>
            </a:r>
            <a:r>
              <a:rPr lang="en-US" sz="2400" dirty="0">
                <a:solidFill>
                  <a:schemeClr val="tx1"/>
                </a:solidFill>
              </a:rPr>
              <a:t>metric tons/</a:t>
            </a:r>
            <a:r>
              <a:rPr lang="en-US" sz="2400" dirty="0" err="1">
                <a:solidFill>
                  <a:schemeClr val="tx1"/>
                </a:solidFill>
              </a:rPr>
              <a:t>yr</a:t>
            </a:r>
            <a:r>
              <a:rPr lang="en-US" sz="2400" dirty="0">
                <a:solidFill>
                  <a:schemeClr val="tx1"/>
                </a:solidFill>
              </a:rPr>
              <a:t> in 1993.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Reached </a:t>
            </a:r>
            <a:r>
              <a:rPr lang="en-US" sz="2400" dirty="0">
                <a:solidFill>
                  <a:schemeClr val="tx1"/>
                </a:solidFill>
              </a:rPr>
              <a:t>10,000 </a:t>
            </a:r>
            <a:r>
              <a:rPr lang="en-US" sz="2400" dirty="0" smtClean="0">
                <a:solidFill>
                  <a:schemeClr val="tx1"/>
                </a:solidFill>
              </a:rPr>
              <a:t>metric tons/</a:t>
            </a:r>
            <a:r>
              <a:rPr lang="en-US" sz="2400" dirty="0" err="1" smtClean="0">
                <a:solidFill>
                  <a:schemeClr val="tx1"/>
                </a:solidFill>
              </a:rPr>
              <a:t>yr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by </a:t>
            </a:r>
            <a:r>
              <a:rPr lang="en-US" sz="2400" dirty="0" smtClean="0">
                <a:solidFill>
                  <a:schemeClr val="tx1"/>
                </a:solidFill>
              </a:rPr>
              <a:t>2010.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Two </a:t>
            </a:r>
            <a:r>
              <a:rPr lang="en-US" sz="2400" dirty="0">
                <a:solidFill>
                  <a:schemeClr val="tx1"/>
                </a:solidFill>
              </a:rPr>
              <a:t>areas of Health and Environmental impact:</a:t>
            </a:r>
          </a:p>
          <a:p>
            <a:pPr marL="596646" indent="-514350">
              <a:buFont typeface="+mj-lt"/>
              <a:buAutoNum type="romanUcPeriod"/>
            </a:pPr>
            <a:r>
              <a:rPr lang="en-US" sz="2400" dirty="0">
                <a:solidFill>
                  <a:schemeClr val="tx1"/>
                </a:solidFill>
              </a:rPr>
              <a:t>Through its normal use in a work place – Arcing byproducts.</a:t>
            </a:r>
          </a:p>
          <a:p>
            <a:pPr marL="596646" indent="-514350">
              <a:buFont typeface="+mj-lt"/>
              <a:buAutoNum type="romanUcPeriod"/>
            </a:pPr>
            <a:r>
              <a:rPr lang="fr-FR" sz="2400" dirty="0">
                <a:solidFill>
                  <a:schemeClr val="tx1"/>
                </a:solidFill>
              </a:rPr>
              <a:t>Global Environmental impact - Ozone depletion and Global </a:t>
            </a:r>
            <a:r>
              <a:rPr lang="en-US" sz="2400" dirty="0">
                <a:solidFill>
                  <a:schemeClr val="tx1"/>
                </a:solidFill>
              </a:rPr>
              <a:t>warming.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22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2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23</a:t>
            </a:fld>
            <a:endParaRPr kumimoji="0"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2510"/>
            <a:ext cx="6553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9131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35502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SF6/N2 Mixtures for GIS?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550736"/>
          </a:xfrm>
        </p:spPr>
        <p:txBody>
          <a:bodyPr>
            <a:normAutofit/>
          </a:bodyPr>
          <a:lstStyle/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SF6 </a:t>
            </a:r>
            <a:r>
              <a:rPr lang="en-US" sz="2400" dirty="0">
                <a:solidFill>
                  <a:schemeClr val="tx1"/>
                </a:solidFill>
              </a:rPr>
              <a:t>gas – specifically mentioned in Kyoto protocol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Small quantities of SF6 in N2 can improve dielectric strength drastically.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All of the dielectric strength of SF6, nearly, can be achieved by adding less than 20% SF6 into N2.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SF6/N2 mixtures less susceptible to effects of field non uniformity than pure SF6.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Thus mitigating the effects of particles and surface protrusions.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484632" indent="-457200">
              <a:buSzPct val="150000"/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24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33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35502"/>
          </a:xfrm>
        </p:spPr>
        <p:txBody>
          <a:bodyPr/>
          <a:lstStyle/>
          <a:p>
            <a:r>
              <a:rPr lang="en-US" dirty="0" smtClean="0"/>
              <a:t>Future trends: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371600"/>
            <a:ext cx="7406640" cy="4953000"/>
          </a:xfrm>
        </p:spPr>
        <p:txBody>
          <a:bodyPr>
            <a:noAutofit/>
          </a:bodyPr>
          <a:lstStyle/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Compact design of switch gear by using three phase </a:t>
            </a:r>
            <a:r>
              <a:rPr lang="en-US" sz="2400" dirty="0" smtClean="0">
                <a:solidFill>
                  <a:schemeClr val="tx1"/>
                </a:solidFill>
              </a:rPr>
              <a:t>modules.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Use </a:t>
            </a:r>
            <a:r>
              <a:rPr lang="en-US" sz="2400" dirty="0">
                <a:solidFill>
                  <a:schemeClr val="tx1"/>
                </a:solidFill>
              </a:rPr>
              <a:t>of vacuum circuit breaker cells in the medium high voltage </a:t>
            </a:r>
            <a:r>
              <a:rPr lang="en-US" sz="2400" dirty="0" smtClean="0">
                <a:solidFill>
                  <a:schemeClr val="tx1"/>
                </a:solidFill>
              </a:rPr>
              <a:t>GIS.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Optimization </a:t>
            </a:r>
            <a:r>
              <a:rPr lang="en-US" sz="2400" dirty="0">
                <a:solidFill>
                  <a:schemeClr val="tx1"/>
                </a:solidFill>
              </a:rPr>
              <a:t>of GIS design to allow easier </a:t>
            </a:r>
            <a:r>
              <a:rPr lang="en-US" sz="2400" dirty="0" smtClean="0">
                <a:solidFill>
                  <a:schemeClr val="tx1"/>
                </a:solidFill>
              </a:rPr>
              <a:t>maintenance.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Development </a:t>
            </a:r>
            <a:r>
              <a:rPr lang="en-US" sz="2400" dirty="0">
                <a:solidFill>
                  <a:schemeClr val="tx1"/>
                </a:solidFill>
              </a:rPr>
              <a:t>of DC GIS for incorporating into </a:t>
            </a:r>
            <a:r>
              <a:rPr lang="en-US" sz="2400" dirty="0" smtClean="0">
                <a:solidFill>
                  <a:schemeClr val="tx1"/>
                </a:solidFill>
              </a:rPr>
              <a:t>expanding national/international </a:t>
            </a:r>
            <a:r>
              <a:rPr lang="en-US" sz="2400" dirty="0">
                <a:solidFill>
                  <a:schemeClr val="tx1"/>
                </a:solidFill>
              </a:rPr>
              <a:t>HVDC </a:t>
            </a:r>
            <a:r>
              <a:rPr lang="en-US" sz="2400" dirty="0" smtClean="0">
                <a:solidFill>
                  <a:schemeClr val="tx1"/>
                </a:solidFill>
              </a:rPr>
              <a:t>systems.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Search </a:t>
            </a:r>
            <a:r>
              <a:rPr lang="en-US" sz="2400" dirty="0">
                <a:solidFill>
                  <a:schemeClr val="tx1"/>
                </a:solidFill>
              </a:rPr>
              <a:t>for replacement gases for SF6.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The most promising  - an 80</a:t>
            </a:r>
            <a:r>
              <a:rPr lang="en-US" sz="2400" dirty="0">
                <a:solidFill>
                  <a:schemeClr val="tx1"/>
                </a:solidFill>
              </a:rPr>
              <a:t>%/20% N2/SF6 mixture.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Replacement </a:t>
            </a:r>
            <a:r>
              <a:rPr lang="en-US" sz="2400" dirty="0">
                <a:solidFill>
                  <a:schemeClr val="tx1"/>
                </a:solidFill>
              </a:rPr>
              <a:t>of existing AIS by GIS will accelerate especially near urban centers.</a:t>
            </a:r>
          </a:p>
          <a:p>
            <a:pPr marL="370332" indent="-342900">
              <a:buSzPct val="150000"/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70332" indent="-342900">
              <a:buSzPct val="150000"/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25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35502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626936"/>
          </a:xfrm>
        </p:spPr>
        <p:txBody>
          <a:bodyPr>
            <a:normAutofit/>
          </a:bodyPr>
          <a:lstStyle/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GIS – necessary for Extra HV &amp; Ultra HV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Some </a:t>
            </a:r>
            <a:r>
              <a:rPr lang="en-US" sz="2400" dirty="0">
                <a:solidFill>
                  <a:schemeClr val="tx1"/>
                </a:solidFill>
              </a:rPr>
              <a:t>important areas to be studied </a:t>
            </a:r>
            <a:r>
              <a:rPr lang="en-US" sz="2400" dirty="0" smtClean="0">
                <a:solidFill>
                  <a:schemeClr val="tx1"/>
                </a:solidFill>
              </a:rPr>
              <a:t>include: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More </a:t>
            </a:r>
            <a:r>
              <a:rPr lang="en-US" sz="2400" dirty="0">
                <a:solidFill>
                  <a:schemeClr val="tx1"/>
                </a:solidFill>
              </a:rPr>
              <a:t>conservative </a:t>
            </a:r>
            <a:r>
              <a:rPr lang="en-US" sz="2400" dirty="0" smtClean="0">
                <a:solidFill>
                  <a:schemeClr val="tx1"/>
                </a:solidFill>
              </a:rPr>
              <a:t>design.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Improved </a:t>
            </a:r>
            <a:r>
              <a:rPr lang="en-US" sz="2400" dirty="0">
                <a:solidFill>
                  <a:schemeClr val="tx1"/>
                </a:solidFill>
              </a:rPr>
              <a:t>gas </a:t>
            </a:r>
            <a:r>
              <a:rPr lang="en-US" sz="2400" dirty="0" smtClean="0">
                <a:solidFill>
                  <a:schemeClr val="tx1"/>
                </a:solidFill>
              </a:rPr>
              <a:t>handling.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Decomposition </a:t>
            </a:r>
            <a:r>
              <a:rPr lang="en-US" sz="2400" dirty="0">
                <a:solidFill>
                  <a:schemeClr val="tx1"/>
                </a:solidFill>
              </a:rPr>
              <a:t>product management </a:t>
            </a:r>
            <a:r>
              <a:rPr lang="en-US" sz="2400" dirty="0" smtClean="0">
                <a:solidFill>
                  <a:schemeClr val="tx1"/>
                </a:solidFill>
              </a:rPr>
              <a:t>techniques.</a:t>
            </a:r>
          </a:p>
          <a:p>
            <a:pPr marL="484632" indent="-457200">
              <a:buSzPct val="15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Achieving </a:t>
            </a:r>
            <a:r>
              <a:rPr lang="en-US" sz="2400" dirty="0">
                <a:solidFill>
                  <a:schemeClr val="tx1"/>
                </a:solidFill>
              </a:rPr>
              <a:t>&amp; maintaining high levels of availability require – more integrated approach to quality control by both users and manufactures.</a:t>
            </a:r>
            <a:br>
              <a:rPr lang="en-US" sz="24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26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0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228600"/>
            <a:ext cx="740664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References: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8001000" cy="5486400"/>
          </a:xfrm>
        </p:spPr>
        <p:txBody>
          <a:bodyPr>
            <a:noAutofit/>
          </a:bodyPr>
          <a:lstStyle/>
          <a:p>
            <a:pPr marL="313182" indent="-285750">
              <a:buSzPct val="150000"/>
              <a:buFont typeface="Arial" pitchFamily="34" charset="0"/>
              <a:buChar char="•"/>
            </a:pPr>
            <a:r>
              <a:rPr lang="en-US" sz="2000" i="1" dirty="0">
                <a:solidFill>
                  <a:schemeClr val="tx1"/>
                </a:solidFill>
              </a:rPr>
              <a:t>G.F. Montillet, E. Mikes et al. "</a:t>
            </a:r>
            <a:r>
              <a:rPr lang="en-US" sz="2000" b="1" i="1" dirty="0">
                <a:solidFill>
                  <a:schemeClr val="tx1"/>
                </a:solidFill>
              </a:rPr>
              <a:t>Underground transmission and distribution GIS solutions</a:t>
            </a:r>
            <a:r>
              <a:rPr lang="en-US" sz="2000" i="1" dirty="0">
                <a:solidFill>
                  <a:schemeClr val="tx1"/>
                </a:solidFill>
              </a:rPr>
              <a:t>" IEEE/PES T&amp;D Exposition and Conference, Dallas USA, </a:t>
            </a:r>
            <a:r>
              <a:rPr lang="en-US" sz="2000" i="1" dirty="0" smtClean="0">
                <a:solidFill>
                  <a:schemeClr val="tx1"/>
                </a:solidFill>
              </a:rPr>
              <a:t>2003.</a:t>
            </a:r>
          </a:p>
          <a:p>
            <a:pPr marL="313182" indent="-285750">
              <a:buSzPct val="150000"/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E</a:t>
            </a:r>
            <a:r>
              <a:rPr lang="en-US" sz="2000" i="1" dirty="0">
                <a:solidFill>
                  <a:schemeClr val="tx1"/>
                </a:solidFill>
              </a:rPr>
              <a:t>. Mikes, Ch. Tschannen, et al. "</a:t>
            </a:r>
            <a:r>
              <a:rPr lang="en-US" sz="2000" b="1" i="1" dirty="0">
                <a:solidFill>
                  <a:schemeClr val="tx1"/>
                </a:solidFill>
              </a:rPr>
              <a:t>GIS substation extensions and upgrades</a:t>
            </a:r>
            <a:r>
              <a:rPr lang="en-US" sz="2000" i="1" dirty="0">
                <a:solidFill>
                  <a:schemeClr val="tx1"/>
                </a:solidFill>
              </a:rPr>
              <a:t>" CEPSI Paper T1-068, 2000, Manila, </a:t>
            </a:r>
            <a:r>
              <a:rPr lang="en-US" sz="2000" i="1" dirty="0" smtClean="0">
                <a:solidFill>
                  <a:schemeClr val="tx1"/>
                </a:solidFill>
              </a:rPr>
              <a:t>Philippines.</a:t>
            </a:r>
          </a:p>
          <a:p>
            <a:pPr marL="313182" indent="-285750">
              <a:buSzPct val="150000"/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CIGRE </a:t>
            </a:r>
            <a:r>
              <a:rPr lang="en-US" sz="2000" i="1" dirty="0">
                <a:solidFill>
                  <a:schemeClr val="tx1"/>
                </a:solidFill>
              </a:rPr>
              <a:t>WG 23.10; Paper 23-102, 1998, Report on the Second International Survey on </a:t>
            </a:r>
            <a:r>
              <a:rPr lang="en-US" sz="2000" b="1" i="1" dirty="0">
                <a:solidFill>
                  <a:schemeClr val="tx1"/>
                </a:solidFill>
              </a:rPr>
              <a:t>High-Voltage Gas Insulated Substations (GIS) Service Experience</a:t>
            </a:r>
            <a:r>
              <a:rPr lang="en-US" sz="2000" i="1" dirty="0">
                <a:solidFill>
                  <a:schemeClr val="tx1"/>
                </a:solidFill>
              </a:rPr>
              <a:t>, Paris, France 1998. </a:t>
            </a:r>
            <a:endParaRPr lang="en-US" sz="2000" i="1" dirty="0" smtClean="0">
              <a:solidFill>
                <a:schemeClr val="tx1"/>
              </a:solidFill>
            </a:endParaRPr>
          </a:p>
          <a:p>
            <a:pPr marL="313182" indent="-285750">
              <a:buSzPct val="150000"/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E</a:t>
            </a:r>
            <a:r>
              <a:rPr lang="en-US" sz="2000" i="1" dirty="0">
                <a:solidFill>
                  <a:schemeClr val="tx1"/>
                </a:solidFill>
              </a:rPr>
              <a:t>. Mikes, H. Aeschbach et al. "</a:t>
            </a:r>
            <a:r>
              <a:rPr lang="en-US" sz="2000" b="1" i="1" dirty="0">
                <a:solidFill>
                  <a:schemeClr val="tx1"/>
                </a:solidFill>
              </a:rPr>
              <a:t>Innovative GIS based solutions for substations</a:t>
            </a:r>
            <a:r>
              <a:rPr lang="en-US" sz="2000" i="1" dirty="0">
                <a:solidFill>
                  <a:schemeClr val="tx1"/>
                </a:solidFill>
              </a:rPr>
              <a:t>" CIGRE SC23 Colloquium Venezuela, Paper 3.1, 2001. </a:t>
            </a:r>
            <a:endParaRPr lang="en-US" sz="2000" i="1" dirty="0" smtClean="0">
              <a:solidFill>
                <a:schemeClr val="tx1"/>
              </a:solidFill>
            </a:endParaRPr>
          </a:p>
          <a:p>
            <a:pPr marL="313182" indent="-285750">
              <a:buSzPct val="150000"/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D</a:t>
            </a:r>
            <a:r>
              <a:rPr lang="en-US" sz="2000" i="1" dirty="0">
                <a:solidFill>
                  <a:schemeClr val="tx1"/>
                </a:solidFill>
              </a:rPr>
              <a:t>. Dufournet, C. Lindner et al. "</a:t>
            </a:r>
            <a:r>
              <a:rPr lang="en-US" sz="2000" b="1" i="1" dirty="0">
                <a:solidFill>
                  <a:schemeClr val="tx1"/>
                </a:solidFill>
              </a:rPr>
              <a:t>Technical Trends in Circuit Breaker Switching Technologies</a:t>
            </a:r>
            <a:r>
              <a:rPr lang="en-US" sz="2000" i="1" dirty="0">
                <a:solidFill>
                  <a:schemeClr val="tx1"/>
                </a:solidFill>
              </a:rPr>
              <a:t>" CIGRE SC A3 Colloquium paper, Sarajevo, Bosnia, 2003. </a:t>
            </a:r>
          </a:p>
          <a:p>
            <a:pPr marL="313182" indent="-285750">
              <a:buSzPct val="150000"/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H</a:t>
            </a:r>
            <a:r>
              <a:rPr lang="en-US" sz="2000" i="1" dirty="0">
                <a:solidFill>
                  <a:schemeClr val="tx1"/>
                </a:solidFill>
              </a:rPr>
              <a:t>. Aeschbach, E. Mikes, et al. "</a:t>
            </a:r>
            <a:r>
              <a:rPr lang="en-US" sz="2000" b="1" i="1" dirty="0">
                <a:solidFill>
                  <a:schemeClr val="tx1"/>
                </a:solidFill>
              </a:rPr>
              <a:t>Space saving GIS based hybrid modules and innovative solutions influencing substation space and life cycle cost judgments</a:t>
            </a:r>
            <a:r>
              <a:rPr lang="en-US" sz="2000" i="1" dirty="0">
                <a:solidFill>
                  <a:schemeClr val="tx1"/>
                </a:solidFill>
              </a:rPr>
              <a:t>" CEPSI Paper </a:t>
            </a:r>
            <a:r>
              <a:rPr lang="en-US" sz="2000" i="1" dirty="0" smtClean="0">
                <a:solidFill>
                  <a:schemeClr val="tx1"/>
                </a:solidFill>
              </a:rPr>
              <a:t>T2-A-7, 2002.</a:t>
            </a:r>
          </a:p>
          <a:p>
            <a:pPr>
              <a:buSzPct val="150000"/>
            </a:pPr>
            <a:endParaRPr lang="en-US" sz="2000" i="1" dirty="0" smtClean="0">
              <a:solidFill>
                <a:schemeClr val="tx1"/>
              </a:solidFill>
            </a:endParaRPr>
          </a:p>
          <a:p>
            <a:pPr marL="484632" indent="-457200">
              <a:buFont typeface="Arial" pitchFamily="34" charset="0"/>
              <a:buChar char="•"/>
            </a:pPr>
            <a:endParaRPr lang="en-US" sz="2000" i="1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27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88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626936"/>
          </a:xfrm>
        </p:spPr>
        <p:txBody>
          <a:bodyPr/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Thanks for your</a:t>
            </a:r>
            <a:b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Patience!</a:t>
            </a:r>
            <a:b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Queries please?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10-Sep-12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>
                <a:solidFill>
                  <a:schemeClr val="tx1"/>
                </a:solidFill>
              </a:rPr>
              <a:pPr/>
              <a:t>28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6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1784</TotalTime>
  <Words>1109</Words>
  <Application>Microsoft Office PowerPoint</Application>
  <PresentationFormat>On-screen Show (4:3)</PresentationFormat>
  <Paragraphs>202</Paragraphs>
  <Slides>28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Solstice</vt:lpstr>
      <vt:lpstr> </vt:lpstr>
      <vt:lpstr>Contents:</vt:lpstr>
      <vt:lpstr>Substation:</vt:lpstr>
      <vt:lpstr>Air Insulated Substation(AIS):</vt:lpstr>
      <vt:lpstr>Limitations of AIS:</vt:lpstr>
      <vt:lpstr>The need for G.I.S:</vt:lpstr>
      <vt:lpstr>Gas Insulated Substation:</vt:lpstr>
      <vt:lpstr>Properties of SF6:</vt:lpstr>
      <vt:lpstr>Gas insulated substation</vt:lpstr>
      <vt:lpstr>GIS Assembly:</vt:lpstr>
      <vt:lpstr>Slide 11</vt:lpstr>
      <vt:lpstr>Slide 12</vt:lpstr>
      <vt:lpstr>Slide 13</vt:lpstr>
      <vt:lpstr>GIS assembly:</vt:lpstr>
      <vt:lpstr>Advantages :</vt:lpstr>
      <vt:lpstr>Slide 16</vt:lpstr>
      <vt:lpstr>Slide 17</vt:lpstr>
      <vt:lpstr>Design Challenges:</vt:lpstr>
      <vt:lpstr>GIS Failure Statistics:</vt:lpstr>
      <vt:lpstr>Slide 20</vt:lpstr>
      <vt:lpstr>Main Drawbacks:</vt:lpstr>
      <vt:lpstr>SF6 – Environmental Concerns: </vt:lpstr>
      <vt:lpstr>Slide 23</vt:lpstr>
      <vt:lpstr>SF6/N2 Mixtures for GIS?</vt:lpstr>
      <vt:lpstr>Future trends:</vt:lpstr>
      <vt:lpstr>CONCLUSION:</vt:lpstr>
      <vt:lpstr>References: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COMPAQ</dc:creator>
  <cp:lastModifiedBy>Administrator</cp:lastModifiedBy>
  <cp:revision>91</cp:revision>
  <dcterms:created xsi:type="dcterms:W3CDTF">2012-09-05T17:38:12Z</dcterms:created>
  <dcterms:modified xsi:type="dcterms:W3CDTF">2013-07-11T05:58:55Z</dcterms:modified>
</cp:coreProperties>
</file>