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1" r:id="rId45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2130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13-Jul-24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45"/>
              </a:lnSpc>
            </a:pPr>
            <a:r>
              <a:rPr dirty="0"/>
              <a:t>1</a:t>
            </a:r>
            <a:fld id="{81D60167-4931-47E6-BA6A-407CBD079E47}" type="slidenum">
              <a:rPr dirty="0"/>
              <a:pPr marL="12700">
                <a:lnSpc>
                  <a:spcPts val="114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13-Jul-24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45"/>
              </a:lnSpc>
            </a:pPr>
            <a:r>
              <a:rPr dirty="0"/>
              <a:t>1</a:t>
            </a:r>
            <a:fld id="{81D60167-4931-47E6-BA6A-407CBD079E47}" type="slidenum">
              <a:rPr dirty="0"/>
              <a:pPr marL="12700">
                <a:lnSpc>
                  <a:spcPts val="114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13-Jul-24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45"/>
              </a:lnSpc>
            </a:pPr>
            <a:r>
              <a:rPr dirty="0"/>
              <a:t>1</a:t>
            </a:r>
            <a:fld id="{81D60167-4931-47E6-BA6A-407CBD079E47}" type="slidenum">
              <a:rPr dirty="0"/>
              <a:pPr marL="12700">
                <a:lnSpc>
                  <a:spcPts val="114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13-Jul-24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45"/>
              </a:lnSpc>
            </a:pPr>
            <a:r>
              <a:rPr dirty="0"/>
              <a:t>1</a:t>
            </a:r>
            <a:fld id="{81D60167-4931-47E6-BA6A-407CBD079E47}" type="slidenum">
              <a:rPr dirty="0"/>
              <a:pPr marL="12700">
                <a:lnSpc>
                  <a:spcPts val="114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13-Jul-24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45"/>
              </a:lnSpc>
            </a:pPr>
            <a:r>
              <a:rPr dirty="0"/>
              <a:t>1</a:t>
            </a:r>
            <a:fld id="{81D60167-4931-47E6-BA6A-407CBD079E47}" type="slidenum">
              <a:rPr dirty="0"/>
              <a:pPr marL="12700">
                <a:lnSpc>
                  <a:spcPts val="114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530344" y="9206239"/>
            <a:ext cx="2233929" cy="180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13-Jul-24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780535" y="8915091"/>
            <a:ext cx="193039" cy="1657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45"/>
              </a:lnSpc>
            </a:pPr>
            <a:r>
              <a:rPr dirty="0"/>
              <a:t>1</a:t>
            </a:r>
            <a:fld id="{81D60167-4931-47E6-BA6A-407CBD079E47}" type="slidenum">
              <a:rPr dirty="0"/>
              <a:pPr marL="12700">
                <a:lnSpc>
                  <a:spcPts val="1145"/>
                </a:lnSpc>
              </a:pPr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1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41.png"/><Relationship Id="rId4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10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18" Type="http://schemas.openxmlformats.org/officeDocument/2006/relationships/image" Target="../media/image7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17" Type="http://schemas.openxmlformats.org/officeDocument/2006/relationships/image" Target="../media/image71.png"/><Relationship Id="rId2" Type="http://schemas.openxmlformats.org/officeDocument/2006/relationships/image" Target="../media/image56.png"/><Relationship Id="rId16" Type="http://schemas.openxmlformats.org/officeDocument/2006/relationships/image" Target="../media/image70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19" Type="http://schemas.openxmlformats.org/officeDocument/2006/relationships/image" Target="../media/image9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4505" y="408709"/>
            <a:ext cx="1324610" cy="1841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00" spc="20" dirty="0">
                <a:latin typeface="Times New Roman"/>
                <a:cs typeface="Times New Roman"/>
              </a:rPr>
              <a:t>A</a:t>
            </a:r>
            <a:r>
              <a:rPr sz="1000" spc="25" dirty="0">
                <a:latin typeface="Times New Roman"/>
                <a:cs typeface="Times New Roman"/>
              </a:rPr>
              <a:t>u</a:t>
            </a:r>
            <a:r>
              <a:rPr sz="1000" spc="10" dirty="0">
                <a:latin typeface="Times New Roman"/>
                <a:cs typeface="Times New Roman"/>
              </a:rPr>
              <a:t>t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mo</a:t>
            </a:r>
            <a:r>
              <a:rPr sz="1000" spc="25" dirty="0">
                <a:latin typeface="Times New Roman"/>
                <a:cs typeface="Times New Roman"/>
              </a:rPr>
              <a:t>b</a:t>
            </a:r>
            <a:r>
              <a:rPr sz="1000" spc="-10" dirty="0">
                <a:latin typeface="Times New Roman"/>
                <a:cs typeface="Times New Roman"/>
              </a:rPr>
              <a:t>i</a:t>
            </a:r>
            <a:r>
              <a:rPr sz="1000" spc="20" dirty="0">
                <a:latin typeface="Times New Roman"/>
                <a:cs typeface="Times New Roman"/>
              </a:rPr>
              <a:t>l</a:t>
            </a:r>
            <a:r>
              <a:rPr sz="1000" spc="15" dirty="0">
                <a:latin typeface="Times New Roman"/>
                <a:cs typeface="Times New Roman"/>
              </a:rPr>
              <a:t>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2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ng</a:t>
            </a:r>
            <a:r>
              <a:rPr sz="1000" spc="20" dirty="0">
                <a:latin typeface="Times New Roman"/>
                <a:cs typeface="Times New Roman"/>
              </a:rPr>
              <a:t>i</a:t>
            </a:r>
            <a:r>
              <a:rPr sz="1000" spc="15" dirty="0">
                <a:latin typeface="Times New Roman"/>
                <a:cs typeface="Times New Roman"/>
              </a:rPr>
              <a:t>n</a:t>
            </a:r>
            <a:r>
              <a:rPr sz="1000" spc="10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e</a:t>
            </a:r>
            <a:r>
              <a:rPr sz="1000" spc="5" dirty="0">
                <a:latin typeface="Times New Roman"/>
                <a:cs typeface="Times New Roman"/>
              </a:rPr>
              <a:t>r</a:t>
            </a:r>
            <a:r>
              <a:rPr sz="1000" spc="20" dirty="0">
                <a:latin typeface="Times New Roman"/>
                <a:cs typeface="Times New Roman"/>
              </a:rPr>
              <a:t>i</a:t>
            </a:r>
            <a:r>
              <a:rPr sz="1000" spc="15" dirty="0">
                <a:latin typeface="Times New Roman"/>
                <a:cs typeface="Times New Roman"/>
              </a:rPr>
              <a:t>ng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4" y="1702307"/>
            <a:ext cx="5600699" cy="256946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170419" y="9371088"/>
            <a:ext cx="5857240" cy="52069"/>
          </a:xfrm>
          <a:custGeom>
            <a:avLst/>
            <a:gdLst/>
            <a:ahLst/>
            <a:cxnLst/>
            <a:rect l="l" t="t" r="r" b="b"/>
            <a:pathLst>
              <a:path w="5857240" h="52070">
                <a:moveTo>
                  <a:pt x="5856744" y="42672"/>
                </a:moveTo>
                <a:lnTo>
                  <a:pt x="0" y="42672"/>
                </a:lnTo>
                <a:lnTo>
                  <a:pt x="0" y="51816"/>
                </a:lnTo>
                <a:lnTo>
                  <a:pt x="5856744" y="51816"/>
                </a:lnTo>
                <a:lnTo>
                  <a:pt x="5856744" y="42672"/>
                </a:lnTo>
                <a:close/>
              </a:path>
              <a:path w="5857240" h="52070">
                <a:moveTo>
                  <a:pt x="5856744" y="0"/>
                </a:moveTo>
                <a:lnTo>
                  <a:pt x="0" y="0"/>
                </a:lnTo>
                <a:lnTo>
                  <a:pt x="0" y="35052"/>
                </a:lnTo>
                <a:lnTo>
                  <a:pt x="5856744" y="35052"/>
                </a:lnTo>
                <a:lnTo>
                  <a:pt x="5856744" y="0"/>
                </a:lnTo>
                <a:close/>
              </a:path>
            </a:pathLst>
          </a:custGeom>
          <a:solidFill>
            <a:srgbClr val="6023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289833" y="1115040"/>
            <a:ext cx="1294765" cy="6108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20"/>
              </a:spcBef>
            </a:pPr>
            <a:r>
              <a:rPr sz="1300" b="1" spc="5" dirty="0">
                <a:latin typeface="Times New Roman"/>
                <a:cs typeface="Times New Roman"/>
              </a:rPr>
              <a:t>UNIT-</a:t>
            </a:r>
            <a:r>
              <a:rPr sz="1300" b="1" spc="-40" dirty="0">
                <a:latin typeface="Times New Roman"/>
                <a:cs typeface="Times New Roman"/>
              </a:rPr>
              <a:t> </a:t>
            </a:r>
            <a:r>
              <a:rPr sz="1300" b="1" spc="5" dirty="0">
                <a:latin typeface="Times New Roman"/>
                <a:cs typeface="Times New Roman"/>
              </a:rPr>
              <a:t>I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300" b="1" spc="-40" dirty="0">
                <a:latin typeface="Times New Roman"/>
                <a:cs typeface="Times New Roman"/>
              </a:rPr>
              <a:t>INTRODUCTION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03604" y="4762500"/>
            <a:ext cx="5420867" cy="3622548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626363" y="298704"/>
            <a:ext cx="6525895" cy="9157970"/>
            <a:chOff x="626363" y="298704"/>
            <a:chExt cx="6525895" cy="9157970"/>
          </a:xfrm>
        </p:grpSpPr>
        <p:sp>
          <p:nvSpPr>
            <p:cNvPr id="9" name="object 9"/>
            <p:cNvSpPr/>
            <p:nvPr/>
          </p:nvSpPr>
          <p:spPr>
            <a:xfrm>
              <a:off x="626364" y="298716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39">
                  <a:moveTo>
                    <a:pt x="53340" y="44183"/>
                  </a:moveTo>
                  <a:lnTo>
                    <a:pt x="44196" y="44183"/>
                  </a:lnTo>
                  <a:lnTo>
                    <a:pt x="44196" y="53327"/>
                  </a:lnTo>
                  <a:lnTo>
                    <a:pt x="53340" y="53327"/>
                  </a:lnTo>
                  <a:lnTo>
                    <a:pt x="53340" y="44183"/>
                  </a:lnTo>
                  <a:close/>
                </a:path>
                <a:path w="53340" h="53339">
                  <a:moveTo>
                    <a:pt x="53340" y="0"/>
                  </a:moveTo>
                  <a:lnTo>
                    <a:pt x="35052" y="0"/>
                  </a:lnTo>
                  <a:lnTo>
                    <a:pt x="0" y="0"/>
                  </a:lnTo>
                  <a:lnTo>
                    <a:pt x="0" y="36576"/>
                  </a:lnTo>
                  <a:lnTo>
                    <a:pt x="0" y="53327"/>
                  </a:lnTo>
                  <a:lnTo>
                    <a:pt x="35052" y="53327"/>
                  </a:lnTo>
                  <a:lnTo>
                    <a:pt x="35052" y="36576"/>
                  </a:lnTo>
                  <a:lnTo>
                    <a:pt x="53340" y="36576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9703" y="298704"/>
              <a:ext cx="6420612" cy="5333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26364" y="298716"/>
              <a:ext cx="6525895" cy="9157970"/>
            </a:xfrm>
            <a:custGeom>
              <a:avLst/>
              <a:gdLst/>
              <a:ahLst/>
              <a:cxnLst/>
              <a:rect l="l" t="t" r="r" b="b"/>
              <a:pathLst>
                <a:path w="6525895" h="9157970">
                  <a:moveTo>
                    <a:pt x="35052" y="53340"/>
                  </a:moveTo>
                  <a:lnTo>
                    <a:pt x="0" y="53340"/>
                  </a:lnTo>
                  <a:lnTo>
                    <a:pt x="0" y="9157716"/>
                  </a:lnTo>
                  <a:lnTo>
                    <a:pt x="35052" y="9157716"/>
                  </a:lnTo>
                  <a:lnTo>
                    <a:pt x="35052" y="53340"/>
                  </a:lnTo>
                  <a:close/>
                </a:path>
                <a:path w="6525895" h="9157970">
                  <a:moveTo>
                    <a:pt x="53340" y="53340"/>
                  </a:moveTo>
                  <a:lnTo>
                    <a:pt x="44196" y="53340"/>
                  </a:lnTo>
                  <a:lnTo>
                    <a:pt x="44196" y="9157716"/>
                  </a:lnTo>
                  <a:lnTo>
                    <a:pt x="53340" y="9157716"/>
                  </a:lnTo>
                  <a:lnTo>
                    <a:pt x="53340" y="53340"/>
                  </a:lnTo>
                  <a:close/>
                </a:path>
                <a:path w="6525895" h="9157970">
                  <a:moveTo>
                    <a:pt x="6481572" y="44196"/>
                  </a:moveTo>
                  <a:lnTo>
                    <a:pt x="6473952" y="44196"/>
                  </a:lnTo>
                  <a:lnTo>
                    <a:pt x="6473952" y="53327"/>
                  </a:lnTo>
                  <a:lnTo>
                    <a:pt x="6473952" y="9157703"/>
                  </a:lnTo>
                  <a:lnTo>
                    <a:pt x="6481559" y="9157703"/>
                  </a:lnTo>
                  <a:lnTo>
                    <a:pt x="6481559" y="53340"/>
                  </a:lnTo>
                  <a:lnTo>
                    <a:pt x="6481572" y="44196"/>
                  </a:lnTo>
                  <a:close/>
                </a:path>
                <a:path w="6525895" h="9157970">
                  <a:moveTo>
                    <a:pt x="6525768" y="53340"/>
                  </a:moveTo>
                  <a:lnTo>
                    <a:pt x="6490716" y="53340"/>
                  </a:lnTo>
                  <a:lnTo>
                    <a:pt x="6490716" y="9157716"/>
                  </a:lnTo>
                  <a:lnTo>
                    <a:pt x="6525768" y="9157716"/>
                  </a:lnTo>
                  <a:lnTo>
                    <a:pt x="6525768" y="53340"/>
                  </a:lnTo>
                  <a:close/>
                </a:path>
                <a:path w="6525895" h="9157970">
                  <a:moveTo>
                    <a:pt x="6525768" y="0"/>
                  </a:moveTo>
                  <a:lnTo>
                    <a:pt x="6490716" y="0"/>
                  </a:lnTo>
                  <a:lnTo>
                    <a:pt x="6473952" y="0"/>
                  </a:lnTo>
                  <a:lnTo>
                    <a:pt x="6473952" y="36576"/>
                  </a:lnTo>
                  <a:lnTo>
                    <a:pt x="6490716" y="36576"/>
                  </a:lnTo>
                  <a:lnTo>
                    <a:pt x="6490716" y="53327"/>
                  </a:lnTo>
                  <a:lnTo>
                    <a:pt x="6525768" y="53327"/>
                  </a:lnTo>
                  <a:lnTo>
                    <a:pt x="6525768" y="36576"/>
                  </a:lnTo>
                  <a:lnTo>
                    <a:pt x="65257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7751" y="433349"/>
            <a:ext cx="1321435" cy="1835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00" spc="2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u</a:t>
            </a:r>
            <a:r>
              <a:rPr sz="1000" spc="15" dirty="0">
                <a:latin typeface="Times New Roman"/>
                <a:cs typeface="Times New Roman"/>
              </a:rPr>
              <a:t>t</a:t>
            </a:r>
            <a:r>
              <a:rPr sz="1000" spc="20" dirty="0">
                <a:latin typeface="Times New Roman"/>
                <a:cs typeface="Times New Roman"/>
              </a:rPr>
              <a:t>om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10" dirty="0">
                <a:latin typeface="Times New Roman"/>
                <a:cs typeface="Times New Roman"/>
              </a:rPr>
              <a:t>bile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E</a:t>
            </a:r>
            <a:r>
              <a:rPr sz="1000" spc="15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g</a:t>
            </a:r>
            <a:r>
              <a:rPr sz="1000" spc="10" dirty="0">
                <a:latin typeface="Times New Roman"/>
                <a:cs typeface="Times New Roman"/>
              </a:rPr>
              <a:t>ineer</a:t>
            </a:r>
            <a:r>
              <a:rPr sz="1000" spc="-5" dirty="0">
                <a:latin typeface="Times New Roman"/>
                <a:cs typeface="Times New Roman"/>
              </a:rPr>
              <a:t>i</a:t>
            </a:r>
            <a:r>
              <a:rPr sz="1000" spc="15" dirty="0">
                <a:latin typeface="Times New Roman"/>
                <a:cs typeface="Times New Roman"/>
              </a:rPr>
              <a:t>ng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17751" y="1005603"/>
            <a:ext cx="5056505" cy="78568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96520">
              <a:lnSpc>
                <a:spcPct val="100000"/>
              </a:lnSpc>
              <a:spcBef>
                <a:spcPts val="125"/>
              </a:spcBef>
            </a:pPr>
            <a:r>
              <a:rPr sz="1100" b="1" spc="10" dirty="0">
                <a:latin typeface="Times New Roman"/>
                <a:cs typeface="Times New Roman"/>
              </a:rPr>
              <a:t>Introduction</a:t>
            </a:r>
            <a:r>
              <a:rPr sz="1100" b="1" dirty="0">
                <a:latin typeface="Times New Roman"/>
                <a:cs typeface="Times New Roman"/>
              </a:rPr>
              <a:t> of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spc="10" dirty="0">
                <a:latin typeface="Times New Roman"/>
                <a:cs typeface="Times New Roman"/>
              </a:rPr>
              <a:t>Automobile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spc="10" dirty="0">
                <a:latin typeface="Times New Roman"/>
                <a:cs typeface="Times New Roman"/>
              </a:rPr>
              <a:t>or</a:t>
            </a:r>
            <a:r>
              <a:rPr sz="1100" b="1" spc="-30" dirty="0">
                <a:latin typeface="Times New Roman"/>
                <a:cs typeface="Times New Roman"/>
              </a:rPr>
              <a:t> </a:t>
            </a:r>
            <a:r>
              <a:rPr sz="1100" b="1" spc="10" dirty="0">
                <a:latin typeface="Times New Roman"/>
                <a:cs typeface="Times New Roman"/>
              </a:rPr>
              <a:t>Vehicle: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Times New Roman"/>
              <a:cs typeface="Times New Roman"/>
            </a:endParaRPr>
          </a:p>
          <a:p>
            <a:pPr marL="83820" marR="5080" indent="466090" algn="just">
              <a:lnSpc>
                <a:spcPts val="1300"/>
              </a:lnSpc>
            </a:pPr>
            <a:r>
              <a:rPr sz="1100" spc="15" dirty="0">
                <a:latin typeface="Times New Roman"/>
                <a:cs typeface="Times New Roman"/>
              </a:rPr>
              <a:t>An </a:t>
            </a:r>
            <a:r>
              <a:rPr sz="1100" spc="10" dirty="0">
                <a:latin typeface="Times New Roman"/>
                <a:cs typeface="Times New Roman"/>
              </a:rPr>
              <a:t>Automobile is a self propelled  vehicle </a:t>
            </a:r>
            <a:r>
              <a:rPr sz="1100" spc="5" dirty="0">
                <a:latin typeface="Times New Roman"/>
                <a:cs typeface="Times New Roman"/>
              </a:rPr>
              <a:t>which  </a:t>
            </a:r>
            <a:r>
              <a:rPr sz="1100" spc="10" dirty="0">
                <a:latin typeface="Times New Roman"/>
                <a:cs typeface="Times New Roman"/>
              </a:rPr>
              <a:t>contains the power </a:t>
            </a:r>
            <a:r>
              <a:rPr sz="1100" spc="5" dirty="0">
                <a:latin typeface="Times New Roman"/>
                <a:cs typeface="Times New Roman"/>
              </a:rPr>
              <a:t>source </a:t>
            </a:r>
            <a:r>
              <a:rPr sz="1100" spc="10" dirty="0">
                <a:latin typeface="Times New Roman"/>
                <a:cs typeface="Times New Roman"/>
              </a:rPr>
              <a:t> for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its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propulsion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Times New Roman"/>
                <a:cs typeface="Times New Roman"/>
              </a:rPr>
              <a:t>and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is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used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for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carrying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passengers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and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goods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on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the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ground,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such </a:t>
            </a:r>
            <a:r>
              <a:rPr sz="1100" spc="-26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as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car,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bus, trucks,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etc.,,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100" b="1" spc="10" dirty="0">
                <a:latin typeface="Times New Roman"/>
                <a:cs typeface="Times New Roman"/>
              </a:rPr>
              <a:t>Types</a:t>
            </a:r>
            <a:r>
              <a:rPr sz="1100" b="1" spc="-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of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spc="10" dirty="0">
                <a:latin typeface="Times New Roman"/>
                <a:cs typeface="Times New Roman"/>
              </a:rPr>
              <a:t>Automobile: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Times New Roman"/>
              <a:cs typeface="Times New Roman"/>
            </a:endParaRPr>
          </a:p>
          <a:p>
            <a:pPr marL="515620">
              <a:lnSpc>
                <a:spcPct val="100000"/>
              </a:lnSpc>
            </a:pPr>
            <a:r>
              <a:rPr sz="1100" spc="10" dirty="0">
                <a:latin typeface="Times New Roman"/>
                <a:cs typeface="Times New Roman"/>
              </a:rPr>
              <a:t>The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automobiles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Times New Roman"/>
                <a:cs typeface="Times New Roman"/>
              </a:rPr>
              <a:t>are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classified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by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the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following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ways,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Times New Roman"/>
              <a:cs typeface="Times New Roman"/>
            </a:endParaRPr>
          </a:p>
          <a:p>
            <a:pPr marL="515620" indent="-21526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515620" algn="l"/>
              </a:tabLst>
            </a:pPr>
            <a:r>
              <a:rPr sz="1100" b="1" spc="15" dirty="0">
                <a:latin typeface="Times New Roman"/>
                <a:cs typeface="Times New Roman"/>
              </a:rPr>
              <a:t>On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spc="5" dirty="0">
                <a:latin typeface="Times New Roman"/>
                <a:cs typeface="Times New Roman"/>
              </a:rPr>
              <a:t>the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spc="10" dirty="0">
                <a:latin typeface="Times New Roman"/>
                <a:cs typeface="Times New Roman"/>
              </a:rPr>
              <a:t>Basis</a:t>
            </a:r>
            <a:r>
              <a:rPr sz="1100" b="1" spc="-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of</a:t>
            </a:r>
            <a:r>
              <a:rPr sz="1100" b="1" spc="15" dirty="0">
                <a:latin typeface="Times New Roman"/>
                <a:cs typeface="Times New Roman"/>
              </a:rPr>
              <a:t> </a:t>
            </a:r>
            <a:r>
              <a:rPr sz="1100" b="1" spc="5" dirty="0">
                <a:latin typeface="Times New Roman"/>
                <a:cs typeface="Times New Roman"/>
              </a:rPr>
              <a:t>Load:</a:t>
            </a:r>
            <a:endParaRPr sz="1100">
              <a:latin typeface="Times New Roman"/>
              <a:cs typeface="Times New Roman"/>
            </a:endParaRPr>
          </a:p>
          <a:p>
            <a:pPr marL="728980" lvl="1" indent="-213360">
              <a:lnSpc>
                <a:spcPct val="100000"/>
              </a:lnSpc>
              <a:spcBef>
                <a:spcPts val="20"/>
              </a:spcBef>
              <a:buFont typeface="Symbol"/>
              <a:buChar char=""/>
              <a:tabLst>
                <a:tab pos="728345" algn="l"/>
                <a:tab pos="728980" algn="l"/>
              </a:tabLst>
            </a:pPr>
            <a:r>
              <a:rPr sz="1100" spc="10" dirty="0">
                <a:latin typeface="Times New Roman"/>
                <a:cs typeface="Times New Roman"/>
              </a:rPr>
              <a:t>Heavy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transport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vehicle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(HTV)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or</a:t>
            </a:r>
            <a:r>
              <a:rPr sz="1100" spc="5" dirty="0">
                <a:latin typeface="Times New Roman"/>
                <a:cs typeface="Times New Roman"/>
              </a:rPr>
              <a:t> heavy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motor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vehicle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(HMV),</a:t>
            </a:r>
            <a:endParaRPr sz="1100">
              <a:latin typeface="Times New Roman"/>
              <a:cs typeface="Times New Roman"/>
            </a:endParaRPr>
          </a:p>
          <a:p>
            <a:pPr marL="728980" lvl="1" indent="-213360">
              <a:lnSpc>
                <a:spcPts val="1315"/>
              </a:lnSpc>
              <a:spcBef>
                <a:spcPts val="60"/>
              </a:spcBef>
              <a:buFont typeface="Symbol"/>
              <a:buChar char=""/>
              <a:tabLst>
                <a:tab pos="728345" algn="l"/>
                <a:tab pos="728980" algn="l"/>
              </a:tabLst>
            </a:pPr>
            <a:r>
              <a:rPr sz="1100" spc="10" dirty="0">
                <a:latin typeface="Times New Roman"/>
                <a:cs typeface="Times New Roman"/>
              </a:rPr>
              <a:t>Light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transport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vehicle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(LTV),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Light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motor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vehicle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(LMV),</a:t>
            </a:r>
            <a:endParaRPr sz="1100">
              <a:latin typeface="Times New Roman"/>
              <a:cs typeface="Times New Roman"/>
            </a:endParaRPr>
          </a:p>
          <a:p>
            <a:pPr marL="515620" indent="-215265">
              <a:lnSpc>
                <a:spcPts val="1315"/>
              </a:lnSpc>
              <a:buAutoNum type="arabicPeriod"/>
              <a:tabLst>
                <a:tab pos="515620" algn="l"/>
              </a:tabLst>
            </a:pPr>
            <a:r>
              <a:rPr sz="1100" b="1" spc="15" dirty="0">
                <a:latin typeface="Times New Roman"/>
                <a:cs typeface="Times New Roman"/>
              </a:rPr>
              <a:t>On</a:t>
            </a:r>
            <a:r>
              <a:rPr sz="1100" b="1" spc="-5" dirty="0">
                <a:latin typeface="Times New Roman"/>
                <a:cs typeface="Times New Roman"/>
              </a:rPr>
              <a:t> </a:t>
            </a:r>
            <a:r>
              <a:rPr sz="1100" b="1" spc="5" dirty="0">
                <a:latin typeface="Times New Roman"/>
                <a:cs typeface="Times New Roman"/>
              </a:rPr>
              <a:t>the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spc="10" dirty="0">
                <a:latin typeface="Times New Roman"/>
                <a:cs typeface="Times New Roman"/>
              </a:rPr>
              <a:t>Basis</a:t>
            </a:r>
            <a:r>
              <a:rPr sz="1100" b="1" spc="-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of</a:t>
            </a:r>
            <a:r>
              <a:rPr sz="1100" b="1" spc="-5" dirty="0">
                <a:latin typeface="Times New Roman"/>
                <a:cs typeface="Times New Roman"/>
              </a:rPr>
              <a:t> </a:t>
            </a:r>
            <a:r>
              <a:rPr sz="1100" b="1" spc="10" dirty="0">
                <a:latin typeface="Times New Roman"/>
                <a:cs typeface="Times New Roman"/>
              </a:rPr>
              <a:t>Wheels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spc="5" dirty="0">
                <a:latin typeface="Times New Roman"/>
                <a:cs typeface="Times New Roman"/>
              </a:rPr>
              <a:t>:</a:t>
            </a:r>
            <a:endParaRPr sz="1100">
              <a:latin typeface="Times New Roman"/>
              <a:cs typeface="Times New Roman"/>
            </a:endParaRPr>
          </a:p>
          <a:p>
            <a:pPr marL="728980" lvl="1" indent="-213360">
              <a:lnSpc>
                <a:spcPct val="100000"/>
              </a:lnSpc>
              <a:spcBef>
                <a:spcPts val="40"/>
              </a:spcBef>
              <a:buFont typeface="Symbol"/>
              <a:buChar char=""/>
              <a:tabLst>
                <a:tab pos="728345" algn="l"/>
                <a:tab pos="728980" algn="l"/>
              </a:tabLst>
            </a:pPr>
            <a:r>
              <a:rPr sz="1100" spc="15" dirty="0">
                <a:latin typeface="Times New Roman"/>
                <a:cs typeface="Times New Roman"/>
              </a:rPr>
              <a:t>Two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wheeler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vehicle,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Times New Roman"/>
                <a:cs typeface="Times New Roman"/>
              </a:rPr>
              <a:t>for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example</a:t>
            </a:r>
            <a:r>
              <a:rPr sz="1100" spc="5" dirty="0">
                <a:latin typeface="Times New Roman"/>
                <a:cs typeface="Times New Roman"/>
              </a:rPr>
              <a:t> :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Scooter,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motorcycle,</a:t>
            </a:r>
            <a:r>
              <a:rPr sz="1100" spc="10" dirty="0">
                <a:latin typeface="Times New Roman"/>
                <a:cs typeface="Times New Roman"/>
              </a:rPr>
              <a:t> scooty,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etc.</a:t>
            </a:r>
            <a:endParaRPr sz="1100">
              <a:latin typeface="Times New Roman"/>
              <a:cs typeface="Times New Roman"/>
            </a:endParaRPr>
          </a:p>
          <a:p>
            <a:pPr marL="728980" lvl="1" indent="-213360">
              <a:lnSpc>
                <a:spcPct val="100000"/>
              </a:lnSpc>
              <a:spcBef>
                <a:spcPts val="45"/>
              </a:spcBef>
              <a:buFont typeface="Symbol"/>
              <a:buChar char=""/>
              <a:tabLst>
                <a:tab pos="728345" algn="l"/>
                <a:tab pos="728980" algn="l"/>
              </a:tabLst>
            </a:pPr>
            <a:r>
              <a:rPr sz="1100" spc="10" dirty="0">
                <a:latin typeface="Times New Roman"/>
                <a:cs typeface="Times New Roman"/>
              </a:rPr>
              <a:t>Three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wheeler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vehicle,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for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example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: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Autorickshaw,</a:t>
            </a:r>
            <a:endParaRPr sz="1100">
              <a:latin typeface="Times New Roman"/>
              <a:cs typeface="Times New Roman"/>
            </a:endParaRPr>
          </a:p>
          <a:p>
            <a:pPr marL="728980" lvl="1" indent="-213360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728345" algn="l"/>
                <a:tab pos="728980" algn="l"/>
              </a:tabLst>
            </a:pPr>
            <a:r>
              <a:rPr sz="1100" spc="10" dirty="0">
                <a:latin typeface="Times New Roman"/>
                <a:cs typeface="Times New Roman"/>
              </a:rPr>
              <a:t>Three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wheeler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scooter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for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handicaps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and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tempo,</a:t>
            </a:r>
            <a:r>
              <a:rPr sz="1100" dirty="0">
                <a:latin typeface="Times New Roman"/>
                <a:cs typeface="Times New Roman"/>
              </a:rPr>
              <a:t> etc.</a:t>
            </a:r>
            <a:endParaRPr sz="1100">
              <a:latin typeface="Times New Roman"/>
              <a:cs typeface="Times New Roman"/>
            </a:endParaRPr>
          </a:p>
          <a:p>
            <a:pPr marL="728980" lvl="1" indent="-213360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728345" algn="l"/>
                <a:tab pos="728980" algn="l"/>
              </a:tabLst>
            </a:pPr>
            <a:r>
              <a:rPr sz="1100" spc="10" dirty="0">
                <a:latin typeface="Times New Roman"/>
                <a:cs typeface="Times New Roman"/>
              </a:rPr>
              <a:t>Four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wheeler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vehicle,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Times New Roman"/>
                <a:cs typeface="Times New Roman"/>
              </a:rPr>
              <a:t>for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example :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Car,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jeep, trucks, buses,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etc.</a:t>
            </a:r>
            <a:endParaRPr sz="1100">
              <a:latin typeface="Times New Roman"/>
              <a:cs typeface="Times New Roman"/>
            </a:endParaRPr>
          </a:p>
          <a:p>
            <a:pPr marL="728980" lvl="1" indent="-213360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728345" algn="l"/>
                <a:tab pos="728980" algn="l"/>
              </a:tabLst>
            </a:pPr>
            <a:r>
              <a:rPr sz="1100" spc="5" dirty="0">
                <a:latin typeface="Times New Roman"/>
                <a:cs typeface="Times New Roman"/>
              </a:rPr>
              <a:t>Six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wheeler vehicle,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for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example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:</a:t>
            </a:r>
            <a:r>
              <a:rPr sz="1100" spc="10" dirty="0">
                <a:latin typeface="Times New Roman"/>
                <a:cs typeface="Times New Roman"/>
              </a:rPr>
              <a:t> Big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trucks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with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two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gear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axles.</a:t>
            </a:r>
            <a:endParaRPr sz="1100">
              <a:latin typeface="Times New Roman"/>
              <a:cs typeface="Times New Roman"/>
            </a:endParaRPr>
          </a:p>
          <a:p>
            <a:pPr marL="515620" indent="-215265">
              <a:lnSpc>
                <a:spcPct val="100000"/>
              </a:lnSpc>
              <a:buAutoNum type="arabicPeriod"/>
              <a:tabLst>
                <a:tab pos="515620" algn="l"/>
              </a:tabLst>
            </a:pPr>
            <a:r>
              <a:rPr sz="1100" b="1" spc="15" dirty="0">
                <a:latin typeface="Times New Roman"/>
                <a:cs typeface="Times New Roman"/>
              </a:rPr>
              <a:t>On</a:t>
            </a:r>
            <a:r>
              <a:rPr sz="1100" b="1" spc="5" dirty="0">
                <a:latin typeface="Times New Roman"/>
                <a:cs typeface="Times New Roman"/>
              </a:rPr>
              <a:t> the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spc="5" dirty="0">
                <a:latin typeface="Times New Roman"/>
                <a:cs typeface="Times New Roman"/>
              </a:rPr>
              <a:t>basis</a:t>
            </a:r>
            <a:r>
              <a:rPr sz="1100" b="1" dirty="0">
                <a:latin typeface="Times New Roman"/>
                <a:cs typeface="Times New Roman"/>
              </a:rPr>
              <a:t> of</a:t>
            </a:r>
            <a:r>
              <a:rPr sz="1100" b="1" spc="-5" dirty="0">
                <a:latin typeface="Times New Roman"/>
                <a:cs typeface="Times New Roman"/>
              </a:rPr>
              <a:t> </a:t>
            </a:r>
            <a:r>
              <a:rPr sz="1100" b="1" spc="10" dirty="0">
                <a:latin typeface="Times New Roman"/>
                <a:cs typeface="Times New Roman"/>
              </a:rPr>
              <a:t>Fuel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spc="5" dirty="0">
                <a:latin typeface="Times New Roman"/>
                <a:cs typeface="Times New Roman"/>
              </a:rPr>
              <a:t>Used:</a:t>
            </a:r>
            <a:endParaRPr sz="1100">
              <a:latin typeface="Times New Roman"/>
              <a:cs typeface="Times New Roman"/>
            </a:endParaRPr>
          </a:p>
          <a:p>
            <a:pPr marL="728980" lvl="1" indent="-213360">
              <a:lnSpc>
                <a:spcPct val="100000"/>
              </a:lnSpc>
              <a:spcBef>
                <a:spcPts val="35"/>
              </a:spcBef>
              <a:buFont typeface="Symbol"/>
              <a:buChar char=""/>
              <a:tabLst>
                <a:tab pos="728345" algn="l"/>
                <a:tab pos="728980" algn="l"/>
              </a:tabLst>
            </a:pPr>
            <a:r>
              <a:rPr sz="1100" spc="5" dirty="0">
                <a:latin typeface="Times New Roman"/>
                <a:cs typeface="Times New Roman"/>
              </a:rPr>
              <a:t>Petrol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vehicle,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e.g.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motorcycle,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scooter,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cars,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etc.</a:t>
            </a:r>
            <a:endParaRPr sz="1100">
              <a:latin typeface="Times New Roman"/>
              <a:cs typeface="Times New Roman"/>
            </a:endParaRPr>
          </a:p>
          <a:p>
            <a:pPr marL="728980" lvl="1" indent="-213360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728345" algn="l"/>
                <a:tab pos="728980" algn="l"/>
              </a:tabLst>
            </a:pPr>
            <a:r>
              <a:rPr sz="1100" spc="10" dirty="0">
                <a:latin typeface="Times New Roman"/>
                <a:cs typeface="Times New Roman"/>
              </a:rPr>
              <a:t>Diesel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vehicle,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e.g.</a:t>
            </a:r>
            <a:r>
              <a:rPr sz="1100" dirty="0">
                <a:latin typeface="Times New Roman"/>
                <a:cs typeface="Times New Roman"/>
              </a:rPr>
              <a:t> trucks, </a:t>
            </a:r>
            <a:r>
              <a:rPr sz="1100" spc="5" dirty="0">
                <a:latin typeface="Times New Roman"/>
                <a:cs typeface="Times New Roman"/>
              </a:rPr>
              <a:t>buses,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etc.</a:t>
            </a:r>
            <a:endParaRPr sz="1100">
              <a:latin typeface="Times New Roman"/>
              <a:cs typeface="Times New Roman"/>
            </a:endParaRPr>
          </a:p>
          <a:p>
            <a:pPr marL="728980" lvl="1" indent="-213360">
              <a:lnSpc>
                <a:spcPct val="100000"/>
              </a:lnSpc>
              <a:spcBef>
                <a:spcPts val="50"/>
              </a:spcBef>
              <a:buFont typeface="Symbol"/>
              <a:buChar char=""/>
              <a:tabLst>
                <a:tab pos="728345" algn="l"/>
                <a:tab pos="728980" algn="l"/>
              </a:tabLst>
            </a:pPr>
            <a:r>
              <a:rPr sz="1100" spc="10" dirty="0">
                <a:latin typeface="Times New Roman"/>
                <a:cs typeface="Times New Roman"/>
              </a:rPr>
              <a:t>Electric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vehicle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which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use</a:t>
            </a:r>
            <a:r>
              <a:rPr sz="1100" spc="10" dirty="0">
                <a:latin typeface="Times New Roman"/>
                <a:cs typeface="Times New Roman"/>
              </a:rPr>
              <a:t> battery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to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drive.</a:t>
            </a:r>
            <a:endParaRPr sz="1100">
              <a:latin typeface="Times New Roman"/>
              <a:cs typeface="Times New Roman"/>
            </a:endParaRPr>
          </a:p>
          <a:p>
            <a:pPr marL="728980" lvl="1" indent="-213360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728345" algn="l"/>
                <a:tab pos="728980" algn="l"/>
              </a:tabLst>
            </a:pPr>
            <a:r>
              <a:rPr sz="1100" spc="10" dirty="0">
                <a:latin typeface="Times New Roman"/>
                <a:cs typeface="Times New Roman"/>
              </a:rPr>
              <a:t>Steam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vehicle,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e.g.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Times New Roman"/>
                <a:cs typeface="Times New Roman"/>
              </a:rPr>
              <a:t>an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engine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which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uses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steam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engine.</a:t>
            </a:r>
            <a:endParaRPr sz="1100">
              <a:latin typeface="Times New Roman"/>
              <a:cs typeface="Times New Roman"/>
            </a:endParaRPr>
          </a:p>
          <a:p>
            <a:pPr marL="728980" lvl="1" indent="-213360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728345" algn="l"/>
                <a:tab pos="728980" algn="l"/>
              </a:tabLst>
            </a:pPr>
            <a:r>
              <a:rPr sz="1100" spc="15" dirty="0">
                <a:latin typeface="Times New Roman"/>
                <a:cs typeface="Times New Roman"/>
              </a:rPr>
              <a:t>Gas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vehicle,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e.g.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LPG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and </a:t>
            </a:r>
            <a:r>
              <a:rPr sz="1100" spc="15" dirty="0">
                <a:latin typeface="Times New Roman"/>
                <a:cs typeface="Times New Roman"/>
              </a:rPr>
              <a:t>CNG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vehicles,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where</a:t>
            </a:r>
            <a:r>
              <a:rPr sz="1100" spc="5" dirty="0">
                <a:latin typeface="Times New Roman"/>
                <a:cs typeface="Times New Roman"/>
              </a:rPr>
              <a:t> LPG </a:t>
            </a:r>
            <a:r>
              <a:rPr sz="1100" spc="10" dirty="0">
                <a:latin typeface="Times New Roman"/>
                <a:cs typeface="Times New Roman"/>
              </a:rPr>
              <a:t>is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liquefied</a:t>
            </a:r>
            <a:endParaRPr sz="1100">
              <a:latin typeface="Times New Roman"/>
              <a:cs typeface="Times New Roman"/>
            </a:endParaRPr>
          </a:p>
          <a:p>
            <a:pPr marL="515620" indent="-215265">
              <a:lnSpc>
                <a:spcPct val="100000"/>
              </a:lnSpc>
              <a:spcBef>
                <a:spcPts val="35"/>
              </a:spcBef>
              <a:buAutoNum type="arabicPeriod"/>
              <a:tabLst>
                <a:tab pos="515620" algn="l"/>
              </a:tabLst>
            </a:pPr>
            <a:r>
              <a:rPr sz="1100" b="1" spc="15" dirty="0">
                <a:latin typeface="Times New Roman"/>
                <a:cs typeface="Times New Roman"/>
              </a:rPr>
              <a:t>On</a:t>
            </a:r>
            <a:r>
              <a:rPr sz="1100" b="1" spc="5" dirty="0">
                <a:latin typeface="Times New Roman"/>
                <a:cs typeface="Times New Roman"/>
              </a:rPr>
              <a:t> the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spc="5" dirty="0">
                <a:latin typeface="Times New Roman"/>
                <a:cs typeface="Times New Roman"/>
              </a:rPr>
              <a:t>basis</a:t>
            </a:r>
            <a:r>
              <a:rPr sz="1100" b="1" dirty="0">
                <a:latin typeface="Times New Roman"/>
                <a:cs typeface="Times New Roman"/>
              </a:rPr>
              <a:t> of</a:t>
            </a:r>
            <a:r>
              <a:rPr sz="1100" b="1" spc="5" dirty="0">
                <a:latin typeface="Times New Roman"/>
                <a:cs typeface="Times New Roman"/>
              </a:rPr>
              <a:t> body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spc="10" dirty="0">
                <a:latin typeface="Times New Roman"/>
                <a:cs typeface="Times New Roman"/>
              </a:rPr>
              <a:t>style:</a:t>
            </a:r>
            <a:endParaRPr sz="1100">
              <a:latin typeface="Times New Roman"/>
              <a:cs typeface="Times New Roman"/>
            </a:endParaRPr>
          </a:p>
          <a:p>
            <a:pPr marL="728980" lvl="1" indent="-213360">
              <a:lnSpc>
                <a:spcPct val="100000"/>
              </a:lnSpc>
              <a:spcBef>
                <a:spcPts val="15"/>
              </a:spcBef>
              <a:buFont typeface="Symbol"/>
              <a:buChar char=""/>
              <a:tabLst>
                <a:tab pos="728345" algn="l"/>
                <a:tab pos="728980" algn="l"/>
              </a:tabLst>
            </a:pPr>
            <a:r>
              <a:rPr sz="1100" spc="10" dirty="0">
                <a:latin typeface="Times New Roman"/>
                <a:cs typeface="Times New Roman"/>
              </a:rPr>
              <a:t>Sedan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Hatchback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car.</a:t>
            </a:r>
            <a:endParaRPr sz="1100">
              <a:latin typeface="Times New Roman"/>
              <a:cs typeface="Times New Roman"/>
            </a:endParaRPr>
          </a:p>
          <a:p>
            <a:pPr marL="728980" lvl="1" indent="-213360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728345" algn="l"/>
                <a:tab pos="728980" algn="l"/>
              </a:tabLst>
            </a:pPr>
            <a:r>
              <a:rPr sz="1100" spc="10" dirty="0">
                <a:latin typeface="Times New Roman"/>
                <a:cs typeface="Times New Roman"/>
              </a:rPr>
              <a:t>Coupe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car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Station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wagon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Convertible.</a:t>
            </a:r>
            <a:endParaRPr sz="1100">
              <a:latin typeface="Times New Roman"/>
              <a:cs typeface="Times New Roman"/>
            </a:endParaRPr>
          </a:p>
          <a:p>
            <a:pPr marL="728980" lvl="1" indent="-213360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728345" algn="l"/>
                <a:tab pos="728980" algn="l"/>
              </a:tabLst>
            </a:pPr>
            <a:r>
              <a:rPr sz="1100" spc="15" dirty="0">
                <a:latin typeface="Times New Roman"/>
                <a:cs typeface="Times New Roman"/>
              </a:rPr>
              <a:t>Van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Special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purpose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vehicle, e.g.</a:t>
            </a:r>
            <a:r>
              <a:rPr sz="1100" spc="10" dirty="0">
                <a:latin typeface="Times New Roman"/>
                <a:cs typeface="Times New Roman"/>
              </a:rPr>
              <a:t> ambulance,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milk </a:t>
            </a:r>
            <a:r>
              <a:rPr sz="1100" spc="10" dirty="0">
                <a:latin typeface="Times New Roman"/>
                <a:cs typeface="Times New Roman"/>
              </a:rPr>
              <a:t>van,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etc.</a:t>
            </a:r>
            <a:endParaRPr sz="1100">
              <a:latin typeface="Times New Roman"/>
              <a:cs typeface="Times New Roman"/>
            </a:endParaRPr>
          </a:p>
          <a:p>
            <a:pPr marL="515620" indent="-215265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515620" algn="l"/>
              </a:tabLst>
            </a:pPr>
            <a:r>
              <a:rPr sz="1100" b="1" spc="15" dirty="0">
                <a:latin typeface="Times New Roman"/>
                <a:cs typeface="Times New Roman"/>
              </a:rPr>
              <a:t>On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spc="5" dirty="0">
                <a:latin typeface="Times New Roman"/>
                <a:cs typeface="Times New Roman"/>
              </a:rPr>
              <a:t>the</a:t>
            </a:r>
            <a:r>
              <a:rPr sz="1100" b="1" spc="-35" dirty="0">
                <a:latin typeface="Times New Roman"/>
                <a:cs typeface="Times New Roman"/>
              </a:rPr>
              <a:t> </a:t>
            </a:r>
            <a:r>
              <a:rPr sz="1100" b="1" spc="10" dirty="0">
                <a:latin typeface="Times New Roman"/>
                <a:cs typeface="Times New Roman"/>
              </a:rPr>
              <a:t>basis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10" dirty="0">
                <a:latin typeface="Times New Roman"/>
                <a:cs typeface="Times New Roman"/>
              </a:rPr>
              <a:t>of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spc="10" dirty="0">
                <a:latin typeface="Times New Roman"/>
                <a:cs typeface="Times New Roman"/>
              </a:rPr>
              <a:t>Transmission:</a:t>
            </a:r>
            <a:endParaRPr sz="1100">
              <a:latin typeface="Times New Roman"/>
              <a:cs typeface="Times New Roman"/>
            </a:endParaRPr>
          </a:p>
          <a:p>
            <a:pPr marL="728980" lvl="1" indent="-213360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728345" algn="l"/>
                <a:tab pos="728980" algn="l"/>
              </a:tabLst>
            </a:pPr>
            <a:r>
              <a:rPr sz="1100" spc="10" dirty="0">
                <a:latin typeface="Times New Roman"/>
                <a:cs typeface="Times New Roman"/>
              </a:rPr>
              <a:t>Conventional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vehicles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with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manual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transmission,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e.g.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car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with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5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gears.</a:t>
            </a:r>
            <a:endParaRPr sz="1100">
              <a:latin typeface="Times New Roman"/>
              <a:cs typeface="Times New Roman"/>
            </a:endParaRPr>
          </a:p>
          <a:p>
            <a:pPr marL="728980" lvl="1" indent="-213360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728345" algn="l"/>
                <a:tab pos="728980" algn="l"/>
              </a:tabLst>
            </a:pPr>
            <a:r>
              <a:rPr sz="1100" spc="10" dirty="0">
                <a:latin typeface="Times New Roman"/>
                <a:cs typeface="Times New Roman"/>
              </a:rPr>
              <a:t>Semi-automatic</a:t>
            </a:r>
            <a:endParaRPr sz="1100">
              <a:latin typeface="Times New Roman"/>
              <a:cs typeface="Times New Roman"/>
            </a:endParaRPr>
          </a:p>
          <a:p>
            <a:pPr marL="730250" marR="508634" lvl="1" indent="-215265">
              <a:lnSpc>
                <a:spcPts val="1250"/>
              </a:lnSpc>
              <a:spcBef>
                <a:spcPts val="145"/>
              </a:spcBef>
              <a:buFont typeface="Symbol"/>
              <a:buChar char=""/>
              <a:tabLst>
                <a:tab pos="728345" algn="l"/>
                <a:tab pos="728980" algn="l"/>
              </a:tabLst>
            </a:pPr>
            <a:r>
              <a:rPr sz="1100" spc="15" dirty="0">
                <a:latin typeface="Times New Roman"/>
                <a:cs typeface="Times New Roman"/>
              </a:rPr>
              <a:t>Au</a:t>
            </a:r>
            <a:r>
              <a:rPr sz="1100" spc="-5" dirty="0">
                <a:latin typeface="Times New Roman"/>
                <a:cs typeface="Times New Roman"/>
              </a:rPr>
              <a:t>t</a:t>
            </a:r>
            <a:r>
              <a:rPr sz="1100" spc="10" dirty="0">
                <a:latin typeface="Times New Roman"/>
                <a:cs typeface="Times New Roman"/>
              </a:rPr>
              <a:t>oma</a:t>
            </a:r>
            <a:r>
              <a:rPr sz="1100" spc="-20" dirty="0">
                <a:latin typeface="Times New Roman"/>
                <a:cs typeface="Times New Roman"/>
              </a:rPr>
              <a:t>t</a:t>
            </a:r>
            <a:r>
              <a:rPr sz="1100" spc="5" dirty="0">
                <a:latin typeface="Times New Roman"/>
                <a:cs typeface="Times New Roman"/>
              </a:rPr>
              <a:t>ic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: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In</a:t>
            </a:r>
            <a:r>
              <a:rPr sz="1100" spc="-7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Times New Roman"/>
                <a:cs typeface="Times New Roman"/>
              </a:rPr>
              <a:t>a</a:t>
            </a:r>
            <a:r>
              <a:rPr sz="1100" spc="10" dirty="0">
                <a:latin typeface="Times New Roman"/>
                <a:cs typeface="Times New Roman"/>
              </a:rPr>
              <a:t>u</a:t>
            </a:r>
            <a:r>
              <a:rPr sz="1100" spc="15" dirty="0">
                <a:latin typeface="Times New Roman"/>
                <a:cs typeface="Times New Roman"/>
              </a:rPr>
              <a:t>t</a:t>
            </a:r>
            <a:r>
              <a:rPr sz="1100" spc="-5" dirty="0">
                <a:latin typeface="Times New Roman"/>
                <a:cs typeface="Times New Roman"/>
              </a:rPr>
              <a:t>o</a:t>
            </a:r>
            <a:r>
              <a:rPr sz="1100" spc="20" dirty="0">
                <a:latin typeface="Times New Roman"/>
                <a:cs typeface="Times New Roman"/>
              </a:rPr>
              <a:t>m</a:t>
            </a:r>
            <a:r>
              <a:rPr sz="1100" spc="15" dirty="0">
                <a:latin typeface="Times New Roman"/>
                <a:cs typeface="Times New Roman"/>
              </a:rPr>
              <a:t>a</a:t>
            </a:r>
            <a:r>
              <a:rPr sz="1100" spc="-5" dirty="0">
                <a:latin typeface="Times New Roman"/>
                <a:cs typeface="Times New Roman"/>
              </a:rPr>
              <a:t>t</a:t>
            </a:r>
            <a:r>
              <a:rPr sz="1100" spc="5" dirty="0">
                <a:latin typeface="Times New Roman"/>
                <a:cs typeface="Times New Roman"/>
              </a:rPr>
              <a:t>ic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</a:t>
            </a:r>
            <a:r>
              <a:rPr sz="1100" spc="5" dirty="0">
                <a:latin typeface="Times New Roman"/>
                <a:cs typeface="Times New Roman"/>
              </a:rPr>
              <a:t>r</a:t>
            </a:r>
            <a:r>
              <a:rPr sz="1100" spc="25" dirty="0">
                <a:latin typeface="Times New Roman"/>
                <a:cs typeface="Times New Roman"/>
              </a:rPr>
              <a:t>a</a:t>
            </a:r>
            <a:r>
              <a:rPr sz="1100" spc="10" dirty="0">
                <a:latin typeface="Times New Roman"/>
                <a:cs typeface="Times New Roman"/>
              </a:rPr>
              <a:t>n</a:t>
            </a:r>
            <a:r>
              <a:rPr sz="1100" spc="-5" dirty="0">
                <a:latin typeface="Times New Roman"/>
                <a:cs typeface="Times New Roman"/>
              </a:rPr>
              <a:t>s</a:t>
            </a:r>
            <a:r>
              <a:rPr sz="1100" spc="30" dirty="0">
                <a:latin typeface="Times New Roman"/>
                <a:cs typeface="Times New Roman"/>
              </a:rPr>
              <a:t>m</a:t>
            </a:r>
            <a:r>
              <a:rPr sz="1100" spc="5" dirty="0">
                <a:latin typeface="Times New Roman"/>
                <a:cs typeface="Times New Roman"/>
              </a:rPr>
              <a:t>issi</a:t>
            </a:r>
            <a:r>
              <a:rPr sz="1100" spc="20" dirty="0">
                <a:latin typeface="Times New Roman"/>
                <a:cs typeface="Times New Roman"/>
              </a:rPr>
              <a:t>o</a:t>
            </a:r>
            <a:r>
              <a:rPr sz="1100" spc="-5" dirty="0">
                <a:latin typeface="Times New Roman"/>
                <a:cs typeface="Times New Roman"/>
              </a:rPr>
              <a:t>n</a:t>
            </a:r>
            <a:r>
              <a:rPr sz="1100" spc="5" dirty="0">
                <a:latin typeface="Times New Roman"/>
                <a:cs typeface="Times New Roman"/>
              </a:rPr>
              <a:t>,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</a:t>
            </a:r>
            <a:r>
              <a:rPr sz="1100" spc="10" dirty="0">
                <a:latin typeface="Times New Roman"/>
                <a:cs typeface="Times New Roman"/>
              </a:rPr>
              <a:t>ea</a:t>
            </a:r>
            <a:r>
              <a:rPr sz="1100" spc="-10" dirty="0">
                <a:latin typeface="Times New Roman"/>
                <a:cs typeface="Times New Roman"/>
              </a:rPr>
              <a:t>r</a:t>
            </a:r>
            <a:r>
              <a:rPr sz="1100" spc="10" dirty="0">
                <a:latin typeface="Times New Roman"/>
                <a:cs typeface="Times New Roman"/>
              </a:rPr>
              <a:t>s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Times New Roman"/>
                <a:cs typeface="Times New Roman"/>
              </a:rPr>
              <a:t>a</a:t>
            </a:r>
            <a:r>
              <a:rPr sz="1100" spc="-10" dirty="0">
                <a:latin typeface="Times New Roman"/>
                <a:cs typeface="Times New Roman"/>
              </a:rPr>
              <a:t>r</a:t>
            </a:r>
            <a:r>
              <a:rPr sz="1100" spc="10" dirty="0">
                <a:latin typeface="Times New Roman"/>
                <a:cs typeface="Times New Roman"/>
              </a:rPr>
              <a:t>e </a:t>
            </a:r>
            <a:r>
              <a:rPr sz="1100" spc="-5" dirty="0">
                <a:latin typeface="Times New Roman"/>
                <a:cs typeface="Times New Roman"/>
              </a:rPr>
              <a:t>n</a:t>
            </a:r>
            <a:r>
              <a:rPr sz="1100" spc="20" dirty="0">
                <a:latin typeface="Times New Roman"/>
                <a:cs typeface="Times New Roman"/>
              </a:rPr>
              <a:t>o</a:t>
            </a:r>
            <a:r>
              <a:rPr sz="1100" spc="5" dirty="0">
                <a:latin typeface="Times New Roman"/>
                <a:cs typeface="Times New Roman"/>
              </a:rPr>
              <a:t>t </a:t>
            </a:r>
            <a:r>
              <a:rPr sz="1100" spc="10" dirty="0">
                <a:latin typeface="Times New Roman"/>
                <a:cs typeface="Times New Roman"/>
              </a:rPr>
              <a:t>requir</a:t>
            </a:r>
            <a:r>
              <a:rPr sz="1100" spc="15" dirty="0">
                <a:latin typeface="Times New Roman"/>
                <a:cs typeface="Times New Roman"/>
              </a:rPr>
              <a:t>e</a:t>
            </a:r>
            <a:r>
              <a:rPr sz="1100" spc="10" dirty="0">
                <a:latin typeface="Times New Roman"/>
                <a:cs typeface="Times New Roman"/>
              </a:rPr>
              <a:t>d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Times New Roman"/>
                <a:cs typeface="Times New Roman"/>
              </a:rPr>
              <a:t>t</a:t>
            </a:r>
            <a:r>
              <a:rPr sz="1100" spc="10" dirty="0">
                <a:latin typeface="Times New Roman"/>
                <a:cs typeface="Times New Roman"/>
              </a:rPr>
              <a:t>o</a:t>
            </a:r>
            <a:r>
              <a:rPr sz="1100" spc="5" dirty="0">
                <a:latin typeface="Times New Roman"/>
                <a:cs typeface="Times New Roman"/>
              </a:rPr>
              <a:t> be  </a:t>
            </a:r>
            <a:r>
              <a:rPr sz="1100" spc="10" dirty="0">
                <a:latin typeface="Times New Roman"/>
                <a:cs typeface="Times New Roman"/>
              </a:rPr>
              <a:t>changed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manually.</a:t>
            </a:r>
            <a:endParaRPr sz="1100">
              <a:latin typeface="Times New Roman"/>
              <a:cs typeface="Times New Roman"/>
            </a:endParaRPr>
          </a:p>
          <a:p>
            <a:pPr marL="515620" indent="-215265">
              <a:lnSpc>
                <a:spcPts val="1310"/>
              </a:lnSpc>
              <a:buAutoNum type="arabicPeriod"/>
              <a:tabLst>
                <a:tab pos="515620" algn="l"/>
              </a:tabLst>
            </a:pPr>
            <a:r>
              <a:rPr sz="1100" b="1" spc="15" dirty="0">
                <a:latin typeface="Times New Roman"/>
                <a:cs typeface="Times New Roman"/>
              </a:rPr>
              <a:t>On</a:t>
            </a:r>
            <a:r>
              <a:rPr sz="1100" b="1" spc="-5" dirty="0">
                <a:latin typeface="Times New Roman"/>
                <a:cs typeface="Times New Roman"/>
              </a:rPr>
              <a:t> </a:t>
            </a:r>
            <a:r>
              <a:rPr sz="1100" b="1" spc="5" dirty="0">
                <a:latin typeface="Times New Roman"/>
                <a:cs typeface="Times New Roman"/>
              </a:rPr>
              <a:t>the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5" dirty="0">
                <a:latin typeface="Times New Roman"/>
                <a:cs typeface="Times New Roman"/>
              </a:rPr>
              <a:t>basis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spc="10" dirty="0">
                <a:latin typeface="Times New Roman"/>
                <a:cs typeface="Times New Roman"/>
              </a:rPr>
              <a:t>of</a:t>
            </a:r>
            <a:r>
              <a:rPr sz="1100" b="1" spc="-30" dirty="0">
                <a:latin typeface="Times New Roman"/>
                <a:cs typeface="Times New Roman"/>
              </a:rPr>
              <a:t> </a:t>
            </a:r>
            <a:r>
              <a:rPr sz="1100" b="1" spc="10" dirty="0">
                <a:latin typeface="Times New Roman"/>
                <a:cs typeface="Times New Roman"/>
              </a:rPr>
              <a:t>Drive:</a:t>
            </a:r>
            <a:endParaRPr sz="1100">
              <a:latin typeface="Times New Roman"/>
              <a:cs typeface="Times New Roman"/>
            </a:endParaRPr>
          </a:p>
          <a:p>
            <a:pPr marL="728980" lvl="1" indent="-213360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728345" algn="l"/>
                <a:tab pos="728980" algn="l"/>
              </a:tabLst>
            </a:pPr>
            <a:r>
              <a:rPr sz="1100" spc="10" dirty="0">
                <a:latin typeface="Times New Roman"/>
                <a:cs typeface="Times New Roman"/>
              </a:rPr>
              <a:t>Left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hand</a:t>
            </a:r>
            <a:r>
              <a:rPr sz="1100" spc="-5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drive</a:t>
            </a:r>
            <a:endParaRPr sz="1100">
              <a:latin typeface="Times New Roman"/>
              <a:cs typeface="Times New Roman"/>
            </a:endParaRPr>
          </a:p>
          <a:p>
            <a:pPr marL="728980" lvl="1" indent="-213360">
              <a:lnSpc>
                <a:spcPct val="100000"/>
              </a:lnSpc>
              <a:spcBef>
                <a:spcPts val="75"/>
              </a:spcBef>
              <a:buFont typeface="Symbol"/>
              <a:buChar char=""/>
              <a:tabLst>
                <a:tab pos="728345" algn="l"/>
                <a:tab pos="728980" algn="l"/>
              </a:tabLst>
            </a:pPr>
            <a:r>
              <a:rPr sz="1100" spc="5" dirty="0">
                <a:latin typeface="Times New Roman"/>
                <a:cs typeface="Times New Roman"/>
              </a:rPr>
              <a:t>Right</a:t>
            </a:r>
            <a:r>
              <a:rPr sz="1100" spc="10" dirty="0">
                <a:latin typeface="Times New Roman"/>
                <a:cs typeface="Times New Roman"/>
              </a:rPr>
              <a:t> hand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drive</a:t>
            </a:r>
            <a:endParaRPr sz="1100">
              <a:latin typeface="Times New Roman"/>
              <a:cs typeface="Times New Roman"/>
            </a:endParaRPr>
          </a:p>
          <a:p>
            <a:pPr marL="515620" indent="-215265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515620" algn="l"/>
              </a:tabLst>
            </a:pPr>
            <a:r>
              <a:rPr sz="1100" b="1" spc="15" dirty="0">
                <a:latin typeface="Times New Roman"/>
                <a:cs typeface="Times New Roman"/>
              </a:rPr>
              <a:t>On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5" dirty="0">
                <a:latin typeface="Times New Roman"/>
                <a:cs typeface="Times New Roman"/>
              </a:rPr>
              <a:t>the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spc="5" dirty="0">
                <a:latin typeface="Times New Roman"/>
                <a:cs typeface="Times New Roman"/>
              </a:rPr>
              <a:t>basis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of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spc="10" dirty="0">
                <a:latin typeface="Times New Roman"/>
                <a:cs typeface="Times New Roman"/>
              </a:rPr>
              <a:t>Driving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spc="10" dirty="0">
                <a:latin typeface="Times New Roman"/>
                <a:cs typeface="Times New Roman"/>
              </a:rPr>
              <a:t>Axle</a:t>
            </a:r>
            <a:endParaRPr sz="1100">
              <a:latin typeface="Times New Roman"/>
              <a:cs typeface="Times New Roman"/>
            </a:endParaRPr>
          </a:p>
          <a:p>
            <a:pPr marL="728980" lvl="1" indent="-213360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728345" algn="l"/>
                <a:tab pos="728980" algn="l"/>
              </a:tabLst>
            </a:pPr>
            <a:r>
              <a:rPr sz="1100" spc="5" dirty="0">
                <a:latin typeface="Times New Roman"/>
                <a:cs typeface="Times New Roman"/>
              </a:rPr>
              <a:t>Front </a:t>
            </a:r>
            <a:r>
              <a:rPr sz="1100" spc="10" dirty="0">
                <a:latin typeface="Times New Roman"/>
                <a:cs typeface="Times New Roman"/>
              </a:rPr>
              <a:t>wheel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drive</a:t>
            </a:r>
            <a:endParaRPr sz="1100">
              <a:latin typeface="Times New Roman"/>
              <a:cs typeface="Times New Roman"/>
            </a:endParaRPr>
          </a:p>
          <a:p>
            <a:pPr marL="728980" lvl="1" indent="-213360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728345" algn="l"/>
                <a:tab pos="728980" algn="l"/>
              </a:tabLst>
            </a:pPr>
            <a:r>
              <a:rPr sz="1100" spc="10" dirty="0">
                <a:latin typeface="Times New Roman"/>
                <a:cs typeface="Times New Roman"/>
              </a:rPr>
              <a:t>Rear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wheel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drive</a:t>
            </a:r>
            <a:endParaRPr sz="1100">
              <a:latin typeface="Times New Roman"/>
              <a:cs typeface="Times New Roman"/>
            </a:endParaRPr>
          </a:p>
          <a:p>
            <a:pPr marL="728980" lvl="1" indent="-213360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728345" algn="l"/>
                <a:tab pos="728980" algn="l"/>
              </a:tabLst>
            </a:pPr>
            <a:r>
              <a:rPr sz="1100" spc="10" dirty="0">
                <a:latin typeface="Times New Roman"/>
                <a:cs typeface="Times New Roman"/>
              </a:rPr>
              <a:t>All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wheel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drive</a:t>
            </a:r>
            <a:endParaRPr sz="1100">
              <a:latin typeface="Times New Roman"/>
              <a:cs typeface="Times New Roman"/>
            </a:endParaRPr>
          </a:p>
          <a:p>
            <a:pPr marL="515620" indent="-215265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515620" algn="l"/>
              </a:tabLst>
            </a:pPr>
            <a:r>
              <a:rPr sz="1100" b="1" spc="10" dirty="0">
                <a:latin typeface="Times New Roman"/>
                <a:cs typeface="Times New Roman"/>
              </a:rPr>
              <a:t>Position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of</a:t>
            </a:r>
            <a:r>
              <a:rPr sz="1100" b="1" spc="-40" dirty="0">
                <a:latin typeface="Times New Roman"/>
                <a:cs typeface="Times New Roman"/>
              </a:rPr>
              <a:t> </a:t>
            </a:r>
            <a:r>
              <a:rPr sz="1100" b="1" spc="10" dirty="0">
                <a:latin typeface="Times New Roman"/>
                <a:cs typeface="Times New Roman"/>
              </a:rPr>
              <a:t>Engine:</a:t>
            </a:r>
            <a:endParaRPr sz="1100">
              <a:latin typeface="Times New Roman"/>
              <a:cs typeface="Times New Roman"/>
            </a:endParaRPr>
          </a:p>
          <a:p>
            <a:pPr marL="730250" marR="103505" lvl="1" indent="-215265">
              <a:lnSpc>
                <a:spcPts val="1270"/>
              </a:lnSpc>
              <a:spcBef>
                <a:spcPts val="95"/>
              </a:spcBef>
              <a:buFont typeface="Symbol"/>
              <a:buChar char=""/>
              <a:tabLst>
                <a:tab pos="728345" algn="l"/>
                <a:tab pos="728980" algn="l"/>
              </a:tabLst>
            </a:pPr>
            <a:r>
              <a:rPr sz="1100" spc="10" dirty="0">
                <a:latin typeface="Times New Roman"/>
                <a:cs typeface="Times New Roman"/>
              </a:rPr>
              <a:t>Engine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Times New Roman"/>
                <a:cs typeface="Times New Roman"/>
              </a:rPr>
              <a:t>in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Front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-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Times New Roman"/>
                <a:cs typeface="Times New Roman"/>
              </a:rPr>
              <a:t>Most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of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the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vehicles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have</a:t>
            </a:r>
            <a:r>
              <a:rPr sz="1100" spc="5" dirty="0">
                <a:latin typeface="Times New Roman"/>
                <a:cs typeface="Times New Roman"/>
              </a:rPr>
              <a:t> engine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in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the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front.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Example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: </a:t>
            </a:r>
            <a:r>
              <a:rPr sz="1100" spc="-26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most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of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the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cars,</a:t>
            </a:r>
            <a:endParaRPr sz="1100">
              <a:latin typeface="Times New Roman"/>
              <a:cs typeface="Times New Roman"/>
            </a:endParaRPr>
          </a:p>
          <a:p>
            <a:pPr marL="730250" marR="80645" lvl="1" indent="-215265">
              <a:lnSpc>
                <a:spcPts val="1300"/>
              </a:lnSpc>
              <a:spcBef>
                <a:spcPts val="80"/>
              </a:spcBef>
              <a:buFont typeface="Symbol"/>
              <a:buChar char=""/>
              <a:tabLst>
                <a:tab pos="728345" algn="l"/>
                <a:tab pos="728980" algn="l"/>
              </a:tabLst>
            </a:pPr>
            <a:r>
              <a:rPr sz="1100" spc="10" dirty="0">
                <a:latin typeface="Times New Roman"/>
                <a:cs typeface="Times New Roman"/>
              </a:rPr>
              <a:t>Engine in the Rear </a:t>
            </a:r>
            <a:r>
              <a:rPr sz="1100" spc="5" dirty="0">
                <a:latin typeface="Times New Roman"/>
                <a:cs typeface="Times New Roman"/>
              </a:rPr>
              <a:t>Side </a:t>
            </a:r>
            <a:r>
              <a:rPr sz="1100" spc="10" dirty="0">
                <a:latin typeface="Times New Roman"/>
                <a:cs typeface="Times New Roman"/>
              </a:rPr>
              <a:t>Very </a:t>
            </a:r>
            <a:r>
              <a:rPr sz="1100" spc="15" dirty="0">
                <a:latin typeface="Times New Roman"/>
                <a:cs typeface="Times New Roman"/>
              </a:rPr>
              <a:t>few </a:t>
            </a:r>
            <a:r>
              <a:rPr sz="1100" spc="5" dirty="0">
                <a:latin typeface="Times New Roman"/>
                <a:cs typeface="Times New Roman"/>
              </a:rPr>
              <a:t>vehicles have engine located </a:t>
            </a:r>
            <a:r>
              <a:rPr sz="1100" spc="10" dirty="0">
                <a:latin typeface="Times New Roman"/>
                <a:cs typeface="Times New Roman"/>
              </a:rPr>
              <a:t>in </a:t>
            </a:r>
            <a:r>
              <a:rPr sz="1100" dirty="0">
                <a:latin typeface="Times New Roman"/>
                <a:cs typeface="Times New Roman"/>
              </a:rPr>
              <a:t>the </a:t>
            </a:r>
            <a:r>
              <a:rPr sz="1100" spc="5" dirty="0">
                <a:latin typeface="Times New Roman"/>
                <a:cs typeface="Times New Roman"/>
              </a:rPr>
              <a:t>rear. </a:t>
            </a:r>
            <a:r>
              <a:rPr sz="1100" spc="-26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Example</a:t>
            </a:r>
            <a:r>
              <a:rPr sz="1100" spc="5" dirty="0">
                <a:latin typeface="Times New Roman"/>
                <a:cs typeface="Times New Roman"/>
              </a:rPr>
              <a:t> :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Nano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car.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26363" y="298704"/>
            <a:ext cx="6524625" cy="9467215"/>
            <a:chOff x="626363" y="298704"/>
            <a:chExt cx="6524625" cy="9467215"/>
          </a:xfrm>
        </p:grpSpPr>
        <p:sp>
          <p:nvSpPr>
            <p:cNvPr id="6" name="object 6"/>
            <p:cNvSpPr/>
            <p:nvPr/>
          </p:nvSpPr>
          <p:spPr>
            <a:xfrm>
              <a:off x="1313675" y="9206496"/>
              <a:ext cx="5773420" cy="52069"/>
            </a:xfrm>
            <a:custGeom>
              <a:avLst/>
              <a:gdLst/>
              <a:ahLst/>
              <a:cxnLst/>
              <a:rect l="l" t="t" r="r" b="b"/>
              <a:pathLst>
                <a:path w="5773420" h="52070">
                  <a:moveTo>
                    <a:pt x="5772924" y="44196"/>
                  </a:moveTo>
                  <a:lnTo>
                    <a:pt x="0" y="44196"/>
                  </a:lnTo>
                  <a:lnTo>
                    <a:pt x="0" y="51816"/>
                  </a:lnTo>
                  <a:lnTo>
                    <a:pt x="5772924" y="51816"/>
                  </a:lnTo>
                  <a:lnTo>
                    <a:pt x="5772924" y="44196"/>
                  </a:lnTo>
                  <a:close/>
                </a:path>
                <a:path w="5773420" h="52070">
                  <a:moveTo>
                    <a:pt x="5772924" y="0"/>
                  </a:moveTo>
                  <a:lnTo>
                    <a:pt x="0" y="0"/>
                  </a:lnTo>
                  <a:lnTo>
                    <a:pt x="0" y="35052"/>
                  </a:lnTo>
                  <a:lnTo>
                    <a:pt x="5772924" y="35052"/>
                  </a:lnTo>
                  <a:lnTo>
                    <a:pt x="5772924" y="0"/>
                  </a:lnTo>
                  <a:close/>
                </a:path>
              </a:pathLst>
            </a:custGeom>
            <a:solidFill>
              <a:srgbClr val="6023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26364" y="298716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03" y="44183"/>
                  </a:moveTo>
                  <a:lnTo>
                    <a:pt x="44196" y="44183"/>
                  </a:lnTo>
                  <a:lnTo>
                    <a:pt x="44196" y="51803"/>
                  </a:lnTo>
                  <a:lnTo>
                    <a:pt x="51803" y="51803"/>
                  </a:lnTo>
                  <a:lnTo>
                    <a:pt x="51803" y="44183"/>
                  </a:lnTo>
                  <a:close/>
                </a:path>
                <a:path w="52070" h="52070">
                  <a:moveTo>
                    <a:pt x="51803" y="0"/>
                  </a:moveTo>
                  <a:lnTo>
                    <a:pt x="35052" y="0"/>
                  </a:lnTo>
                  <a:lnTo>
                    <a:pt x="0" y="0"/>
                  </a:lnTo>
                  <a:lnTo>
                    <a:pt x="0" y="35052"/>
                  </a:lnTo>
                  <a:lnTo>
                    <a:pt x="0" y="51803"/>
                  </a:lnTo>
                  <a:lnTo>
                    <a:pt x="35052" y="51803"/>
                  </a:lnTo>
                  <a:lnTo>
                    <a:pt x="35052" y="35052"/>
                  </a:lnTo>
                  <a:lnTo>
                    <a:pt x="51803" y="35052"/>
                  </a:lnTo>
                  <a:lnTo>
                    <a:pt x="518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8179" y="298704"/>
              <a:ext cx="6419087" cy="5181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26364" y="298716"/>
              <a:ext cx="6524625" cy="9467215"/>
            </a:xfrm>
            <a:custGeom>
              <a:avLst/>
              <a:gdLst/>
              <a:ahLst/>
              <a:cxnLst/>
              <a:rect l="l" t="t" r="r" b="b"/>
              <a:pathLst>
                <a:path w="6524625" h="9467215">
                  <a:moveTo>
                    <a:pt x="51803" y="9432023"/>
                  </a:moveTo>
                  <a:lnTo>
                    <a:pt x="35052" y="9432023"/>
                  </a:lnTo>
                  <a:lnTo>
                    <a:pt x="35052" y="9413748"/>
                  </a:lnTo>
                  <a:lnTo>
                    <a:pt x="35052" y="51816"/>
                  </a:lnTo>
                  <a:lnTo>
                    <a:pt x="0" y="51816"/>
                  </a:lnTo>
                  <a:lnTo>
                    <a:pt x="0" y="9413748"/>
                  </a:lnTo>
                  <a:lnTo>
                    <a:pt x="0" y="9432023"/>
                  </a:lnTo>
                  <a:lnTo>
                    <a:pt x="0" y="9467088"/>
                  </a:lnTo>
                  <a:lnTo>
                    <a:pt x="35052" y="9467088"/>
                  </a:lnTo>
                  <a:lnTo>
                    <a:pt x="51803" y="9467088"/>
                  </a:lnTo>
                  <a:lnTo>
                    <a:pt x="51803" y="9432023"/>
                  </a:lnTo>
                  <a:close/>
                </a:path>
                <a:path w="6524625" h="9467215">
                  <a:moveTo>
                    <a:pt x="51803" y="51816"/>
                  </a:moveTo>
                  <a:lnTo>
                    <a:pt x="44196" y="51816"/>
                  </a:lnTo>
                  <a:lnTo>
                    <a:pt x="44196" y="9413735"/>
                  </a:lnTo>
                  <a:lnTo>
                    <a:pt x="44196" y="9422892"/>
                  </a:lnTo>
                  <a:lnTo>
                    <a:pt x="51803" y="9422892"/>
                  </a:lnTo>
                  <a:lnTo>
                    <a:pt x="51803" y="9413748"/>
                  </a:lnTo>
                  <a:lnTo>
                    <a:pt x="51803" y="51816"/>
                  </a:lnTo>
                  <a:close/>
                </a:path>
                <a:path w="6524625" h="9467215">
                  <a:moveTo>
                    <a:pt x="6480048" y="44196"/>
                  </a:moveTo>
                  <a:lnTo>
                    <a:pt x="6470904" y="44196"/>
                  </a:lnTo>
                  <a:lnTo>
                    <a:pt x="6470904" y="51816"/>
                  </a:lnTo>
                  <a:lnTo>
                    <a:pt x="6470904" y="9413748"/>
                  </a:lnTo>
                  <a:lnTo>
                    <a:pt x="6480048" y="9413748"/>
                  </a:lnTo>
                  <a:lnTo>
                    <a:pt x="6480048" y="51816"/>
                  </a:lnTo>
                  <a:lnTo>
                    <a:pt x="6480048" y="44196"/>
                  </a:lnTo>
                  <a:close/>
                </a:path>
                <a:path w="6524625" h="9467215">
                  <a:moveTo>
                    <a:pt x="6524231" y="51816"/>
                  </a:moveTo>
                  <a:lnTo>
                    <a:pt x="6489192" y="51816"/>
                  </a:lnTo>
                  <a:lnTo>
                    <a:pt x="6489192" y="9413748"/>
                  </a:lnTo>
                  <a:lnTo>
                    <a:pt x="6524231" y="9413748"/>
                  </a:lnTo>
                  <a:lnTo>
                    <a:pt x="6524231" y="51816"/>
                  </a:lnTo>
                  <a:close/>
                </a:path>
                <a:path w="6524625" h="9467215">
                  <a:moveTo>
                    <a:pt x="6524231" y="0"/>
                  </a:moveTo>
                  <a:lnTo>
                    <a:pt x="6489179" y="0"/>
                  </a:lnTo>
                  <a:lnTo>
                    <a:pt x="6470891" y="0"/>
                  </a:lnTo>
                  <a:lnTo>
                    <a:pt x="6470891" y="35052"/>
                  </a:lnTo>
                  <a:lnTo>
                    <a:pt x="6489179" y="35052"/>
                  </a:lnTo>
                  <a:lnTo>
                    <a:pt x="6489179" y="51803"/>
                  </a:lnTo>
                  <a:lnTo>
                    <a:pt x="6524231" y="51803"/>
                  </a:lnTo>
                  <a:lnTo>
                    <a:pt x="6524231" y="35052"/>
                  </a:lnTo>
                  <a:lnTo>
                    <a:pt x="65242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8179" y="9712451"/>
              <a:ext cx="6419087" cy="5334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097255" y="9712451"/>
              <a:ext cx="53340" cy="53975"/>
            </a:xfrm>
            <a:custGeom>
              <a:avLst/>
              <a:gdLst/>
              <a:ahLst/>
              <a:cxnLst/>
              <a:rect l="l" t="t" r="r" b="b"/>
              <a:pathLst>
                <a:path w="53340" h="5397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3340" h="53975">
                  <a:moveTo>
                    <a:pt x="53340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3352"/>
                  </a:lnTo>
                  <a:lnTo>
                    <a:pt x="18288" y="53352"/>
                  </a:lnTo>
                  <a:lnTo>
                    <a:pt x="53340" y="53352"/>
                  </a:lnTo>
                  <a:lnTo>
                    <a:pt x="53340" y="18288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317766" y="9274351"/>
            <a:ext cx="2205355" cy="18034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1000" spc="15" dirty="0">
                <a:latin typeface="Cambria"/>
                <a:cs typeface="Cambria"/>
              </a:rPr>
              <a:t>Department</a:t>
            </a:r>
            <a:r>
              <a:rPr sz="1000" spc="-40" dirty="0">
                <a:latin typeface="Cambria"/>
                <a:cs typeface="Cambria"/>
              </a:rPr>
              <a:t> </a:t>
            </a:r>
            <a:r>
              <a:rPr sz="1000" spc="15" dirty="0">
                <a:latin typeface="Cambria"/>
                <a:cs typeface="Cambria"/>
              </a:rPr>
              <a:t>of</a:t>
            </a:r>
            <a:r>
              <a:rPr sz="1000" spc="-40" dirty="0">
                <a:latin typeface="Cambria"/>
                <a:cs typeface="Cambria"/>
              </a:rPr>
              <a:t> </a:t>
            </a:r>
            <a:r>
              <a:rPr sz="1000" spc="10" dirty="0">
                <a:latin typeface="Cambria"/>
                <a:cs typeface="Cambria"/>
              </a:rPr>
              <a:t>Mechanical</a:t>
            </a:r>
            <a:r>
              <a:rPr sz="1000" spc="-35" dirty="0">
                <a:latin typeface="Cambria"/>
                <a:cs typeface="Cambria"/>
              </a:rPr>
              <a:t> </a:t>
            </a:r>
            <a:r>
              <a:rPr sz="1000" spc="15" dirty="0">
                <a:latin typeface="Cambria"/>
                <a:cs typeface="Cambria"/>
              </a:rPr>
              <a:t>Engineering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88375" y="9273005"/>
            <a:ext cx="421005" cy="181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15" dirty="0">
                <a:latin typeface="Cambria"/>
                <a:cs typeface="Cambria"/>
              </a:rPr>
              <a:t>Page</a:t>
            </a:r>
            <a:r>
              <a:rPr sz="1000" spc="-40" dirty="0">
                <a:latin typeface="Cambria"/>
                <a:cs typeface="Cambria"/>
              </a:rPr>
              <a:t> </a:t>
            </a:r>
            <a:r>
              <a:rPr sz="1000" spc="15" dirty="0">
                <a:latin typeface="Cambria"/>
                <a:cs typeface="Cambria"/>
              </a:rPr>
              <a:t>4</a:t>
            </a:r>
            <a:endParaRPr sz="1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7766" y="434645"/>
            <a:ext cx="1324610" cy="1841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00" spc="30" dirty="0">
                <a:latin typeface="Times New Roman"/>
                <a:cs typeface="Times New Roman"/>
              </a:rPr>
              <a:t>A</a:t>
            </a:r>
            <a:r>
              <a:rPr sz="1000" spc="10" dirty="0">
                <a:latin typeface="Times New Roman"/>
                <a:cs typeface="Times New Roman"/>
              </a:rPr>
              <a:t>ut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mo</a:t>
            </a:r>
            <a:r>
              <a:rPr sz="1000" spc="25" dirty="0">
                <a:latin typeface="Times New Roman"/>
                <a:cs typeface="Times New Roman"/>
              </a:rPr>
              <a:t>b</a:t>
            </a:r>
            <a:r>
              <a:rPr sz="1000" spc="-10" dirty="0">
                <a:latin typeface="Times New Roman"/>
                <a:cs typeface="Times New Roman"/>
              </a:rPr>
              <a:t>i</a:t>
            </a:r>
            <a:r>
              <a:rPr sz="1000" spc="20" dirty="0">
                <a:latin typeface="Times New Roman"/>
                <a:cs typeface="Times New Roman"/>
              </a:rPr>
              <a:t>l</a:t>
            </a:r>
            <a:r>
              <a:rPr sz="1000" spc="15" dirty="0">
                <a:latin typeface="Times New Roman"/>
                <a:cs typeface="Times New Roman"/>
              </a:rPr>
              <a:t>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2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ng</a:t>
            </a:r>
            <a:r>
              <a:rPr sz="1000" spc="20" dirty="0">
                <a:latin typeface="Times New Roman"/>
                <a:cs typeface="Times New Roman"/>
              </a:rPr>
              <a:t>i</a:t>
            </a:r>
            <a:r>
              <a:rPr sz="1000" spc="15" dirty="0">
                <a:latin typeface="Times New Roman"/>
                <a:cs typeface="Times New Roman"/>
              </a:rPr>
              <a:t>n</a:t>
            </a:r>
            <a:r>
              <a:rPr sz="1000" spc="10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e</a:t>
            </a:r>
            <a:r>
              <a:rPr sz="1000" spc="5" dirty="0">
                <a:latin typeface="Times New Roman"/>
                <a:cs typeface="Times New Roman"/>
              </a:rPr>
              <a:t>r</a:t>
            </a:r>
            <a:r>
              <a:rPr sz="1000" spc="20" dirty="0">
                <a:latin typeface="Times New Roman"/>
                <a:cs typeface="Times New Roman"/>
              </a:rPr>
              <a:t>i</a:t>
            </a:r>
            <a:r>
              <a:rPr sz="1000" spc="15" dirty="0">
                <a:latin typeface="Times New Roman"/>
                <a:cs typeface="Times New Roman"/>
              </a:rPr>
              <a:t>ng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17761" y="813360"/>
            <a:ext cx="4429760" cy="14243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5" dirty="0">
                <a:latin typeface="Times New Roman"/>
                <a:cs typeface="Times New Roman"/>
              </a:rPr>
              <a:t>Vehicle</a:t>
            </a:r>
            <a:r>
              <a:rPr sz="1300" b="1" spc="-15" dirty="0">
                <a:latin typeface="Times New Roman"/>
                <a:cs typeface="Times New Roman"/>
              </a:rPr>
              <a:t> </a:t>
            </a:r>
            <a:r>
              <a:rPr sz="1300" b="1" dirty="0">
                <a:latin typeface="Times New Roman"/>
                <a:cs typeface="Times New Roman"/>
              </a:rPr>
              <a:t>construction</a:t>
            </a:r>
            <a:r>
              <a:rPr sz="1300" b="1" spc="-50" dirty="0">
                <a:latin typeface="Times New Roman"/>
                <a:cs typeface="Times New Roman"/>
              </a:rPr>
              <a:t> </a:t>
            </a:r>
            <a:r>
              <a:rPr sz="1300" b="1" spc="5" dirty="0">
                <a:latin typeface="Times New Roman"/>
                <a:cs typeface="Times New Roman"/>
              </a:rPr>
              <a:t>and</a:t>
            </a:r>
            <a:r>
              <a:rPr sz="1300" b="1" spc="-15" dirty="0">
                <a:latin typeface="Times New Roman"/>
                <a:cs typeface="Times New Roman"/>
              </a:rPr>
              <a:t> </a:t>
            </a:r>
            <a:r>
              <a:rPr sz="1300" b="1" spc="5" dirty="0">
                <a:latin typeface="Times New Roman"/>
                <a:cs typeface="Times New Roman"/>
              </a:rPr>
              <a:t>Components;</a:t>
            </a:r>
            <a:endParaRPr sz="1300">
              <a:latin typeface="Times New Roman"/>
              <a:cs typeface="Times New Roman"/>
            </a:endParaRPr>
          </a:p>
          <a:p>
            <a:pPr marL="123825">
              <a:lnSpc>
                <a:spcPct val="100000"/>
              </a:lnSpc>
              <a:spcBef>
                <a:spcPts val="1195"/>
              </a:spcBef>
            </a:pPr>
            <a:r>
              <a:rPr sz="1100" spc="10" dirty="0">
                <a:latin typeface="Times New Roman"/>
                <a:cs typeface="Times New Roman"/>
              </a:rPr>
              <a:t>The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main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components</a:t>
            </a:r>
            <a:r>
              <a:rPr sz="1100" dirty="0">
                <a:latin typeface="Times New Roman"/>
                <a:cs typeface="Times New Roman"/>
              </a:rPr>
              <a:t> of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an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automobile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refer </a:t>
            </a:r>
            <a:r>
              <a:rPr sz="1100" spc="5" dirty="0">
                <a:latin typeface="Times New Roman"/>
                <a:cs typeface="Times New Roman"/>
              </a:rPr>
              <a:t>to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the </a:t>
            </a:r>
            <a:r>
              <a:rPr sz="1100" spc="10" dirty="0">
                <a:latin typeface="Times New Roman"/>
                <a:cs typeface="Times New Roman"/>
              </a:rPr>
              <a:t>following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components;</a:t>
            </a:r>
            <a:endParaRPr sz="1100">
              <a:latin typeface="Times New Roman"/>
              <a:cs typeface="Times New Roman"/>
            </a:endParaRPr>
          </a:p>
          <a:p>
            <a:pPr marL="514984" indent="-215265">
              <a:lnSpc>
                <a:spcPct val="100000"/>
              </a:lnSpc>
              <a:spcBef>
                <a:spcPts val="85"/>
              </a:spcBef>
              <a:buFont typeface="Symbol"/>
              <a:buChar char=""/>
              <a:tabLst>
                <a:tab pos="514984" algn="l"/>
                <a:tab pos="515620" algn="l"/>
              </a:tabLst>
            </a:pPr>
            <a:r>
              <a:rPr sz="1100" spc="5" dirty="0">
                <a:latin typeface="Times New Roman"/>
                <a:cs typeface="Times New Roman"/>
              </a:rPr>
              <a:t>Frame,</a:t>
            </a:r>
            <a:endParaRPr sz="1100">
              <a:latin typeface="Times New Roman"/>
              <a:cs typeface="Times New Roman"/>
            </a:endParaRPr>
          </a:p>
          <a:p>
            <a:pPr marL="514984" indent="-215265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514984" algn="l"/>
                <a:tab pos="515620" algn="l"/>
              </a:tabLst>
            </a:pPr>
            <a:r>
              <a:rPr sz="1100" spc="5" dirty="0">
                <a:latin typeface="Times New Roman"/>
                <a:cs typeface="Times New Roman"/>
              </a:rPr>
              <a:t>Chassis,</a:t>
            </a:r>
            <a:endParaRPr sz="1100">
              <a:latin typeface="Times New Roman"/>
              <a:cs typeface="Times New Roman"/>
            </a:endParaRPr>
          </a:p>
          <a:p>
            <a:pPr marL="514984" indent="-215265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514984" algn="l"/>
                <a:tab pos="515620" algn="l"/>
              </a:tabLst>
            </a:pPr>
            <a:r>
              <a:rPr sz="1100" spc="5" dirty="0">
                <a:latin typeface="Times New Roman"/>
                <a:cs typeface="Times New Roman"/>
              </a:rPr>
              <a:t>Body,</a:t>
            </a:r>
            <a:endParaRPr sz="1100">
              <a:latin typeface="Times New Roman"/>
              <a:cs typeface="Times New Roman"/>
            </a:endParaRPr>
          </a:p>
          <a:p>
            <a:pPr marL="514984" indent="-215265">
              <a:lnSpc>
                <a:spcPct val="100000"/>
              </a:lnSpc>
              <a:spcBef>
                <a:spcPts val="45"/>
              </a:spcBef>
              <a:buFont typeface="Symbol"/>
              <a:buChar char=""/>
              <a:tabLst>
                <a:tab pos="514984" algn="l"/>
                <a:tab pos="515620" algn="l"/>
              </a:tabLst>
            </a:pPr>
            <a:r>
              <a:rPr sz="1100" spc="10" dirty="0">
                <a:latin typeface="Times New Roman"/>
                <a:cs typeface="Times New Roman"/>
              </a:rPr>
              <a:t>Power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unit,</a:t>
            </a:r>
            <a:endParaRPr sz="1100">
              <a:latin typeface="Times New Roman"/>
              <a:cs typeface="Times New Roman"/>
            </a:endParaRPr>
          </a:p>
          <a:p>
            <a:pPr marL="514984" indent="-215265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514984" algn="l"/>
                <a:tab pos="515620" algn="l"/>
              </a:tabLst>
            </a:pPr>
            <a:r>
              <a:rPr sz="1100" spc="10" dirty="0">
                <a:latin typeface="Times New Roman"/>
                <a:cs typeface="Times New Roman"/>
              </a:rPr>
              <a:t>Transmission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system.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20638" y="7733830"/>
            <a:ext cx="4345940" cy="8604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5" dirty="0">
                <a:latin typeface="Times New Roman"/>
                <a:cs typeface="Times New Roman"/>
              </a:rPr>
              <a:t>An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automobile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is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made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up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of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mainly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two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units,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these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are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Chassis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and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Body.</a:t>
            </a:r>
            <a:endParaRPr sz="1100">
              <a:latin typeface="Times New Roman"/>
              <a:cs typeface="Times New Roman"/>
            </a:endParaRPr>
          </a:p>
          <a:p>
            <a:pPr marL="1088390" marR="1042669" indent="-292735">
              <a:lnSpc>
                <a:spcPct val="197200"/>
              </a:lnSpc>
              <a:spcBef>
                <a:spcPts val="15"/>
              </a:spcBef>
            </a:pPr>
            <a:r>
              <a:rPr sz="110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“Frame” + “Base components” = “Chassis” </a:t>
            </a:r>
            <a:r>
              <a:rPr sz="1100" spc="-260" dirty="0">
                <a:latin typeface="Times New Roman"/>
                <a:cs typeface="Times New Roman"/>
              </a:rPr>
              <a:t> </a:t>
            </a:r>
            <a:r>
              <a:rPr sz="110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“Chassis”</a:t>
            </a:r>
            <a:r>
              <a:rPr sz="11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+</a:t>
            </a:r>
            <a:r>
              <a:rPr sz="110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“Body”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=</a:t>
            </a:r>
            <a:r>
              <a:rPr sz="1100" u="sng" spc="25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“Vehicle”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3040" y="2403348"/>
            <a:ext cx="4777740" cy="4884419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626363" y="298704"/>
            <a:ext cx="6525895" cy="9157970"/>
            <a:chOff x="626363" y="298704"/>
            <a:chExt cx="6525895" cy="9157970"/>
          </a:xfrm>
        </p:grpSpPr>
        <p:sp>
          <p:nvSpPr>
            <p:cNvPr id="8" name="object 8"/>
            <p:cNvSpPr/>
            <p:nvPr/>
          </p:nvSpPr>
          <p:spPr>
            <a:xfrm>
              <a:off x="1313675" y="9192780"/>
              <a:ext cx="5773420" cy="52069"/>
            </a:xfrm>
            <a:custGeom>
              <a:avLst/>
              <a:gdLst/>
              <a:ahLst/>
              <a:cxnLst/>
              <a:rect l="l" t="t" r="r" b="b"/>
              <a:pathLst>
                <a:path w="5773420" h="52070">
                  <a:moveTo>
                    <a:pt x="5772924" y="44196"/>
                  </a:moveTo>
                  <a:lnTo>
                    <a:pt x="0" y="44196"/>
                  </a:lnTo>
                  <a:lnTo>
                    <a:pt x="0" y="51816"/>
                  </a:lnTo>
                  <a:lnTo>
                    <a:pt x="5772924" y="51816"/>
                  </a:lnTo>
                  <a:lnTo>
                    <a:pt x="5772924" y="44196"/>
                  </a:lnTo>
                  <a:close/>
                </a:path>
                <a:path w="5773420" h="52070">
                  <a:moveTo>
                    <a:pt x="5772924" y="0"/>
                  </a:moveTo>
                  <a:lnTo>
                    <a:pt x="0" y="0"/>
                  </a:lnTo>
                  <a:lnTo>
                    <a:pt x="0" y="33528"/>
                  </a:lnTo>
                  <a:lnTo>
                    <a:pt x="5772924" y="33528"/>
                  </a:lnTo>
                  <a:lnTo>
                    <a:pt x="5772924" y="0"/>
                  </a:lnTo>
                  <a:close/>
                </a:path>
              </a:pathLst>
            </a:custGeom>
            <a:solidFill>
              <a:srgbClr val="6023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26364" y="298716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39">
                  <a:moveTo>
                    <a:pt x="53340" y="44183"/>
                  </a:moveTo>
                  <a:lnTo>
                    <a:pt x="44196" y="44183"/>
                  </a:lnTo>
                  <a:lnTo>
                    <a:pt x="44196" y="53327"/>
                  </a:lnTo>
                  <a:lnTo>
                    <a:pt x="53340" y="53327"/>
                  </a:lnTo>
                  <a:lnTo>
                    <a:pt x="53340" y="44183"/>
                  </a:lnTo>
                  <a:close/>
                </a:path>
                <a:path w="53340" h="53339">
                  <a:moveTo>
                    <a:pt x="53340" y="0"/>
                  </a:moveTo>
                  <a:lnTo>
                    <a:pt x="35052" y="0"/>
                  </a:lnTo>
                  <a:lnTo>
                    <a:pt x="0" y="0"/>
                  </a:lnTo>
                  <a:lnTo>
                    <a:pt x="0" y="36576"/>
                  </a:lnTo>
                  <a:lnTo>
                    <a:pt x="0" y="53327"/>
                  </a:lnTo>
                  <a:lnTo>
                    <a:pt x="35052" y="53327"/>
                  </a:lnTo>
                  <a:lnTo>
                    <a:pt x="35052" y="36576"/>
                  </a:lnTo>
                  <a:lnTo>
                    <a:pt x="53340" y="36576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9703" y="298704"/>
              <a:ext cx="6420612" cy="5333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26364" y="298716"/>
              <a:ext cx="6525895" cy="9157970"/>
            </a:xfrm>
            <a:custGeom>
              <a:avLst/>
              <a:gdLst/>
              <a:ahLst/>
              <a:cxnLst/>
              <a:rect l="l" t="t" r="r" b="b"/>
              <a:pathLst>
                <a:path w="6525895" h="9157970">
                  <a:moveTo>
                    <a:pt x="35052" y="53340"/>
                  </a:moveTo>
                  <a:lnTo>
                    <a:pt x="0" y="53340"/>
                  </a:lnTo>
                  <a:lnTo>
                    <a:pt x="0" y="9157716"/>
                  </a:lnTo>
                  <a:lnTo>
                    <a:pt x="35052" y="9157716"/>
                  </a:lnTo>
                  <a:lnTo>
                    <a:pt x="35052" y="53340"/>
                  </a:lnTo>
                  <a:close/>
                </a:path>
                <a:path w="6525895" h="9157970">
                  <a:moveTo>
                    <a:pt x="53340" y="53340"/>
                  </a:moveTo>
                  <a:lnTo>
                    <a:pt x="44196" y="53340"/>
                  </a:lnTo>
                  <a:lnTo>
                    <a:pt x="44196" y="9157716"/>
                  </a:lnTo>
                  <a:lnTo>
                    <a:pt x="53340" y="9157716"/>
                  </a:lnTo>
                  <a:lnTo>
                    <a:pt x="53340" y="53340"/>
                  </a:lnTo>
                  <a:close/>
                </a:path>
                <a:path w="6525895" h="9157970">
                  <a:moveTo>
                    <a:pt x="6481572" y="44196"/>
                  </a:moveTo>
                  <a:lnTo>
                    <a:pt x="6473952" y="44196"/>
                  </a:lnTo>
                  <a:lnTo>
                    <a:pt x="6473952" y="53327"/>
                  </a:lnTo>
                  <a:lnTo>
                    <a:pt x="6473952" y="9157703"/>
                  </a:lnTo>
                  <a:lnTo>
                    <a:pt x="6481559" y="9157703"/>
                  </a:lnTo>
                  <a:lnTo>
                    <a:pt x="6481559" y="53340"/>
                  </a:lnTo>
                  <a:lnTo>
                    <a:pt x="6481572" y="44196"/>
                  </a:lnTo>
                  <a:close/>
                </a:path>
                <a:path w="6525895" h="9157970">
                  <a:moveTo>
                    <a:pt x="6525768" y="53340"/>
                  </a:moveTo>
                  <a:lnTo>
                    <a:pt x="6490716" y="53340"/>
                  </a:lnTo>
                  <a:lnTo>
                    <a:pt x="6490716" y="9157716"/>
                  </a:lnTo>
                  <a:lnTo>
                    <a:pt x="6525768" y="9157716"/>
                  </a:lnTo>
                  <a:lnTo>
                    <a:pt x="6525768" y="53340"/>
                  </a:lnTo>
                  <a:close/>
                </a:path>
                <a:path w="6525895" h="9157970">
                  <a:moveTo>
                    <a:pt x="6525768" y="0"/>
                  </a:moveTo>
                  <a:lnTo>
                    <a:pt x="6490716" y="0"/>
                  </a:lnTo>
                  <a:lnTo>
                    <a:pt x="6473952" y="0"/>
                  </a:lnTo>
                  <a:lnTo>
                    <a:pt x="6473952" y="36576"/>
                  </a:lnTo>
                  <a:lnTo>
                    <a:pt x="6490716" y="36576"/>
                  </a:lnTo>
                  <a:lnTo>
                    <a:pt x="6490716" y="53327"/>
                  </a:lnTo>
                  <a:lnTo>
                    <a:pt x="6525768" y="53327"/>
                  </a:lnTo>
                  <a:lnTo>
                    <a:pt x="6525768" y="36576"/>
                  </a:lnTo>
                  <a:lnTo>
                    <a:pt x="65257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317766" y="9274351"/>
            <a:ext cx="2205355" cy="18034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1000" spc="15" dirty="0">
                <a:latin typeface="Cambria"/>
                <a:cs typeface="Cambria"/>
              </a:rPr>
              <a:t>Department</a:t>
            </a:r>
            <a:r>
              <a:rPr sz="1000" spc="-40" dirty="0">
                <a:latin typeface="Cambria"/>
                <a:cs typeface="Cambria"/>
              </a:rPr>
              <a:t> </a:t>
            </a:r>
            <a:r>
              <a:rPr sz="1000" spc="15" dirty="0">
                <a:latin typeface="Cambria"/>
                <a:cs typeface="Cambria"/>
              </a:rPr>
              <a:t>of</a:t>
            </a:r>
            <a:r>
              <a:rPr sz="1000" spc="-40" dirty="0">
                <a:latin typeface="Cambria"/>
                <a:cs typeface="Cambria"/>
              </a:rPr>
              <a:t> </a:t>
            </a:r>
            <a:r>
              <a:rPr sz="1000" spc="10" dirty="0">
                <a:latin typeface="Cambria"/>
                <a:cs typeface="Cambria"/>
              </a:rPr>
              <a:t>Mechanical</a:t>
            </a:r>
            <a:r>
              <a:rPr sz="1000" spc="-35" dirty="0">
                <a:latin typeface="Cambria"/>
                <a:cs typeface="Cambria"/>
              </a:rPr>
              <a:t> </a:t>
            </a:r>
            <a:r>
              <a:rPr sz="1000" spc="15" dirty="0">
                <a:latin typeface="Cambria"/>
                <a:cs typeface="Cambria"/>
              </a:rPr>
              <a:t>Engineering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88375" y="9273005"/>
            <a:ext cx="421005" cy="181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15" dirty="0">
                <a:latin typeface="Cambria"/>
                <a:cs typeface="Cambria"/>
              </a:rPr>
              <a:t>Page</a:t>
            </a:r>
            <a:r>
              <a:rPr sz="1000" spc="-40" dirty="0">
                <a:latin typeface="Cambria"/>
                <a:cs typeface="Cambria"/>
              </a:rPr>
              <a:t> </a:t>
            </a:r>
            <a:r>
              <a:rPr sz="1000" spc="15" dirty="0">
                <a:latin typeface="Cambria"/>
                <a:cs typeface="Cambria"/>
              </a:rPr>
              <a:t>5</a:t>
            </a:r>
            <a:endParaRPr sz="1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7766" y="434645"/>
            <a:ext cx="1324610" cy="1841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00" spc="30" dirty="0">
                <a:latin typeface="Times New Roman"/>
                <a:cs typeface="Times New Roman"/>
              </a:rPr>
              <a:t>A</a:t>
            </a:r>
            <a:r>
              <a:rPr sz="1000" spc="10" dirty="0">
                <a:latin typeface="Times New Roman"/>
                <a:cs typeface="Times New Roman"/>
              </a:rPr>
              <a:t>ut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mo</a:t>
            </a:r>
            <a:r>
              <a:rPr sz="1000" spc="25" dirty="0">
                <a:latin typeface="Times New Roman"/>
                <a:cs typeface="Times New Roman"/>
              </a:rPr>
              <a:t>b</a:t>
            </a:r>
            <a:r>
              <a:rPr sz="1000" spc="-10" dirty="0">
                <a:latin typeface="Times New Roman"/>
                <a:cs typeface="Times New Roman"/>
              </a:rPr>
              <a:t>i</a:t>
            </a:r>
            <a:r>
              <a:rPr sz="1000" spc="20" dirty="0">
                <a:latin typeface="Times New Roman"/>
                <a:cs typeface="Times New Roman"/>
              </a:rPr>
              <a:t>l</a:t>
            </a:r>
            <a:r>
              <a:rPr sz="1000" spc="15" dirty="0">
                <a:latin typeface="Times New Roman"/>
                <a:cs typeface="Times New Roman"/>
              </a:rPr>
              <a:t>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2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ng</a:t>
            </a:r>
            <a:r>
              <a:rPr sz="1000" spc="20" dirty="0">
                <a:latin typeface="Times New Roman"/>
                <a:cs typeface="Times New Roman"/>
              </a:rPr>
              <a:t>i</a:t>
            </a:r>
            <a:r>
              <a:rPr sz="1000" spc="15" dirty="0">
                <a:latin typeface="Times New Roman"/>
                <a:cs typeface="Times New Roman"/>
              </a:rPr>
              <a:t>n</a:t>
            </a:r>
            <a:r>
              <a:rPr sz="1000" spc="10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e</a:t>
            </a:r>
            <a:r>
              <a:rPr sz="1000" spc="5" dirty="0">
                <a:latin typeface="Times New Roman"/>
                <a:cs typeface="Times New Roman"/>
              </a:rPr>
              <a:t>r</a:t>
            </a:r>
            <a:r>
              <a:rPr sz="1000" spc="20" dirty="0">
                <a:latin typeface="Times New Roman"/>
                <a:cs typeface="Times New Roman"/>
              </a:rPr>
              <a:t>i</a:t>
            </a:r>
            <a:r>
              <a:rPr sz="1000" spc="15" dirty="0">
                <a:latin typeface="Times New Roman"/>
                <a:cs typeface="Times New Roman"/>
              </a:rPr>
              <a:t>ng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89379" y="813360"/>
            <a:ext cx="4989195" cy="411734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5" dirty="0">
                <a:latin typeface="Times New Roman"/>
                <a:cs typeface="Times New Roman"/>
              </a:rPr>
              <a:t>Frame</a:t>
            </a:r>
            <a:r>
              <a:rPr sz="1300" b="1" spc="-55" dirty="0">
                <a:latin typeface="Times New Roman"/>
                <a:cs typeface="Times New Roman"/>
              </a:rPr>
              <a:t> </a:t>
            </a:r>
            <a:r>
              <a:rPr sz="1300" b="1" spc="5" dirty="0">
                <a:latin typeface="Times New Roman"/>
                <a:cs typeface="Times New Roman"/>
              </a:rPr>
              <a:t>:</a:t>
            </a:r>
            <a:endParaRPr sz="1300">
              <a:latin typeface="Times New Roman"/>
              <a:cs typeface="Times New Roman"/>
            </a:endParaRPr>
          </a:p>
          <a:p>
            <a:pPr marL="12700" marR="29845" indent="431165">
              <a:lnSpc>
                <a:spcPts val="1300"/>
              </a:lnSpc>
              <a:spcBef>
                <a:spcPts val="1255"/>
              </a:spcBef>
            </a:pPr>
            <a:r>
              <a:rPr sz="1100" spc="10" dirty="0">
                <a:latin typeface="Times New Roman"/>
                <a:cs typeface="Times New Roman"/>
              </a:rPr>
              <a:t>The</a:t>
            </a:r>
            <a:r>
              <a:rPr sz="1100" spc="12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frame</a:t>
            </a:r>
            <a:r>
              <a:rPr sz="1100" spc="13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is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the</a:t>
            </a:r>
            <a:r>
              <a:rPr sz="1100" spc="114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skeleton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of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the</a:t>
            </a:r>
            <a:r>
              <a:rPr sz="1100" spc="13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vehicle.</a:t>
            </a:r>
            <a:r>
              <a:rPr sz="1100" spc="1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It</a:t>
            </a:r>
            <a:r>
              <a:rPr sz="1100" spc="12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servers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as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a</a:t>
            </a:r>
            <a:r>
              <a:rPr sz="1100" spc="13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main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foundation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and </a:t>
            </a:r>
            <a:r>
              <a:rPr sz="1100" spc="-26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base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for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alignment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for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the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chassis.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50"/>
              </a:lnSpc>
            </a:pPr>
            <a:r>
              <a:rPr sz="1300" b="1" spc="5" dirty="0">
                <a:latin typeface="Times New Roman"/>
                <a:cs typeface="Times New Roman"/>
              </a:rPr>
              <a:t>Types;</a:t>
            </a:r>
            <a:endParaRPr sz="1300">
              <a:latin typeface="Times New Roman"/>
              <a:cs typeface="Times New Roman"/>
            </a:endParaRPr>
          </a:p>
          <a:p>
            <a:pPr marL="443865" indent="-215900">
              <a:lnSpc>
                <a:spcPts val="1305"/>
              </a:lnSpc>
              <a:buFont typeface="Symbol"/>
              <a:buChar char=""/>
              <a:tabLst>
                <a:tab pos="443865" algn="l"/>
                <a:tab pos="444500" algn="l"/>
              </a:tabLst>
            </a:pPr>
            <a:r>
              <a:rPr sz="1100" spc="15" dirty="0">
                <a:latin typeface="Times New Roman"/>
                <a:cs typeface="Times New Roman"/>
              </a:rPr>
              <a:t>C</a:t>
            </a:r>
            <a:r>
              <a:rPr sz="1100" spc="-5" dirty="0">
                <a:latin typeface="Times New Roman"/>
                <a:cs typeface="Times New Roman"/>
              </a:rPr>
              <a:t>o</a:t>
            </a:r>
            <a:r>
              <a:rPr sz="1100" spc="10" dirty="0">
                <a:latin typeface="Times New Roman"/>
                <a:cs typeface="Times New Roman"/>
              </a:rPr>
              <a:t>n</a:t>
            </a:r>
            <a:r>
              <a:rPr sz="1100" spc="-5" dirty="0">
                <a:latin typeface="Times New Roman"/>
                <a:cs typeface="Times New Roman"/>
              </a:rPr>
              <a:t>v</a:t>
            </a:r>
            <a:r>
              <a:rPr sz="1100" spc="15" dirty="0">
                <a:latin typeface="Times New Roman"/>
                <a:cs typeface="Times New Roman"/>
              </a:rPr>
              <a:t>e</a:t>
            </a:r>
            <a:r>
              <a:rPr sz="1100" spc="-5" dirty="0">
                <a:latin typeface="Times New Roman"/>
                <a:cs typeface="Times New Roman"/>
              </a:rPr>
              <a:t>nt</a:t>
            </a:r>
            <a:r>
              <a:rPr sz="1100" spc="15" dirty="0">
                <a:latin typeface="Times New Roman"/>
                <a:cs typeface="Times New Roman"/>
              </a:rPr>
              <a:t>i</a:t>
            </a:r>
            <a:r>
              <a:rPr sz="1100" spc="10" dirty="0">
                <a:latin typeface="Times New Roman"/>
                <a:cs typeface="Times New Roman"/>
              </a:rPr>
              <a:t>o</a:t>
            </a:r>
            <a:r>
              <a:rPr sz="1100" spc="-5" dirty="0">
                <a:latin typeface="Times New Roman"/>
                <a:cs typeface="Times New Roman"/>
              </a:rPr>
              <a:t>n</a:t>
            </a:r>
            <a:r>
              <a:rPr sz="1100" spc="-10" dirty="0">
                <a:latin typeface="Times New Roman"/>
                <a:cs typeface="Times New Roman"/>
              </a:rPr>
              <a:t>a</a:t>
            </a:r>
            <a:r>
              <a:rPr sz="1100" spc="5" dirty="0">
                <a:latin typeface="Times New Roman"/>
                <a:cs typeface="Times New Roman"/>
              </a:rPr>
              <a:t>l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f</a:t>
            </a:r>
            <a:r>
              <a:rPr sz="1100" dirty="0">
                <a:latin typeface="Times New Roman"/>
                <a:cs typeface="Times New Roman"/>
              </a:rPr>
              <a:t>r</a:t>
            </a:r>
            <a:r>
              <a:rPr sz="1100" spc="25" dirty="0">
                <a:latin typeface="Times New Roman"/>
                <a:cs typeface="Times New Roman"/>
              </a:rPr>
              <a:t>a</a:t>
            </a:r>
            <a:r>
              <a:rPr sz="1100" spc="10" dirty="0">
                <a:latin typeface="Times New Roman"/>
                <a:cs typeface="Times New Roman"/>
              </a:rPr>
              <a:t>m</a:t>
            </a:r>
            <a:r>
              <a:rPr sz="1100" spc="5" dirty="0">
                <a:latin typeface="Times New Roman"/>
                <a:cs typeface="Times New Roman"/>
              </a:rPr>
              <a:t>e,</a:t>
            </a:r>
            <a:endParaRPr sz="1100">
              <a:latin typeface="Times New Roman"/>
              <a:cs typeface="Times New Roman"/>
            </a:endParaRPr>
          </a:p>
          <a:p>
            <a:pPr marL="443865" indent="-215900">
              <a:lnSpc>
                <a:spcPct val="100000"/>
              </a:lnSpc>
              <a:spcBef>
                <a:spcPts val="45"/>
              </a:spcBef>
              <a:buFont typeface="Symbol"/>
              <a:buChar char=""/>
              <a:tabLst>
                <a:tab pos="443865" algn="l"/>
                <a:tab pos="444500" algn="l"/>
              </a:tabLst>
            </a:pPr>
            <a:r>
              <a:rPr sz="1100" spc="-10" dirty="0">
                <a:latin typeface="Times New Roman"/>
                <a:cs typeface="Times New Roman"/>
              </a:rPr>
              <a:t>S</a:t>
            </a:r>
            <a:r>
              <a:rPr sz="1100" spc="25" dirty="0">
                <a:latin typeface="Times New Roman"/>
                <a:cs typeface="Times New Roman"/>
              </a:rPr>
              <a:t>e</a:t>
            </a:r>
            <a:r>
              <a:rPr sz="1100" spc="10" dirty="0">
                <a:latin typeface="Times New Roman"/>
                <a:cs typeface="Times New Roman"/>
              </a:rPr>
              <a:t>mi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i</a:t>
            </a:r>
            <a:r>
              <a:rPr sz="1100" spc="-5" dirty="0">
                <a:latin typeface="Times New Roman"/>
                <a:cs typeface="Times New Roman"/>
              </a:rPr>
              <a:t>n</a:t>
            </a:r>
            <a:r>
              <a:rPr sz="1100" spc="15" dirty="0">
                <a:latin typeface="Times New Roman"/>
                <a:cs typeface="Times New Roman"/>
              </a:rPr>
              <a:t>t</a:t>
            </a:r>
            <a:r>
              <a:rPr sz="1100" spc="5" dirty="0">
                <a:latin typeface="Times New Roman"/>
                <a:cs typeface="Times New Roman"/>
              </a:rPr>
              <a:t>e</a:t>
            </a:r>
            <a:r>
              <a:rPr sz="1100" spc="-5" dirty="0">
                <a:latin typeface="Times New Roman"/>
                <a:cs typeface="Times New Roman"/>
              </a:rPr>
              <a:t>g</a:t>
            </a:r>
            <a:r>
              <a:rPr sz="1100" dirty="0">
                <a:latin typeface="Times New Roman"/>
                <a:cs typeface="Times New Roman"/>
              </a:rPr>
              <a:t>r</a:t>
            </a:r>
            <a:r>
              <a:rPr sz="1100" spc="15" dirty="0">
                <a:latin typeface="Times New Roman"/>
                <a:cs typeface="Times New Roman"/>
              </a:rPr>
              <a:t>a</a:t>
            </a:r>
            <a:r>
              <a:rPr sz="1100" spc="5" dirty="0">
                <a:latin typeface="Times New Roman"/>
                <a:cs typeface="Times New Roman"/>
              </a:rPr>
              <a:t>l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f</a:t>
            </a:r>
            <a:r>
              <a:rPr sz="1100" dirty="0">
                <a:latin typeface="Times New Roman"/>
                <a:cs typeface="Times New Roman"/>
              </a:rPr>
              <a:t>r</a:t>
            </a:r>
            <a:r>
              <a:rPr sz="1100" spc="25" dirty="0">
                <a:latin typeface="Times New Roman"/>
                <a:cs typeface="Times New Roman"/>
              </a:rPr>
              <a:t>a</a:t>
            </a:r>
            <a:r>
              <a:rPr sz="1100" spc="10" dirty="0">
                <a:latin typeface="Times New Roman"/>
                <a:cs typeface="Times New Roman"/>
              </a:rPr>
              <a:t>m</a:t>
            </a:r>
            <a:r>
              <a:rPr sz="1100" spc="15" dirty="0">
                <a:latin typeface="Times New Roman"/>
                <a:cs typeface="Times New Roman"/>
              </a:rPr>
              <a:t>e</a:t>
            </a:r>
            <a:r>
              <a:rPr sz="1100" spc="5" dirty="0">
                <a:latin typeface="Times New Roman"/>
                <a:cs typeface="Times New Roman"/>
              </a:rPr>
              <a:t>;</a:t>
            </a:r>
            <a:endParaRPr sz="1100">
              <a:latin typeface="Times New Roman"/>
              <a:cs typeface="Times New Roman"/>
            </a:endParaRPr>
          </a:p>
          <a:p>
            <a:pPr marL="443865" indent="-215900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443865" algn="l"/>
                <a:tab pos="444500" algn="l"/>
              </a:tabLst>
            </a:pPr>
            <a:r>
              <a:rPr sz="1100" spc="5" dirty="0">
                <a:latin typeface="Times New Roman"/>
                <a:cs typeface="Times New Roman"/>
              </a:rPr>
              <a:t>Integral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or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untidiest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frame.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300" b="1" spc="5" dirty="0">
                <a:latin typeface="Times New Roman"/>
                <a:cs typeface="Times New Roman"/>
              </a:rPr>
              <a:t>Chassis;</a:t>
            </a:r>
            <a:endParaRPr sz="1300">
              <a:latin typeface="Times New Roman"/>
              <a:cs typeface="Times New Roman"/>
            </a:endParaRPr>
          </a:p>
          <a:p>
            <a:pPr marL="12700" marR="5080" indent="431165" algn="just">
              <a:lnSpc>
                <a:spcPts val="1300"/>
              </a:lnSpc>
              <a:spcBef>
                <a:spcPts val="1245"/>
              </a:spcBef>
            </a:pPr>
            <a:r>
              <a:rPr sz="1100" spc="5" dirty="0">
                <a:latin typeface="Times New Roman"/>
                <a:cs typeface="Times New Roman"/>
              </a:rPr>
              <a:t>If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the</a:t>
            </a:r>
            <a:r>
              <a:rPr sz="1100" spc="10" dirty="0">
                <a:latin typeface="Times New Roman"/>
                <a:cs typeface="Times New Roman"/>
              </a:rPr>
              <a:t> frame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contains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the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base</a:t>
            </a:r>
            <a:r>
              <a:rPr sz="1100" spc="10" dirty="0">
                <a:latin typeface="Times New Roman"/>
                <a:cs typeface="Times New Roman"/>
              </a:rPr>
              <a:t> components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its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called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as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chassis.  </a:t>
            </a:r>
            <a:r>
              <a:rPr sz="1100" spc="15" dirty="0">
                <a:latin typeface="Times New Roman"/>
                <a:cs typeface="Times New Roman"/>
              </a:rPr>
              <a:t>The 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components are </a:t>
            </a:r>
            <a:r>
              <a:rPr sz="1100" spc="5" dirty="0">
                <a:latin typeface="Times New Roman"/>
                <a:cs typeface="Times New Roman"/>
              </a:rPr>
              <a:t>like Engine, radiator, clutch, </a:t>
            </a:r>
            <a:r>
              <a:rPr sz="1100" spc="10" dirty="0">
                <a:latin typeface="Times New Roman"/>
                <a:cs typeface="Times New Roman"/>
              </a:rPr>
              <a:t>gearbox, </a:t>
            </a:r>
            <a:r>
              <a:rPr sz="1100" spc="5" dirty="0">
                <a:latin typeface="Times New Roman"/>
                <a:cs typeface="Times New Roman"/>
              </a:rPr>
              <a:t>silencer, </a:t>
            </a:r>
            <a:r>
              <a:rPr sz="1100" spc="10" dirty="0">
                <a:latin typeface="Times New Roman"/>
                <a:cs typeface="Times New Roman"/>
              </a:rPr>
              <a:t>road </a:t>
            </a:r>
            <a:r>
              <a:rPr sz="1100" spc="5" dirty="0">
                <a:latin typeface="Times New Roman"/>
                <a:cs typeface="Times New Roman"/>
              </a:rPr>
              <a:t>wheels, </a:t>
            </a:r>
            <a:r>
              <a:rPr sz="1100" spc="10" dirty="0">
                <a:latin typeface="Times New Roman"/>
                <a:cs typeface="Times New Roman"/>
              </a:rPr>
              <a:t>fuel </a:t>
            </a:r>
            <a:r>
              <a:rPr sz="1100" spc="5" dirty="0">
                <a:latin typeface="Times New Roman"/>
                <a:cs typeface="Times New Roman"/>
              </a:rPr>
              <a:t>tank, </a:t>
            </a:r>
            <a:r>
              <a:rPr sz="1100" spc="10" dirty="0">
                <a:latin typeface="Times New Roman"/>
                <a:cs typeface="Times New Roman"/>
              </a:rPr>
              <a:t> wirings,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differential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units,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etc..,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1300" b="1" spc="10" dirty="0">
                <a:latin typeface="Times New Roman"/>
                <a:cs typeface="Times New Roman"/>
              </a:rPr>
              <a:t>Bod:</a:t>
            </a:r>
            <a:endParaRPr sz="1300">
              <a:latin typeface="Times New Roman"/>
              <a:cs typeface="Times New Roman"/>
            </a:endParaRPr>
          </a:p>
          <a:p>
            <a:pPr marL="459105">
              <a:lnSpc>
                <a:spcPct val="100000"/>
              </a:lnSpc>
              <a:spcBef>
                <a:spcPts val="130"/>
              </a:spcBef>
            </a:pPr>
            <a:r>
              <a:rPr sz="1100" spc="10" dirty="0">
                <a:latin typeface="Times New Roman"/>
                <a:cs typeface="Times New Roman"/>
              </a:rPr>
              <a:t>Body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is </a:t>
            </a:r>
            <a:r>
              <a:rPr sz="1100" spc="10" dirty="0">
                <a:latin typeface="Times New Roman"/>
                <a:cs typeface="Times New Roman"/>
              </a:rPr>
              <a:t>the</a:t>
            </a:r>
            <a:r>
              <a:rPr sz="1100" spc="5" dirty="0">
                <a:latin typeface="Times New Roman"/>
                <a:cs typeface="Times New Roman"/>
              </a:rPr>
              <a:t> superstructure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of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the</a:t>
            </a:r>
            <a:r>
              <a:rPr sz="1100" spc="5" dirty="0">
                <a:latin typeface="Times New Roman"/>
                <a:cs typeface="Times New Roman"/>
              </a:rPr>
              <a:t> vehicle </a:t>
            </a:r>
            <a:r>
              <a:rPr sz="1100" spc="10" dirty="0">
                <a:latin typeface="Times New Roman"/>
                <a:cs typeface="Times New Roman"/>
              </a:rPr>
              <a:t>and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it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is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bolted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to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the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chasis.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100" b="1" spc="10" dirty="0">
                <a:latin typeface="Times New Roman"/>
                <a:cs typeface="Times New Roman"/>
              </a:rPr>
              <a:t>Types;</a:t>
            </a:r>
            <a:endParaRPr sz="1100">
              <a:latin typeface="Times New Roman"/>
              <a:cs typeface="Times New Roman"/>
            </a:endParaRPr>
          </a:p>
          <a:p>
            <a:pPr marL="443865" indent="-215900">
              <a:lnSpc>
                <a:spcPct val="100000"/>
              </a:lnSpc>
              <a:spcBef>
                <a:spcPts val="145"/>
              </a:spcBef>
              <a:buFont typeface="Symbol"/>
              <a:buChar char=""/>
              <a:tabLst>
                <a:tab pos="443865" algn="l"/>
                <a:tab pos="444500" algn="l"/>
              </a:tabLst>
            </a:pPr>
            <a:r>
              <a:rPr sz="1100" spc="5" dirty="0">
                <a:latin typeface="Times New Roman"/>
                <a:cs typeface="Times New Roman"/>
              </a:rPr>
              <a:t>Car,</a:t>
            </a:r>
            <a:endParaRPr sz="1100">
              <a:latin typeface="Times New Roman"/>
              <a:cs typeface="Times New Roman"/>
            </a:endParaRPr>
          </a:p>
          <a:p>
            <a:pPr marL="443865" indent="-215900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443865" algn="l"/>
                <a:tab pos="444500" algn="l"/>
              </a:tabLst>
            </a:pPr>
            <a:r>
              <a:rPr sz="1100" spc="10" dirty="0">
                <a:latin typeface="Times New Roman"/>
                <a:cs typeface="Times New Roman"/>
              </a:rPr>
              <a:t>Truck,</a:t>
            </a:r>
            <a:endParaRPr sz="1100">
              <a:latin typeface="Times New Roman"/>
              <a:cs typeface="Times New Roman"/>
            </a:endParaRPr>
          </a:p>
          <a:p>
            <a:pPr marL="443865" indent="-215900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443865" algn="l"/>
                <a:tab pos="444500" algn="l"/>
              </a:tabLst>
            </a:pPr>
            <a:r>
              <a:rPr sz="1100" spc="5" dirty="0">
                <a:latin typeface="Times New Roman"/>
                <a:cs typeface="Times New Roman"/>
              </a:rPr>
              <a:t>Tractor,</a:t>
            </a:r>
            <a:endParaRPr sz="1100">
              <a:latin typeface="Times New Roman"/>
              <a:cs typeface="Times New Roman"/>
            </a:endParaRPr>
          </a:p>
          <a:p>
            <a:pPr marL="443865" indent="-215900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443865" algn="l"/>
                <a:tab pos="444500" algn="l"/>
              </a:tabLst>
            </a:pPr>
            <a:r>
              <a:rPr sz="1100" dirty="0">
                <a:latin typeface="Times New Roman"/>
                <a:cs typeface="Times New Roman"/>
              </a:rPr>
              <a:t>D</a:t>
            </a:r>
            <a:r>
              <a:rPr sz="1100" spc="25" dirty="0">
                <a:latin typeface="Times New Roman"/>
                <a:cs typeface="Times New Roman"/>
              </a:rPr>
              <a:t>e</a:t>
            </a:r>
            <a:r>
              <a:rPr sz="1100" spc="5" dirty="0">
                <a:latin typeface="Times New Roman"/>
                <a:cs typeface="Times New Roman"/>
              </a:rPr>
              <a:t>li</a:t>
            </a:r>
            <a:r>
              <a:rPr sz="1100" spc="-5" dirty="0">
                <a:latin typeface="Times New Roman"/>
                <a:cs typeface="Times New Roman"/>
              </a:rPr>
              <a:t>v</a:t>
            </a:r>
            <a:r>
              <a:rPr sz="1100" spc="25" dirty="0">
                <a:latin typeface="Times New Roman"/>
                <a:cs typeface="Times New Roman"/>
              </a:rPr>
              <a:t>e</a:t>
            </a:r>
            <a:r>
              <a:rPr sz="1100" dirty="0">
                <a:latin typeface="Times New Roman"/>
                <a:cs typeface="Times New Roman"/>
              </a:rPr>
              <a:t>r</a:t>
            </a:r>
            <a:r>
              <a:rPr sz="1100" spc="10" dirty="0">
                <a:latin typeface="Times New Roman"/>
                <a:cs typeface="Times New Roman"/>
              </a:rPr>
              <a:t>y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</a:t>
            </a:r>
            <a:r>
              <a:rPr sz="1100" spc="25" dirty="0">
                <a:latin typeface="Times New Roman"/>
                <a:cs typeface="Times New Roman"/>
              </a:rPr>
              <a:t>a</a:t>
            </a:r>
            <a:r>
              <a:rPr sz="1100" spc="5" dirty="0">
                <a:latin typeface="Times New Roman"/>
                <a:cs typeface="Times New Roman"/>
              </a:rPr>
              <a:t>n,</a:t>
            </a:r>
            <a:endParaRPr sz="1100">
              <a:latin typeface="Times New Roman"/>
              <a:cs typeface="Times New Roman"/>
            </a:endParaRPr>
          </a:p>
          <a:p>
            <a:pPr marL="443865" indent="-215900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443865" algn="l"/>
                <a:tab pos="444500" algn="l"/>
              </a:tabLst>
            </a:pPr>
            <a:r>
              <a:rPr sz="1100" spc="5" dirty="0">
                <a:latin typeface="Times New Roman"/>
                <a:cs typeface="Times New Roman"/>
              </a:rPr>
              <a:t>Jeep,</a:t>
            </a:r>
            <a:endParaRPr sz="1100">
              <a:latin typeface="Times New Roman"/>
              <a:cs typeface="Times New Roman"/>
            </a:endParaRPr>
          </a:p>
          <a:p>
            <a:pPr marL="443865" indent="-215900">
              <a:lnSpc>
                <a:spcPct val="100000"/>
              </a:lnSpc>
              <a:spcBef>
                <a:spcPts val="45"/>
              </a:spcBef>
              <a:buFont typeface="Symbol"/>
              <a:buChar char=""/>
              <a:tabLst>
                <a:tab pos="443865" algn="l"/>
                <a:tab pos="444500" algn="l"/>
              </a:tabLst>
            </a:pPr>
            <a:r>
              <a:rPr sz="1100" spc="10" dirty="0">
                <a:latin typeface="Times New Roman"/>
                <a:cs typeface="Times New Roman"/>
              </a:rPr>
              <a:t>Bus,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etc..,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33372" y="5065776"/>
            <a:ext cx="4059935" cy="3805427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626363" y="298704"/>
            <a:ext cx="6525895" cy="9157970"/>
            <a:chOff x="626363" y="298704"/>
            <a:chExt cx="6525895" cy="9157970"/>
          </a:xfrm>
        </p:grpSpPr>
        <p:sp>
          <p:nvSpPr>
            <p:cNvPr id="7" name="object 7"/>
            <p:cNvSpPr/>
            <p:nvPr/>
          </p:nvSpPr>
          <p:spPr>
            <a:xfrm>
              <a:off x="1313675" y="9220199"/>
              <a:ext cx="5773420" cy="52069"/>
            </a:xfrm>
            <a:custGeom>
              <a:avLst/>
              <a:gdLst/>
              <a:ahLst/>
              <a:cxnLst/>
              <a:rect l="l" t="t" r="r" b="b"/>
              <a:pathLst>
                <a:path w="5773420" h="52070">
                  <a:moveTo>
                    <a:pt x="5772924" y="42672"/>
                  </a:moveTo>
                  <a:lnTo>
                    <a:pt x="0" y="42672"/>
                  </a:lnTo>
                  <a:lnTo>
                    <a:pt x="0" y="51816"/>
                  </a:lnTo>
                  <a:lnTo>
                    <a:pt x="5772924" y="51816"/>
                  </a:lnTo>
                  <a:lnTo>
                    <a:pt x="5772924" y="42672"/>
                  </a:lnTo>
                  <a:close/>
                </a:path>
                <a:path w="5773420" h="52070">
                  <a:moveTo>
                    <a:pt x="5772924" y="0"/>
                  </a:moveTo>
                  <a:lnTo>
                    <a:pt x="0" y="0"/>
                  </a:lnTo>
                  <a:lnTo>
                    <a:pt x="0" y="35052"/>
                  </a:lnTo>
                  <a:lnTo>
                    <a:pt x="5772924" y="35052"/>
                  </a:lnTo>
                  <a:lnTo>
                    <a:pt x="5772924" y="0"/>
                  </a:lnTo>
                  <a:close/>
                </a:path>
              </a:pathLst>
            </a:custGeom>
            <a:solidFill>
              <a:srgbClr val="6023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26364" y="298716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39">
                  <a:moveTo>
                    <a:pt x="53340" y="44183"/>
                  </a:moveTo>
                  <a:lnTo>
                    <a:pt x="44196" y="44183"/>
                  </a:lnTo>
                  <a:lnTo>
                    <a:pt x="44196" y="53327"/>
                  </a:lnTo>
                  <a:lnTo>
                    <a:pt x="53340" y="53327"/>
                  </a:lnTo>
                  <a:lnTo>
                    <a:pt x="53340" y="44183"/>
                  </a:lnTo>
                  <a:close/>
                </a:path>
                <a:path w="53340" h="53339">
                  <a:moveTo>
                    <a:pt x="53340" y="0"/>
                  </a:moveTo>
                  <a:lnTo>
                    <a:pt x="35052" y="0"/>
                  </a:lnTo>
                  <a:lnTo>
                    <a:pt x="0" y="0"/>
                  </a:lnTo>
                  <a:lnTo>
                    <a:pt x="0" y="36576"/>
                  </a:lnTo>
                  <a:lnTo>
                    <a:pt x="0" y="53327"/>
                  </a:lnTo>
                  <a:lnTo>
                    <a:pt x="35052" y="53327"/>
                  </a:lnTo>
                  <a:lnTo>
                    <a:pt x="35052" y="36576"/>
                  </a:lnTo>
                  <a:lnTo>
                    <a:pt x="53340" y="36576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9703" y="298704"/>
              <a:ext cx="6420612" cy="5333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26364" y="298716"/>
              <a:ext cx="6525895" cy="9157970"/>
            </a:xfrm>
            <a:custGeom>
              <a:avLst/>
              <a:gdLst/>
              <a:ahLst/>
              <a:cxnLst/>
              <a:rect l="l" t="t" r="r" b="b"/>
              <a:pathLst>
                <a:path w="6525895" h="9157970">
                  <a:moveTo>
                    <a:pt x="35052" y="53340"/>
                  </a:moveTo>
                  <a:lnTo>
                    <a:pt x="0" y="53340"/>
                  </a:lnTo>
                  <a:lnTo>
                    <a:pt x="0" y="9157716"/>
                  </a:lnTo>
                  <a:lnTo>
                    <a:pt x="35052" y="9157716"/>
                  </a:lnTo>
                  <a:lnTo>
                    <a:pt x="35052" y="53340"/>
                  </a:lnTo>
                  <a:close/>
                </a:path>
                <a:path w="6525895" h="9157970">
                  <a:moveTo>
                    <a:pt x="53340" y="53340"/>
                  </a:moveTo>
                  <a:lnTo>
                    <a:pt x="44196" y="53340"/>
                  </a:lnTo>
                  <a:lnTo>
                    <a:pt x="44196" y="9157716"/>
                  </a:lnTo>
                  <a:lnTo>
                    <a:pt x="53340" y="9157716"/>
                  </a:lnTo>
                  <a:lnTo>
                    <a:pt x="53340" y="53340"/>
                  </a:lnTo>
                  <a:close/>
                </a:path>
                <a:path w="6525895" h="9157970">
                  <a:moveTo>
                    <a:pt x="6481572" y="44196"/>
                  </a:moveTo>
                  <a:lnTo>
                    <a:pt x="6473952" y="44196"/>
                  </a:lnTo>
                  <a:lnTo>
                    <a:pt x="6473952" y="53327"/>
                  </a:lnTo>
                  <a:lnTo>
                    <a:pt x="6473952" y="9157703"/>
                  </a:lnTo>
                  <a:lnTo>
                    <a:pt x="6481559" y="9157703"/>
                  </a:lnTo>
                  <a:lnTo>
                    <a:pt x="6481559" y="53340"/>
                  </a:lnTo>
                  <a:lnTo>
                    <a:pt x="6481572" y="44196"/>
                  </a:lnTo>
                  <a:close/>
                </a:path>
                <a:path w="6525895" h="9157970">
                  <a:moveTo>
                    <a:pt x="6525768" y="53340"/>
                  </a:moveTo>
                  <a:lnTo>
                    <a:pt x="6490716" y="53340"/>
                  </a:lnTo>
                  <a:lnTo>
                    <a:pt x="6490716" y="9157716"/>
                  </a:lnTo>
                  <a:lnTo>
                    <a:pt x="6525768" y="9157716"/>
                  </a:lnTo>
                  <a:lnTo>
                    <a:pt x="6525768" y="53340"/>
                  </a:lnTo>
                  <a:close/>
                </a:path>
                <a:path w="6525895" h="9157970">
                  <a:moveTo>
                    <a:pt x="6525768" y="0"/>
                  </a:moveTo>
                  <a:lnTo>
                    <a:pt x="6490716" y="0"/>
                  </a:lnTo>
                  <a:lnTo>
                    <a:pt x="6473952" y="0"/>
                  </a:lnTo>
                  <a:lnTo>
                    <a:pt x="6473952" y="36576"/>
                  </a:lnTo>
                  <a:lnTo>
                    <a:pt x="6490716" y="36576"/>
                  </a:lnTo>
                  <a:lnTo>
                    <a:pt x="6490716" y="53327"/>
                  </a:lnTo>
                  <a:lnTo>
                    <a:pt x="6525768" y="53327"/>
                  </a:lnTo>
                  <a:lnTo>
                    <a:pt x="6525768" y="36576"/>
                  </a:lnTo>
                  <a:lnTo>
                    <a:pt x="65257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317766" y="9274351"/>
            <a:ext cx="2205355" cy="18034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1000" spc="15" dirty="0">
                <a:latin typeface="Cambria"/>
                <a:cs typeface="Cambria"/>
              </a:rPr>
              <a:t>Department</a:t>
            </a:r>
            <a:r>
              <a:rPr sz="1000" spc="-40" dirty="0">
                <a:latin typeface="Cambria"/>
                <a:cs typeface="Cambria"/>
              </a:rPr>
              <a:t> </a:t>
            </a:r>
            <a:r>
              <a:rPr sz="1000" spc="15" dirty="0">
                <a:latin typeface="Cambria"/>
                <a:cs typeface="Cambria"/>
              </a:rPr>
              <a:t>of</a:t>
            </a:r>
            <a:r>
              <a:rPr sz="1000" spc="-40" dirty="0">
                <a:latin typeface="Cambria"/>
                <a:cs typeface="Cambria"/>
              </a:rPr>
              <a:t> </a:t>
            </a:r>
            <a:r>
              <a:rPr sz="1000" spc="10" dirty="0">
                <a:latin typeface="Cambria"/>
                <a:cs typeface="Cambria"/>
              </a:rPr>
              <a:t>Mechanical</a:t>
            </a:r>
            <a:r>
              <a:rPr sz="1000" spc="-35" dirty="0">
                <a:latin typeface="Cambria"/>
                <a:cs typeface="Cambria"/>
              </a:rPr>
              <a:t> </a:t>
            </a:r>
            <a:r>
              <a:rPr sz="1000" spc="15" dirty="0">
                <a:latin typeface="Cambria"/>
                <a:cs typeface="Cambria"/>
              </a:rPr>
              <a:t>Engineering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88375" y="9273005"/>
            <a:ext cx="421005" cy="181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15" dirty="0">
                <a:latin typeface="Cambria"/>
                <a:cs typeface="Cambria"/>
              </a:rPr>
              <a:t>Page</a:t>
            </a:r>
            <a:r>
              <a:rPr sz="1000" spc="-40" dirty="0">
                <a:latin typeface="Cambria"/>
                <a:cs typeface="Cambria"/>
              </a:rPr>
              <a:t> </a:t>
            </a:r>
            <a:r>
              <a:rPr sz="1000" spc="15" dirty="0">
                <a:latin typeface="Cambria"/>
                <a:cs typeface="Cambria"/>
              </a:rPr>
              <a:t>6</a:t>
            </a:r>
            <a:endParaRPr sz="1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95520" y="452385"/>
            <a:ext cx="16319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</a:t>
            </a:r>
            <a:r>
              <a:rPr sz="1100" spc="-10" dirty="0">
                <a:latin typeface="Calibri"/>
                <a:cs typeface="Calibri"/>
              </a:rPr>
              <a:t>M</a:t>
            </a:r>
            <a:r>
              <a:rPr sz="1100" dirty="0">
                <a:latin typeface="Calibri"/>
                <a:cs typeface="Calibri"/>
              </a:rPr>
              <a:t>OBILE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spc="10" dirty="0">
                <a:latin typeface="Calibri"/>
                <a:cs typeface="Calibri"/>
              </a:rPr>
              <a:t>G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RI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G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077297"/>
            <a:ext cx="6197600" cy="2785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7495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imes New Roman"/>
                <a:cs typeface="Times New Roman"/>
              </a:rPr>
              <a:t>Resistances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to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vehicle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motion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and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need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for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gearbox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b="1" spc="-5" dirty="0">
                <a:latin typeface="Times New Roman"/>
                <a:cs typeface="Times New Roman"/>
              </a:rPr>
              <a:t>Aerodynamics</a:t>
            </a:r>
            <a:endParaRPr sz="1200">
              <a:latin typeface="Times New Roman"/>
              <a:cs typeface="Times New Roman"/>
            </a:endParaRPr>
          </a:p>
          <a:p>
            <a:pPr marL="12700" marR="5080" algn="just">
              <a:lnSpc>
                <a:spcPts val="1380"/>
              </a:lnSpc>
              <a:spcBef>
                <a:spcPts val="525"/>
              </a:spcBef>
            </a:pPr>
            <a:r>
              <a:rPr sz="1200" spc="-5" dirty="0">
                <a:latin typeface="Times New Roman"/>
                <a:cs typeface="Times New Roman"/>
              </a:rPr>
              <a:t>Aerodynamics,</a:t>
            </a:r>
            <a:r>
              <a:rPr sz="1200" dirty="0">
                <a:latin typeface="Times New Roman"/>
                <a:cs typeface="Times New Roman"/>
              </a:rPr>
              <a:t> from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Greek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ἀήρ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aer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(air)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+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δυναμική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(dynamics),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branch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dynamics </a:t>
            </a:r>
            <a:r>
              <a:rPr sz="1200" dirty="0">
                <a:latin typeface="Times New Roman"/>
                <a:cs typeface="Times New Roman"/>
              </a:rPr>
              <a:t> concerned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with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studying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motion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air,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particularly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when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interacts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with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solid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object,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such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airplane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wing.</a:t>
            </a:r>
            <a:endParaRPr sz="1200">
              <a:latin typeface="Times New Roman"/>
              <a:cs typeface="Times New Roman"/>
            </a:endParaRPr>
          </a:p>
          <a:p>
            <a:pPr marL="12700" marR="889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Aerodynamics is a sub-field of fluid dynamics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gas dynamics,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10" dirty="0">
                <a:latin typeface="Times New Roman"/>
                <a:cs typeface="Times New Roman"/>
              </a:rPr>
              <a:t>many </a:t>
            </a:r>
            <a:r>
              <a:rPr sz="1200" dirty="0">
                <a:latin typeface="Times New Roman"/>
                <a:cs typeface="Times New Roman"/>
              </a:rPr>
              <a:t>aspects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aerodynamics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theory </a:t>
            </a:r>
            <a:r>
              <a:rPr sz="1200" dirty="0">
                <a:latin typeface="Times New Roman"/>
                <a:cs typeface="Times New Roman"/>
              </a:rPr>
              <a:t>are common </a:t>
            </a:r>
            <a:r>
              <a:rPr sz="1200" spc="-5" dirty="0">
                <a:latin typeface="Times New Roman"/>
                <a:cs typeface="Times New Roman"/>
              </a:rPr>
              <a:t>to these fields. The term aerodynamics is often used synonymously with gas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dynamics, with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difference </a:t>
            </a:r>
            <a:r>
              <a:rPr sz="1200" dirty="0">
                <a:latin typeface="Times New Roman"/>
                <a:cs typeface="Times New Roman"/>
              </a:rPr>
              <a:t>being that "gas </a:t>
            </a:r>
            <a:r>
              <a:rPr sz="1200" spc="-5" dirty="0">
                <a:latin typeface="Times New Roman"/>
                <a:cs typeface="Times New Roman"/>
              </a:rPr>
              <a:t>dynamics" applies to the study </a:t>
            </a:r>
            <a:r>
              <a:rPr sz="120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motion </a:t>
            </a:r>
            <a:r>
              <a:rPr sz="1200" spc="-5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all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gases,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limited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dirty="0">
                <a:latin typeface="Times New Roman"/>
                <a:cs typeface="Times New Roman"/>
              </a:rPr>
              <a:t>air.</a:t>
            </a:r>
            <a:endParaRPr sz="1200">
              <a:latin typeface="Times New Roman"/>
              <a:cs typeface="Times New Roman"/>
            </a:endParaRPr>
          </a:p>
          <a:p>
            <a:pPr marL="12700" marR="508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Modern aerodynamics only </a:t>
            </a:r>
            <a:r>
              <a:rPr sz="1200" dirty="0">
                <a:latin typeface="Times New Roman"/>
                <a:cs typeface="Times New Roman"/>
              </a:rPr>
              <a:t>dates back </a:t>
            </a: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seventeenth century, but aerodynamic forces </a:t>
            </a:r>
            <a:r>
              <a:rPr sz="1200" spc="-10" dirty="0">
                <a:latin typeface="Times New Roman"/>
                <a:cs typeface="Times New Roman"/>
              </a:rPr>
              <a:t>have </a:t>
            </a:r>
            <a:r>
              <a:rPr sz="1200" dirty="0">
                <a:latin typeface="Times New Roman"/>
                <a:cs typeface="Times New Roman"/>
              </a:rPr>
              <a:t>been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harnessed by </a:t>
            </a:r>
            <a:r>
              <a:rPr sz="1200" dirty="0">
                <a:latin typeface="Times New Roman"/>
                <a:cs typeface="Times New Roman"/>
              </a:rPr>
              <a:t>humans </a:t>
            </a:r>
            <a:r>
              <a:rPr sz="1200" spc="-5" dirty="0">
                <a:latin typeface="Times New Roman"/>
                <a:cs typeface="Times New Roman"/>
              </a:rPr>
              <a:t>for thousands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years in </a:t>
            </a:r>
            <a:r>
              <a:rPr sz="1200" spc="-5" dirty="0">
                <a:latin typeface="Times New Roman"/>
                <a:cs typeface="Times New Roman"/>
              </a:rPr>
              <a:t>sailboats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windmills,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images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stories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flight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appear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throughout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recorded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history,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Ancient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Greek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legend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Icarus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Daedalus. Fundamental</a:t>
            </a:r>
            <a:r>
              <a:rPr sz="1200" spc="434" dirty="0">
                <a:latin typeface="Times New Roman"/>
                <a:cs typeface="Times New Roman"/>
              </a:rPr>
              <a:t>  </a:t>
            </a:r>
            <a:r>
              <a:rPr sz="1200" spc="-5" dirty="0">
                <a:latin typeface="Times New Roman"/>
                <a:cs typeface="Times New Roman"/>
              </a:rPr>
              <a:t>concepts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continuum, drag,</a:t>
            </a:r>
            <a:r>
              <a:rPr sz="1200" spc="290" dirty="0">
                <a:latin typeface="Times New Roman"/>
                <a:cs typeface="Times New Roman"/>
              </a:rPr>
              <a:t>   </a:t>
            </a:r>
            <a:r>
              <a:rPr sz="1200" dirty="0">
                <a:latin typeface="Times New Roman"/>
                <a:cs typeface="Times New Roman"/>
              </a:rPr>
              <a:t>and      </a:t>
            </a:r>
            <a:r>
              <a:rPr sz="1200" spc="-10" dirty="0">
                <a:latin typeface="Times New Roman"/>
                <a:cs typeface="Times New Roman"/>
              </a:rPr>
              <a:t>pressure</a:t>
            </a:r>
            <a:r>
              <a:rPr sz="1200" spc="375" dirty="0">
                <a:latin typeface="Times New Roman"/>
                <a:cs typeface="Times New Roman"/>
              </a:rPr>
              <a:t>   </a:t>
            </a:r>
            <a:r>
              <a:rPr sz="1200" spc="-5" dirty="0">
                <a:latin typeface="Times New Roman"/>
                <a:cs typeface="Times New Roman"/>
              </a:rPr>
              <a:t>gradients,</a:t>
            </a:r>
            <a:r>
              <a:rPr sz="1200" spc="290" dirty="0">
                <a:latin typeface="Times New Roman"/>
                <a:cs typeface="Times New Roman"/>
              </a:rPr>
              <a:t>    </a:t>
            </a:r>
            <a:r>
              <a:rPr sz="1200" spc="-5" dirty="0">
                <a:latin typeface="Times New Roman"/>
                <a:cs typeface="Times New Roman"/>
              </a:rPr>
              <a:t>appear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work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Aristotle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Archimedes.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300" y="5609624"/>
            <a:ext cx="5518785" cy="2844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23440">
              <a:lnSpc>
                <a:spcPct val="100000"/>
              </a:lnSpc>
              <a:spcBef>
                <a:spcPts val="95"/>
              </a:spcBef>
            </a:pPr>
            <a:r>
              <a:rPr sz="1200" spc="-5" dirty="0">
                <a:latin typeface="Times New Roman"/>
                <a:cs typeface="Times New Roman"/>
              </a:rPr>
              <a:t>Forces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flight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airfoil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00">
              <a:latin typeface="Times New Roman"/>
              <a:cs typeface="Times New Roman"/>
            </a:endParaRPr>
          </a:p>
          <a:p>
            <a:pPr marL="12700" algn="just">
              <a:lnSpc>
                <a:spcPts val="1630"/>
              </a:lnSpc>
            </a:pPr>
            <a:r>
              <a:rPr sz="1400" b="1" dirty="0">
                <a:latin typeface="Times New Roman"/>
                <a:cs typeface="Times New Roman"/>
              </a:rPr>
              <a:t>F</a:t>
            </a:r>
            <a:r>
              <a:rPr sz="1400" b="1" spc="-10" dirty="0">
                <a:latin typeface="Times New Roman"/>
                <a:cs typeface="Times New Roman"/>
              </a:rPr>
              <a:t>und</a:t>
            </a:r>
            <a:r>
              <a:rPr sz="1400" b="1" dirty="0">
                <a:latin typeface="Times New Roman"/>
                <a:cs typeface="Times New Roman"/>
              </a:rPr>
              <a:t>ame</a:t>
            </a:r>
            <a:r>
              <a:rPr sz="1400" b="1" spc="-25" dirty="0">
                <a:latin typeface="Times New Roman"/>
                <a:cs typeface="Times New Roman"/>
              </a:rPr>
              <a:t>n</a:t>
            </a:r>
            <a:r>
              <a:rPr sz="1400" b="1" spc="-20" dirty="0">
                <a:latin typeface="Times New Roman"/>
                <a:cs typeface="Times New Roman"/>
              </a:rPr>
              <a:t>t</a:t>
            </a:r>
            <a:r>
              <a:rPr sz="1400" b="1" dirty="0">
                <a:latin typeface="Times New Roman"/>
                <a:cs typeface="Times New Roman"/>
              </a:rPr>
              <a:t>al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Conce</a:t>
            </a:r>
            <a:r>
              <a:rPr sz="1400" b="1" spc="-10" dirty="0">
                <a:latin typeface="Times New Roman"/>
                <a:cs typeface="Times New Roman"/>
              </a:rPr>
              <a:t>p</a:t>
            </a:r>
            <a:r>
              <a:rPr sz="1400" b="1" dirty="0"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ts val="1380"/>
              </a:lnSpc>
              <a:spcBef>
                <a:spcPts val="45"/>
              </a:spcBef>
            </a:pPr>
            <a:r>
              <a:rPr sz="1200" spc="-5" dirty="0">
                <a:latin typeface="Times New Roman"/>
                <a:cs typeface="Times New Roman"/>
              </a:rPr>
              <a:t>Understanding</a:t>
            </a:r>
            <a:r>
              <a:rPr sz="1200" dirty="0">
                <a:latin typeface="Times New Roman"/>
                <a:cs typeface="Times New Roman"/>
              </a:rPr>
              <a:t> 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motion</a:t>
            </a:r>
            <a:r>
              <a:rPr sz="1200" dirty="0">
                <a:latin typeface="Times New Roman"/>
                <a:cs typeface="Times New Roman"/>
              </a:rPr>
              <a:t> of air around an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object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(often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called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flow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field)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enables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calculation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forces</a:t>
            </a:r>
            <a:r>
              <a:rPr sz="1200" dirty="0">
                <a:latin typeface="Times New Roman"/>
                <a:cs typeface="Times New Roman"/>
              </a:rPr>
              <a:t> and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moments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acting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on</a:t>
            </a:r>
            <a:r>
              <a:rPr sz="1200" dirty="0">
                <a:latin typeface="Times New Roman"/>
                <a:cs typeface="Times New Roman"/>
              </a:rPr>
              <a:t> 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object.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3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many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aerodynamics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problems,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forces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interest</a:t>
            </a:r>
            <a:r>
              <a:rPr sz="1200" spc="5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fundamental</a:t>
            </a:r>
            <a:r>
              <a:rPr sz="1200" spc="5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forces    </a:t>
            </a:r>
            <a:r>
              <a:rPr sz="1200" spc="-5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flight: lift, drag, thrust,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weight. Of these, lift </a:t>
            </a:r>
            <a:r>
              <a:rPr sz="1200" dirty="0">
                <a:latin typeface="Times New Roman"/>
                <a:cs typeface="Times New Roman"/>
              </a:rPr>
              <a:t>and drag are </a:t>
            </a:r>
            <a:r>
              <a:rPr sz="1200" spc="-5" dirty="0">
                <a:latin typeface="Times New Roman"/>
                <a:cs typeface="Times New Roman"/>
              </a:rPr>
              <a:t>aerodynamic forces, i.e.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forces </a:t>
            </a:r>
            <a:r>
              <a:rPr sz="1200" spc="-10" dirty="0">
                <a:latin typeface="Times New Roman"/>
                <a:cs typeface="Times New Roman"/>
              </a:rPr>
              <a:t>due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air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flow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over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solid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body.</a:t>
            </a:r>
            <a:endParaRPr sz="1200">
              <a:latin typeface="Times New Roman"/>
              <a:cs typeface="Times New Roman"/>
            </a:endParaRPr>
          </a:p>
          <a:p>
            <a:pPr marL="12700" marR="17780" indent="45720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Calculation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these quantities is often </a:t>
            </a:r>
            <a:r>
              <a:rPr sz="1200" dirty="0">
                <a:latin typeface="Times New Roman"/>
                <a:cs typeface="Times New Roman"/>
              </a:rPr>
              <a:t>founded </a:t>
            </a:r>
            <a:r>
              <a:rPr sz="1200" spc="-5" dirty="0">
                <a:latin typeface="Times New Roman"/>
                <a:cs typeface="Times New Roman"/>
              </a:rPr>
              <a:t>upon the assumption that the </a:t>
            </a:r>
            <a:r>
              <a:rPr sz="1200" dirty="0">
                <a:latin typeface="Times New Roman"/>
                <a:cs typeface="Times New Roman"/>
              </a:rPr>
              <a:t>flow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field behaves </a:t>
            </a:r>
            <a:r>
              <a:rPr sz="1200" dirty="0">
                <a:latin typeface="Times New Roman"/>
                <a:cs typeface="Times New Roman"/>
              </a:rPr>
              <a:t>as </a:t>
            </a:r>
            <a:r>
              <a:rPr sz="1200" spc="-5" dirty="0">
                <a:latin typeface="Times New Roman"/>
                <a:cs typeface="Times New Roman"/>
              </a:rPr>
              <a:t>a continuum. Continuum </a:t>
            </a:r>
            <a:r>
              <a:rPr sz="1200" dirty="0">
                <a:latin typeface="Times New Roman"/>
                <a:cs typeface="Times New Roman"/>
              </a:rPr>
              <a:t>flow </a:t>
            </a:r>
            <a:r>
              <a:rPr sz="1200" spc="-5" dirty="0">
                <a:latin typeface="Times New Roman"/>
                <a:cs typeface="Times New Roman"/>
              </a:rPr>
              <a:t>fields </a:t>
            </a:r>
            <a:r>
              <a:rPr sz="1200" spc="-1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characterized by </a:t>
            </a:r>
            <a:r>
              <a:rPr sz="1200" dirty="0">
                <a:latin typeface="Times New Roman"/>
                <a:cs typeface="Times New Roman"/>
              </a:rPr>
              <a:t>properties such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 </a:t>
            </a:r>
            <a:r>
              <a:rPr sz="1200" spc="-5" dirty="0">
                <a:latin typeface="Times New Roman"/>
                <a:cs typeface="Times New Roman"/>
              </a:rPr>
              <a:t>velocity, pressure, density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temperature, which </a:t>
            </a:r>
            <a:r>
              <a:rPr sz="1200" dirty="0">
                <a:latin typeface="Times New Roman"/>
                <a:cs typeface="Times New Roman"/>
              </a:rPr>
              <a:t>may be </a:t>
            </a:r>
            <a:r>
              <a:rPr sz="1200" spc="-5" dirty="0">
                <a:latin typeface="Times New Roman"/>
                <a:cs typeface="Times New Roman"/>
              </a:rPr>
              <a:t>functions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spatial position </a:t>
            </a:r>
            <a:r>
              <a:rPr sz="1200" dirty="0">
                <a:latin typeface="Times New Roman"/>
                <a:cs typeface="Times New Roman"/>
              </a:rPr>
              <a:t> and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time.</a:t>
            </a:r>
            <a:endParaRPr sz="1200">
              <a:latin typeface="Times New Roman"/>
              <a:cs typeface="Times New Roman"/>
            </a:endParaRPr>
          </a:p>
          <a:p>
            <a:pPr marL="12700" marR="6985" indent="45720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These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properties</a:t>
            </a:r>
            <a:r>
              <a:rPr sz="1200" dirty="0">
                <a:latin typeface="Times New Roman"/>
                <a:cs typeface="Times New Roman"/>
              </a:rPr>
              <a:t> may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directly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indirectly</a:t>
            </a:r>
            <a:r>
              <a:rPr sz="1200" dirty="0">
                <a:latin typeface="Times New Roman"/>
                <a:cs typeface="Times New Roman"/>
              </a:rPr>
              <a:t> measured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aerodynamics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experiments, or calculated </a:t>
            </a:r>
            <a:r>
              <a:rPr sz="1200" dirty="0">
                <a:latin typeface="Times New Roman"/>
                <a:cs typeface="Times New Roman"/>
              </a:rPr>
              <a:t>from </a:t>
            </a:r>
            <a:r>
              <a:rPr sz="1200" spc="-5" dirty="0">
                <a:latin typeface="Times New Roman"/>
                <a:cs typeface="Times New Roman"/>
              </a:rPr>
              <a:t>equations </a:t>
            </a:r>
            <a:r>
              <a:rPr sz="1200" dirty="0">
                <a:latin typeface="Times New Roman"/>
                <a:cs typeface="Times New Roman"/>
              </a:rPr>
              <a:t>for </a:t>
            </a:r>
            <a:r>
              <a:rPr sz="1200" spc="-5" dirty="0">
                <a:latin typeface="Times New Roman"/>
                <a:cs typeface="Times New Roman"/>
              </a:rPr>
              <a:t>the conservation </a:t>
            </a:r>
            <a:r>
              <a:rPr sz="1200" spc="-10" dirty="0">
                <a:latin typeface="Times New Roman"/>
                <a:cs typeface="Times New Roman"/>
              </a:rPr>
              <a:t>of mass, </a:t>
            </a:r>
            <a:r>
              <a:rPr sz="1200" spc="-5" dirty="0">
                <a:latin typeface="Times New Roman"/>
                <a:cs typeface="Times New Roman"/>
              </a:rPr>
              <a:t>momentum,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energy in </a:t>
            </a:r>
            <a:r>
              <a:rPr sz="1200" dirty="0">
                <a:latin typeface="Times New Roman"/>
                <a:cs typeface="Times New Roman"/>
              </a:rPr>
              <a:t>air </a:t>
            </a:r>
            <a:r>
              <a:rPr sz="1200" spc="-5" dirty="0">
                <a:latin typeface="Times New Roman"/>
                <a:cs typeface="Times New Roman"/>
              </a:rPr>
              <a:t>flows. Density, velocity,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5" dirty="0">
                <a:latin typeface="Times New Roman"/>
                <a:cs typeface="Times New Roman"/>
              </a:rPr>
              <a:t>an </a:t>
            </a:r>
            <a:r>
              <a:rPr sz="1200" spc="-5" dirty="0">
                <a:latin typeface="Times New Roman"/>
                <a:cs typeface="Times New Roman"/>
              </a:rPr>
              <a:t>additional property, viscosity, </a:t>
            </a:r>
            <a:r>
              <a:rPr sz="120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used to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classify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flow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fields.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2927" y="4315967"/>
            <a:ext cx="2540508" cy="1072895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7" name="object 7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300220" y="9279391"/>
            <a:ext cx="2233930" cy="180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z="1100" spc="-5" dirty="0">
                <a:latin typeface="Times New Roman"/>
                <a:cs typeface="Times New Roman"/>
              </a:rPr>
              <a:t>Department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of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Mechanical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Engineering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19272" y="9311330"/>
            <a:ext cx="14732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45"/>
                </a:lnSpc>
              </a:pPr>
              <a:t>5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95520" y="452385"/>
            <a:ext cx="16319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</a:t>
            </a:r>
            <a:r>
              <a:rPr sz="1100" spc="-10" dirty="0">
                <a:latin typeface="Calibri"/>
                <a:cs typeface="Calibri"/>
              </a:rPr>
              <a:t>M</a:t>
            </a:r>
            <a:r>
              <a:rPr sz="1100" dirty="0">
                <a:latin typeface="Calibri"/>
                <a:cs typeface="Calibri"/>
              </a:rPr>
              <a:t>OBILE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spc="10" dirty="0">
                <a:latin typeface="Calibri"/>
                <a:cs typeface="Calibri"/>
              </a:rPr>
              <a:t>G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RI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G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0300" y="870034"/>
            <a:ext cx="5516880" cy="5928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929890" algn="ctr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imes New Roman"/>
                <a:cs typeface="Times New Roman"/>
              </a:rPr>
              <a:t>Components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5" dirty="0">
                <a:latin typeface="Times New Roman"/>
                <a:cs typeface="Times New Roman"/>
              </a:rPr>
              <a:t>of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an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Engine;</a:t>
            </a:r>
            <a:endParaRPr sz="140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ts val="1380"/>
              </a:lnSpc>
              <a:spcBef>
                <a:spcPts val="1340"/>
              </a:spcBef>
            </a:pPr>
            <a:r>
              <a:rPr sz="1200" spc="-5" dirty="0">
                <a:latin typeface="Times New Roman"/>
                <a:cs typeface="Times New Roman"/>
              </a:rPr>
              <a:t>Even though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reciprocating internal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combustion </a:t>
            </a:r>
            <a:r>
              <a:rPr sz="1200" spc="-5" dirty="0">
                <a:latin typeface="Times New Roman"/>
                <a:cs typeface="Times New Roman"/>
              </a:rPr>
              <a:t>engines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look </a:t>
            </a:r>
            <a:r>
              <a:rPr sz="1200" spc="-5" dirty="0">
                <a:latin typeface="Times New Roman"/>
                <a:cs typeface="Times New Roman"/>
              </a:rPr>
              <a:t>quite simple,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they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highly </a:t>
            </a:r>
            <a:r>
              <a:rPr sz="1200" dirty="0">
                <a:latin typeface="Times New Roman"/>
                <a:cs typeface="Times New Roman"/>
              </a:rPr>
              <a:t>complex </a:t>
            </a:r>
            <a:r>
              <a:rPr sz="1200" spc="-5" dirty="0">
                <a:latin typeface="Times New Roman"/>
                <a:cs typeface="Times New Roman"/>
              </a:rPr>
              <a:t>machines. There </a:t>
            </a:r>
            <a:r>
              <a:rPr sz="120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hundreds of components that </a:t>
            </a:r>
            <a:r>
              <a:rPr sz="1200" spc="-10" dirty="0">
                <a:latin typeface="Times New Roman"/>
                <a:cs typeface="Times New Roman"/>
              </a:rPr>
              <a:t>have </a:t>
            </a:r>
            <a:r>
              <a:rPr sz="1200" spc="-5" dirty="0">
                <a:latin typeface="Times New Roman"/>
                <a:cs typeface="Times New Roman"/>
              </a:rPr>
              <a:t>to perform </a:t>
            </a:r>
            <a:r>
              <a:rPr sz="1200" dirty="0">
                <a:latin typeface="Times New Roman"/>
                <a:cs typeface="Times New Roman"/>
              </a:rPr>
              <a:t> their </a:t>
            </a:r>
            <a:r>
              <a:rPr sz="1200" spc="-5" dirty="0">
                <a:latin typeface="Times New Roman"/>
                <a:cs typeface="Times New Roman"/>
              </a:rPr>
              <a:t>functions satisfactorily to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produce output power. There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two types of engines,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viz., </a:t>
            </a:r>
            <a:r>
              <a:rPr sz="1200" dirty="0">
                <a:latin typeface="Times New Roman"/>
                <a:cs typeface="Times New Roman"/>
              </a:rPr>
              <a:t>spark </a:t>
            </a:r>
            <a:r>
              <a:rPr sz="1200" spc="-5" dirty="0">
                <a:latin typeface="Times New Roman"/>
                <a:cs typeface="Times New Roman"/>
              </a:rPr>
              <a:t>ignition (S1)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compression-ignition (CI) engine. Let us now </a:t>
            </a:r>
            <a:r>
              <a:rPr sz="1200" spc="-10" dirty="0">
                <a:latin typeface="Times New Roman"/>
                <a:cs typeface="Times New Roman"/>
              </a:rPr>
              <a:t>go </a:t>
            </a:r>
            <a:r>
              <a:rPr sz="1200" spc="-5" dirty="0">
                <a:latin typeface="Times New Roman"/>
                <a:cs typeface="Times New Roman"/>
              </a:rPr>
              <a:t>through the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important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components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nomenclature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associated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with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Times New Roman"/>
              <a:cs typeface="Times New Roman"/>
            </a:endParaRPr>
          </a:p>
          <a:p>
            <a:pPr marR="2882900" algn="ctr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Terms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connected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with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i.c.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engines;</a:t>
            </a:r>
            <a:endParaRPr sz="1400">
              <a:latin typeface="Times New Roman"/>
              <a:cs typeface="Times New Roman"/>
            </a:endParaRPr>
          </a:p>
          <a:p>
            <a:pPr marL="469900" indent="-227329">
              <a:lnSpc>
                <a:spcPct val="100000"/>
              </a:lnSpc>
              <a:spcBef>
                <a:spcPts val="128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Bore: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inside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diameter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cylinder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called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bore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Symbol"/>
              <a:buChar char=""/>
            </a:pPr>
            <a:endParaRPr sz="1300">
              <a:latin typeface="Times New Roman"/>
              <a:cs typeface="Times New Roman"/>
            </a:endParaRPr>
          </a:p>
          <a:p>
            <a:pPr marL="471170" marR="95885" indent="-228600">
              <a:lnSpc>
                <a:spcPts val="1360"/>
              </a:lnSpc>
              <a:spcBef>
                <a:spcPts val="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Stroke: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linear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distance along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cylinder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axis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between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two limiting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position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called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stroke.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Symbol"/>
              <a:buChar char=""/>
            </a:pPr>
            <a:endParaRPr sz="1250">
              <a:latin typeface="Times New Roman"/>
              <a:cs typeface="Times New Roman"/>
            </a:endParaRPr>
          </a:p>
          <a:p>
            <a:pPr marL="471170" marR="222250" indent="-228600">
              <a:lnSpc>
                <a:spcPts val="1380"/>
              </a:lnSpc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Top </a:t>
            </a:r>
            <a:r>
              <a:rPr sz="1200" b="1" dirty="0">
                <a:latin typeface="Times New Roman"/>
                <a:cs typeface="Times New Roman"/>
              </a:rPr>
              <a:t>Dead </a:t>
            </a:r>
            <a:r>
              <a:rPr sz="1200" b="1" spc="-5" dirty="0">
                <a:latin typeface="Times New Roman"/>
                <a:cs typeface="Times New Roman"/>
              </a:rPr>
              <a:t>Center ( T.D.C.) </a:t>
            </a:r>
            <a:r>
              <a:rPr sz="1200" spc="-5" dirty="0">
                <a:latin typeface="Times New Roman"/>
                <a:cs typeface="Times New Roman"/>
              </a:rPr>
              <a:t>: the top </a:t>
            </a:r>
            <a:r>
              <a:rPr sz="1200" dirty="0">
                <a:latin typeface="Times New Roman"/>
                <a:cs typeface="Times New Roman"/>
              </a:rPr>
              <a:t>most </a:t>
            </a:r>
            <a:r>
              <a:rPr sz="1200" spc="-5" dirty="0">
                <a:latin typeface="Times New Roman"/>
                <a:cs typeface="Times New Roman"/>
              </a:rPr>
              <a:t>position of the </a:t>
            </a:r>
            <a:r>
              <a:rPr sz="1200" dirty="0">
                <a:latin typeface="Times New Roman"/>
                <a:cs typeface="Times New Roman"/>
              </a:rPr>
              <a:t>piston </a:t>
            </a:r>
            <a:r>
              <a:rPr sz="1200" spc="-5" dirty="0">
                <a:latin typeface="Times New Roman"/>
                <a:cs typeface="Times New Roman"/>
              </a:rPr>
              <a:t>towards cover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cylinder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called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T.D.C.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Symbol"/>
              <a:buChar char=""/>
            </a:pPr>
            <a:endParaRPr sz="1250">
              <a:latin typeface="Times New Roman"/>
              <a:cs typeface="Times New Roman"/>
            </a:endParaRPr>
          </a:p>
          <a:p>
            <a:pPr marL="471170" marR="257175" indent="-228600">
              <a:lnSpc>
                <a:spcPts val="1370"/>
              </a:lnSpc>
              <a:spcBef>
                <a:spcPts val="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b="1" dirty="0">
                <a:latin typeface="Times New Roman"/>
                <a:cs typeface="Times New Roman"/>
              </a:rPr>
              <a:t>Bottom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dead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Center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(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B.D.C.)</a:t>
            </a:r>
            <a:r>
              <a:rPr sz="1200" b="1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: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lowest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position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piston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towards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crank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cylinder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called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B.D.C.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Symbol"/>
              <a:buChar char=""/>
            </a:pPr>
            <a:endParaRPr sz="1250">
              <a:latin typeface="Times New Roman"/>
              <a:cs typeface="Times New Roman"/>
            </a:endParaRPr>
          </a:p>
          <a:p>
            <a:pPr marL="471170" marR="204470" indent="-228600">
              <a:lnSpc>
                <a:spcPts val="1370"/>
              </a:lnSpc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Clearance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Volume</a:t>
            </a:r>
            <a:r>
              <a:rPr sz="1200" b="1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: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volume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contained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cylinder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above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top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piston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,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when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piston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is</a:t>
            </a:r>
            <a:r>
              <a:rPr sz="1200" spc="-5" dirty="0">
                <a:latin typeface="Times New Roman"/>
                <a:cs typeface="Times New Roman"/>
              </a:rPr>
              <a:t> at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dead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center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called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clearance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volume.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200">
              <a:latin typeface="Times New Roman"/>
              <a:cs typeface="Times New Roman"/>
            </a:endParaRPr>
          </a:p>
          <a:p>
            <a:pPr marL="469900" indent="-227329">
              <a:lnSpc>
                <a:spcPts val="1415"/>
              </a:lnSpc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Swept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Volume: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volume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swept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through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by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piston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moving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between</a:t>
            </a:r>
            <a:endParaRPr sz="1200">
              <a:latin typeface="Times New Roman"/>
              <a:cs typeface="Times New Roman"/>
            </a:endParaRPr>
          </a:p>
          <a:p>
            <a:pPr marL="471170">
              <a:lnSpc>
                <a:spcPts val="1415"/>
              </a:lnSpc>
            </a:pPr>
            <a:r>
              <a:rPr sz="1200" spc="-5" dirty="0">
                <a:latin typeface="Times New Roman"/>
                <a:cs typeface="Times New Roman"/>
              </a:rPr>
              <a:t>T.D.C.</a:t>
            </a:r>
            <a:r>
              <a:rPr sz="1200" dirty="0">
                <a:latin typeface="Times New Roman"/>
                <a:cs typeface="Times New Roman"/>
              </a:rPr>
              <a:t> and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B.D.C,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called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swept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volume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 piston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displacement.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marL="469900" indent="-227329">
              <a:lnSpc>
                <a:spcPct val="100000"/>
              </a:lnSpc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Compression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Ratio: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is</a:t>
            </a:r>
            <a:r>
              <a:rPr sz="1200" spc="-5" dirty="0">
                <a:latin typeface="Times New Roman"/>
                <a:cs typeface="Times New Roman"/>
              </a:rPr>
              <a:t> the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ratio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Total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cylinder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volume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 clearance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volume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ts val="1385"/>
              </a:lnSpc>
              <a:spcBef>
                <a:spcPts val="5"/>
              </a:spcBef>
            </a:pPr>
            <a:r>
              <a:rPr sz="12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Definition of</a:t>
            </a:r>
            <a:r>
              <a:rPr sz="12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‘Engine’</a:t>
            </a:r>
            <a:endParaRPr sz="1200">
              <a:latin typeface="Times New Roman"/>
              <a:cs typeface="Times New Roman"/>
            </a:endParaRPr>
          </a:p>
          <a:p>
            <a:pPr marL="12700" marR="19685" indent="457200" algn="just">
              <a:lnSpc>
                <a:spcPts val="1380"/>
              </a:lnSpc>
              <a:spcBef>
                <a:spcPts val="40"/>
              </a:spcBef>
            </a:pPr>
            <a:r>
              <a:rPr sz="1200" spc="-5" dirty="0">
                <a:latin typeface="Times New Roman"/>
                <a:cs typeface="Times New Roman"/>
              </a:rPr>
              <a:t>An engine is a device, which transforms one form of energy into another form.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Normally,</a:t>
            </a:r>
            <a:r>
              <a:rPr sz="1200" dirty="0">
                <a:latin typeface="Times New Roman"/>
                <a:cs typeface="Times New Roman"/>
              </a:rPr>
              <a:t> most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convert</a:t>
            </a:r>
            <a:r>
              <a:rPr sz="1200" dirty="0">
                <a:latin typeface="Times New Roman"/>
                <a:cs typeface="Times New Roman"/>
              </a:rPr>
              <a:t> thermal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energy</a:t>
            </a:r>
            <a:r>
              <a:rPr sz="1200" dirty="0">
                <a:latin typeface="Times New Roman"/>
                <a:cs typeface="Times New Roman"/>
              </a:rPr>
              <a:t> into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mechanical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work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therefore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they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5" dirty="0">
                <a:latin typeface="Times New Roman"/>
                <a:cs typeface="Times New Roman"/>
              </a:rPr>
              <a:t> called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‘heat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engines’.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2932" y="6854952"/>
            <a:ext cx="3950207" cy="2031491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6" name="object 6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300220" y="9279391"/>
            <a:ext cx="2233930" cy="180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z="1100" spc="-5" dirty="0">
                <a:latin typeface="Times New Roman"/>
                <a:cs typeface="Times New Roman"/>
              </a:rPr>
              <a:t>Department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of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Mechanical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Engineering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19272" y="9311330"/>
            <a:ext cx="14732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45"/>
                </a:lnSpc>
              </a:pPr>
              <a:t>6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95520" y="452385"/>
            <a:ext cx="16319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</a:t>
            </a:r>
            <a:r>
              <a:rPr sz="1100" spc="-10" dirty="0">
                <a:latin typeface="Calibri"/>
                <a:cs typeface="Calibri"/>
              </a:rPr>
              <a:t>M</a:t>
            </a:r>
            <a:r>
              <a:rPr sz="1100" dirty="0">
                <a:latin typeface="Calibri"/>
                <a:cs typeface="Calibri"/>
              </a:rPr>
              <a:t>OBILE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spc="10" dirty="0">
                <a:latin typeface="Calibri"/>
                <a:cs typeface="Calibri"/>
              </a:rPr>
              <a:t>G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RI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G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873082"/>
            <a:ext cx="6541134" cy="8213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365E90"/>
                </a:solidFill>
                <a:latin typeface="Times New Roman"/>
                <a:cs typeface="Times New Roman"/>
              </a:rPr>
              <a:t>Engine</a:t>
            </a:r>
            <a:r>
              <a:rPr sz="1400" b="1" spc="-85" dirty="0">
                <a:solidFill>
                  <a:srgbClr val="365E9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365E90"/>
                </a:solidFill>
                <a:latin typeface="Times New Roman"/>
                <a:cs typeface="Times New Roman"/>
              </a:rPr>
              <a:t>Co</a:t>
            </a:r>
            <a:r>
              <a:rPr sz="1400" b="1" spc="-20" dirty="0">
                <a:solidFill>
                  <a:srgbClr val="365E90"/>
                </a:solidFill>
                <a:latin typeface="Times New Roman"/>
                <a:cs typeface="Times New Roman"/>
              </a:rPr>
              <a:t>m</a:t>
            </a:r>
            <a:r>
              <a:rPr sz="1400" b="1" dirty="0">
                <a:solidFill>
                  <a:srgbClr val="365E90"/>
                </a:solidFill>
                <a:latin typeface="Times New Roman"/>
                <a:cs typeface="Times New Roman"/>
              </a:rPr>
              <a:t>pon</a:t>
            </a:r>
            <a:r>
              <a:rPr sz="1400" b="1" spc="5" dirty="0">
                <a:solidFill>
                  <a:srgbClr val="365E90"/>
                </a:solidFill>
                <a:latin typeface="Times New Roman"/>
                <a:cs typeface="Times New Roman"/>
              </a:rPr>
              <a:t>e</a:t>
            </a:r>
            <a:r>
              <a:rPr sz="1400" b="1" spc="-10" dirty="0">
                <a:solidFill>
                  <a:srgbClr val="365E90"/>
                </a:solidFill>
                <a:latin typeface="Times New Roman"/>
                <a:cs typeface="Times New Roman"/>
              </a:rPr>
              <a:t>n</a:t>
            </a:r>
            <a:r>
              <a:rPr sz="1400" b="1" dirty="0">
                <a:solidFill>
                  <a:srgbClr val="365E90"/>
                </a:solidFill>
                <a:latin typeface="Times New Roman"/>
                <a:cs typeface="Times New Roman"/>
              </a:rPr>
              <a:t>ts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706120">
              <a:lnSpc>
                <a:spcPct val="100000"/>
              </a:lnSpc>
            </a:pP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major components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their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functions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are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briefly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described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below.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Cy</a:t>
            </a:r>
            <a:r>
              <a:rPr sz="1400" b="1" spc="-15" dirty="0">
                <a:latin typeface="Times New Roman"/>
                <a:cs typeface="Times New Roman"/>
              </a:rPr>
              <a:t>l</a:t>
            </a:r>
            <a:r>
              <a:rPr sz="1400" b="1" spc="15" dirty="0">
                <a:latin typeface="Times New Roman"/>
                <a:cs typeface="Times New Roman"/>
              </a:rPr>
              <a:t>i</a:t>
            </a:r>
            <a:r>
              <a:rPr sz="1400" b="1" spc="-10" dirty="0">
                <a:latin typeface="Times New Roman"/>
                <a:cs typeface="Times New Roman"/>
              </a:rPr>
              <a:t>n</a:t>
            </a:r>
            <a:r>
              <a:rPr sz="1400" b="1" dirty="0">
                <a:latin typeface="Times New Roman"/>
                <a:cs typeface="Times New Roman"/>
              </a:rPr>
              <a:t>d</a:t>
            </a:r>
            <a:r>
              <a:rPr sz="1400" b="1" spc="5" dirty="0">
                <a:latin typeface="Times New Roman"/>
                <a:cs typeface="Times New Roman"/>
              </a:rPr>
              <a:t>e</a:t>
            </a:r>
            <a:r>
              <a:rPr sz="1400" b="1" dirty="0">
                <a:latin typeface="Times New Roman"/>
                <a:cs typeface="Times New Roman"/>
              </a:rPr>
              <a:t>r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B</a:t>
            </a:r>
            <a:r>
              <a:rPr sz="1400" b="1" dirty="0">
                <a:latin typeface="Times New Roman"/>
                <a:cs typeface="Times New Roman"/>
              </a:rPr>
              <a:t>loc</a:t>
            </a:r>
            <a:r>
              <a:rPr sz="1400" b="1" spc="-10" dirty="0">
                <a:latin typeface="Times New Roman"/>
                <a:cs typeface="Times New Roman"/>
              </a:rPr>
              <a:t>k</a:t>
            </a:r>
            <a:r>
              <a:rPr sz="1400" b="1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365760" marR="10795" indent="457200" algn="just">
              <a:lnSpc>
                <a:spcPct val="95400"/>
              </a:lnSpc>
              <a:spcBef>
                <a:spcPts val="1310"/>
              </a:spcBef>
            </a:pPr>
            <a:r>
              <a:rPr sz="1200" spc="-5" dirty="0">
                <a:latin typeface="Times New Roman"/>
                <a:cs typeface="Times New Roman"/>
              </a:rPr>
              <a:t>The cylinder </a:t>
            </a:r>
            <a:r>
              <a:rPr sz="1200" dirty="0">
                <a:latin typeface="Times New Roman"/>
                <a:cs typeface="Times New Roman"/>
              </a:rPr>
              <a:t>block </a:t>
            </a:r>
            <a:r>
              <a:rPr sz="1200" spc="-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the main </a:t>
            </a:r>
            <a:r>
              <a:rPr sz="1200" spc="-5" dirty="0">
                <a:latin typeface="Times New Roman"/>
                <a:cs typeface="Times New Roman"/>
              </a:rPr>
              <a:t>supporting structure </a:t>
            </a:r>
            <a:r>
              <a:rPr sz="1200" dirty="0">
                <a:latin typeface="Times New Roman"/>
                <a:cs typeface="Times New Roman"/>
              </a:rPr>
              <a:t>for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various components.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cylinder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 a multicylinder engine is </a:t>
            </a:r>
            <a:r>
              <a:rPr sz="1200" dirty="0">
                <a:latin typeface="Times New Roman"/>
                <a:cs typeface="Times New Roman"/>
              </a:rPr>
              <a:t>cast as </a:t>
            </a:r>
            <a:r>
              <a:rPr sz="1200" spc="-5" dirty="0">
                <a:latin typeface="Times New Roman"/>
                <a:cs typeface="Times New Roman"/>
              </a:rPr>
              <a:t>a single unit, called cylinder block. The cylinder head </a:t>
            </a:r>
            <a:r>
              <a:rPr sz="1200" spc="-10" dirty="0">
                <a:latin typeface="Times New Roman"/>
                <a:cs typeface="Times New Roman"/>
              </a:rPr>
              <a:t>is </a:t>
            </a:r>
            <a:r>
              <a:rPr sz="1200" spc="-5" dirty="0">
                <a:latin typeface="Times New Roman"/>
                <a:cs typeface="Times New Roman"/>
              </a:rPr>
              <a:t>mounted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cylinder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block.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Times New Roman"/>
              <a:cs typeface="Times New Roman"/>
            </a:endParaRPr>
          </a:p>
          <a:p>
            <a:pPr marL="365760" marR="5080" indent="457200" algn="just">
              <a:lnSpc>
                <a:spcPts val="1380"/>
              </a:lnSpc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The cylinder </a:t>
            </a:r>
            <a:r>
              <a:rPr sz="1200" dirty="0">
                <a:latin typeface="Times New Roman"/>
                <a:cs typeface="Times New Roman"/>
              </a:rPr>
              <a:t>head and </a:t>
            </a:r>
            <a:r>
              <a:rPr sz="1200" spc="-5" dirty="0">
                <a:latin typeface="Times New Roman"/>
                <a:cs typeface="Times New Roman"/>
              </a:rPr>
              <a:t>cylinder </a:t>
            </a:r>
            <a:r>
              <a:rPr sz="1200" dirty="0">
                <a:latin typeface="Times New Roman"/>
                <a:cs typeface="Times New Roman"/>
              </a:rPr>
              <a:t>block are </a:t>
            </a:r>
            <a:r>
              <a:rPr sz="1200" spc="-5" dirty="0">
                <a:latin typeface="Times New Roman"/>
                <a:cs typeface="Times New Roman"/>
              </a:rPr>
              <a:t>provided with </a:t>
            </a:r>
            <a:r>
              <a:rPr sz="1200" dirty="0">
                <a:latin typeface="Times New Roman"/>
                <a:cs typeface="Times New Roman"/>
              </a:rPr>
              <a:t>water jackets </a:t>
            </a:r>
            <a:r>
              <a:rPr sz="1200" spc="-5" dirty="0">
                <a:latin typeface="Times New Roman"/>
                <a:cs typeface="Times New Roman"/>
              </a:rPr>
              <a:t>in </a:t>
            </a:r>
            <a:r>
              <a:rPr sz="1200" dirty="0">
                <a:latin typeface="Times New Roman"/>
                <a:cs typeface="Times New Roman"/>
              </a:rPr>
              <a:t>the case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water- </a:t>
            </a:r>
            <a:r>
              <a:rPr sz="1200" dirty="0">
                <a:latin typeface="Times New Roman"/>
                <a:cs typeface="Times New Roman"/>
              </a:rPr>
              <a:t> cooling </a:t>
            </a:r>
            <a:r>
              <a:rPr sz="1200" spc="-5" dirty="0">
                <a:latin typeface="Times New Roman"/>
                <a:cs typeface="Times New Roman"/>
              </a:rPr>
              <a:t>with </a:t>
            </a:r>
            <a:r>
              <a:rPr sz="1200" dirty="0">
                <a:latin typeface="Times New Roman"/>
                <a:cs typeface="Times New Roman"/>
              </a:rPr>
              <a:t>cooling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fins in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case of air-cooling.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Cylinder </a:t>
            </a:r>
            <a:r>
              <a:rPr sz="1200" dirty="0">
                <a:latin typeface="Times New Roman"/>
                <a:cs typeface="Times New Roman"/>
              </a:rPr>
              <a:t>head </a:t>
            </a:r>
            <a:r>
              <a:rPr sz="1200" spc="-5" dirty="0">
                <a:latin typeface="Times New Roman"/>
                <a:cs typeface="Times New Roman"/>
              </a:rPr>
              <a:t>gasket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 incorporated between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cylinder </a:t>
            </a:r>
            <a:r>
              <a:rPr sz="1200" dirty="0">
                <a:latin typeface="Times New Roman"/>
                <a:cs typeface="Times New Roman"/>
              </a:rPr>
              <a:t>block and </a:t>
            </a:r>
            <a:r>
              <a:rPr sz="1200" spc="-5" dirty="0">
                <a:latin typeface="Times New Roman"/>
                <a:cs typeface="Times New Roman"/>
              </a:rPr>
              <a:t>cylinder head.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cylinder </a:t>
            </a:r>
            <a:r>
              <a:rPr sz="1200" dirty="0">
                <a:latin typeface="Times New Roman"/>
                <a:cs typeface="Times New Roman"/>
              </a:rPr>
              <a:t>head </a:t>
            </a:r>
            <a:r>
              <a:rPr sz="1200" spc="-5" dirty="0">
                <a:latin typeface="Times New Roman"/>
                <a:cs typeface="Times New Roman"/>
              </a:rPr>
              <a:t>is held </a:t>
            </a:r>
            <a:r>
              <a:rPr sz="1200" spc="-10" dirty="0">
                <a:latin typeface="Times New Roman"/>
                <a:cs typeface="Times New Roman"/>
              </a:rPr>
              <a:t>tight </a:t>
            </a:r>
            <a:r>
              <a:rPr sz="1200" spc="-5" dirty="0">
                <a:latin typeface="Times New Roman"/>
                <a:cs typeface="Times New Roman"/>
              </a:rPr>
              <a:t>to the cylinder </a:t>
            </a:r>
            <a:r>
              <a:rPr sz="1200" dirty="0">
                <a:latin typeface="Times New Roman"/>
                <a:cs typeface="Times New Roman"/>
              </a:rPr>
              <a:t>block </a:t>
            </a:r>
            <a:r>
              <a:rPr sz="1200" spc="-5" dirty="0">
                <a:latin typeface="Times New Roman"/>
                <a:cs typeface="Times New Roman"/>
              </a:rPr>
              <a:t>by number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 bolts or studs. The bottom portion of the cylinder block is </a:t>
            </a:r>
            <a:r>
              <a:rPr sz="1200" dirty="0">
                <a:latin typeface="Times New Roman"/>
                <a:cs typeface="Times New Roman"/>
              </a:rPr>
              <a:t>called </a:t>
            </a:r>
            <a:r>
              <a:rPr sz="1200" spc="-5" dirty="0">
                <a:latin typeface="Times New Roman"/>
                <a:cs typeface="Times New Roman"/>
              </a:rPr>
              <a:t>crankcase. A cover called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crankcase, which becomes a </a:t>
            </a:r>
            <a:r>
              <a:rPr sz="1200" dirty="0">
                <a:latin typeface="Times New Roman"/>
                <a:cs typeface="Times New Roman"/>
              </a:rPr>
              <a:t>sump for </a:t>
            </a:r>
            <a:r>
              <a:rPr sz="1200" spc="-5" dirty="0">
                <a:latin typeface="Times New Roman"/>
                <a:cs typeface="Times New Roman"/>
              </a:rPr>
              <a:t>lubricating oil is fastened to the bottom of the crankcase. The </a:t>
            </a:r>
            <a:r>
              <a:rPr sz="1200" dirty="0">
                <a:latin typeface="Times New Roman"/>
                <a:cs typeface="Times New Roman"/>
              </a:rPr>
              <a:t> inner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surface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cylinder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block,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which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machined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finished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accurately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cylindrical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shape,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 called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bore </a:t>
            </a:r>
            <a:r>
              <a:rPr sz="1200" spc="-5" dirty="0">
                <a:latin typeface="Times New Roman"/>
                <a:cs typeface="Times New Roman"/>
              </a:rPr>
              <a:t>or face.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Cylinder</a:t>
            </a:r>
            <a:endParaRPr sz="1400">
              <a:latin typeface="Times New Roman"/>
              <a:cs typeface="Times New Roman"/>
            </a:endParaRPr>
          </a:p>
          <a:p>
            <a:pPr marL="365760" marR="9525" indent="457200" algn="just">
              <a:lnSpc>
                <a:spcPts val="1380"/>
              </a:lnSpc>
              <a:spcBef>
                <a:spcPts val="1340"/>
              </a:spcBef>
            </a:pPr>
            <a:r>
              <a:rPr sz="1200" spc="-5" dirty="0">
                <a:latin typeface="Times New Roman"/>
                <a:cs typeface="Times New Roman"/>
              </a:rPr>
              <a:t>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name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implies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it</a:t>
            </a:r>
            <a:r>
              <a:rPr sz="1200" spc="-5" dirty="0">
                <a:latin typeface="Times New Roman"/>
                <a:cs typeface="Times New Roman"/>
              </a:rPr>
              <a:t> is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cylindrical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vessel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</a:t>
            </a:r>
            <a:r>
              <a:rPr sz="1200" dirty="0">
                <a:latin typeface="Times New Roman"/>
                <a:cs typeface="Times New Roman"/>
              </a:rPr>
              <a:t> space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which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piston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makes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 reciprocating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motion.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varying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volume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created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cylinder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during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operation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filled </a:t>
            </a:r>
            <a:r>
              <a:rPr sz="1200" spc="-5" dirty="0">
                <a:latin typeface="Times New Roman"/>
                <a:cs typeface="Times New Roman"/>
              </a:rPr>
              <a:t>with the working </a:t>
            </a:r>
            <a:r>
              <a:rPr sz="1200" dirty="0">
                <a:latin typeface="Times New Roman"/>
                <a:cs typeface="Times New Roman"/>
              </a:rPr>
              <a:t>fluid and </a:t>
            </a:r>
            <a:r>
              <a:rPr sz="1200" spc="-5" dirty="0">
                <a:latin typeface="Times New Roman"/>
                <a:cs typeface="Times New Roman"/>
              </a:rPr>
              <a:t>subjected to different thermodynamic processes. The cylinder is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supported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cylinder block.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Piston</a:t>
            </a:r>
            <a:endParaRPr sz="1400">
              <a:latin typeface="Times New Roman"/>
              <a:cs typeface="Times New Roman"/>
            </a:endParaRPr>
          </a:p>
          <a:p>
            <a:pPr marL="365760" marR="5080" indent="457200" algn="just">
              <a:lnSpc>
                <a:spcPts val="1380"/>
              </a:lnSpc>
              <a:spcBef>
                <a:spcPts val="1340"/>
              </a:spcBef>
            </a:pPr>
            <a:r>
              <a:rPr sz="1200" spc="-5" dirty="0">
                <a:latin typeface="Times New Roman"/>
                <a:cs typeface="Times New Roman"/>
              </a:rPr>
              <a:t>It is a cylindrical component </a:t>
            </a:r>
            <a:r>
              <a:rPr sz="1200" dirty="0">
                <a:latin typeface="Times New Roman"/>
                <a:cs typeface="Times New Roman"/>
              </a:rPr>
              <a:t>fitted </a:t>
            </a:r>
            <a:r>
              <a:rPr sz="1200" spc="-5" dirty="0">
                <a:latin typeface="Times New Roman"/>
                <a:cs typeface="Times New Roman"/>
              </a:rPr>
              <a:t>into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cylinder forming the moving </a:t>
            </a:r>
            <a:r>
              <a:rPr sz="1200" dirty="0">
                <a:latin typeface="Times New Roman"/>
                <a:cs typeface="Times New Roman"/>
              </a:rPr>
              <a:t>boundary </a:t>
            </a:r>
            <a:r>
              <a:rPr sz="1200" spc="-5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combustion </a:t>
            </a:r>
            <a:r>
              <a:rPr sz="1200" spc="-5" dirty="0">
                <a:latin typeface="Times New Roman"/>
                <a:cs typeface="Times New Roman"/>
              </a:rPr>
              <a:t>system. It fits perfectly (snugly) into the cylinder providing a gas-tight </a:t>
            </a:r>
            <a:r>
              <a:rPr sz="1200" dirty="0">
                <a:latin typeface="Times New Roman"/>
                <a:cs typeface="Times New Roman"/>
              </a:rPr>
              <a:t>space </a:t>
            </a:r>
            <a:r>
              <a:rPr sz="1200" spc="-5" dirty="0">
                <a:latin typeface="Times New Roman"/>
                <a:cs typeface="Times New Roman"/>
              </a:rPr>
              <a:t>with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piston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rings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5" dirty="0">
                <a:latin typeface="Times New Roman"/>
                <a:cs typeface="Times New Roman"/>
              </a:rPr>
              <a:t> the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lubricant.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 forms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first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link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 transmitting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gas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forces 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output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shaft.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Co</a:t>
            </a:r>
            <a:r>
              <a:rPr sz="1400" b="1" spc="-20" dirty="0">
                <a:latin typeface="Times New Roman"/>
                <a:cs typeface="Times New Roman"/>
              </a:rPr>
              <a:t>m</a:t>
            </a:r>
            <a:r>
              <a:rPr sz="1400" b="1" dirty="0">
                <a:latin typeface="Times New Roman"/>
                <a:cs typeface="Times New Roman"/>
              </a:rPr>
              <a:t>bus</a:t>
            </a:r>
            <a:r>
              <a:rPr sz="1400" b="1" spc="5" dirty="0">
                <a:latin typeface="Times New Roman"/>
                <a:cs typeface="Times New Roman"/>
              </a:rPr>
              <a:t>t</a:t>
            </a:r>
            <a:r>
              <a:rPr sz="1400" b="1" dirty="0">
                <a:latin typeface="Times New Roman"/>
                <a:cs typeface="Times New Roman"/>
              </a:rPr>
              <a:t>ion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C</a:t>
            </a:r>
            <a:r>
              <a:rPr sz="1400" b="1" spc="-10" dirty="0">
                <a:latin typeface="Times New Roman"/>
                <a:cs typeface="Times New Roman"/>
              </a:rPr>
              <a:t>h</a:t>
            </a:r>
            <a:r>
              <a:rPr sz="1400" b="1" spc="10" dirty="0">
                <a:latin typeface="Times New Roman"/>
                <a:cs typeface="Times New Roman"/>
              </a:rPr>
              <a:t>a</a:t>
            </a:r>
            <a:r>
              <a:rPr sz="1400" b="1" spc="-20" dirty="0">
                <a:latin typeface="Times New Roman"/>
                <a:cs typeface="Times New Roman"/>
              </a:rPr>
              <a:t>m</a:t>
            </a:r>
            <a:r>
              <a:rPr sz="1400" b="1" spc="15" dirty="0">
                <a:latin typeface="Times New Roman"/>
                <a:cs typeface="Times New Roman"/>
              </a:rPr>
              <a:t>b</a:t>
            </a:r>
            <a:r>
              <a:rPr sz="1400" b="1" dirty="0">
                <a:latin typeface="Times New Roman"/>
                <a:cs typeface="Times New Roman"/>
              </a:rPr>
              <a:t>er</a:t>
            </a:r>
            <a:endParaRPr sz="1400">
              <a:latin typeface="Times New Roman"/>
              <a:cs typeface="Times New Roman"/>
            </a:endParaRPr>
          </a:p>
          <a:p>
            <a:pPr marL="365760" marR="11430" indent="457200" algn="just">
              <a:lnSpc>
                <a:spcPts val="1380"/>
              </a:lnSpc>
              <a:spcBef>
                <a:spcPts val="1320"/>
              </a:spcBef>
            </a:pP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space enclosed </a:t>
            </a:r>
            <a:r>
              <a:rPr sz="1200" spc="-5" dirty="0">
                <a:latin typeface="Times New Roman"/>
                <a:cs typeface="Times New Roman"/>
              </a:rPr>
              <a:t>in the </a:t>
            </a:r>
            <a:r>
              <a:rPr sz="1200" dirty="0">
                <a:latin typeface="Times New Roman"/>
                <a:cs typeface="Times New Roman"/>
              </a:rPr>
              <a:t>upper part </a:t>
            </a:r>
            <a:r>
              <a:rPr sz="1200" spc="-5" dirty="0">
                <a:latin typeface="Times New Roman"/>
                <a:cs typeface="Times New Roman"/>
              </a:rPr>
              <a:t>of the cylinder, by the cylinder head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the piston top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during the </a:t>
            </a:r>
            <a:r>
              <a:rPr sz="1200" dirty="0">
                <a:latin typeface="Times New Roman"/>
                <a:cs typeface="Times New Roman"/>
              </a:rPr>
              <a:t>combustion </a:t>
            </a:r>
            <a:r>
              <a:rPr sz="1200" spc="-5" dirty="0">
                <a:latin typeface="Times New Roman"/>
                <a:cs typeface="Times New Roman"/>
              </a:rPr>
              <a:t>process, is called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combustion chamber.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combustion of fuel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consequent </a:t>
            </a:r>
            <a:r>
              <a:rPr sz="1200" spc="-5" dirty="0">
                <a:latin typeface="Times New Roman"/>
                <a:cs typeface="Times New Roman"/>
              </a:rPr>
              <a:t>release of thermal energy results </a:t>
            </a:r>
            <a:r>
              <a:rPr sz="1200" spc="-10" dirty="0">
                <a:latin typeface="Times New Roman"/>
                <a:cs typeface="Times New Roman"/>
              </a:rPr>
              <a:t>in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building </a:t>
            </a:r>
            <a:r>
              <a:rPr sz="1200" spc="-5" dirty="0">
                <a:latin typeface="Times New Roman"/>
                <a:cs typeface="Times New Roman"/>
              </a:rPr>
              <a:t>up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pressure in this part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 the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cylinder.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Inlet</a:t>
            </a:r>
            <a:r>
              <a:rPr sz="1400" b="1" spc="-8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Manifold</a:t>
            </a:r>
            <a:endParaRPr sz="1400">
              <a:latin typeface="Times New Roman"/>
              <a:cs typeface="Times New Roman"/>
            </a:endParaRPr>
          </a:p>
          <a:p>
            <a:pPr marL="365760" marR="16510" indent="457200" algn="just">
              <a:lnSpc>
                <a:spcPts val="1380"/>
              </a:lnSpc>
              <a:spcBef>
                <a:spcPts val="1320"/>
              </a:spcBef>
            </a:pPr>
            <a:r>
              <a:rPr sz="1200" spc="-5" dirty="0">
                <a:latin typeface="Times New Roman"/>
                <a:cs typeface="Times New Roman"/>
              </a:rPr>
              <a:t>The pipe which connects the intake system to the </a:t>
            </a:r>
            <a:r>
              <a:rPr sz="1200" dirty="0">
                <a:latin typeface="Times New Roman"/>
                <a:cs typeface="Times New Roman"/>
              </a:rPr>
              <a:t>inlet </a:t>
            </a:r>
            <a:r>
              <a:rPr sz="1200" spc="-10" dirty="0">
                <a:latin typeface="Times New Roman"/>
                <a:cs typeface="Times New Roman"/>
              </a:rPr>
              <a:t>valve </a:t>
            </a:r>
            <a:r>
              <a:rPr sz="1200" spc="-5" dirty="0">
                <a:latin typeface="Times New Roman"/>
                <a:cs typeface="Times New Roman"/>
              </a:rPr>
              <a:t>of the engine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through which </a:t>
            </a:r>
            <a:r>
              <a:rPr sz="1200" dirty="0">
                <a:latin typeface="Times New Roman"/>
                <a:cs typeface="Times New Roman"/>
              </a:rPr>
              <a:t> air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air-fuel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mixture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drawn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cylinder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 called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inlet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manifold.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639"/>
              </a:lnSpc>
              <a:spcBef>
                <a:spcPts val="1140"/>
              </a:spcBef>
            </a:pPr>
            <a:r>
              <a:rPr sz="1400" b="1" dirty="0">
                <a:latin typeface="Times New Roman"/>
                <a:cs typeface="Times New Roman"/>
              </a:rPr>
              <a:t>Gudgeon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P</a:t>
            </a:r>
            <a:r>
              <a:rPr sz="1400" b="1" spc="-15" dirty="0">
                <a:latin typeface="Times New Roman"/>
                <a:cs typeface="Times New Roman"/>
              </a:rPr>
              <a:t>i</a:t>
            </a:r>
            <a:r>
              <a:rPr sz="1400" b="1" dirty="0"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  <a:p>
            <a:pPr marR="257175" algn="ctr">
              <a:lnSpc>
                <a:spcPts val="1400"/>
              </a:lnSpc>
            </a:pPr>
            <a:r>
              <a:rPr sz="1200" spc="-5" dirty="0">
                <a:latin typeface="Times New Roman"/>
                <a:cs typeface="Times New Roman"/>
              </a:rPr>
              <a:t>It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forms</a:t>
            </a:r>
            <a:r>
              <a:rPr sz="1200" spc="-10" dirty="0">
                <a:latin typeface="Times New Roman"/>
                <a:cs typeface="Times New Roman"/>
              </a:rPr>
              <a:t> the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link </a:t>
            </a:r>
            <a:r>
              <a:rPr sz="1200" spc="-5" dirty="0">
                <a:latin typeface="Times New Roman"/>
                <a:cs typeface="Times New Roman"/>
              </a:rPr>
              <a:t>between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small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end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connecting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rod</a:t>
            </a:r>
            <a:r>
              <a:rPr sz="1200" dirty="0">
                <a:latin typeface="Times New Roman"/>
                <a:cs typeface="Times New Roman"/>
              </a:rPr>
              <a:t> and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piston.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5" name="object 5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300220" y="9279391"/>
            <a:ext cx="2233930" cy="180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z="1100" spc="-5" dirty="0">
                <a:latin typeface="Times New Roman"/>
                <a:cs typeface="Times New Roman"/>
              </a:rPr>
              <a:t>Department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of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Mechanical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Engineering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19272" y="9311330"/>
            <a:ext cx="14732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45"/>
                </a:lnSpc>
              </a:pPr>
              <a:t>7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6247" y="641362"/>
            <a:ext cx="16319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</a:t>
            </a:r>
            <a:r>
              <a:rPr sz="1100" spc="-10" dirty="0">
                <a:latin typeface="Calibri"/>
                <a:cs typeface="Calibri"/>
              </a:rPr>
              <a:t>M</a:t>
            </a:r>
            <a:r>
              <a:rPr sz="1100" dirty="0">
                <a:latin typeface="Calibri"/>
                <a:cs typeface="Calibri"/>
              </a:rPr>
              <a:t>OBILE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spc="10" dirty="0">
                <a:latin typeface="Calibri"/>
                <a:cs typeface="Calibri"/>
              </a:rPr>
              <a:t>G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RI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G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220554"/>
            <a:ext cx="6536690" cy="7454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Ex</a:t>
            </a:r>
            <a:r>
              <a:rPr sz="1400" b="1" spc="-10" dirty="0">
                <a:latin typeface="Times New Roman"/>
                <a:cs typeface="Times New Roman"/>
              </a:rPr>
              <a:t>h</a:t>
            </a:r>
            <a:r>
              <a:rPr sz="1400" b="1" spc="10" dirty="0">
                <a:latin typeface="Times New Roman"/>
                <a:cs typeface="Times New Roman"/>
              </a:rPr>
              <a:t>a</a:t>
            </a:r>
            <a:r>
              <a:rPr sz="1400" b="1" spc="-10" dirty="0">
                <a:latin typeface="Times New Roman"/>
                <a:cs typeface="Times New Roman"/>
              </a:rPr>
              <a:t>u</a:t>
            </a:r>
            <a:r>
              <a:rPr sz="1400" b="1" spc="15" dirty="0">
                <a:latin typeface="Times New Roman"/>
                <a:cs typeface="Times New Roman"/>
              </a:rPr>
              <a:t>s</a:t>
            </a:r>
            <a:r>
              <a:rPr sz="1400" b="1" dirty="0">
                <a:latin typeface="Times New Roman"/>
                <a:cs typeface="Times New Roman"/>
              </a:rPr>
              <a:t>t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M</a:t>
            </a:r>
            <a:r>
              <a:rPr sz="1400" b="1" spc="10" dirty="0">
                <a:latin typeface="Times New Roman"/>
                <a:cs typeface="Times New Roman"/>
              </a:rPr>
              <a:t>a</a:t>
            </a:r>
            <a:r>
              <a:rPr sz="1400" b="1" spc="-25" dirty="0">
                <a:latin typeface="Times New Roman"/>
                <a:cs typeface="Times New Roman"/>
              </a:rPr>
              <a:t>n</a:t>
            </a:r>
            <a:r>
              <a:rPr sz="1400" b="1" spc="15" dirty="0">
                <a:latin typeface="Times New Roman"/>
                <a:cs typeface="Times New Roman"/>
              </a:rPr>
              <a:t>i</a:t>
            </a:r>
            <a:r>
              <a:rPr sz="1400" b="1" spc="-20" dirty="0">
                <a:latin typeface="Times New Roman"/>
                <a:cs typeface="Times New Roman"/>
              </a:rPr>
              <a:t>f</a:t>
            </a:r>
            <a:r>
              <a:rPr sz="1400" b="1" spc="10" dirty="0">
                <a:latin typeface="Times New Roman"/>
                <a:cs typeface="Times New Roman"/>
              </a:rPr>
              <a:t>o</a:t>
            </a:r>
            <a:r>
              <a:rPr sz="1400" b="1" dirty="0">
                <a:latin typeface="Times New Roman"/>
                <a:cs typeface="Times New Roman"/>
              </a:rPr>
              <a:t>ld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imes New Roman"/>
              <a:cs typeface="Times New Roman"/>
            </a:endParaRPr>
          </a:p>
          <a:p>
            <a:pPr marL="365760" marR="11430" indent="457200" algn="just">
              <a:lnSpc>
                <a:spcPts val="1360"/>
              </a:lnSpc>
            </a:pPr>
            <a:r>
              <a:rPr sz="1200" spc="-5" dirty="0">
                <a:latin typeface="Times New Roman"/>
                <a:cs typeface="Times New Roman"/>
              </a:rPr>
              <a:t>The pipe </a:t>
            </a:r>
            <a:r>
              <a:rPr sz="1200" dirty="0">
                <a:latin typeface="Times New Roman"/>
                <a:cs typeface="Times New Roman"/>
              </a:rPr>
              <a:t>that connects </a:t>
            </a:r>
            <a:r>
              <a:rPr sz="1200" spc="-5" dirty="0">
                <a:latin typeface="Times New Roman"/>
                <a:cs typeface="Times New Roman"/>
              </a:rPr>
              <a:t>the exhaust system to the exhaust valve of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engine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through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which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products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combustion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escape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atmosphere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called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exhaust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manifold.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Times New Roman"/>
                <a:cs typeface="Times New Roman"/>
              </a:rPr>
              <a:t>Inlet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and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Exhaust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Valves</a:t>
            </a:r>
            <a:endParaRPr sz="1400">
              <a:latin typeface="Times New Roman"/>
              <a:cs typeface="Times New Roman"/>
            </a:endParaRPr>
          </a:p>
          <a:p>
            <a:pPr marL="365760" marR="8890" indent="457200" algn="just">
              <a:lnSpc>
                <a:spcPct val="95400"/>
              </a:lnSpc>
              <a:spcBef>
                <a:spcPts val="1320"/>
              </a:spcBef>
            </a:pPr>
            <a:r>
              <a:rPr sz="1200" spc="-5" dirty="0">
                <a:latin typeface="Times New Roman"/>
                <a:cs typeface="Times New Roman"/>
              </a:rPr>
              <a:t>Valves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commonly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mushroom</a:t>
            </a:r>
            <a:r>
              <a:rPr sz="1200" dirty="0">
                <a:latin typeface="Times New Roman"/>
                <a:cs typeface="Times New Roman"/>
              </a:rPr>
              <a:t> shaped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poppet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type.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They</a:t>
            </a:r>
            <a:r>
              <a:rPr sz="1200" dirty="0">
                <a:latin typeface="Times New Roman"/>
                <a:cs typeface="Times New Roman"/>
              </a:rPr>
              <a:t> are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provided</a:t>
            </a:r>
            <a:r>
              <a:rPr sz="1200" dirty="0">
                <a:latin typeface="Times New Roman"/>
                <a:cs typeface="Times New Roman"/>
              </a:rPr>
              <a:t> either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on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cylinder </a:t>
            </a:r>
            <a:r>
              <a:rPr sz="1200" dirty="0">
                <a:latin typeface="Times New Roman"/>
                <a:cs typeface="Times New Roman"/>
              </a:rPr>
              <a:t>head </a:t>
            </a:r>
            <a:r>
              <a:rPr sz="1200" spc="-5" dirty="0">
                <a:latin typeface="Times New Roman"/>
                <a:cs typeface="Times New Roman"/>
              </a:rPr>
              <a:t>or on the side of the cylinder </a:t>
            </a:r>
            <a:r>
              <a:rPr sz="1200" dirty="0">
                <a:latin typeface="Times New Roman"/>
                <a:cs typeface="Times New Roman"/>
              </a:rPr>
              <a:t>for </a:t>
            </a:r>
            <a:r>
              <a:rPr sz="1200" spc="-5" dirty="0">
                <a:latin typeface="Times New Roman"/>
                <a:cs typeface="Times New Roman"/>
              </a:rPr>
              <a:t>regulating the charge coming into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cylinder </a:t>
            </a:r>
            <a:r>
              <a:rPr sz="1200" dirty="0">
                <a:latin typeface="Times New Roman"/>
                <a:cs typeface="Times New Roman"/>
              </a:rPr>
              <a:t>(inlet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valve)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discharging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products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combustion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(exhaust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valve)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from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cylinder.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Times New Roman"/>
                <a:cs typeface="Times New Roman"/>
              </a:rPr>
              <a:t>Connect</a:t>
            </a:r>
            <a:r>
              <a:rPr sz="1400" b="1" spc="-15" dirty="0">
                <a:latin typeface="Times New Roman"/>
                <a:cs typeface="Times New Roman"/>
              </a:rPr>
              <a:t>i</a:t>
            </a:r>
            <a:r>
              <a:rPr sz="1400" b="1" spc="-10" dirty="0">
                <a:latin typeface="Times New Roman"/>
                <a:cs typeface="Times New Roman"/>
              </a:rPr>
              <a:t>n</a:t>
            </a:r>
            <a:r>
              <a:rPr sz="1400" b="1" dirty="0">
                <a:latin typeface="Times New Roman"/>
                <a:cs typeface="Times New Roman"/>
              </a:rPr>
              <a:t>g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Rod</a:t>
            </a:r>
            <a:endParaRPr sz="1400">
              <a:latin typeface="Times New Roman"/>
              <a:cs typeface="Times New Roman"/>
            </a:endParaRPr>
          </a:p>
          <a:p>
            <a:pPr marL="365760" marR="5080" indent="457200" algn="just">
              <a:lnSpc>
                <a:spcPts val="1380"/>
              </a:lnSpc>
              <a:spcBef>
                <a:spcPts val="1315"/>
              </a:spcBef>
            </a:pPr>
            <a:r>
              <a:rPr sz="1200" spc="-5" dirty="0">
                <a:latin typeface="Times New Roman"/>
                <a:cs typeface="Times New Roman"/>
              </a:rPr>
              <a:t>It interconnects the piston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the crankshaft </a:t>
            </a:r>
            <a:r>
              <a:rPr sz="1200" dirty="0">
                <a:latin typeface="Times New Roman"/>
                <a:cs typeface="Times New Roman"/>
              </a:rPr>
              <a:t>and transmits the </a:t>
            </a:r>
            <a:r>
              <a:rPr sz="1200" spc="-5" dirty="0">
                <a:latin typeface="Times New Roman"/>
                <a:cs typeface="Times New Roman"/>
              </a:rPr>
              <a:t>gas forces </a:t>
            </a:r>
            <a:r>
              <a:rPr sz="1200" dirty="0">
                <a:latin typeface="Times New Roman"/>
                <a:cs typeface="Times New Roman"/>
              </a:rPr>
              <a:t>from </a:t>
            </a:r>
            <a:r>
              <a:rPr sz="1200" spc="-5" dirty="0">
                <a:latin typeface="Times New Roman"/>
                <a:cs typeface="Times New Roman"/>
              </a:rPr>
              <a:t>the piston to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crankshaft.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two ends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connecting rod </a:t>
            </a:r>
            <a:r>
              <a:rPr sz="1200" dirty="0">
                <a:latin typeface="Times New Roman"/>
                <a:cs typeface="Times New Roman"/>
              </a:rPr>
              <a:t>are called as </a:t>
            </a:r>
            <a:r>
              <a:rPr sz="1200" spc="-5" dirty="0">
                <a:latin typeface="Times New Roman"/>
                <a:cs typeface="Times New Roman"/>
              </a:rPr>
              <a:t>small end </a:t>
            </a:r>
            <a:r>
              <a:rPr sz="1200" dirty="0">
                <a:latin typeface="Times New Roman"/>
                <a:cs typeface="Times New Roman"/>
              </a:rPr>
              <a:t>and the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big end. Small </a:t>
            </a:r>
            <a:r>
              <a:rPr sz="1200" dirty="0">
                <a:latin typeface="Times New Roman"/>
                <a:cs typeface="Times New Roman"/>
              </a:rPr>
              <a:t> end </a:t>
            </a:r>
            <a:r>
              <a:rPr sz="1200" spc="-5" dirty="0">
                <a:latin typeface="Times New Roman"/>
                <a:cs typeface="Times New Roman"/>
              </a:rPr>
              <a:t>is connected to the piston by gudgeon pin </a:t>
            </a:r>
            <a:r>
              <a:rPr sz="1200" dirty="0">
                <a:latin typeface="Times New Roman"/>
                <a:cs typeface="Times New Roman"/>
              </a:rPr>
              <a:t>and the </a:t>
            </a:r>
            <a:r>
              <a:rPr sz="1200" spc="-5" dirty="0">
                <a:latin typeface="Times New Roman"/>
                <a:cs typeface="Times New Roman"/>
              </a:rPr>
              <a:t>big </a:t>
            </a:r>
            <a:r>
              <a:rPr sz="1200" dirty="0">
                <a:latin typeface="Times New Roman"/>
                <a:cs typeface="Times New Roman"/>
              </a:rPr>
              <a:t>end </a:t>
            </a:r>
            <a:r>
              <a:rPr sz="1200" spc="-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connected </a:t>
            </a: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crankshaft </a:t>
            </a:r>
            <a:r>
              <a:rPr sz="1200" spc="-10" dirty="0">
                <a:latin typeface="Times New Roman"/>
                <a:cs typeface="Times New Roman"/>
              </a:rPr>
              <a:t>by </a:t>
            </a:r>
            <a:r>
              <a:rPr sz="1200" spc="-5" dirty="0">
                <a:latin typeface="Times New Roman"/>
                <a:cs typeface="Times New Roman"/>
              </a:rPr>
              <a:t> crankpin.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660"/>
              </a:lnSpc>
            </a:pPr>
            <a:r>
              <a:rPr sz="1400" b="1" dirty="0">
                <a:latin typeface="Times New Roman"/>
                <a:cs typeface="Times New Roman"/>
              </a:rPr>
              <a:t>Crankshaft</a:t>
            </a:r>
            <a:endParaRPr sz="1400">
              <a:latin typeface="Times New Roman"/>
              <a:cs typeface="Times New Roman"/>
            </a:endParaRPr>
          </a:p>
          <a:p>
            <a:pPr marL="365760" marR="6985" indent="457200" algn="just">
              <a:lnSpc>
                <a:spcPts val="1380"/>
              </a:lnSpc>
              <a:spcBef>
                <a:spcPts val="1340"/>
              </a:spcBef>
            </a:pPr>
            <a:r>
              <a:rPr sz="1200" spc="-5" dirty="0">
                <a:latin typeface="Times New Roman"/>
                <a:cs typeface="Times New Roman"/>
              </a:rPr>
              <a:t>It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converts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reciprocating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motion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piston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into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useful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rotary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motion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output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shaft. In the crankshaft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a single cylinder engine </a:t>
            </a:r>
            <a:r>
              <a:rPr sz="1200" dirty="0">
                <a:latin typeface="Times New Roman"/>
                <a:cs typeface="Times New Roman"/>
              </a:rPr>
              <a:t>there </a:t>
            </a:r>
            <a:r>
              <a:rPr sz="1200" spc="-5" dirty="0">
                <a:latin typeface="Times New Roman"/>
                <a:cs typeface="Times New Roman"/>
              </a:rPr>
              <a:t>is pair of crank arms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balance weights.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balance weights </a:t>
            </a:r>
            <a:r>
              <a:rPr sz="120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provided </a:t>
            </a:r>
            <a:r>
              <a:rPr sz="1200" dirty="0">
                <a:latin typeface="Times New Roman"/>
                <a:cs typeface="Times New Roman"/>
              </a:rPr>
              <a:t>for </a:t>
            </a:r>
            <a:r>
              <a:rPr sz="1200" spc="-5" dirty="0">
                <a:latin typeface="Times New Roman"/>
                <a:cs typeface="Times New Roman"/>
              </a:rPr>
              <a:t>static and dynamic balancing of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rotating system.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 crankshaft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enclosed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crankcase.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625"/>
              </a:lnSpc>
              <a:spcBef>
                <a:spcPts val="1130"/>
              </a:spcBef>
            </a:pPr>
            <a:r>
              <a:rPr sz="1400" b="1" dirty="0">
                <a:latin typeface="Times New Roman"/>
                <a:cs typeface="Times New Roman"/>
              </a:rPr>
              <a:t>Piston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R</a:t>
            </a:r>
            <a:r>
              <a:rPr sz="1400" b="1" spc="15" dirty="0">
                <a:latin typeface="Times New Roman"/>
                <a:cs typeface="Times New Roman"/>
              </a:rPr>
              <a:t>i</a:t>
            </a:r>
            <a:r>
              <a:rPr sz="1400" b="1" spc="-10" dirty="0">
                <a:latin typeface="Times New Roman"/>
                <a:cs typeface="Times New Roman"/>
              </a:rPr>
              <a:t>n</a:t>
            </a:r>
            <a:r>
              <a:rPr sz="1400" b="1" dirty="0">
                <a:latin typeface="Times New Roman"/>
                <a:cs typeface="Times New Roman"/>
              </a:rPr>
              <a:t>gs</a:t>
            </a:r>
            <a:endParaRPr sz="1400">
              <a:latin typeface="Times New Roman"/>
              <a:cs typeface="Times New Roman"/>
            </a:endParaRPr>
          </a:p>
          <a:p>
            <a:pPr marL="365760" marR="14604" indent="457200" algn="just">
              <a:lnSpc>
                <a:spcPts val="1370"/>
              </a:lnSpc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</a:rPr>
              <a:t>Piston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rings,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fitted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into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slots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around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piston,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provide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tight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seal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between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piston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cylinder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wall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thus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preventing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leakage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combustion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gases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635"/>
              </a:lnSpc>
              <a:spcBef>
                <a:spcPts val="1120"/>
              </a:spcBef>
            </a:pPr>
            <a:r>
              <a:rPr sz="1400" b="1" dirty="0">
                <a:latin typeface="Times New Roman"/>
                <a:cs typeface="Times New Roman"/>
              </a:rPr>
              <a:t>Camshaft</a:t>
            </a:r>
            <a:endParaRPr sz="1400">
              <a:latin typeface="Times New Roman"/>
              <a:cs typeface="Times New Roman"/>
            </a:endParaRPr>
          </a:p>
          <a:p>
            <a:pPr marL="365760" marR="8890" indent="457200" algn="just">
              <a:lnSpc>
                <a:spcPts val="1380"/>
              </a:lnSpc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camshaft and its </a:t>
            </a:r>
            <a:r>
              <a:rPr sz="1200" spc="-5" dirty="0">
                <a:latin typeface="Times New Roman"/>
                <a:cs typeface="Times New Roman"/>
              </a:rPr>
              <a:t>associated </a:t>
            </a:r>
            <a:r>
              <a:rPr sz="1200" dirty="0">
                <a:latin typeface="Times New Roman"/>
                <a:cs typeface="Times New Roman"/>
              </a:rPr>
              <a:t>parts control </a:t>
            </a:r>
            <a:r>
              <a:rPr sz="1200" spc="-5" dirty="0">
                <a:latin typeface="Times New Roman"/>
                <a:cs typeface="Times New Roman"/>
              </a:rPr>
              <a:t>the opening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closing of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two valves. The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associated parts are push rods, rocker arms, </a:t>
            </a:r>
            <a:r>
              <a:rPr sz="1200" spc="-10" dirty="0">
                <a:latin typeface="Times New Roman"/>
                <a:cs typeface="Times New Roman"/>
              </a:rPr>
              <a:t>valve </a:t>
            </a:r>
            <a:r>
              <a:rPr sz="1200" spc="-5" dirty="0">
                <a:latin typeface="Times New Roman"/>
                <a:cs typeface="Times New Roman"/>
              </a:rPr>
              <a:t>springs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tappets. This </a:t>
            </a:r>
            <a:r>
              <a:rPr sz="1200" dirty="0">
                <a:latin typeface="Times New Roman"/>
                <a:cs typeface="Times New Roman"/>
              </a:rPr>
              <a:t>shaft </a:t>
            </a:r>
            <a:r>
              <a:rPr sz="1200" spc="-5" dirty="0">
                <a:latin typeface="Times New Roman"/>
                <a:cs typeface="Times New Roman"/>
              </a:rPr>
              <a:t>also provides the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drive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ignition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system.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camshaft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driven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crankshaft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through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timing </a:t>
            </a:r>
            <a:r>
              <a:rPr sz="1200" spc="-5" dirty="0">
                <a:latin typeface="Times New Roman"/>
                <a:cs typeface="Times New Roman"/>
              </a:rPr>
              <a:t>gears.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625"/>
              </a:lnSpc>
              <a:spcBef>
                <a:spcPts val="640"/>
              </a:spcBef>
            </a:pPr>
            <a:r>
              <a:rPr sz="1400" b="1" spc="-5" dirty="0">
                <a:latin typeface="Times New Roman"/>
                <a:cs typeface="Times New Roman"/>
              </a:rPr>
              <a:t>Cams</a:t>
            </a:r>
            <a:endParaRPr sz="1400">
              <a:latin typeface="Times New Roman"/>
              <a:cs typeface="Times New Roman"/>
            </a:endParaRPr>
          </a:p>
          <a:p>
            <a:pPr marL="365760" marR="133350" indent="457200">
              <a:lnSpc>
                <a:spcPts val="1370"/>
              </a:lnSpc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</a:rPr>
              <a:t>These </a:t>
            </a:r>
            <a:r>
              <a:rPr sz="1200" spc="-1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made </a:t>
            </a:r>
            <a:r>
              <a:rPr sz="1200" i="1" spc="-10" dirty="0">
                <a:latin typeface="Times New Roman"/>
                <a:cs typeface="Times New Roman"/>
              </a:rPr>
              <a:t>as </a:t>
            </a:r>
            <a:r>
              <a:rPr sz="1200" spc="-5" dirty="0">
                <a:latin typeface="Times New Roman"/>
                <a:cs typeface="Times New Roman"/>
              </a:rPr>
              <a:t>integral </a:t>
            </a:r>
            <a:r>
              <a:rPr sz="1200" dirty="0">
                <a:latin typeface="Times New Roman"/>
                <a:cs typeface="Times New Roman"/>
              </a:rPr>
              <a:t>parts </a:t>
            </a:r>
            <a:r>
              <a:rPr sz="1200" spc="-5" dirty="0">
                <a:latin typeface="Times New Roman"/>
                <a:cs typeface="Times New Roman"/>
              </a:rPr>
              <a:t>of the </a:t>
            </a:r>
            <a:r>
              <a:rPr sz="1200" dirty="0">
                <a:latin typeface="Times New Roman"/>
                <a:cs typeface="Times New Roman"/>
              </a:rPr>
              <a:t>camshaft </a:t>
            </a:r>
            <a:r>
              <a:rPr sz="1200" spc="-5" dirty="0">
                <a:latin typeface="Times New Roman"/>
                <a:cs typeface="Times New Roman"/>
              </a:rPr>
              <a:t>and </a:t>
            </a:r>
            <a:r>
              <a:rPr sz="120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designed in </a:t>
            </a:r>
            <a:r>
              <a:rPr sz="1200" dirty="0">
                <a:latin typeface="Times New Roman"/>
                <a:cs typeface="Times New Roman"/>
              </a:rPr>
              <a:t>such </a:t>
            </a:r>
            <a:r>
              <a:rPr sz="1200" spc="-5" dirty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way </a:t>
            </a:r>
            <a:r>
              <a:rPr sz="1200" spc="-5" dirty="0">
                <a:latin typeface="Times New Roman"/>
                <a:cs typeface="Times New Roman"/>
              </a:rPr>
              <a:t>to open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valves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-5" dirty="0">
                <a:latin typeface="Times New Roman"/>
                <a:cs typeface="Times New Roman"/>
              </a:rPr>
              <a:t> 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correct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timing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keep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them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open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necessary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duration.</a:t>
            </a:r>
            <a:endParaRPr sz="1200">
              <a:latin typeface="Times New Roman"/>
              <a:cs typeface="Times New Roman"/>
            </a:endParaRPr>
          </a:p>
          <a:p>
            <a:pPr marL="12700" algn="just">
              <a:lnSpc>
                <a:spcPts val="1630"/>
              </a:lnSpc>
              <a:spcBef>
                <a:spcPts val="1095"/>
              </a:spcBef>
            </a:pPr>
            <a:r>
              <a:rPr sz="1400" b="1" spc="-5" dirty="0">
                <a:latin typeface="Times New Roman"/>
                <a:cs typeface="Times New Roman"/>
              </a:rPr>
              <a:t>Fly</a:t>
            </a:r>
            <a:r>
              <a:rPr sz="1400" b="1" spc="-8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Wheel</a:t>
            </a:r>
            <a:endParaRPr sz="1400">
              <a:latin typeface="Times New Roman"/>
              <a:cs typeface="Times New Roman"/>
            </a:endParaRPr>
          </a:p>
          <a:p>
            <a:pPr marL="365760" marR="11430" indent="457200" algn="just">
              <a:lnSpc>
                <a:spcPts val="1380"/>
              </a:lnSpc>
              <a:spcBef>
                <a:spcPts val="45"/>
              </a:spcBef>
            </a:pPr>
            <a:r>
              <a:rPr sz="1200" spc="-5" dirty="0">
                <a:latin typeface="Times New Roman"/>
                <a:cs typeface="Times New Roman"/>
              </a:rPr>
              <a:t>The net torque imparted to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crankshaft during one complete cycle of operation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 fluctuates causing a change in the angular velocity of the shaft. In order to achieve a uniform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torque </a:t>
            </a: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-5" dirty="0">
                <a:latin typeface="Times New Roman"/>
                <a:cs typeface="Times New Roman"/>
              </a:rPr>
              <a:t>inertia </a:t>
            </a:r>
            <a:r>
              <a:rPr sz="1200" i="1" spc="-5" dirty="0">
                <a:latin typeface="Times New Roman"/>
                <a:cs typeface="Times New Roman"/>
              </a:rPr>
              <a:t>mass </a:t>
            </a:r>
            <a:r>
              <a:rPr sz="1200" spc="-5" dirty="0">
                <a:latin typeface="Times New Roman"/>
                <a:cs typeface="Times New Roman"/>
              </a:rPr>
              <a:t>in </a:t>
            </a:r>
            <a:r>
              <a:rPr sz="1200" dirty="0">
                <a:latin typeface="Times New Roman"/>
                <a:cs typeface="Times New Roman"/>
              </a:rPr>
              <a:t>the form </a:t>
            </a:r>
            <a:r>
              <a:rPr sz="1200" spc="-5" dirty="0">
                <a:latin typeface="Times New Roman"/>
                <a:cs typeface="Times New Roman"/>
              </a:rPr>
              <a:t>of a wheel is </a:t>
            </a:r>
            <a:r>
              <a:rPr sz="1200" dirty="0">
                <a:latin typeface="Times New Roman"/>
                <a:cs typeface="Times New Roman"/>
              </a:rPr>
              <a:t>attached </a:t>
            </a: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output shaft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this wheel is called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flywheel.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5" name="object 5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780535" y="8915091"/>
            <a:ext cx="9652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sz="1100" dirty="0">
                <a:latin typeface="Calibri"/>
                <a:cs typeface="Calibri"/>
              </a:rPr>
              <a:t>9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1908" y="641362"/>
            <a:ext cx="6250305" cy="83191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78460" algn="r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AUTOMOBILE</a:t>
            </a:r>
            <a:r>
              <a:rPr sz="1100" spc="-6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ENGINEERING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50">
              <a:latin typeface="Calibri"/>
              <a:cs typeface="Calibri"/>
            </a:endParaRPr>
          </a:p>
          <a:p>
            <a:pPr marL="12700">
              <a:lnSpc>
                <a:spcPts val="1635"/>
              </a:lnSpc>
            </a:pPr>
            <a:r>
              <a:rPr sz="1400" b="1" dirty="0">
                <a:latin typeface="Times New Roman"/>
                <a:cs typeface="Times New Roman"/>
              </a:rPr>
              <a:t>Basic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Parts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of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the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Gasoline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Engine:</a:t>
            </a:r>
            <a:endParaRPr sz="1400">
              <a:latin typeface="Times New Roman"/>
              <a:cs typeface="Times New Roman"/>
            </a:endParaRPr>
          </a:p>
          <a:p>
            <a:pPr marL="1141730">
              <a:lnSpc>
                <a:spcPts val="1395"/>
              </a:lnSpc>
            </a:pPr>
            <a:r>
              <a:rPr sz="1200" dirty="0">
                <a:latin typeface="Times New Roman"/>
                <a:cs typeface="Times New Roman"/>
              </a:rPr>
              <a:t>Basic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Parts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Gasoline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 </a:t>
            </a:r>
            <a:r>
              <a:rPr sz="1200" spc="-10" dirty="0">
                <a:latin typeface="Times New Roman"/>
                <a:cs typeface="Times New Roman"/>
              </a:rPr>
              <a:t>are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listed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below;</a:t>
            </a:r>
            <a:endParaRPr sz="1200">
              <a:latin typeface="Times New Roman"/>
              <a:cs typeface="Times New Roman"/>
            </a:endParaRPr>
          </a:p>
          <a:p>
            <a:pPr marL="1598930" indent="-231140">
              <a:lnSpc>
                <a:spcPct val="100000"/>
              </a:lnSpc>
              <a:buFont typeface="Symbol"/>
              <a:buChar char=""/>
              <a:tabLst>
                <a:tab pos="1598930" algn="l"/>
                <a:tab pos="1599565" algn="l"/>
              </a:tabLst>
            </a:pPr>
            <a:r>
              <a:rPr sz="1200" spc="-5" dirty="0">
                <a:latin typeface="Times New Roman"/>
                <a:cs typeface="Times New Roman"/>
              </a:rPr>
              <a:t>Cylinder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block</a:t>
            </a:r>
            <a:endParaRPr sz="1200">
              <a:latin typeface="Times New Roman"/>
              <a:cs typeface="Times New Roman"/>
            </a:endParaRPr>
          </a:p>
          <a:p>
            <a:pPr marL="1598930" indent="-231140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1598930" algn="l"/>
                <a:tab pos="1599565" algn="l"/>
              </a:tabLst>
            </a:pPr>
            <a:r>
              <a:rPr sz="1200" spc="-5" dirty="0">
                <a:latin typeface="Times New Roman"/>
                <a:cs typeface="Times New Roman"/>
              </a:rPr>
              <a:t>Piston</a:t>
            </a:r>
            <a:endParaRPr sz="1200">
              <a:latin typeface="Times New Roman"/>
              <a:cs typeface="Times New Roman"/>
            </a:endParaRPr>
          </a:p>
          <a:p>
            <a:pPr marL="1598930" indent="-231140">
              <a:lnSpc>
                <a:spcPct val="100000"/>
              </a:lnSpc>
              <a:spcBef>
                <a:spcPts val="20"/>
              </a:spcBef>
              <a:buFont typeface="Symbol"/>
              <a:buChar char=""/>
              <a:tabLst>
                <a:tab pos="1598930" algn="l"/>
                <a:tab pos="1599565" algn="l"/>
              </a:tabLst>
            </a:pPr>
            <a:r>
              <a:rPr sz="1200" spc="-5" dirty="0">
                <a:latin typeface="Times New Roman"/>
                <a:cs typeface="Times New Roman"/>
              </a:rPr>
              <a:t>Piston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rings</a:t>
            </a:r>
            <a:endParaRPr sz="1200">
              <a:latin typeface="Times New Roman"/>
              <a:cs typeface="Times New Roman"/>
            </a:endParaRPr>
          </a:p>
          <a:p>
            <a:pPr marL="1598930" indent="-231140">
              <a:lnSpc>
                <a:spcPct val="100000"/>
              </a:lnSpc>
              <a:spcBef>
                <a:spcPts val="40"/>
              </a:spcBef>
              <a:buFont typeface="Symbol"/>
              <a:buChar char=""/>
              <a:tabLst>
                <a:tab pos="1598930" algn="l"/>
                <a:tab pos="1599565" algn="l"/>
              </a:tabLst>
            </a:pPr>
            <a:r>
              <a:rPr sz="1200" spc="-5" dirty="0">
                <a:latin typeface="Times New Roman"/>
                <a:cs typeface="Times New Roman"/>
              </a:rPr>
              <a:t>Piston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pin</a:t>
            </a:r>
            <a:endParaRPr sz="1200">
              <a:latin typeface="Times New Roman"/>
              <a:cs typeface="Times New Roman"/>
            </a:endParaRPr>
          </a:p>
          <a:p>
            <a:pPr marL="1598930" indent="-231140">
              <a:lnSpc>
                <a:spcPct val="100000"/>
              </a:lnSpc>
              <a:spcBef>
                <a:spcPts val="20"/>
              </a:spcBef>
              <a:buFont typeface="Symbol"/>
              <a:buChar char=""/>
              <a:tabLst>
                <a:tab pos="1598930" algn="l"/>
                <a:tab pos="1599565" algn="l"/>
              </a:tabLst>
            </a:pPr>
            <a:r>
              <a:rPr sz="1200" dirty="0">
                <a:latin typeface="Times New Roman"/>
                <a:cs typeface="Times New Roman"/>
              </a:rPr>
              <a:t>Connecting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rod</a:t>
            </a:r>
            <a:endParaRPr sz="1200">
              <a:latin typeface="Times New Roman"/>
              <a:cs typeface="Times New Roman"/>
            </a:endParaRPr>
          </a:p>
          <a:p>
            <a:pPr marL="1598930" indent="-231140">
              <a:lnSpc>
                <a:spcPct val="100000"/>
              </a:lnSpc>
              <a:spcBef>
                <a:spcPts val="40"/>
              </a:spcBef>
              <a:buFont typeface="Symbol"/>
              <a:buChar char=""/>
              <a:tabLst>
                <a:tab pos="1598930" algn="l"/>
                <a:tab pos="1599565" algn="l"/>
              </a:tabLst>
            </a:pPr>
            <a:r>
              <a:rPr sz="1200" dirty="0">
                <a:latin typeface="Times New Roman"/>
                <a:cs typeface="Times New Roman"/>
              </a:rPr>
              <a:t>Crankshaft</a:t>
            </a:r>
            <a:endParaRPr sz="1200">
              <a:latin typeface="Times New Roman"/>
              <a:cs typeface="Times New Roman"/>
            </a:endParaRPr>
          </a:p>
          <a:p>
            <a:pPr marL="1598930" indent="-231140">
              <a:lnSpc>
                <a:spcPct val="100000"/>
              </a:lnSpc>
              <a:spcBef>
                <a:spcPts val="20"/>
              </a:spcBef>
              <a:buFont typeface="Symbol"/>
              <a:buChar char=""/>
              <a:tabLst>
                <a:tab pos="1598930" algn="l"/>
                <a:tab pos="1599565" algn="l"/>
              </a:tabLst>
            </a:pPr>
            <a:r>
              <a:rPr sz="1200" spc="-5" dirty="0">
                <a:latin typeface="Times New Roman"/>
                <a:cs typeface="Times New Roman"/>
              </a:rPr>
              <a:t>Cylinder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head</a:t>
            </a:r>
            <a:endParaRPr sz="1200">
              <a:latin typeface="Times New Roman"/>
              <a:cs typeface="Times New Roman"/>
            </a:endParaRPr>
          </a:p>
          <a:p>
            <a:pPr marL="1598930" indent="-231140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1598930" algn="l"/>
                <a:tab pos="1599565" algn="l"/>
              </a:tabLst>
            </a:pPr>
            <a:r>
              <a:rPr sz="1200" spc="-5" dirty="0">
                <a:latin typeface="Times New Roman"/>
                <a:cs typeface="Times New Roman"/>
              </a:rPr>
              <a:t>Intake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valve</a:t>
            </a:r>
            <a:endParaRPr sz="1200">
              <a:latin typeface="Times New Roman"/>
              <a:cs typeface="Times New Roman"/>
            </a:endParaRPr>
          </a:p>
          <a:p>
            <a:pPr marL="1598930" indent="-231140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1598930" algn="l"/>
                <a:tab pos="1599565" algn="l"/>
              </a:tabLst>
            </a:pPr>
            <a:r>
              <a:rPr sz="1200" spc="-5" dirty="0">
                <a:latin typeface="Times New Roman"/>
                <a:cs typeface="Times New Roman"/>
              </a:rPr>
              <a:t>Exhaust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valve</a:t>
            </a:r>
            <a:endParaRPr sz="1200">
              <a:latin typeface="Times New Roman"/>
              <a:cs typeface="Times New Roman"/>
            </a:endParaRPr>
          </a:p>
          <a:p>
            <a:pPr marL="1598930" indent="-231140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1598930" algn="l"/>
                <a:tab pos="1599565" algn="l"/>
              </a:tabLst>
            </a:pPr>
            <a:r>
              <a:rPr sz="1200" spc="-5" dirty="0">
                <a:latin typeface="Times New Roman"/>
                <a:cs typeface="Times New Roman"/>
              </a:rPr>
              <a:t>Camshaft</a:t>
            </a:r>
            <a:endParaRPr sz="1200">
              <a:latin typeface="Times New Roman"/>
              <a:cs typeface="Times New Roman"/>
            </a:endParaRPr>
          </a:p>
          <a:p>
            <a:pPr marL="1598930" indent="-231140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1598930" algn="l"/>
                <a:tab pos="1599565" algn="l"/>
              </a:tabLst>
            </a:pPr>
            <a:r>
              <a:rPr sz="1200" dirty="0">
                <a:latin typeface="Times New Roman"/>
                <a:cs typeface="Times New Roman"/>
              </a:rPr>
              <a:t>Timing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gears</a:t>
            </a:r>
            <a:endParaRPr sz="1200">
              <a:latin typeface="Times New Roman"/>
              <a:cs typeface="Times New Roman"/>
            </a:endParaRPr>
          </a:p>
          <a:p>
            <a:pPr marL="1598930" indent="-231140">
              <a:lnSpc>
                <a:spcPct val="100000"/>
              </a:lnSpc>
              <a:spcBef>
                <a:spcPts val="20"/>
              </a:spcBef>
              <a:buFont typeface="Symbol"/>
              <a:buChar char=""/>
              <a:tabLst>
                <a:tab pos="1598930" algn="l"/>
                <a:tab pos="1599565" algn="l"/>
              </a:tabLst>
            </a:pPr>
            <a:r>
              <a:rPr sz="1200" spc="-5" dirty="0">
                <a:latin typeface="Times New Roman"/>
                <a:cs typeface="Times New Roman"/>
              </a:rPr>
              <a:t>Spark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plug</a:t>
            </a:r>
            <a:endParaRPr sz="1200">
              <a:latin typeface="Times New Roman"/>
              <a:cs typeface="Times New Roman"/>
            </a:endParaRPr>
          </a:p>
          <a:p>
            <a:pPr marL="330835">
              <a:lnSpc>
                <a:spcPct val="100000"/>
              </a:lnSpc>
              <a:spcBef>
                <a:spcPts val="1160"/>
              </a:spcBef>
            </a:pPr>
            <a:r>
              <a:rPr sz="1400" b="1" dirty="0">
                <a:latin typeface="Times New Roman"/>
                <a:cs typeface="Times New Roman"/>
              </a:rPr>
              <a:t>Cy</a:t>
            </a:r>
            <a:r>
              <a:rPr sz="1400" b="1" spc="-15" dirty="0">
                <a:latin typeface="Times New Roman"/>
                <a:cs typeface="Times New Roman"/>
              </a:rPr>
              <a:t>l</a:t>
            </a:r>
            <a:r>
              <a:rPr sz="1400" b="1" spc="15" dirty="0">
                <a:latin typeface="Times New Roman"/>
                <a:cs typeface="Times New Roman"/>
              </a:rPr>
              <a:t>i</a:t>
            </a:r>
            <a:r>
              <a:rPr sz="1400" b="1" spc="-10" dirty="0">
                <a:latin typeface="Times New Roman"/>
                <a:cs typeface="Times New Roman"/>
              </a:rPr>
              <a:t>n</a:t>
            </a:r>
            <a:r>
              <a:rPr sz="1400" b="1" dirty="0">
                <a:latin typeface="Times New Roman"/>
                <a:cs typeface="Times New Roman"/>
              </a:rPr>
              <a:t>d</a:t>
            </a:r>
            <a:r>
              <a:rPr sz="1400" b="1" spc="5" dirty="0">
                <a:latin typeface="Times New Roman"/>
                <a:cs typeface="Times New Roman"/>
              </a:rPr>
              <a:t>e</a:t>
            </a:r>
            <a:r>
              <a:rPr sz="1400" b="1" dirty="0">
                <a:latin typeface="Times New Roman"/>
                <a:cs typeface="Times New Roman"/>
              </a:rPr>
              <a:t>r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B</a:t>
            </a:r>
            <a:r>
              <a:rPr sz="1400" b="1" dirty="0">
                <a:latin typeface="Times New Roman"/>
                <a:cs typeface="Times New Roman"/>
              </a:rPr>
              <a:t>loc</a:t>
            </a:r>
            <a:r>
              <a:rPr sz="1400" b="1" spc="-10" dirty="0">
                <a:latin typeface="Times New Roman"/>
                <a:cs typeface="Times New Roman"/>
              </a:rPr>
              <a:t>k</a:t>
            </a:r>
            <a:r>
              <a:rPr sz="1400" b="1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788035">
              <a:lnSpc>
                <a:spcPts val="1360"/>
              </a:lnSpc>
              <a:spcBef>
                <a:spcPts val="1195"/>
              </a:spcBef>
            </a:pPr>
            <a:r>
              <a:rPr sz="1200" spc="-5" dirty="0">
                <a:latin typeface="Times New Roman"/>
                <a:cs typeface="Times New Roman"/>
              </a:rPr>
              <a:t>Cylinder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Block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Basic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frame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gasoline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engine.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Contains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cylinder.</a:t>
            </a:r>
            <a:endParaRPr sz="1200">
              <a:latin typeface="Times New Roman"/>
              <a:cs typeface="Times New Roman"/>
            </a:endParaRPr>
          </a:p>
          <a:p>
            <a:pPr marL="330835">
              <a:lnSpc>
                <a:spcPts val="1600"/>
              </a:lnSpc>
            </a:pPr>
            <a:r>
              <a:rPr sz="1400" b="1" dirty="0">
                <a:latin typeface="Times New Roman"/>
                <a:cs typeface="Times New Roman"/>
              </a:rPr>
              <a:t>Piston:</a:t>
            </a:r>
            <a:endParaRPr sz="1400">
              <a:latin typeface="Times New Roman"/>
              <a:cs typeface="Times New Roman"/>
            </a:endParaRPr>
          </a:p>
          <a:p>
            <a:pPr marL="788035">
              <a:lnSpc>
                <a:spcPct val="100000"/>
              </a:lnSpc>
              <a:spcBef>
                <a:spcPts val="1205"/>
              </a:spcBef>
            </a:pPr>
            <a:r>
              <a:rPr sz="1200" spc="-5" dirty="0">
                <a:latin typeface="Times New Roman"/>
                <a:cs typeface="Times New Roman"/>
              </a:rPr>
              <a:t>Piston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sliding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plug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harnesses</a:t>
            </a:r>
            <a:r>
              <a:rPr sz="1200" spc="-10" dirty="0">
                <a:latin typeface="Times New Roman"/>
                <a:cs typeface="Times New Roman"/>
              </a:rPr>
              <a:t> the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force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burning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gases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cylinder.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00">
              <a:latin typeface="Times New Roman"/>
              <a:cs typeface="Times New Roman"/>
            </a:endParaRPr>
          </a:p>
          <a:p>
            <a:pPr marL="330835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Piston</a:t>
            </a:r>
            <a:r>
              <a:rPr sz="1400" b="1" spc="-8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Rings:</a:t>
            </a:r>
            <a:endParaRPr sz="1400">
              <a:latin typeface="Times New Roman"/>
              <a:cs typeface="Times New Roman"/>
            </a:endParaRPr>
          </a:p>
          <a:p>
            <a:pPr marL="788035">
              <a:lnSpc>
                <a:spcPts val="1405"/>
              </a:lnSpc>
              <a:spcBef>
                <a:spcPts val="1245"/>
              </a:spcBef>
            </a:pPr>
            <a:r>
              <a:rPr sz="1200" spc="-5" dirty="0">
                <a:latin typeface="Times New Roman"/>
                <a:cs typeface="Times New Roman"/>
              </a:rPr>
              <a:t>Piston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rings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seal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compression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gases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above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piston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keep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oil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below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piston</a:t>
            </a:r>
            <a:endParaRPr sz="1200">
              <a:latin typeface="Times New Roman"/>
              <a:cs typeface="Times New Roman"/>
            </a:endParaRPr>
          </a:p>
          <a:p>
            <a:pPr marL="330835">
              <a:lnSpc>
                <a:spcPts val="1405"/>
              </a:lnSpc>
            </a:pPr>
            <a:r>
              <a:rPr sz="1200" spc="-5" dirty="0">
                <a:latin typeface="Times New Roman"/>
                <a:cs typeface="Times New Roman"/>
              </a:rPr>
              <a:t>rings.</a:t>
            </a:r>
            <a:endParaRPr sz="1200">
              <a:latin typeface="Times New Roman"/>
              <a:cs typeface="Times New Roman"/>
            </a:endParaRPr>
          </a:p>
          <a:p>
            <a:pPr marL="330835">
              <a:lnSpc>
                <a:spcPct val="100000"/>
              </a:lnSpc>
              <a:spcBef>
                <a:spcPts val="1155"/>
              </a:spcBef>
            </a:pPr>
            <a:r>
              <a:rPr sz="1400" b="1" dirty="0">
                <a:latin typeface="Times New Roman"/>
                <a:cs typeface="Times New Roman"/>
              </a:rPr>
              <a:t>Piston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Pins:</a:t>
            </a:r>
            <a:endParaRPr sz="1400">
              <a:latin typeface="Times New Roman"/>
              <a:cs typeface="Times New Roman"/>
            </a:endParaRPr>
          </a:p>
          <a:p>
            <a:pPr marL="682625" marR="466725">
              <a:lnSpc>
                <a:spcPts val="1380"/>
              </a:lnSpc>
              <a:spcBef>
                <a:spcPts val="1330"/>
              </a:spcBef>
            </a:pPr>
            <a:r>
              <a:rPr sz="1200" spc="-5" dirty="0">
                <a:latin typeface="Times New Roman"/>
                <a:cs typeface="Times New Roman"/>
              </a:rPr>
              <a:t>Piston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Pins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Also </a:t>
            </a:r>
            <a:r>
              <a:rPr sz="1200" dirty="0">
                <a:latin typeface="Times New Roman"/>
                <a:cs typeface="Times New Roman"/>
              </a:rPr>
              <a:t>known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wrist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pin,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-5" dirty="0">
                <a:latin typeface="Times New Roman"/>
                <a:cs typeface="Times New Roman"/>
              </a:rPr>
              <a:t> connects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piston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small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end</a:t>
            </a:r>
            <a:r>
              <a:rPr sz="1200" spc="-5" dirty="0">
                <a:latin typeface="Times New Roman"/>
                <a:cs typeface="Times New Roman"/>
              </a:rPr>
              <a:t> of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connecting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rod.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transfers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force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allows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rod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swing</a:t>
            </a:r>
            <a:r>
              <a:rPr sz="1200" dirty="0">
                <a:latin typeface="Times New Roman"/>
                <a:cs typeface="Times New Roman"/>
              </a:rPr>
              <a:t> back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forth.</a:t>
            </a:r>
            <a:endParaRPr sz="1200">
              <a:latin typeface="Times New Roman"/>
              <a:cs typeface="Times New Roman"/>
            </a:endParaRPr>
          </a:p>
          <a:p>
            <a:pPr marL="330835">
              <a:lnSpc>
                <a:spcPts val="1600"/>
              </a:lnSpc>
              <a:spcBef>
                <a:spcPts val="1120"/>
              </a:spcBef>
            </a:pPr>
            <a:r>
              <a:rPr sz="1400" b="1" spc="-5" dirty="0">
                <a:latin typeface="Times New Roman"/>
                <a:cs typeface="Times New Roman"/>
              </a:rPr>
              <a:t>Connecting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Rod:</a:t>
            </a:r>
            <a:endParaRPr sz="1400">
              <a:latin typeface="Times New Roman"/>
              <a:cs typeface="Times New Roman"/>
            </a:endParaRPr>
          </a:p>
          <a:p>
            <a:pPr marL="1141730">
              <a:lnSpc>
                <a:spcPts val="1265"/>
              </a:lnSpc>
            </a:pPr>
            <a:r>
              <a:rPr sz="1200" dirty="0">
                <a:latin typeface="Times New Roman"/>
                <a:cs typeface="Times New Roman"/>
              </a:rPr>
              <a:t>Connecting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Rod Connects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piston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 piston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pin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crankshaft.</a:t>
            </a:r>
            <a:endParaRPr sz="1200">
              <a:latin typeface="Times New Roman"/>
              <a:cs typeface="Times New Roman"/>
            </a:endParaRPr>
          </a:p>
          <a:p>
            <a:pPr marL="330835">
              <a:lnSpc>
                <a:spcPts val="1525"/>
              </a:lnSpc>
            </a:pPr>
            <a:r>
              <a:rPr sz="1400" b="1" spc="-5" dirty="0">
                <a:latin typeface="Times New Roman"/>
                <a:cs typeface="Times New Roman"/>
              </a:rPr>
              <a:t>Crankshaft:</a:t>
            </a:r>
            <a:endParaRPr sz="1400">
              <a:latin typeface="Times New Roman"/>
              <a:cs typeface="Times New Roman"/>
            </a:endParaRPr>
          </a:p>
          <a:p>
            <a:pPr marL="682625" marR="5080" indent="457200">
              <a:lnSpc>
                <a:spcPts val="1390"/>
              </a:lnSpc>
              <a:spcBef>
                <a:spcPts val="25"/>
              </a:spcBef>
            </a:pPr>
            <a:r>
              <a:rPr sz="1200" dirty="0">
                <a:latin typeface="Times New Roman"/>
                <a:cs typeface="Times New Roman"/>
              </a:rPr>
              <a:t>Crankshaft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Along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piston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pin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connecting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rod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converts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up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down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motion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(reciprocating)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 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spinning (rotary)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motion.</a:t>
            </a:r>
            <a:endParaRPr sz="1200">
              <a:latin typeface="Times New Roman"/>
              <a:cs typeface="Times New Roman"/>
            </a:endParaRPr>
          </a:p>
          <a:p>
            <a:pPr marL="330835">
              <a:lnSpc>
                <a:spcPts val="1360"/>
              </a:lnSpc>
            </a:pPr>
            <a:r>
              <a:rPr sz="1400" b="1" spc="-5" dirty="0">
                <a:latin typeface="Times New Roman"/>
                <a:cs typeface="Times New Roman"/>
              </a:rPr>
              <a:t>Flywheel:</a:t>
            </a:r>
            <a:endParaRPr sz="1400">
              <a:latin typeface="Times New Roman"/>
              <a:cs typeface="Times New Roman"/>
            </a:endParaRPr>
          </a:p>
          <a:p>
            <a:pPr marL="1141730">
              <a:lnSpc>
                <a:spcPts val="1225"/>
              </a:lnSpc>
            </a:pPr>
            <a:r>
              <a:rPr sz="1200" spc="-5" dirty="0">
                <a:latin typeface="Times New Roman"/>
                <a:cs typeface="Times New Roman"/>
              </a:rPr>
              <a:t>Flywheel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Carries</a:t>
            </a:r>
            <a:r>
              <a:rPr sz="1200" spc="-10" dirty="0">
                <a:latin typeface="Times New Roman"/>
                <a:cs typeface="Times New Roman"/>
              </a:rPr>
              <a:t> the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inertia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when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there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power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stroke.</a:t>
            </a:r>
            <a:endParaRPr sz="1200">
              <a:latin typeface="Times New Roman"/>
              <a:cs typeface="Times New Roman"/>
            </a:endParaRPr>
          </a:p>
          <a:p>
            <a:pPr marL="330835">
              <a:lnSpc>
                <a:spcPts val="1520"/>
              </a:lnSpc>
            </a:pPr>
            <a:r>
              <a:rPr sz="1400" b="1" dirty="0">
                <a:latin typeface="Times New Roman"/>
                <a:cs typeface="Times New Roman"/>
              </a:rPr>
              <a:t>Cy</a:t>
            </a:r>
            <a:r>
              <a:rPr sz="1400" b="1" spc="-15" dirty="0">
                <a:latin typeface="Times New Roman"/>
                <a:cs typeface="Times New Roman"/>
              </a:rPr>
              <a:t>l</a:t>
            </a:r>
            <a:r>
              <a:rPr sz="1400" b="1" spc="15" dirty="0">
                <a:latin typeface="Times New Roman"/>
                <a:cs typeface="Times New Roman"/>
              </a:rPr>
              <a:t>i</a:t>
            </a:r>
            <a:r>
              <a:rPr sz="1400" b="1" spc="-10" dirty="0">
                <a:latin typeface="Times New Roman"/>
                <a:cs typeface="Times New Roman"/>
              </a:rPr>
              <a:t>n</a:t>
            </a:r>
            <a:r>
              <a:rPr sz="1400" b="1" dirty="0">
                <a:latin typeface="Times New Roman"/>
                <a:cs typeface="Times New Roman"/>
              </a:rPr>
              <a:t>d</a:t>
            </a:r>
            <a:r>
              <a:rPr sz="1400" b="1" spc="5" dirty="0">
                <a:latin typeface="Times New Roman"/>
                <a:cs typeface="Times New Roman"/>
              </a:rPr>
              <a:t>e</a:t>
            </a:r>
            <a:r>
              <a:rPr sz="1400" b="1" dirty="0">
                <a:latin typeface="Times New Roman"/>
                <a:cs typeface="Times New Roman"/>
              </a:rPr>
              <a:t>r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-15" dirty="0">
                <a:latin typeface="Times New Roman"/>
                <a:cs typeface="Times New Roman"/>
              </a:rPr>
              <a:t>H</a:t>
            </a:r>
            <a:r>
              <a:rPr sz="1400" b="1" dirty="0">
                <a:latin typeface="Times New Roman"/>
                <a:cs typeface="Times New Roman"/>
              </a:rPr>
              <a:t>ea</a:t>
            </a:r>
            <a:r>
              <a:rPr sz="1400" b="1" spc="-10" dirty="0">
                <a:latin typeface="Times New Roman"/>
                <a:cs typeface="Times New Roman"/>
              </a:rPr>
              <a:t>d</a:t>
            </a:r>
            <a:r>
              <a:rPr sz="1400" b="1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682625" marR="799465" indent="457200">
              <a:lnSpc>
                <a:spcPts val="1390"/>
              </a:lnSpc>
              <a:spcBef>
                <a:spcPts val="35"/>
              </a:spcBef>
            </a:pPr>
            <a:r>
              <a:rPr sz="1200" spc="-5" dirty="0">
                <a:latin typeface="Times New Roman"/>
                <a:cs typeface="Times New Roman"/>
              </a:rPr>
              <a:t>Cylinder </a:t>
            </a:r>
            <a:r>
              <a:rPr sz="1200" dirty="0">
                <a:latin typeface="Times New Roman"/>
                <a:cs typeface="Times New Roman"/>
              </a:rPr>
              <a:t>Head </a:t>
            </a:r>
            <a:r>
              <a:rPr sz="1200" spc="-5" dirty="0">
                <a:latin typeface="Times New Roman"/>
                <a:cs typeface="Times New Roman"/>
              </a:rPr>
              <a:t>Forms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top of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combustion </a:t>
            </a:r>
            <a:r>
              <a:rPr sz="1200" spc="-5" dirty="0">
                <a:latin typeface="Times New Roman"/>
                <a:cs typeface="Times New Roman"/>
              </a:rPr>
              <a:t>chamber. </a:t>
            </a:r>
            <a:r>
              <a:rPr sz="1200" dirty="0">
                <a:latin typeface="Times New Roman"/>
                <a:cs typeface="Times New Roman"/>
              </a:rPr>
              <a:t>Contains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valves,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passageways </a:t>
            </a:r>
            <a:r>
              <a:rPr sz="1200" dirty="0">
                <a:latin typeface="Times New Roman"/>
                <a:cs typeface="Times New Roman"/>
              </a:rPr>
              <a:t>for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mixture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move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out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engine.</a:t>
            </a:r>
            <a:endParaRPr sz="1200">
              <a:latin typeface="Times New Roman"/>
              <a:cs typeface="Times New Roman"/>
            </a:endParaRPr>
          </a:p>
          <a:p>
            <a:pPr marL="330835">
              <a:lnSpc>
                <a:spcPts val="1400"/>
              </a:lnSpc>
            </a:pPr>
            <a:r>
              <a:rPr sz="1400" b="1" spc="-5" dirty="0">
                <a:latin typeface="Times New Roman"/>
                <a:cs typeface="Times New Roman"/>
              </a:rPr>
              <a:t>Intake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and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Exhaust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Valves:</a:t>
            </a:r>
            <a:endParaRPr sz="1400">
              <a:latin typeface="Times New Roman"/>
              <a:cs typeface="Times New Roman"/>
            </a:endParaRPr>
          </a:p>
          <a:p>
            <a:pPr marL="1141730">
              <a:lnSpc>
                <a:spcPts val="1385"/>
              </a:lnSpc>
            </a:pPr>
            <a:r>
              <a:rPr sz="1200" spc="-5" dirty="0">
                <a:latin typeface="Times New Roman"/>
                <a:cs typeface="Times New Roman"/>
              </a:rPr>
              <a:t>Intake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Exhaust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Valves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Doorway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that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lets</a:t>
            </a:r>
            <a:r>
              <a:rPr sz="1200" spc="-10" dirty="0">
                <a:latin typeface="Times New Roman"/>
                <a:cs typeface="Times New Roman"/>
              </a:rPr>
              <a:t> the </a:t>
            </a:r>
            <a:r>
              <a:rPr sz="1200" spc="-5" dirty="0">
                <a:latin typeface="Times New Roman"/>
                <a:cs typeface="Times New Roman"/>
              </a:rPr>
              <a:t>gases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out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4" name="object 4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780535" y="8915091"/>
            <a:ext cx="16764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sz="1100" dirty="0">
                <a:latin typeface="Calibri"/>
                <a:cs typeface="Calibri"/>
              </a:rPr>
              <a:t>10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6247" y="641362"/>
            <a:ext cx="16319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</a:t>
            </a:r>
            <a:r>
              <a:rPr sz="1100" spc="-10" dirty="0">
                <a:latin typeface="Calibri"/>
                <a:cs typeface="Calibri"/>
              </a:rPr>
              <a:t>M</a:t>
            </a:r>
            <a:r>
              <a:rPr sz="1100" dirty="0">
                <a:latin typeface="Calibri"/>
                <a:cs typeface="Calibri"/>
              </a:rPr>
              <a:t>OBILE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spc="10" dirty="0">
                <a:latin typeface="Calibri"/>
                <a:cs typeface="Calibri"/>
              </a:rPr>
              <a:t>G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RI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G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60424" y="754210"/>
            <a:ext cx="5217160" cy="933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590"/>
              </a:lnSpc>
              <a:spcBef>
                <a:spcPts val="100"/>
              </a:spcBef>
            </a:pPr>
            <a:r>
              <a:rPr sz="1400" b="1" spc="-10" dirty="0">
                <a:latin typeface="Times New Roman"/>
                <a:cs typeface="Times New Roman"/>
              </a:rPr>
              <a:t>Camshaft:</a:t>
            </a:r>
            <a:endParaRPr sz="1400">
              <a:latin typeface="Times New Roman"/>
              <a:cs typeface="Times New Roman"/>
            </a:endParaRPr>
          </a:p>
          <a:p>
            <a:pPr marL="364490" marR="5080" indent="458470">
              <a:lnSpc>
                <a:spcPts val="1370"/>
              </a:lnSpc>
              <a:spcBef>
                <a:spcPts val="10"/>
              </a:spcBef>
            </a:pPr>
            <a:r>
              <a:rPr sz="1200" spc="-5" dirty="0">
                <a:latin typeface="Times New Roman"/>
                <a:cs typeface="Times New Roman"/>
              </a:rPr>
              <a:t>Camshaft Through the </a:t>
            </a:r>
            <a:r>
              <a:rPr sz="1200" spc="-10" dirty="0">
                <a:latin typeface="Times New Roman"/>
                <a:cs typeface="Times New Roman"/>
              </a:rPr>
              <a:t>use of </a:t>
            </a: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-5" dirty="0">
                <a:latin typeface="Times New Roman"/>
                <a:cs typeface="Times New Roman"/>
              </a:rPr>
              <a:t>eccentric </a:t>
            </a:r>
            <a:r>
              <a:rPr sz="1200" dirty="0">
                <a:latin typeface="Times New Roman"/>
                <a:cs typeface="Times New Roman"/>
              </a:rPr>
              <a:t>the cam lobes </a:t>
            </a:r>
            <a:r>
              <a:rPr sz="1200" spc="-5" dirty="0">
                <a:latin typeface="Times New Roman"/>
                <a:cs typeface="Times New Roman"/>
              </a:rPr>
              <a:t>push the valves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open.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valve springs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close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them.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sz="1400" b="1" spc="-5" dirty="0">
                <a:latin typeface="Times New Roman"/>
                <a:cs typeface="Times New Roman"/>
              </a:rPr>
              <a:t>Timing</a:t>
            </a:r>
            <a:r>
              <a:rPr sz="1400" b="1" spc="-8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Gears:</a:t>
            </a:r>
            <a:endParaRPr sz="1400">
              <a:latin typeface="Times New Roman"/>
              <a:cs typeface="Times New Roman"/>
            </a:endParaRPr>
          </a:p>
          <a:p>
            <a:pPr marL="822960">
              <a:lnSpc>
                <a:spcPts val="1395"/>
              </a:lnSpc>
            </a:pPr>
            <a:r>
              <a:rPr sz="1200" dirty="0">
                <a:latin typeface="Times New Roman"/>
                <a:cs typeface="Times New Roman"/>
              </a:rPr>
              <a:t>Timing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Gears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These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gears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drive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camshaft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from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crankshaft.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5" name="object 5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11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6108" y="641362"/>
            <a:ext cx="6631940" cy="8185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4295" algn="r">
              <a:lnSpc>
                <a:spcPts val="12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AUTOMOBILE</a:t>
            </a:r>
            <a:r>
              <a:rPr sz="1100" spc="-6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ENGINEERING</a:t>
            </a:r>
            <a:endParaRPr sz="1100">
              <a:latin typeface="Calibri"/>
              <a:cs typeface="Calibri"/>
            </a:endParaRPr>
          </a:p>
          <a:p>
            <a:pPr marL="100965">
              <a:lnSpc>
                <a:spcPts val="1560"/>
              </a:lnSpc>
            </a:pPr>
            <a:r>
              <a:rPr sz="1400" b="1" spc="-5" dirty="0">
                <a:latin typeface="Times New Roman"/>
                <a:cs typeface="Times New Roman"/>
              </a:rPr>
              <a:t>Why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not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diesel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engines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are not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preferred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in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commercial?</a:t>
            </a:r>
            <a:endParaRPr sz="1400">
              <a:latin typeface="Times New Roman"/>
              <a:cs typeface="Times New Roman"/>
            </a:endParaRPr>
          </a:p>
          <a:p>
            <a:pPr marL="911225" marR="120650" indent="-228600" algn="just">
              <a:lnSpc>
                <a:spcPts val="1370"/>
              </a:lnSpc>
              <a:spcBef>
                <a:spcPts val="1335"/>
              </a:spcBef>
              <a:buAutoNum type="arabicPeriod"/>
              <a:tabLst>
                <a:tab pos="911860" algn="l"/>
              </a:tabLst>
            </a:pPr>
            <a:r>
              <a:rPr sz="1200" spc="-5" dirty="0">
                <a:latin typeface="Times New Roman"/>
                <a:cs typeface="Times New Roman"/>
              </a:rPr>
              <a:t>Diesel engines, because </a:t>
            </a:r>
            <a:r>
              <a:rPr sz="1200" dirty="0">
                <a:latin typeface="Times New Roman"/>
                <a:cs typeface="Times New Roman"/>
              </a:rPr>
              <a:t>they </a:t>
            </a:r>
            <a:r>
              <a:rPr sz="1200" spc="-5" dirty="0">
                <a:latin typeface="Times New Roman"/>
                <a:cs typeface="Times New Roman"/>
              </a:rPr>
              <a:t>have </a:t>
            </a:r>
            <a:r>
              <a:rPr sz="1200" dirty="0">
                <a:latin typeface="Times New Roman"/>
                <a:cs typeface="Times New Roman"/>
              </a:rPr>
              <a:t>much </a:t>
            </a:r>
            <a:r>
              <a:rPr sz="1200" spc="-5" dirty="0">
                <a:latin typeface="Times New Roman"/>
                <a:cs typeface="Times New Roman"/>
              </a:rPr>
              <a:t>higher </a:t>
            </a:r>
            <a:r>
              <a:rPr sz="1200" dirty="0">
                <a:latin typeface="Times New Roman"/>
                <a:cs typeface="Times New Roman"/>
              </a:rPr>
              <a:t>compression </a:t>
            </a:r>
            <a:r>
              <a:rPr sz="1200" spc="-5" dirty="0">
                <a:latin typeface="Times New Roman"/>
                <a:cs typeface="Times New Roman"/>
              </a:rPr>
              <a:t>ratios (20:1 for a typical diesel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vs.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8:1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typical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gasoline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engine),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tend </a:t>
            </a:r>
            <a:r>
              <a:rPr sz="1200" spc="-10" dirty="0">
                <a:latin typeface="Times New Roman"/>
                <a:cs typeface="Times New Roman"/>
              </a:rPr>
              <a:t>to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heavier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than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equivalent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gasoline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engine.</a:t>
            </a:r>
            <a:endParaRPr sz="1200">
              <a:latin typeface="Times New Roman"/>
              <a:cs typeface="Times New Roman"/>
            </a:endParaRPr>
          </a:p>
          <a:p>
            <a:pPr marL="916305" indent="-233679" algn="just">
              <a:lnSpc>
                <a:spcPts val="1340"/>
              </a:lnSpc>
              <a:buAutoNum type="arabicPeriod"/>
              <a:tabLst>
                <a:tab pos="916940" algn="l"/>
              </a:tabLst>
            </a:pPr>
            <a:r>
              <a:rPr sz="1200" spc="-5" dirty="0">
                <a:latin typeface="Times New Roman"/>
                <a:cs typeface="Times New Roman"/>
              </a:rPr>
              <a:t>Diesel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also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tend</a:t>
            </a:r>
            <a:r>
              <a:rPr sz="1200" spc="-10" dirty="0">
                <a:latin typeface="Times New Roman"/>
                <a:cs typeface="Times New Roman"/>
              </a:rPr>
              <a:t> to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more </a:t>
            </a:r>
            <a:r>
              <a:rPr sz="1200" spc="-5" dirty="0">
                <a:latin typeface="Times New Roman"/>
                <a:cs typeface="Times New Roman"/>
              </a:rPr>
              <a:t>expensive.</a:t>
            </a:r>
            <a:endParaRPr sz="1200">
              <a:latin typeface="Times New Roman"/>
              <a:cs typeface="Times New Roman"/>
            </a:endParaRPr>
          </a:p>
          <a:p>
            <a:pPr marL="911225" marR="12700" indent="-228600" algn="just">
              <a:lnSpc>
                <a:spcPts val="1380"/>
              </a:lnSpc>
              <a:spcBef>
                <a:spcPts val="55"/>
              </a:spcBef>
              <a:buAutoNum type="arabicPeriod"/>
              <a:tabLst>
                <a:tab pos="911860" algn="l"/>
              </a:tabLst>
            </a:pPr>
            <a:r>
              <a:rPr sz="1200" spc="-5" dirty="0">
                <a:latin typeface="Times New Roman"/>
                <a:cs typeface="Times New Roman"/>
              </a:rPr>
              <a:t>Diesel engines, because of the weight </a:t>
            </a:r>
            <a:r>
              <a:rPr sz="1200" dirty="0">
                <a:latin typeface="Times New Roman"/>
                <a:cs typeface="Times New Roman"/>
              </a:rPr>
              <a:t>and compression </a:t>
            </a:r>
            <a:r>
              <a:rPr sz="1200" spc="-5" dirty="0">
                <a:latin typeface="Times New Roman"/>
                <a:cs typeface="Times New Roman"/>
              </a:rPr>
              <a:t>ratio, </a:t>
            </a:r>
            <a:r>
              <a:rPr sz="1200" dirty="0">
                <a:latin typeface="Times New Roman"/>
                <a:cs typeface="Times New Roman"/>
              </a:rPr>
              <a:t>tend </a:t>
            </a:r>
            <a:r>
              <a:rPr sz="1200" spc="-5" dirty="0">
                <a:latin typeface="Times New Roman"/>
                <a:cs typeface="Times New Roman"/>
              </a:rPr>
              <a:t>to have </a:t>
            </a:r>
            <a:r>
              <a:rPr sz="1200" dirty="0">
                <a:latin typeface="Times New Roman"/>
                <a:cs typeface="Times New Roman"/>
              </a:rPr>
              <a:t>lower </a:t>
            </a:r>
            <a:r>
              <a:rPr sz="1200" spc="-5" dirty="0">
                <a:latin typeface="Times New Roman"/>
                <a:cs typeface="Times New Roman"/>
              </a:rPr>
              <a:t>maximum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RPM ranges </a:t>
            </a:r>
            <a:r>
              <a:rPr sz="1200" dirty="0">
                <a:latin typeface="Times New Roman"/>
                <a:cs typeface="Times New Roman"/>
              </a:rPr>
              <a:t>than </a:t>
            </a:r>
            <a:r>
              <a:rPr sz="1200" spc="-5" dirty="0">
                <a:latin typeface="Times New Roman"/>
                <a:cs typeface="Times New Roman"/>
              </a:rPr>
              <a:t>gasoline engines .This makes </a:t>
            </a:r>
            <a:r>
              <a:rPr sz="1200" dirty="0">
                <a:latin typeface="Times New Roman"/>
                <a:cs typeface="Times New Roman"/>
              </a:rPr>
              <a:t>diesel </a:t>
            </a:r>
            <a:r>
              <a:rPr sz="1200" spc="-5" dirty="0">
                <a:latin typeface="Times New Roman"/>
                <a:cs typeface="Times New Roman"/>
              </a:rPr>
              <a:t>engines high </a:t>
            </a:r>
            <a:r>
              <a:rPr sz="1200" dirty="0">
                <a:latin typeface="Times New Roman"/>
                <a:cs typeface="Times New Roman"/>
              </a:rPr>
              <a:t>torque rather </a:t>
            </a:r>
            <a:r>
              <a:rPr sz="1200" spc="-5" dirty="0">
                <a:latin typeface="Times New Roman"/>
                <a:cs typeface="Times New Roman"/>
              </a:rPr>
              <a:t>than high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horsepower,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5" dirty="0">
                <a:latin typeface="Times New Roman"/>
                <a:cs typeface="Times New Roman"/>
              </a:rPr>
              <a:t> that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tends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make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diesel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cars </a:t>
            </a:r>
            <a:r>
              <a:rPr sz="1200" spc="-5" dirty="0">
                <a:latin typeface="Times New Roman"/>
                <a:cs typeface="Times New Roman"/>
              </a:rPr>
              <a:t>slow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terms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acceleration.</a:t>
            </a:r>
            <a:endParaRPr sz="1200">
              <a:latin typeface="Times New Roman"/>
              <a:cs typeface="Times New Roman"/>
            </a:endParaRPr>
          </a:p>
          <a:p>
            <a:pPr marL="911225" marR="254635" indent="-228600" algn="just">
              <a:lnSpc>
                <a:spcPts val="1370"/>
              </a:lnSpc>
              <a:spcBef>
                <a:spcPts val="10"/>
              </a:spcBef>
              <a:buAutoNum type="arabicPeriod"/>
              <a:tabLst>
                <a:tab pos="911860" algn="l"/>
              </a:tabLst>
            </a:pPr>
            <a:r>
              <a:rPr sz="1200" spc="-5" dirty="0">
                <a:latin typeface="Times New Roman"/>
                <a:cs typeface="Times New Roman"/>
              </a:rPr>
              <a:t>Diesel engines must be </a:t>
            </a:r>
            <a:r>
              <a:rPr sz="1200" dirty="0">
                <a:latin typeface="Times New Roman"/>
                <a:cs typeface="Times New Roman"/>
              </a:rPr>
              <a:t>fuel </a:t>
            </a:r>
            <a:r>
              <a:rPr sz="1200" spc="-5" dirty="0">
                <a:latin typeface="Times New Roman"/>
                <a:cs typeface="Times New Roman"/>
              </a:rPr>
              <a:t>injected,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in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past fuel injection was expensive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less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reliable</a:t>
            </a:r>
            <a:endParaRPr sz="1200">
              <a:latin typeface="Times New Roman"/>
              <a:cs typeface="Times New Roman"/>
            </a:endParaRPr>
          </a:p>
          <a:p>
            <a:pPr marL="916305" indent="-233679" algn="just">
              <a:lnSpc>
                <a:spcPts val="1325"/>
              </a:lnSpc>
              <a:buAutoNum type="arabicPeriod"/>
              <a:tabLst>
                <a:tab pos="916940" algn="l"/>
              </a:tabLst>
            </a:pPr>
            <a:r>
              <a:rPr sz="1200" spc="-5" dirty="0">
                <a:latin typeface="Times New Roman"/>
                <a:cs typeface="Times New Roman"/>
              </a:rPr>
              <a:t>Diesel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 produce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more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smoke.</a:t>
            </a:r>
            <a:endParaRPr sz="1200">
              <a:latin typeface="Times New Roman"/>
              <a:cs typeface="Times New Roman"/>
            </a:endParaRPr>
          </a:p>
          <a:p>
            <a:pPr marL="911225" marR="363855" indent="-228600">
              <a:lnSpc>
                <a:spcPts val="1390"/>
              </a:lnSpc>
              <a:spcBef>
                <a:spcPts val="45"/>
              </a:spcBef>
              <a:buAutoNum type="arabicPeriod"/>
              <a:tabLst>
                <a:tab pos="911860" algn="l"/>
              </a:tabLst>
            </a:pPr>
            <a:r>
              <a:rPr sz="1200" spc="-5" dirty="0">
                <a:latin typeface="Times New Roman"/>
                <a:cs typeface="Times New Roman"/>
              </a:rPr>
              <a:t>Diesel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harder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start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cold </a:t>
            </a:r>
            <a:r>
              <a:rPr sz="1200" spc="-5" dirty="0">
                <a:latin typeface="Times New Roman"/>
                <a:cs typeface="Times New Roman"/>
              </a:rPr>
              <a:t>weather,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10" dirty="0">
                <a:latin typeface="Times New Roman"/>
                <a:cs typeface="Times New Roman"/>
              </a:rPr>
              <a:t>if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contain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glow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plugs,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diesel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engines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require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you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wait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before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starting</a:t>
            </a:r>
            <a:r>
              <a:rPr sz="1200" spc="-10" dirty="0">
                <a:latin typeface="Times New Roman"/>
                <a:cs typeface="Times New Roman"/>
              </a:rPr>
              <a:t> 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engine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glow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plugs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heat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up.</a:t>
            </a:r>
            <a:endParaRPr sz="1200">
              <a:latin typeface="Times New Roman"/>
              <a:cs typeface="Times New Roman"/>
            </a:endParaRPr>
          </a:p>
          <a:p>
            <a:pPr marL="916305" indent="-233679">
              <a:lnSpc>
                <a:spcPts val="1325"/>
              </a:lnSpc>
              <a:buAutoNum type="arabicPeriod"/>
              <a:tabLst>
                <a:tab pos="916940" algn="l"/>
              </a:tabLst>
            </a:pPr>
            <a:r>
              <a:rPr sz="1200" spc="-5" dirty="0">
                <a:latin typeface="Times New Roman"/>
                <a:cs typeface="Times New Roman"/>
              </a:rPr>
              <a:t>Diesel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much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noisier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vibrate.</a:t>
            </a:r>
            <a:endParaRPr sz="1200">
              <a:latin typeface="Times New Roman"/>
              <a:cs typeface="Times New Roman"/>
            </a:endParaRPr>
          </a:p>
          <a:p>
            <a:pPr marL="916305" indent="-233679">
              <a:lnSpc>
                <a:spcPts val="1400"/>
              </a:lnSpc>
              <a:buAutoNum type="arabicPeriod"/>
              <a:tabLst>
                <a:tab pos="916940" algn="l"/>
              </a:tabLst>
            </a:pPr>
            <a:r>
              <a:rPr sz="1200" spc="-5" dirty="0">
                <a:latin typeface="Times New Roman"/>
                <a:cs typeface="Times New Roman"/>
              </a:rPr>
              <a:t>Diesel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fuel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less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readily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available</a:t>
            </a:r>
            <a:r>
              <a:rPr sz="1200" dirty="0">
                <a:latin typeface="Times New Roman"/>
                <a:cs typeface="Times New Roman"/>
              </a:rPr>
              <a:t> than </a:t>
            </a:r>
            <a:r>
              <a:rPr sz="1200" spc="-5" dirty="0">
                <a:latin typeface="Times New Roman"/>
                <a:cs typeface="Times New Roman"/>
              </a:rPr>
              <a:t>gasoline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Times New Roman"/>
              <a:cs typeface="Times New Roman"/>
            </a:endParaRPr>
          </a:p>
          <a:p>
            <a:pPr marL="100965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Advantages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diesel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engines:</a:t>
            </a:r>
            <a:endParaRPr sz="1400">
              <a:latin typeface="Times New Roman"/>
              <a:cs typeface="Times New Roman"/>
            </a:endParaRPr>
          </a:p>
          <a:p>
            <a:pPr marL="454659" marR="20955" indent="457200" algn="just">
              <a:lnSpc>
                <a:spcPts val="1380"/>
              </a:lnSpc>
              <a:spcBef>
                <a:spcPts val="1340"/>
              </a:spcBef>
            </a:pPr>
            <a:r>
              <a:rPr sz="1200" spc="-5" dirty="0">
                <a:latin typeface="Times New Roman"/>
                <a:cs typeface="Times New Roman"/>
              </a:rPr>
              <a:t>The two things working </a:t>
            </a:r>
            <a:r>
              <a:rPr sz="1200" dirty="0">
                <a:latin typeface="Times New Roman"/>
                <a:cs typeface="Times New Roman"/>
              </a:rPr>
              <a:t>in </a:t>
            </a:r>
            <a:r>
              <a:rPr sz="1200" spc="-5" dirty="0">
                <a:latin typeface="Times New Roman"/>
                <a:cs typeface="Times New Roman"/>
              </a:rPr>
              <a:t>favor of diesel engines </a:t>
            </a:r>
            <a:r>
              <a:rPr sz="120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better fuel </a:t>
            </a:r>
            <a:r>
              <a:rPr sz="1200" dirty="0">
                <a:latin typeface="Times New Roman"/>
                <a:cs typeface="Times New Roman"/>
              </a:rPr>
              <a:t>economy and </a:t>
            </a:r>
            <a:r>
              <a:rPr sz="1200" spc="-5" dirty="0">
                <a:latin typeface="Times New Roman"/>
                <a:cs typeface="Times New Roman"/>
              </a:rPr>
              <a:t>longer engine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life.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Both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these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advantages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mean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that,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over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life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engine,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will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tend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save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money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with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diesel.</a:t>
            </a:r>
            <a:endParaRPr sz="1200">
              <a:latin typeface="Times New Roman"/>
              <a:cs typeface="Times New Roman"/>
            </a:endParaRPr>
          </a:p>
          <a:p>
            <a:pPr marL="454659" marR="18415" indent="457200" algn="just">
              <a:lnSpc>
                <a:spcPts val="1380"/>
              </a:lnSpc>
              <a:spcBef>
                <a:spcPts val="10"/>
              </a:spcBef>
            </a:pPr>
            <a:r>
              <a:rPr sz="1200" spc="-5" dirty="0">
                <a:latin typeface="Times New Roman"/>
                <a:cs typeface="Times New Roman"/>
              </a:rPr>
              <a:t>However, </a:t>
            </a:r>
            <a:r>
              <a:rPr sz="1200" spc="-10" dirty="0">
                <a:latin typeface="Times New Roman"/>
                <a:cs typeface="Times New Roman"/>
              </a:rPr>
              <a:t>you </a:t>
            </a:r>
            <a:r>
              <a:rPr sz="1200" dirty="0">
                <a:latin typeface="Times New Roman"/>
                <a:cs typeface="Times New Roman"/>
              </a:rPr>
              <a:t>also </a:t>
            </a:r>
            <a:r>
              <a:rPr sz="1200" spc="-10" dirty="0">
                <a:latin typeface="Times New Roman"/>
                <a:cs typeface="Times New Roman"/>
              </a:rPr>
              <a:t>have </a:t>
            </a:r>
            <a:r>
              <a:rPr sz="1200" spc="-5" dirty="0">
                <a:latin typeface="Times New Roman"/>
                <a:cs typeface="Times New Roman"/>
              </a:rPr>
              <a:t>to take the initial high cost of the engine into account. You </a:t>
            </a:r>
            <a:r>
              <a:rPr sz="1200" spc="-10" dirty="0">
                <a:latin typeface="Times New Roman"/>
                <a:cs typeface="Times New Roman"/>
              </a:rPr>
              <a:t>have </a:t>
            </a: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own </a:t>
            </a:r>
            <a:r>
              <a:rPr sz="1200" dirty="0">
                <a:latin typeface="Times New Roman"/>
                <a:cs typeface="Times New Roman"/>
              </a:rPr>
              <a:t>and operate </a:t>
            </a:r>
            <a:r>
              <a:rPr sz="1200" spc="-5" dirty="0">
                <a:latin typeface="Times New Roman"/>
                <a:cs typeface="Times New Roman"/>
              </a:rPr>
              <a:t>a diesel engine </a:t>
            </a:r>
            <a:r>
              <a:rPr sz="1200" dirty="0">
                <a:latin typeface="Times New Roman"/>
                <a:cs typeface="Times New Roman"/>
              </a:rPr>
              <a:t>for </a:t>
            </a:r>
            <a:r>
              <a:rPr sz="1200" spc="-5" dirty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fairly </a:t>
            </a:r>
            <a:r>
              <a:rPr sz="1200" spc="-5" dirty="0">
                <a:latin typeface="Times New Roman"/>
                <a:cs typeface="Times New Roman"/>
              </a:rPr>
              <a:t>long </a:t>
            </a:r>
            <a:r>
              <a:rPr sz="1200" dirty="0">
                <a:latin typeface="Times New Roman"/>
                <a:cs typeface="Times New Roman"/>
              </a:rPr>
              <a:t>time before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fuel economy </a:t>
            </a:r>
            <a:r>
              <a:rPr sz="1200" spc="-5" dirty="0">
                <a:latin typeface="Times New Roman"/>
                <a:cs typeface="Times New Roman"/>
              </a:rPr>
              <a:t>overcomes the </a:t>
            </a:r>
            <a:r>
              <a:rPr sz="1200" dirty="0">
                <a:latin typeface="Times New Roman"/>
                <a:cs typeface="Times New Roman"/>
              </a:rPr>
              <a:t> increased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purchase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price 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engine.</a:t>
            </a:r>
            <a:endParaRPr sz="1200">
              <a:latin typeface="Times New Roman"/>
              <a:cs typeface="Times New Roman"/>
            </a:endParaRPr>
          </a:p>
          <a:p>
            <a:pPr marL="911225" algn="just">
              <a:lnSpc>
                <a:spcPts val="1320"/>
              </a:lnSpc>
            </a:pP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equation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works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great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big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diesel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tractor-trailer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rig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running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400</a:t>
            </a:r>
            <a:r>
              <a:rPr sz="1200" spc="4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miles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every</a:t>
            </a:r>
            <a:endParaRPr sz="1200">
              <a:latin typeface="Times New Roman"/>
              <a:cs typeface="Times New Roman"/>
            </a:endParaRPr>
          </a:p>
          <a:p>
            <a:pPr marL="454659" algn="just">
              <a:lnSpc>
                <a:spcPts val="1415"/>
              </a:lnSpc>
            </a:pPr>
            <a:r>
              <a:rPr sz="1200" spc="-5" dirty="0">
                <a:latin typeface="Times New Roman"/>
                <a:cs typeface="Times New Roman"/>
              </a:rPr>
              <a:t>day,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but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nearly</a:t>
            </a:r>
            <a:r>
              <a:rPr sz="1200" spc="-10" dirty="0">
                <a:latin typeface="Times New Roman"/>
                <a:cs typeface="Times New Roman"/>
              </a:rPr>
              <a:t> so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beneficial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passenger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Times New Roman"/>
              <a:cs typeface="Times New Roman"/>
            </a:endParaRPr>
          </a:p>
          <a:p>
            <a:pPr marL="189230">
              <a:lnSpc>
                <a:spcPct val="100000"/>
              </a:lnSpc>
              <a:spcBef>
                <a:spcPts val="5"/>
              </a:spcBef>
            </a:pPr>
            <a:r>
              <a:rPr sz="1400" b="1" spc="-5" dirty="0">
                <a:latin typeface="Times New Roman"/>
                <a:cs typeface="Times New Roman"/>
              </a:rPr>
              <a:t>Fuel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Injection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system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for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15" dirty="0">
                <a:latin typeface="Times New Roman"/>
                <a:cs typeface="Times New Roman"/>
              </a:rPr>
              <a:t>SI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engines;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sz="1200" b="1" spc="-5" dirty="0">
                <a:latin typeface="Times New Roman"/>
                <a:cs typeface="Times New Roman"/>
              </a:rPr>
              <a:t>Carburetion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454659" marR="7620" indent="45720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Spark-ignition engines </a:t>
            </a:r>
            <a:r>
              <a:rPr sz="1200" dirty="0">
                <a:latin typeface="Times New Roman"/>
                <a:cs typeface="Times New Roman"/>
              </a:rPr>
              <a:t>normally </a:t>
            </a:r>
            <a:r>
              <a:rPr sz="1200" spc="-5" dirty="0">
                <a:latin typeface="Times New Roman"/>
                <a:cs typeface="Times New Roman"/>
              </a:rPr>
              <a:t>use volatile liquid fuels. </a:t>
            </a:r>
            <a:r>
              <a:rPr sz="1200" dirty="0">
                <a:latin typeface="Times New Roman"/>
                <a:cs typeface="Times New Roman"/>
              </a:rPr>
              <a:t>Preparation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fuel-air </a:t>
            </a:r>
            <a:r>
              <a:rPr sz="1200" spc="-5" dirty="0">
                <a:latin typeface="Times New Roman"/>
                <a:cs typeface="Times New Roman"/>
              </a:rPr>
              <a:t>mixture </a:t>
            </a:r>
            <a:r>
              <a:rPr sz="1200" spc="-10" dirty="0">
                <a:latin typeface="Times New Roman"/>
                <a:cs typeface="Times New Roman"/>
              </a:rPr>
              <a:t>is </a:t>
            </a:r>
            <a:r>
              <a:rPr sz="1200" spc="-5" dirty="0">
                <a:latin typeface="Times New Roman"/>
                <a:cs typeface="Times New Roman"/>
              </a:rPr>
              <a:t> done</a:t>
            </a:r>
            <a:r>
              <a:rPr sz="1200" dirty="0">
                <a:latin typeface="Times New Roman"/>
                <a:cs typeface="Times New Roman"/>
              </a:rPr>
              <a:t> outside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engine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cylinder</a:t>
            </a:r>
            <a:r>
              <a:rPr sz="1200" dirty="0">
                <a:latin typeface="Times New Roman"/>
                <a:cs typeface="Times New Roman"/>
              </a:rPr>
              <a:t> and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formation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homogeneous</a:t>
            </a:r>
            <a:r>
              <a:rPr sz="1200" dirty="0">
                <a:latin typeface="Times New Roman"/>
                <a:cs typeface="Times New Roman"/>
              </a:rPr>
              <a:t> mixture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normally</a:t>
            </a:r>
            <a:r>
              <a:rPr sz="1200" spc="3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not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completed </a:t>
            </a:r>
            <a:r>
              <a:rPr sz="1200" spc="-5" dirty="0">
                <a:latin typeface="Times New Roman"/>
                <a:cs typeface="Times New Roman"/>
              </a:rPr>
              <a:t>in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inlet manifold.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droplets,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which remain in suspension, continue to evaporate </a:t>
            </a:r>
            <a:r>
              <a:rPr sz="1200" dirty="0">
                <a:latin typeface="Times New Roman"/>
                <a:cs typeface="Times New Roman"/>
              </a:rPr>
              <a:t> and </a:t>
            </a:r>
            <a:r>
              <a:rPr sz="1200" spc="-5" dirty="0">
                <a:latin typeface="Times New Roman"/>
                <a:cs typeface="Times New Roman"/>
              </a:rPr>
              <a:t>mix with </a:t>
            </a:r>
            <a:r>
              <a:rPr sz="1200" dirty="0">
                <a:latin typeface="Times New Roman"/>
                <a:cs typeface="Times New Roman"/>
              </a:rPr>
              <a:t>air </a:t>
            </a:r>
            <a:r>
              <a:rPr sz="1200" spc="-5" dirty="0">
                <a:latin typeface="Times New Roman"/>
                <a:cs typeface="Times New Roman"/>
              </a:rPr>
              <a:t>even during </a:t>
            </a:r>
            <a:r>
              <a:rPr sz="1200" dirty="0">
                <a:latin typeface="Times New Roman"/>
                <a:cs typeface="Times New Roman"/>
              </a:rPr>
              <a:t>suction and </a:t>
            </a:r>
            <a:r>
              <a:rPr sz="1200" spc="-5" dirty="0">
                <a:latin typeface="Times New Roman"/>
                <a:cs typeface="Times New Roman"/>
              </a:rPr>
              <a:t>compression processes. The process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mixture preparation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dirty="0">
                <a:latin typeface="Times New Roman"/>
                <a:cs typeface="Times New Roman"/>
              </a:rPr>
              <a:t> extremely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important</a:t>
            </a:r>
            <a:r>
              <a:rPr sz="1200" dirty="0">
                <a:latin typeface="Times New Roman"/>
                <a:cs typeface="Times New Roman"/>
              </a:rPr>
              <a:t> for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spark-ignition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engines.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purpose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5" dirty="0">
                <a:latin typeface="Times New Roman"/>
                <a:cs typeface="Times New Roman"/>
              </a:rPr>
              <a:t> carburetion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provide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combustible mixture of fuel </a:t>
            </a:r>
            <a:r>
              <a:rPr sz="1200" dirty="0">
                <a:latin typeface="Times New Roman"/>
                <a:cs typeface="Times New Roman"/>
              </a:rPr>
              <a:t>and air </a:t>
            </a:r>
            <a:r>
              <a:rPr sz="1200" spc="-5" dirty="0">
                <a:latin typeface="Times New Roman"/>
                <a:cs typeface="Times New Roman"/>
              </a:rPr>
              <a:t>in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required quantity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quality for efficient operation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under </a:t>
            </a:r>
            <a:r>
              <a:rPr sz="1200" dirty="0">
                <a:latin typeface="Times New Roman"/>
                <a:cs typeface="Times New Roman"/>
              </a:rPr>
              <a:t>all </a:t>
            </a:r>
            <a:r>
              <a:rPr sz="1200" spc="-5" dirty="0">
                <a:latin typeface="Times New Roman"/>
                <a:cs typeface="Times New Roman"/>
              </a:rPr>
              <a:t>conditions.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imes New Roman"/>
              <a:cs typeface="Times New Roman"/>
            </a:endParaRPr>
          </a:p>
          <a:p>
            <a:pPr marL="100965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Definition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of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Carburetion;</a:t>
            </a:r>
            <a:endParaRPr sz="1400">
              <a:latin typeface="Times New Roman"/>
              <a:cs typeface="Times New Roman"/>
            </a:endParaRPr>
          </a:p>
          <a:p>
            <a:pPr marL="454659" marR="15240" indent="457200" algn="just">
              <a:lnSpc>
                <a:spcPct val="94600"/>
              </a:lnSpc>
              <a:spcBef>
                <a:spcPts val="1310"/>
              </a:spcBef>
            </a:pP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process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formation of a combustible fuel-air </a:t>
            </a:r>
            <a:r>
              <a:rPr sz="1200" dirty="0">
                <a:latin typeface="Times New Roman"/>
                <a:cs typeface="Times New Roman"/>
              </a:rPr>
              <a:t>mixture </a:t>
            </a:r>
            <a:r>
              <a:rPr sz="1200" spc="-5" dirty="0">
                <a:latin typeface="Times New Roman"/>
                <a:cs typeface="Times New Roman"/>
              </a:rPr>
              <a:t>by </a:t>
            </a:r>
            <a:r>
              <a:rPr sz="1200" dirty="0">
                <a:latin typeface="Times New Roman"/>
                <a:cs typeface="Times New Roman"/>
              </a:rPr>
              <a:t>mixing </a:t>
            </a:r>
            <a:r>
              <a:rPr sz="1200" spc="-5" dirty="0">
                <a:latin typeface="Times New Roman"/>
                <a:cs typeface="Times New Roman"/>
              </a:rPr>
              <a:t>the proper amount of </a:t>
            </a:r>
            <a:r>
              <a:rPr sz="1200" dirty="0">
                <a:latin typeface="Times New Roman"/>
                <a:cs typeface="Times New Roman"/>
              </a:rPr>
              <a:t> fuel </a:t>
            </a:r>
            <a:r>
              <a:rPr sz="1200" spc="-5" dirty="0">
                <a:latin typeface="Times New Roman"/>
                <a:cs typeface="Times New Roman"/>
              </a:rPr>
              <a:t>with </a:t>
            </a:r>
            <a:r>
              <a:rPr sz="1200" dirty="0">
                <a:latin typeface="Times New Roman"/>
                <a:cs typeface="Times New Roman"/>
              </a:rPr>
              <a:t>air </a:t>
            </a:r>
            <a:r>
              <a:rPr sz="1200" spc="-5" dirty="0">
                <a:latin typeface="Times New Roman"/>
                <a:cs typeface="Times New Roman"/>
              </a:rPr>
              <a:t>before admission to engine cylinder </a:t>
            </a:r>
            <a:r>
              <a:rPr sz="1200" spc="-10" dirty="0">
                <a:latin typeface="Times New Roman"/>
                <a:cs typeface="Times New Roman"/>
              </a:rPr>
              <a:t>is </a:t>
            </a:r>
            <a:r>
              <a:rPr sz="1200" spc="-5" dirty="0">
                <a:latin typeface="Times New Roman"/>
                <a:cs typeface="Times New Roman"/>
              </a:rPr>
              <a:t>called carburetion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the device which </a:t>
            </a:r>
            <a:r>
              <a:rPr sz="1200" dirty="0">
                <a:latin typeface="Times New Roman"/>
                <a:cs typeface="Times New Roman"/>
              </a:rPr>
              <a:t>does </a:t>
            </a:r>
            <a:r>
              <a:rPr sz="1200" spc="-5" dirty="0">
                <a:latin typeface="Times New Roman"/>
                <a:cs typeface="Times New Roman"/>
              </a:rPr>
              <a:t>this </a:t>
            </a:r>
            <a:r>
              <a:rPr sz="1200" dirty="0">
                <a:latin typeface="Times New Roman"/>
                <a:cs typeface="Times New Roman"/>
              </a:rPr>
              <a:t> job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dirty="0">
                <a:latin typeface="Times New Roman"/>
                <a:cs typeface="Times New Roman"/>
              </a:rPr>
              <a:t> called</a:t>
            </a:r>
            <a:r>
              <a:rPr sz="1200" spc="-5" dirty="0">
                <a:latin typeface="Times New Roman"/>
                <a:cs typeface="Times New Roman"/>
              </a:rPr>
              <a:t> a carburetor.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4" name="object 4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12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6247" y="641362"/>
            <a:ext cx="16319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</a:t>
            </a:r>
            <a:r>
              <a:rPr sz="1100" spc="-10" dirty="0">
                <a:latin typeface="Calibri"/>
                <a:cs typeface="Calibri"/>
              </a:rPr>
              <a:t>M</a:t>
            </a:r>
            <a:r>
              <a:rPr sz="1100" dirty="0">
                <a:latin typeface="Calibri"/>
                <a:cs typeface="Calibri"/>
              </a:rPr>
              <a:t>OBILE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spc="10" dirty="0">
                <a:latin typeface="Calibri"/>
                <a:cs typeface="Calibri"/>
              </a:rPr>
              <a:t>G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RI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G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950806"/>
            <a:ext cx="6503034" cy="2366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imes New Roman"/>
                <a:cs typeface="Times New Roman"/>
              </a:rPr>
              <a:t>Definition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of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Carburetor;</a:t>
            </a:r>
            <a:endParaRPr sz="1400">
              <a:latin typeface="Times New Roman"/>
              <a:cs typeface="Times New Roman"/>
            </a:endParaRPr>
          </a:p>
          <a:p>
            <a:pPr marL="365760" marR="5080" indent="457200">
              <a:lnSpc>
                <a:spcPct val="111700"/>
              </a:lnSpc>
              <a:spcBef>
                <a:spcPts val="1085"/>
              </a:spcBef>
            </a:pP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carburetor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device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used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atomizing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vaporizing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fuel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mixing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with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air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varying</a:t>
            </a:r>
            <a:r>
              <a:rPr sz="1200" dirty="0">
                <a:latin typeface="Times New Roman"/>
                <a:cs typeface="Times New Roman"/>
              </a:rPr>
              <a:t> proportions</a:t>
            </a:r>
            <a:r>
              <a:rPr sz="1200" spc="-5" dirty="0">
                <a:latin typeface="Times New Roman"/>
                <a:cs typeface="Times New Roman"/>
              </a:rPr>
              <a:t> to suit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changing </a:t>
            </a:r>
            <a:r>
              <a:rPr sz="1200" dirty="0">
                <a:latin typeface="Times New Roman"/>
                <a:cs typeface="Times New Roman"/>
              </a:rPr>
              <a:t>operating </a:t>
            </a:r>
            <a:r>
              <a:rPr sz="1200" spc="-5" dirty="0">
                <a:latin typeface="Times New Roman"/>
                <a:cs typeface="Times New Roman"/>
              </a:rPr>
              <a:t>conditions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vehicle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400" b="1" spc="-5" dirty="0">
                <a:latin typeface="Times New Roman"/>
                <a:cs typeface="Times New Roman"/>
              </a:rPr>
              <a:t>Factors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Affecting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Carburetion</a:t>
            </a:r>
            <a:endParaRPr sz="1400">
              <a:latin typeface="Times New Roman"/>
              <a:cs typeface="Times New Roman"/>
            </a:endParaRPr>
          </a:p>
          <a:p>
            <a:pPr marL="365760">
              <a:lnSpc>
                <a:spcPts val="1420"/>
              </a:lnSpc>
              <a:spcBef>
                <a:spcPts val="1220"/>
              </a:spcBef>
            </a:pP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various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factors,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process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carburetion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influenced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by</a:t>
            </a:r>
            <a:endParaRPr sz="1200">
              <a:latin typeface="Times New Roman"/>
              <a:cs typeface="Times New Roman"/>
            </a:endParaRPr>
          </a:p>
          <a:p>
            <a:pPr marL="485140" indent="-119380">
              <a:lnSpc>
                <a:spcPts val="1390"/>
              </a:lnSpc>
              <a:buAutoNum type="romanLcPeriod"/>
              <a:tabLst>
                <a:tab pos="485140" algn="l"/>
              </a:tabLst>
            </a:pP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speed</a:t>
            </a:r>
            <a:endParaRPr sz="1200">
              <a:latin typeface="Times New Roman"/>
              <a:cs typeface="Times New Roman"/>
            </a:endParaRPr>
          </a:p>
          <a:p>
            <a:pPr marL="530860" indent="-165100">
              <a:lnSpc>
                <a:spcPts val="1385"/>
              </a:lnSpc>
              <a:buAutoNum type="romanLcPeriod"/>
              <a:tabLst>
                <a:tab pos="530860" algn="l"/>
              </a:tabLst>
            </a:pP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vaporization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characteristics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</a:t>
            </a:r>
            <a:endParaRPr sz="1200">
              <a:latin typeface="Times New Roman"/>
              <a:cs typeface="Times New Roman"/>
            </a:endParaRPr>
          </a:p>
          <a:p>
            <a:pPr marL="573405" indent="-208279">
              <a:lnSpc>
                <a:spcPts val="1380"/>
              </a:lnSpc>
              <a:buAutoNum type="romanLcPeriod"/>
              <a:tabLst>
                <a:tab pos="574040" algn="l"/>
              </a:tabLst>
            </a:pPr>
            <a:r>
              <a:rPr sz="1200" spc="-5" dirty="0">
                <a:latin typeface="Times New Roman"/>
                <a:cs typeface="Times New Roman"/>
              </a:rPr>
              <a:t>The temperature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incoming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air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endParaRPr sz="1200">
              <a:latin typeface="Times New Roman"/>
              <a:cs typeface="Times New Roman"/>
            </a:endParaRPr>
          </a:p>
          <a:p>
            <a:pPr marL="561340" indent="-195580">
              <a:lnSpc>
                <a:spcPts val="1405"/>
              </a:lnSpc>
              <a:buAutoNum type="romanLcPeriod"/>
              <a:tabLst>
                <a:tab pos="561340" algn="l"/>
              </a:tabLst>
            </a:pP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carburetor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5" name="object 5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13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6247" y="641362"/>
            <a:ext cx="16319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</a:t>
            </a:r>
            <a:r>
              <a:rPr sz="1100" spc="-10" dirty="0">
                <a:latin typeface="Calibri"/>
                <a:cs typeface="Calibri"/>
              </a:rPr>
              <a:t>M</a:t>
            </a:r>
            <a:r>
              <a:rPr sz="1100" dirty="0">
                <a:latin typeface="Calibri"/>
                <a:cs typeface="Calibri"/>
              </a:rPr>
              <a:t>OBILE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spc="10" dirty="0">
                <a:latin typeface="Calibri"/>
                <a:cs typeface="Calibri"/>
              </a:rPr>
              <a:t>G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RI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G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870034"/>
            <a:ext cx="6544945" cy="5662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imes New Roman"/>
                <a:cs typeface="Times New Roman"/>
              </a:rPr>
              <a:t>Principle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of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Carburetion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Times New Roman"/>
              <a:cs typeface="Times New Roman"/>
            </a:endParaRPr>
          </a:p>
          <a:p>
            <a:pPr marL="365760" marR="24765" indent="45720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Both </a:t>
            </a:r>
            <a:r>
              <a:rPr sz="1200" dirty="0">
                <a:latin typeface="Times New Roman"/>
                <a:cs typeface="Times New Roman"/>
              </a:rPr>
              <a:t>air and </a:t>
            </a:r>
            <a:r>
              <a:rPr sz="1200" spc="-5" dirty="0">
                <a:latin typeface="Times New Roman"/>
                <a:cs typeface="Times New Roman"/>
              </a:rPr>
              <a:t>gasoline </a:t>
            </a:r>
            <a:r>
              <a:rPr sz="1200" spc="-1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drawn through the carburetor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into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engine cylinders by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suction </a:t>
            </a:r>
            <a:r>
              <a:rPr sz="1200" spc="-5" dirty="0">
                <a:latin typeface="Times New Roman"/>
                <a:cs typeface="Times New Roman"/>
              </a:rPr>
              <a:t>created by the downward movement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the piston. This suction </a:t>
            </a:r>
            <a:r>
              <a:rPr sz="1200" spc="-10" dirty="0">
                <a:latin typeface="Times New Roman"/>
                <a:cs typeface="Times New Roman"/>
              </a:rPr>
              <a:t>is </a:t>
            </a:r>
            <a:r>
              <a:rPr sz="1200" spc="-5" dirty="0">
                <a:latin typeface="Times New Roman"/>
                <a:cs typeface="Times New Roman"/>
              </a:rPr>
              <a:t>due to </a:t>
            </a: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-5" dirty="0">
                <a:latin typeface="Times New Roman"/>
                <a:cs typeface="Times New Roman"/>
              </a:rPr>
              <a:t>increase in the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volume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cylinder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consequent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decrease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pressure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chamber.</a:t>
            </a:r>
            <a:endParaRPr sz="1200">
              <a:latin typeface="Times New Roman"/>
              <a:cs typeface="Times New Roman"/>
            </a:endParaRPr>
          </a:p>
          <a:p>
            <a:pPr marL="365760" marR="14604" indent="496570" algn="just">
              <a:lnSpc>
                <a:spcPts val="1370"/>
              </a:lnSpc>
              <a:spcBef>
                <a:spcPts val="30"/>
              </a:spcBef>
            </a:pPr>
            <a:r>
              <a:rPr sz="1200" spc="-5" dirty="0">
                <a:latin typeface="Times New Roman"/>
                <a:cs typeface="Times New Roman"/>
              </a:rPr>
              <a:t>It is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difference in pressure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between 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atmosphere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cylinder </a:t>
            </a:r>
            <a:r>
              <a:rPr sz="1200" dirty="0">
                <a:latin typeface="Times New Roman"/>
                <a:cs typeface="Times New Roman"/>
              </a:rPr>
              <a:t>that </a:t>
            </a:r>
            <a:r>
              <a:rPr sz="1200" spc="-5" dirty="0">
                <a:latin typeface="Times New Roman"/>
                <a:cs typeface="Times New Roman"/>
              </a:rPr>
              <a:t>causes </a:t>
            </a:r>
            <a:r>
              <a:rPr sz="1200" dirty="0">
                <a:latin typeface="Times New Roman"/>
                <a:cs typeface="Times New Roman"/>
              </a:rPr>
              <a:t>the air </a:t>
            </a: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dirty="0">
                <a:latin typeface="Times New Roman"/>
                <a:cs typeface="Times New Roman"/>
              </a:rPr>
              <a:t> flow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into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chamber.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carburetor,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air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passing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into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combustion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chamber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picks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up</a:t>
            </a:r>
            <a:endParaRPr sz="1200">
              <a:latin typeface="Times New Roman"/>
              <a:cs typeface="Times New Roman"/>
            </a:endParaRPr>
          </a:p>
          <a:p>
            <a:pPr marL="365760" marR="1397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discharged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from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tube. This tube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has a fine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orifice called carburetor </a:t>
            </a:r>
            <a:r>
              <a:rPr sz="1200" dirty="0">
                <a:latin typeface="Times New Roman"/>
                <a:cs typeface="Times New Roman"/>
              </a:rPr>
              <a:t>jet that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 exposed 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air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path.</a:t>
            </a:r>
            <a:endParaRPr sz="1200">
              <a:latin typeface="Times New Roman"/>
              <a:cs typeface="Times New Roman"/>
            </a:endParaRPr>
          </a:p>
          <a:p>
            <a:pPr marL="365760" marR="8890" indent="45720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The rate </a:t>
            </a:r>
            <a:r>
              <a:rPr sz="1200" dirty="0">
                <a:latin typeface="Times New Roman"/>
                <a:cs typeface="Times New Roman"/>
              </a:rPr>
              <a:t>at which </a:t>
            </a:r>
            <a:r>
              <a:rPr sz="1200" spc="-5" dirty="0">
                <a:latin typeface="Times New Roman"/>
                <a:cs typeface="Times New Roman"/>
              </a:rPr>
              <a:t>fuel is discharged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into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air </a:t>
            </a:r>
            <a:r>
              <a:rPr sz="1200" spc="-5" dirty="0">
                <a:latin typeface="Times New Roman"/>
                <a:cs typeface="Times New Roman"/>
              </a:rPr>
              <a:t>depends on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pressure difference or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pressure head </a:t>
            </a:r>
            <a:r>
              <a:rPr sz="1200" dirty="0">
                <a:latin typeface="Times New Roman"/>
                <a:cs typeface="Times New Roman"/>
              </a:rPr>
              <a:t>between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float </a:t>
            </a:r>
            <a:r>
              <a:rPr sz="1200" spc="-5" dirty="0">
                <a:latin typeface="Times New Roman"/>
                <a:cs typeface="Times New Roman"/>
              </a:rPr>
              <a:t>chamber </a:t>
            </a:r>
            <a:r>
              <a:rPr sz="1200" dirty="0">
                <a:latin typeface="Times New Roman"/>
                <a:cs typeface="Times New Roman"/>
              </a:rPr>
              <a:t>and the </a:t>
            </a:r>
            <a:r>
              <a:rPr sz="1200" spc="-5" dirty="0">
                <a:latin typeface="Times New Roman"/>
                <a:cs typeface="Times New Roman"/>
              </a:rPr>
              <a:t>throat of the venturi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on the </a:t>
            </a:r>
            <a:r>
              <a:rPr sz="1200" dirty="0">
                <a:latin typeface="Times New Roman"/>
                <a:cs typeface="Times New Roman"/>
              </a:rPr>
              <a:t>area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outlet of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tube. In </a:t>
            </a:r>
            <a:r>
              <a:rPr sz="1200" dirty="0">
                <a:latin typeface="Times New Roman"/>
                <a:cs typeface="Times New Roman"/>
              </a:rPr>
              <a:t>order </a:t>
            </a:r>
            <a:r>
              <a:rPr sz="1200" spc="-5" dirty="0">
                <a:latin typeface="Times New Roman"/>
                <a:cs typeface="Times New Roman"/>
              </a:rPr>
              <a:t>that the </a:t>
            </a:r>
            <a:r>
              <a:rPr sz="1200" dirty="0">
                <a:latin typeface="Times New Roman"/>
                <a:cs typeface="Times New Roman"/>
              </a:rPr>
              <a:t>fuel drawn from </a:t>
            </a:r>
            <a:r>
              <a:rPr sz="1200" spc="-5" dirty="0">
                <a:latin typeface="Times New Roman"/>
                <a:cs typeface="Times New Roman"/>
              </a:rPr>
              <a:t>the nozzle </a:t>
            </a:r>
            <a:r>
              <a:rPr sz="1200" dirty="0">
                <a:latin typeface="Times New Roman"/>
                <a:cs typeface="Times New Roman"/>
              </a:rPr>
              <a:t>may </a:t>
            </a:r>
            <a:r>
              <a:rPr sz="1200" spc="-5" dirty="0">
                <a:latin typeface="Times New Roman"/>
                <a:cs typeface="Times New Roman"/>
              </a:rPr>
              <a:t>be thoroughly atomized,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suction effect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must be strong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spc="-10" dirty="0">
                <a:latin typeface="Times New Roman"/>
                <a:cs typeface="Times New Roman"/>
              </a:rPr>
              <a:t>nozzle </a:t>
            </a:r>
            <a:r>
              <a:rPr sz="1200" dirty="0">
                <a:latin typeface="Times New Roman"/>
                <a:cs typeface="Times New Roman"/>
              </a:rPr>
              <a:t>outlet </a:t>
            </a:r>
            <a:r>
              <a:rPr sz="1200" spc="-5" dirty="0">
                <a:latin typeface="Times New Roman"/>
                <a:cs typeface="Times New Roman"/>
              </a:rPr>
              <a:t>comparatively </a:t>
            </a:r>
            <a:r>
              <a:rPr sz="1200" dirty="0">
                <a:latin typeface="Times New Roman"/>
                <a:cs typeface="Times New Roman"/>
              </a:rPr>
              <a:t>small. </a:t>
            </a:r>
            <a:r>
              <a:rPr sz="1200" spc="-5" dirty="0">
                <a:latin typeface="Times New Roman"/>
                <a:cs typeface="Times New Roman"/>
              </a:rPr>
              <a:t>In </a:t>
            </a:r>
            <a:r>
              <a:rPr sz="1200" dirty="0">
                <a:latin typeface="Times New Roman"/>
                <a:cs typeface="Times New Roman"/>
              </a:rPr>
              <a:t>order </a:t>
            </a:r>
            <a:r>
              <a:rPr sz="1200" spc="-5" dirty="0">
                <a:latin typeface="Times New Roman"/>
                <a:cs typeface="Times New Roman"/>
              </a:rPr>
              <a:t>to produce a strong suction,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 pipe in the carburetor carrying </a:t>
            </a:r>
            <a:r>
              <a:rPr sz="1200" dirty="0">
                <a:latin typeface="Times New Roman"/>
                <a:cs typeface="Times New Roman"/>
              </a:rPr>
              <a:t>air </a:t>
            </a:r>
            <a:r>
              <a:rPr sz="1200" spc="-5" dirty="0">
                <a:latin typeface="Times New Roman"/>
                <a:cs typeface="Times New Roman"/>
              </a:rPr>
              <a:t>to the engine is made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spc="-10" dirty="0">
                <a:latin typeface="Times New Roman"/>
                <a:cs typeface="Times New Roman"/>
              </a:rPr>
              <a:t>have </a:t>
            </a:r>
            <a:r>
              <a:rPr sz="1200" spc="-5" dirty="0">
                <a:latin typeface="Times New Roman"/>
                <a:cs typeface="Times New Roman"/>
              </a:rPr>
              <a:t>a restriction.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 this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restriction </a:t>
            </a:r>
            <a:r>
              <a:rPr sz="1200" dirty="0">
                <a:latin typeface="Times New Roman"/>
                <a:cs typeface="Times New Roman"/>
              </a:rPr>
              <a:t> called </a:t>
            </a:r>
            <a:r>
              <a:rPr sz="1200" spc="-5" dirty="0">
                <a:latin typeface="Times New Roman"/>
                <a:cs typeface="Times New Roman"/>
              </a:rPr>
              <a:t>throat </a:t>
            </a:r>
            <a:r>
              <a:rPr sz="1200" spc="-10" dirty="0">
                <a:latin typeface="Times New Roman"/>
                <a:cs typeface="Times New Roman"/>
              </a:rPr>
              <a:t>due </a:t>
            </a:r>
            <a:r>
              <a:rPr sz="1200" spc="-5" dirty="0">
                <a:latin typeface="Times New Roman"/>
                <a:cs typeface="Times New Roman"/>
              </a:rPr>
              <a:t>to increase in velocity of flow, a </a:t>
            </a:r>
            <a:r>
              <a:rPr sz="1200" dirty="0">
                <a:latin typeface="Times New Roman"/>
                <a:cs typeface="Times New Roman"/>
              </a:rPr>
              <a:t>suction </a:t>
            </a:r>
            <a:r>
              <a:rPr sz="1200" spc="-5" dirty="0">
                <a:latin typeface="Times New Roman"/>
                <a:cs typeface="Times New Roman"/>
              </a:rPr>
              <a:t>effect is created. The </a:t>
            </a:r>
            <a:r>
              <a:rPr sz="1200" dirty="0">
                <a:latin typeface="Times New Roman"/>
                <a:cs typeface="Times New Roman"/>
              </a:rPr>
              <a:t>restriction </a:t>
            </a:r>
            <a:r>
              <a:rPr sz="1200" spc="-5" dirty="0">
                <a:latin typeface="Times New Roman"/>
                <a:cs typeface="Times New Roman"/>
              </a:rPr>
              <a:t>is </a:t>
            </a:r>
            <a:r>
              <a:rPr sz="1200" spc="-10" dirty="0">
                <a:latin typeface="Times New Roman"/>
                <a:cs typeface="Times New Roman"/>
              </a:rPr>
              <a:t>made in </a:t>
            </a:r>
            <a:r>
              <a:rPr sz="1200" spc="-5" dirty="0">
                <a:latin typeface="Times New Roman"/>
                <a:cs typeface="Times New Roman"/>
              </a:rPr>
              <a:t> the </a:t>
            </a:r>
            <a:r>
              <a:rPr sz="1200" dirty="0">
                <a:latin typeface="Times New Roman"/>
                <a:cs typeface="Times New Roman"/>
              </a:rPr>
              <a:t>form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 venturi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minimize</a:t>
            </a:r>
            <a:r>
              <a:rPr sz="1200" spc="-5" dirty="0">
                <a:latin typeface="Times New Roman"/>
                <a:cs typeface="Times New Roman"/>
              </a:rPr>
              <a:t> throttling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losses.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imes New Roman"/>
              <a:cs typeface="Times New Roman"/>
            </a:endParaRPr>
          </a:p>
          <a:p>
            <a:pPr marL="365760" marR="7620" indent="45720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end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fuel </a:t>
            </a:r>
            <a:r>
              <a:rPr sz="1200" dirty="0">
                <a:latin typeface="Times New Roman"/>
                <a:cs typeface="Times New Roman"/>
              </a:rPr>
              <a:t>jet </a:t>
            </a:r>
            <a:r>
              <a:rPr sz="1200" spc="-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located at </a:t>
            </a:r>
            <a:r>
              <a:rPr sz="1200" spc="-5" dirty="0">
                <a:latin typeface="Times New Roman"/>
                <a:cs typeface="Times New Roman"/>
              </a:rPr>
              <a:t>the venturi or </a:t>
            </a:r>
            <a:r>
              <a:rPr sz="1200" dirty="0">
                <a:latin typeface="Times New Roman"/>
                <a:cs typeface="Times New Roman"/>
              </a:rPr>
              <a:t>throat </a:t>
            </a:r>
            <a:r>
              <a:rPr sz="1200" spc="-5" dirty="0">
                <a:latin typeface="Times New Roman"/>
                <a:cs typeface="Times New Roman"/>
              </a:rPr>
              <a:t>of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carburetor. The geometry of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venturi </a:t>
            </a:r>
            <a:r>
              <a:rPr sz="1200" dirty="0">
                <a:latin typeface="Times New Roman"/>
                <a:cs typeface="Times New Roman"/>
              </a:rPr>
              <a:t>tube </a:t>
            </a:r>
            <a:r>
              <a:rPr sz="1200" spc="-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as </a:t>
            </a:r>
            <a:r>
              <a:rPr sz="1200" spc="-5" dirty="0">
                <a:latin typeface="Times New Roman"/>
                <a:cs typeface="Times New Roman"/>
              </a:rPr>
              <a:t>shown </a:t>
            </a:r>
            <a:r>
              <a:rPr sz="1200" spc="-10" dirty="0">
                <a:latin typeface="Times New Roman"/>
                <a:cs typeface="Times New Roman"/>
              </a:rPr>
              <a:t>in </a:t>
            </a:r>
            <a:r>
              <a:rPr sz="1200" spc="-5" dirty="0">
                <a:latin typeface="Times New Roman"/>
                <a:cs typeface="Times New Roman"/>
              </a:rPr>
              <a:t>Fig.16.6. It has a narrower </a:t>
            </a:r>
            <a:r>
              <a:rPr sz="1200" dirty="0">
                <a:latin typeface="Times New Roman"/>
                <a:cs typeface="Times New Roman"/>
              </a:rPr>
              <a:t>path </a:t>
            </a:r>
            <a:r>
              <a:rPr sz="1200" spc="-5" dirty="0">
                <a:latin typeface="Times New Roman"/>
                <a:cs typeface="Times New Roman"/>
              </a:rPr>
              <a:t>at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center so </a:t>
            </a:r>
            <a:r>
              <a:rPr sz="1200" dirty="0">
                <a:latin typeface="Times New Roman"/>
                <a:cs typeface="Times New Roman"/>
              </a:rPr>
              <a:t>that </a:t>
            </a:r>
            <a:r>
              <a:rPr sz="1200" spc="-5" dirty="0">
                <a:latin typeface="Times New Roman"/>
                <a:cs typeface="Times New Roman"/>
              </a:rPr>
              <a:t>the flow </a:t>
            </a:r>
            <a:r>
              <a:rPr sz="1200" dirty="0">
                <a:latin typeface="Times New Roman"/>
                <a:cs typeface="Times New Roman"/>
              </a:rPr>
              <a:t>area </a:t>
            </a:r>
            <a:r>
              <a:rPr sz="1200" spc="-5" dirty="0">
                <a:latin typeface="Times New Roman"/>
                <a:cs typeface="Times New Roman"/>
              </a:rPr>
              <a:t>through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which the </a:t>
            </a:r>
            <a:r>
              <a:rPr sz="1200" dirty="0">
                <a:latin typeface="Times New Roman"/>
                <a:cs typeface="Times New Roman"/>
              </a:rPr>
              <a:t>air </a:t>
            </a:r>
            <a:r>
              <a:rPr sz="1200" spc="-5" dirty="0">
                <a:latin typeface="Times New Roman"/>
                <a:cs typeface="Times New Roman"/>
              </a:rPr>
              <a:t>must pass </a:t>
            </a:r>
            <a:r>
              <a:rPr sz="1200" spc="-10" dirty="0">
                <a:latin typeface="Times New Roman"/>
                <a:cs typeface="Times New Roman"/>
              </a:rPr>
              <a:t>is </a:t>
            </a:r>
            <a:r>
              <a:rPr sz="1200" spc="-5" dirty="0">
                <a:latin typeface="Times New Roman"/>
                <a:cs typeface="Times New Roman"/>
              </a:rPr>
              <a:t>considerably reduced. As the same amount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air must </a:t>
            </a:r>
            <a:r>
              <a:rPr sz="1200" dirty="0">
                <a:latin typeface="Times New Roman"/>
                <a:cs typeface="Times New Roman"/>
              </a:rPr>
              <a:t>pass </a:t>
            </a:r>
            <a:r>
              <a:rPr sz="1200" spc="-5" dirty="0">
                <a:latin typeface="Times New Roman"/>
                <a:cs typeface="Times New Roman"/>
              </a:rPr>
              <a:t>through every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point </a:t>
            </a:r>
            <a:r>
              <a:rPr sz="1200" dirty="0">
                <a:latin typeface="Times New Roman"/>
                <a:cs typeface="Times New Roman"/>
              </a:rPr>
              <a:t>in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tube, its velocity will be greatest at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narrowest point.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smaller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area,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greater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will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velocity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air,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thereby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suction </a:t>
            </a:r>
            <a:r>
              <a:rPr sz="1200" spc="-10" dirty="0">
                <a:latin typeface="Times New Roman"/>
                <a:cs typeface="Times New Roman"/>
              </a:rPr>
              <a:t>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proportionately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increased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365760" marR="5080" indent="457200" algn="just">
              <a:lnSpc>
                <a:spcPct val="95700"/>
              </a:lnSpc>
            </a:pPr>
            <a:r>
              <a:rPr sz="1200" spc="-5" dirty="0">
                <a:latin typeface="Times New Roman"/>
                <a:cs typeface="Times New Roman"/>
              </a:rPr>
              <a:t>As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mentioned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earlier,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opening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discharge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jet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usually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loped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where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suction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 maximum. Normally, this is </a:t>
            </a:r>
            <a:r>
              <a:rPr sz="1200" dirty="0">
                <a:latin typeface="Times New Roman"/>
                <a:cs typeface="Times New Roman"/>
              </a:rPr>
              <a:t>just </a:t>
            </a:r>
            <a:r>
              <a:rPr sz="1200" spc="-5" dirty="0">
                <a:latin typeface="Times New Roman"/>
                <a:cs typeface="Times New Roman"/>
              </a:rPr>
              <a:t>below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narrowest section </a:t>
            </a:r>
            <a:r>
              <a:rPr sz="120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the venturi tube.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spray of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gasoline </a:t>
            </a:r>
            <a:r>
              <a:rPr sz="1200" dirty="0">
                <a:latin typeface="Times New Roman"/>
                <a:cs typeface="Times New Roman"/>
              </a:rPr>
              <a:t>from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nozzle</a:t>
            </a:r>
            <a:r>
              <a:rPr sz="1200" dirty="0">
                <a:latin typeface="Times New Roman"/>
                <a:cs typeface="Times New Roman"/>
              </a:rPr>
              <a:t> and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air </a:t>
            </a:r>
            <a:r>
              <a:rPr sz="1200" spc="-5" dirty="0">
                <a:latin typeface="Times New Roman"/>
                <a:cs typeface="Times New Roman"/>
              </a:rPr>
              <a:t>entering through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venturi </a:t>
            </a:r>
            <a:r>
              <a:rPr sz="1200" dirty="0">
                <a:latin typeface="Times New Roman"/>
                <a:cs typeface="Times New Roman"/>
              </a:rPr>
              <a:t>tube </a:t>
            </a:r>
            <a:r>
              <a:rPr sz="1200" spc="-5" dirty="0">
                <a:latin typeface="Times New Roman"/>
                <a:cs typeface="Times New Roman"/>
              </a:rPr>
              <a:t>are mixed together in this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region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a combustible mixture is formed which passes through the intake </a:t>
            </a:r>
            <a:r>
              <a:rPr sz="1200" dirty="0">
                <a:latin typeface="Times New Roman"/>
                <a:cs typeface="Times New Roman"/>
              </a:rPr>
              <a:t>manifold </a:t>
            </a:r>
            <a:r>
              <a:rPr sz="1200" spc="-5" dirty="0">
                <a:latin typeface="Times New Roman"/>
                <a:cs typeface="Times New Roman"/>
              </a:rPr>
              <a:t>into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 cylinders.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Most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5" dirty="0">
                <a:latin typeface="Times New Roman"/>
                <a:cs typeface="Times New Roman"/>
              </a:rPr>
              <a:t> the</a:t>
            </a:r>
            <a:r>
              <a:rPr sz="1200" dirty="0">
                <a:latin typeface="Times New Roman"/>
                <a:cs typeface="Times New Roman"/>
              </a:rPr>
              <a:t> fuel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gets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atomized</a:t>
            </a:r>
            <a:r>
              <a:rPr sz="1200" dirty="0">
                <a:latin typeface="Times New Roman"/>
                <a:cs typeface="Times New Roman"/>
              </a:rPr>
              <a:t> and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simultaneously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small</a:t>
            </a:r>
            <a:r>
              <a:rPr sz="1200" dirty="0">
                <a:latin typeface="Times New Roman"/>
                <a:cs typeface="Times New Roman"/>
              </a:rPr>
              <a:t> part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will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vaporized.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Increased air </a:t>
            </a:r>
            <a:r>
              <a:rPr sz="1200" dirty="0">
                <a:latin typeface="Times New Roman"/>
                <a:cs typeface="Times New Roman"/>
              </a:rPr>
              <a:t>velocity </a:t>
            </a:r>
            <a:r>
              <a:rPr sz="1200" spc="5" dirty="0">
                <a:latin typeface="Times New Roman"/>
                <a:cs typeface="Times New Roman"/>
              </a:rPr>
              <a:t>at </a:t>
            </a:r>
            <a:r>
              <a:rPr sz="1200" spc="-5" dirty="0">
                <a:latin typeface="Times New Roman"/>
                <a:cs typeface="Times New Roman"/>
              </a:rPr>
              <a:t>the throat </a:t>
            </a:r>
            <a:r>
              <a:rPr sz="1200" spc="-10" dirty="0">
                <a:latin typeface="Times New Roman"/>
                <a:cs typeface="Times New Roman"/>
              </a:rPr>
              <a:t>of the</a:t>
            </a:r>
            <a:r>
              <a:rPr sz="1200" spc="-5" dirty="0">
                <a:latin typeface="Times New Roman"/>
                <a:cs typeface="Times New Roman"/>
              </a:rPr>
              <a:t> venturi </a:t>
            </a:r>
            <a:r>
              <a:rPr sz="1200" dirty="0">
                <a:latin typeface="Times New Roman"/>
                <a:cs typeface="Times New Roman"/>
              </a:rPr>
              <a:t>helps </a:t>
            </a:r>
            <a:r>
              <a:rPr sz="1200" spc="-10" dirty="0">
                <a:latin typeface="Times New Roman"/>
                <a:cs typeface="Times New Roman"/>
              </a:rPr>
              <a:t>he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rate of evaporation of fuel.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difficulty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 obtaining a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mixture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 sufficiently high </a:t>
            </a:r>
            <a:r>
              <a:rPr sz="1200" dirty="0">
                <a:latin typeface="Times New Roman"/>
                <a:cs typeface="Times New Roman"/>
              </a:rPr>
              <a:t>fuel vapour-air ratio for </a:t>
            </a:r>
            <a:r>
              <a:rPr sz="1200" spc="-5" dirty="0">
                <a:latin typeface="Times New Roman"/>
                <a:cs typeface="Times New Roman"/>
              </a:rPr>
              <a:t>efficient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starting of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10" dirty="0">
                <a:latin typeface="Times New Roman"/>
                <a:cs typeface="Times New Roman"/>
              </a:rPr>
              <a:t>engine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 for </a:t>
            </a:r>
            <a:r>
              <a:rPr sz="1200" spc="-5" dirty="0">
                <a:latin typeface="Times New Roman"/>
                <a:cs typeface="Times New Roman"/>
              </a:rPr>
              <a:t>uniform </a:t>
            </a:r>
            <a:r>
              <a:rPr sz="1200" dirty="0">
                <a:latin typeface="Times New Roman"/>
                <a:cs typeface="Times New Roman"/>
              </a:rPr>
              <a:t>fuel-air </a:t>
            </a:r>
            <a:r>
              <a:rPr sz="1200" spc="-5" dirty="0">
                <a:latin typeface="Times New Roman"/>
                <a:cs typeface="Times New Roman"/>
              </a:rPr>
              <a:t>ratio indifferent cylinders (in case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multi cylinder engine) cannot </a:t>
            </a:r>
            <a:r>
              <a:rPr sz="1200" spc="-10" dirty="0">
                <a:latin typeface="Times New Roman"/>
                <a:cs typeface="Times New Roman"/>
              </a:rPr>
              <a:t>be </a:t>
            </a:r>
            <a:r>
              <a:rPr sz="1200" spc="-5" dirty="0">
                <a:latin typeface="Times New Roman"/>
                <a:cs typeface="Times New Roman"/>
              </a:rPr>
              <a:t>fully </a:t>
            </a:r>
            <a:r>
              <a:rPr sz="1200" dirty="0">
                <a:latin typeface="Times New Roman"/>
                <a:cs typeface="Times New Roman"/>
              </a:rPr>
              <a:t> met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increased </a:t>
            </a:r>
            <a:r>
              <a:rPr sz="1200" dirty="0">
                <a:latin typeface="Times New Roman"/>
                <a:cs typeface="Times New Roman"/>
              </a:rPr>
              <a:t>air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velocity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alone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venturi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throat.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5" name="object 5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780535" y="8915091"/>
            <a:ext cx="16764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sz="1100" dirty="0">
                <a:latin typeface="Calibri"/>
                <a:cs typeface="Calibri"/>
              </a:rPr>
              <a:t>20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6247" y="641362"/>
            <a:ext cx="16319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</a:t>
            </a:r>
            <a:r>
              <a:rPr sz="1100" spc="-10" dirty="0">
                <a:latin typeface="Calibri"/>
                <a:cs typeface="Calibri"/>
              </a:rPr>
              <a:t>M</a:t>
            </a:r>
            <a:r>
              <a:rPr sz="1100" dirty="0">
                <a:latin typeface="Calibri"/>
                <a:cs typeface="Calibri"/>
              </a:rPr>
              <a:t>OBILE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spc="10" dirty="0">
                <a:latin typeface="Calibri"/>
                <a:cs typeface="Calibri"/>
              </a:rPr>
              <a:t>G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RI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G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8236" y="1106254"/>
            <a:ext cx="6366510" cy="4255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The</a:t>
            </a:r>
            <a:r>
              <a:rPr sz="1400" b="1" spc="-8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Simple</a:t>
            </a:r>
            <a:r>
              <a:rPr sz="1400" b="1" spc="-8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Carburetor</a:t>
            </a:r>
            <a:endParaRPr sz="1400">
              <a:latin typeface="Times New Roman"/>
              <a:cs typeface="Times New Roman"/>
            </a:endParaRPr>
          </a:p>
          <a:p>
            <a:pPr marL="192405" marR="15240" indent="457200" algn="just">
              <a:lnSpc>
                <a:spcPts val="1380"/>
              </a:lnSpc>
              <a:spcBef>
                <a:spcPts val="1340"/>
              </a:spcBef>
            </a:pPr>
            <a:r>
              <a:rPr sz="1200" spc="-5" dirty="0">
                <a:latin typeface="Times New Roman"/>
                <a:cs typeface="Times New Roman"/>
              </a:rPr>
              <a:t>Carburetors </a:t>
            </a:r>
            <a:r>
              <a:rPr sz="1200" spc="-1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highly complex. Let us </a:t>
            </a:r>
            <a:r>
              <a:rPr sz="1200" dirty="0">
                <a:latin typeface="Times New Roman"/>
                <a:cs typeface="Times New Roman"/>
              </a:rPr>
              <a:t>first </a:t>
            </a:r>
            <a:r>
              <a:rPr sz="1200" spc="-5" dirty="0">
                <a:latin typeface="Times New Roman"/>
                <a:cs typeface="Times New Roman"/>
              </a:rPr>
              <a:t>understand the working principle bf a simple or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elementary </a:t>
            </a:r>
            <a:r>
              <a:rPr sz="1200" dirty="0">
                <a:latin typeface="Times New Roman"/>
                <a:cs typeface="Times New Roman"/>
              </a:rPr>
              <a:t>carburetor </a:t>
            </a:r>
            <a:r>
              <a:rPr sz="1200" spc="-5" dirty="0">
                <a:latin typeface="Times New Roman"/>
                <a:cs typeface="Times New Roman"/>
              </a:rPr>
              <a:t>that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provides </a:t>
            </a:r>
            <a:r>
              <a:rPr sz="1200" dirty="0">
                <a:latin typeface="Times New Roman"/>
                <a:cs typeface="Times New Roman"/>
              </a:rPr>
              <a:t>an air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 mixture </a:t>
            </a:r>
            <a:r>
              <a:rPr sz="1200" dirty="0">
                <a:latin typeface="Times New Roman"/>
                <a:cs typeface="Times New Roman"/>
              </a:rPr>
              <a:t>for </a:t>
            </a:r>
            <a:r>
              <a:rPr sz="1200" spc="-5" dirty="0">
                <a:latin typeface="Times New Roman"/>
                <a:cs typeface="Times New Roman"/>
              </a:rPr>
              <a:t>cruising or normal range </a:t>
            </a:r>
            <a:r>
              <a:rPr sz="1200" dirty="0">
                <a:latin typeface="Times New Roman"/>
                <a:cs typeface="Times New Roman"/>
              </a:rPr>
              <a:t>at </a:t>
            </a:r>
            <a:r>
              <a:rPr sz="1200" spc="-5" dirty="0">
                <a:latin typeface="Times New Roman"/>
                <a:cs typeface="Times New Roman"/>
              </a:rPr>
              <a:t>a single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speed. Later, </a:t>
            </a:r>
            <a:r>
              <a:rPr sz="1200" dirty="0">
                <a:latin typeface="Times New Roman"/>
                <a:cs typeface="Times New Roman"/>
              </a:rPr>
              <a:t>other </a:t>
            </a:r>
            <a:r>
              <a:rPr sz="1200" spc="-5" dirty="0">
                <a:latin typeface="Times New Roman"/>
                <a:cs typeface="Times New Roman"/>
              </a:rPr>
              <a:t>mechanisms to provide </a:t>
            </a:r>
            <a:r>
              <a:rPr sz="1200" dirty="0">
                <a:latin typeface="Times New Roman"/>
                <a:cs typeface="Times New Roman"/>
              </a:rPr>
              <a:t>for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various </a:t>
            </a:r>
            <a:r>
              <a:rPr sz="1200" dirty="0">
                <a:latin typeface="Times New Roman"/>
                <a:cs typeface="Times New Roman"/>
              </a:rPr>
              <a:t>special </a:t>
            </a:r>
            <a:r>
              <a:rPr sz="1200" spc="-5" dirty="0">
                <a:latin typeface="Times New Roman"/>
                <a:cs typeface="Times New Roman"/>
              </a:rPr>
              <a:t>requirements like starting, idling,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variable load </a:t>
            </a:r>
            <a:r>
              <a:rPr sz="1200" dirty="0">
                <a:latin typeface="Times New Roman"/>
                <a:cs typeface="Times New Roman"/>
              </a:rPr>
              <a:t>and speed operation and </a:t>
            </a:r>
            <a:r>
              <a:rPr sz="1200" spc="-5" dirty="0">
                <a:latin typeface="Times New Roman"/>
                <a:cs typeface="Times New Roman"/>
              </a:rPr>
              <a:t>acceleration will be included. Figure 3. </a:t>
            </a:r>
            <a:r>
              <a:rPr sz="1200" dirty="0">
                <a:latin typeface="Times New Roman"/>
                <a:cs typeface="Times New Roman"/>
              </a:rPr>
              <a:t>shows </a:t>
            </a:r>
            <a:r>
              <a:rPr sz="1200" spc="-5" dirty="0">
                <a:latin typeface="Times New Roman"/>
                <a:cs typeface="Times New Roman"/>
              </a:rPr>
              <a:t>the details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 simple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carburetor.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Times New Roman"/>
              <a:cs typeface="Times New Roman"/>
            </a:endParaRPr>
          </a:p>
          <a:p>
            <a:pPr marL="192405" marR="6350" indent="496570" algn="just">
              <a:lnSpc>
                <a:spcPts val="1380"/>
              </a:lnSpc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simple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carburetor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mainly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consists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5" dirty="0">
                <a:latin typeface="Times New Roman"/>
                <a:cs typeface="Times New Roman"/>
              </a:rPr>
              <a:t> 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float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chamber,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discharge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nozzle</a:t>
            </a:r>
            <a:r>
              <a:rPr sz="1200" dirty="0">
                <a:latin typeface="Times New Roman"/>
                <a:cs typeface="Times New Roman"/>
              </a:rPr>
              <a:t> and </a:t>
            </a:r>
            <a:r>
              <a:rPr sz="1200" spc="-5" dirty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metering </a:t>
            </a:r>
            <a:r>
              <a:rPr sz="1200" dirty="0">
                <a:latin typeface="Times New Roman"/>
                <a:cs typeface="Times New Roman"/>
              </a:rPr>
              <a:t>orifice, </a:t>
            </a:r>
            <a:r>
              <a:rPr sz="1200" spc="-5" dirty="0">
                <a:latin typeface="Times New Roman"/>
                <a:cs typeface="Times New Roman"/>
              </a:rPr>
              <a:t>a venturi, a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throttle valve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a choke. The </a:t>
            </a:r>
            <a:r>
              <a:rPr sz="1200" dirty="0">
                <a:latin typeface="Times New Roman"/>
                <a:cs typeface="Times New Roman"/>
              </a:rPr>
              <a:t>float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 a needle valve system </a:t>
            </a:r>
            <a:r>
              <a:rPr sz="1200" dirty="0">
                <a:latin typeface="Times New Roman"/>
                <a:cs typeface="Times New Roman"/>
              </a:rPr>
              <a:t> maintain </a:t>
            </a:r>
            <a:r>
              <a:rPr sz="1200" spc="-5" dirty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constant </a:t>
            </a:r>
            <a:r>
              <a:rPr sz="1200" spc="-5" dirty="0">
                <a:latin typeface="Times New Roman"/>
                <a:cs typeface="Times New Roman"/>
              </a:rPr>
              <a:t>level of gasoline in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float chamber. If the amount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fuel in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float chamber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falls below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designed level,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float goes down, thereby opening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fuel supply valve and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admitting fuel. </a:t>
            </a:r>
            <a:r>
              <a:rPr sz="1200" dirty="0">
                <a:latin typeface="Times New Roman"/>
                <a:cs typeface="Times New Roman"/>
              </a:rPr>
              <a:t>When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designed </a:t>
            </a:r>
            <a:r>
              <a:rPr sz="1200" dirty="0">
                <a:latin typeface="Times New Roman"/>
                <a:cs typeface="Times New Roman"/>
              </a:rPr>
              <a:t>level </a:t>
            </a:r>
            <a:r>
              <a:rPr sz="1200" spc="-5" dirty="0">
                <a:latin typeface="Times New Roman"/>
                <a:cs typeface="Times New Roman"/>
              </a:rPr>
              <a:t>has </a:t>
            </a:r>
            <a:r>
              <a:rPr sz="1200" dirty="0">
                <a:latin typeface="Times New Roman"/>
                <a:cs typeface="Times New Roman"/>
              </a:rPr>
              <a:t>been </a:t>
            </a:r>
            <a:r>
              <a:rPr sz="1200" spc="-5" dirty="0">
                <a:latin typeface="Times New Roman"/>
                <a:cs typeface="Times New Roman"/>
              </a:rPr>
              <a:t>reached, the </a:t>
            </a:r>
            <a:r>
              <a:rPr sz="1200" dirty="0">
                <a:latin typeface="Times New Roman"/>
                <a:cs typeface="Times New Roman"/>
              </a:rPr>
              <a:t>float </a:t>
            </a:r>
            <a:r>
              <a:rPr sz="1200" spc="-5" dirty="0">
                <a:latin typeface="Times New Roman"/>
                <a:cs typeface="Times New Roman"/>
              </a:rPr>
              <a:t>closes the fuel supply valve thus </a:t>
            </a:r>
            <a:r>
              <a:rPr sz="1200" dirty="0">
                <a:latin typeface="Times New Roman"/>
                <a:cs typeface="Times New Roman"/>
              </a:rPr>
              <a:t> stopping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additional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</a:t>
            </a:r>
            <a:r>
              <a:rPr sz="1200" dirty="0">
                <a:latin typeface="Times New Roman"/>
                <a:cs typeface="Times New Roman"/>
              </a:rPr>
              <a:t> flow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from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supply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system.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Float</a:t>
            </a:r>
            <a:r>
              <a:rPr sz="1200" dirty="0">
                <a:latin typeface="Times New Roman"/>
                <a:cs typeface="Times New Roman"/>
              </a:rPr>
              <a:t> chamber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vented</a:t>
            </a:r>
            <a:r>
              <a:rPr sz="1200" dirty="0">
                <a:latin typeface="Times New Roman"/>
                <a:cs typeface="Times New Roman"/>
              </a:rPr>
              <a:t> either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atmosphere or </a:t>
            </a:r>
            <a:r>
              <a:rPr sz="1200" dirty="0">
                <a:latin typeface="Times New Roman"/>
                <a:cs typeface="Times New Roman"/>
              </a:rPr>
              <a:t>to </a:t>
            </a:r>
            <a:r>
              <a:rPr sz="1200" spc="-5" dirty="0">
                <a:latin typeface="Times New Roman"/>
                <a:cs typeface="Times New Roman"/>
              </a:rPr>
              <a:t>the” upstream side </a:t>
            </a:r>
            <a:r>
              <a:rPr sz="1200" spc="-10" dirty="0">
                <a:latin typeface="Times New Roman"/>
                <a:cs typeface="Times New Roman"/>
              </a:rPr>
              <a:t>of the </a:t>
            </a:r>
            <a:r>
              <a:rPr sz="1200" spc="-5" dirty="0">
                <a:latin typeface="Times New Roman"/>
                <a:cs typeface="Times New Roman"/>
              </a:rPr>
              <a:t>venturi.During </a:t>
            </a:r>
            <a:r>
              <a:rPr sz="1200" dirty="0">
                <a:latin typeface="Times New Roman"/>
                <a:cs typeface="Times New Roman"/>
              </a:rPr>
              <a:t>suction </a:t>
            </a:r>
            <a:r>
              <a:rPr sz="1200" spc="-5" dirty="0">
                <a:latin typeface="Times New Roman"/>
                <a:cs typeface="Times New Roman"/>
              </a:rPr>
              <a:t>stroke </a:t>
            </a:r>
            <a:r>
              <a:rPr sz="1200" dirty="0">
                <a:latin typeface="Times New Roman"/>
                <a:cs typeface="Times New Roman"/>
              </a:rPr>
              <a:t>air </a:t>
            </a:r>
            <a:r>
              <a:rPr sz="1200" spc="-5" dirty="0">
                <a:latin typeface="Times New Roman"/>
                <a:cs typeface="Times New Roman"/>
              </a:rPr>
              <a:t>is drawn through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venturi.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imes New Roman"/>
              <a:cs typeface="Times New Roman"/>
            </a:endParaRPr>
          </a:p>
          <a:p>
            <a:pPr marL="192405" marR="5080" indent="45720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As </a:t>
            </a:r>
            <a:r>
              <a:rPr sz="1200" dirty="0">
                <a:latin typeface="Times New Roman"/>
                <a:cs typeface="Times New Roman"/>
              </a:rPr>
              <a:t>already </a:t>
            </a:r>
            <a:r>
              <a:rPr sz="1200" spc="-5" dirty="0">
                <a:latin typeface="Times New Roman"/>
                <a:cs typeface="Times New Roman"/>
              </a:rPr>
              <a:t>described,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venturi is a tube of decreasing </a:t>
            </a:r>
            <a:r>
              <a:rPr sz="1200" dirty="0">
                <a:latin typeface="Times New Roman"/>
                <a:cs typeface="Times New Roman"/>
              </a:rPr>
              <a:t>cross-section with </a:t>
            </a:r>
            <a:r>
              <a:rPr sz="1200" spc="-5" dirty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minimum area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at 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throat, Venturi tube is </a:t>
            </a:r>
            <a:r>
              <a:rPr sz="1200" dirty="0">
                <a:latin typeface="Times New Roman"/>
                <a:cs typeface="Times New Roman"/>
              </a:rPr>
              <a:t>also </a:t>
            </a:r>
            <a:r>
              <a:rPr sz="1200" spc="-5" dirty="0">
                <a:latin typeface="Times New Roman"/>
                <a:cs typeface="Times New Roman"/>
              </a:rPr>
              <a:t>known </a:t>
            </a:r>
            <a:r>
              <a:rPr sz="1200" dirty="0">
                <a:latin typeface="Times New Roman"/>
                <a:cs typeface="Times New Roman"/>
              </a:rPr>
              <a:t>as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choke tube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is so shaped that it offers minimum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resistance to </a:t>
            </a:r>
            <a:r>
              <a:rPr sz="1200" dirty="0">
                <a:latin typeface="Times New Roman"/>
                <a:cs typeface="Times New Roman"/>
              </a:rPr>
              <a:t>the air </a:t>
            </a:r>
            <a:r>
              <a:rPr sz="1200" spc="-5" dirty="0">
                <a:latin typeface="Times New Roman"/>
                <a:cs typeface="Times New Roman"/>
              </a:rPr>
              <a:t>flow. As the </a:t>
            </a:r>
            <a:r>
              <a:rPr sz="1200" dirty="0">
                <a:latin typeface="Times New Roman"/>
                <a:cs typeface="Times New Roman"/>
              </a:rPr>
              <a:t>air </a:t>
            </a:r>
            <a:r>
              <a:rPr sz="1200" spc="-5" dirty="0">
                <a:latin typeface="Times New Roman"/>
                <a:cs typeface="Times New Roman"/>
              </a:rPr>
              <a:t>passes </a:t>
            </a:r>
            <a:r>
              <a:rPr sz="1200" spc="-10" dirty="0">
                <a:latin typeface="Times New Roman"/>
                <a:cs typeface="Times New Roman"/>
              </a:rPr>
              <a:t>through </a:t>
            </a:r>
            <a:r>
              <a:rPr sz="1200" spc="-5" dirty="0">
                <a:latin typeface="Times New Roman"/>
                <a:cs typeface="Times New Roman"/>
              </a:rPr>
              <a:t>the venturi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velocity </a:t>
            </a:r>
            <a:r>
              <a:rPr sz="1200" dirty="0">
                <a:latin typeface="Times New Roman"/>
                <a:cs typeface="Times New Roman"/>
              </a:rPr>
              <a:t>increases </a:t>
            </a:r>
            <a:r>
              <a:rPr sz="1200" spc="-5" dirty="0">
                <a:latin typeface="Times New Roman"/>
                <a:cs typeface="Times New Roman"/>
              </a:rPr>
              <a:t>reaching a </a:t>
            </a:r>
            <a:r>
              <a:rPr sz="1200" dirty="0">
                <a:latin typeface="Times New Roman"/>
                <a:cs typeface="Times New Roman"/>
              </a:rPr>
              <a:t> maximum at </a:t>
            </a:r>
            <a:r>
              <a:rPr sz="1200" spc="-5" dirty="0">
                <a:latin typeface="Times New Roman"/>
                <a:cs typeface="Times New Roman"/>
              </a:rPr>
              <a:t>the venturi throat. Correspondingly,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pressure decreases </a:t>
            </a:r>
            <a:r>
              <a:rPr sz="1200" dirty="0">
                <a:latin typeface="Times New Roman"/>
                <a:cs typeface="Times New Roman"/>
              </a:rPr>
              <a:t>reaching </a:t>
            </a:r>
            <a:r>
              <a:rPr sz="1200" spc="-5" dirty="0">
                <a:latin typeface="Times New Roman"/>
                <a:cs typeface="Times New Roman"/>
              </a:rPr>
              <a:t>a minimum. From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float </a:t>
            </a:r>
            <a:r>
              <a:rPr sz="1200" spc="-5" dirty="0">
                <a:latin typeface="Times New Roman"/>
                <a:cs typeface="Times New Roman"/>
              </a:rPr>
              <a:t>chamber,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fuel </a:t>
            </a:r>
            <a:r>
              <a:rPr sz="1200" spc="-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fed </a:t>
            </a:r>
            <a:r>
              <a:rPr sz="1200" spc="-5" dirty="0">
                <a:latin typeface="Times New Roman"/>
                <a:cs typeface="Times New Roman"/>
              </a:rPr>
              <a:t>to a discharge jet, the tip </a:t>
            </a:r>
            <a:r>
              <a:rPr sz="120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which is located in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throat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venturi. Because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the differential pressure between the </a:t>
            </a:r>
            <a:r>
              <a:rPr sz="1200" dirty="0">
                <a:latin typeface="Times New Roman"/>
                <a:cs typeface="Times New Roman"/>
              </a:rPr>
              <a:t>float chamber and </a:t>
            </a:r>
            <a:r>
              <a:rPr sz="1200" spc="-5" dirty="0">
                <a:latin typeface="Times New Roman"/>
                <a:cs typeface="Times New Roman"/>
              </a:rPr>
              <a:t>the throat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the venturi,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known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carburetor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depression,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discharged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into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air stream.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09975" y="8467124"/>
            <a:ext cx="2017395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5" dirty="0">
                <a:latin typeface="Times New Roman"/>
                <a:cs typeface="Times New Roman"/>
              </a:rPr>
              <a:t>Figure: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3</a:t>
            </a:r>
            <a:r>
              <a:rPr sz="1200" spc="-10" dirty="0">
                <a:latin typeface="Times New Roman"/>
                <a:cs typeface="Times New Roman"/>
              </a:rPr>
              <a:t> The </a:t>
            </a:r>
            <a:r>
              <a:rPr sz="1200" spc="-5" dirty="0">
                <a:latin typeface="Times New Roman"/>
                <a:cs typeface="Times New Roman"/>
              </a:rPr>
              <a:t>Simple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Carburetor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8611" y="5460492"/>
            <a:ext cx="3854195" cy="3037331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7" name="object 7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21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641362"/>
            <a:ext cx="6543040" cy="8050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4295" algn="r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AUTOMOBILE</a:t>
            </a:r>
            <a:r>
              <a:rPr sz="1100" spc="-6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ENGINEERING</a:t>
            </a:r>
            <a:endParaRPr sz="1100">
              <a:latin typeface="Calibri"/>
              <a:cs typeface="Calibri"/>
            </a:endParaRPr>
          </a:p>
          <a:p>
            <a:pPr marL="365760" marR="12700" indent="496570" algn="just">
              <a:lnSpc>
                <a:spcPts val="1380"/>
              </a:lnSpc>
              <a:spcBef>
                <a:spcPts val="970"/>
              </a:spcBef>
            </a:pPr>
            <a:r>
              <a:rPr sz="1200" spc="-5" dirty="0">
                <a:latin typeface="Times New Roman"/>
                <a:cs typeface="Times New Roman"/>
              </a:rPr>
              <a:t>The fuel discharge is affected by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size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the discharge </a:t>
            </a:r>
            <a:r>
              <a:rPr sz="1200" dirty="0">
                <a:latin typeface="Times New Roman"/>
                <a:cs typeface="Times New Roman"/>
              </a:rPr>
              <a:t>jet and </a:t>
            </a:r>
            <a:r>
              <a:rPr sz="1200" spc="-5" dirty="0">
                <a:latin typeface="Times New Roman"/>
                <a:cs typeface="Times New Roman"/>
              </a:rPr>
              <a:t>it is chosen to </a:t>
            </a:r>
            <a:r>
              <a:rPr sz="1200" spc="-10" dirty="0">
                <a:latin typeface="Times New Roman"/>
                <a:cs typeface="Times New Roman"/>
              </a:rPr>
              <a:t>give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required </a:t>
            </a:r>
            <a:r>
              <a:rPr sz="1200" spc="-5" dirty="0">
                <a:latin typeface="Times New Roman"/>
                <a:cs typeface="Times New Roman"/>
              </a:rPr>
              <a:t>air-fuel ratio.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pressure </a:t>
            </a:r>
            <a:r>
              <a:rPr sz="1200" dirty="0">
                <a:latin typeface="Times New Roman"/>
                <a:cs typeface="Times New Roman"/>
              </a:rPr>
              <a:t>at </a:t>
            </a:r>
            <a:r>
              <a:rPr sz="1200" spc="-5" dirty="0">
                <a:latin typeface="Times New Roman"/>
                <a:cs typeface="Times New Roman"/>
              </a:rPr>
              <a:t>the throat </a:t>
            </a:r>
            <a:r>
              <a:rPr sz="1200" dirty="0">
                <a:latin typeface="Times New Roman"/>
                <a:cs typeface="Times New Roman"/>
              </a:rPr>
              <a:t>at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fully open </a:t>
            </a:r>
            <a:r>
              <a:rPr sz="1200" spc="-5" dirty="0">
                <a:latin typeface="Times New Roman"/>
                <a:cs typeface="Times New Roman"/>
              </a:rPr>
              <a:t>throttle </a:t>
            </a:r>
            <a:r>
              <a:rPr sz="1200" dirty="0">
                <a:latin typeface="Times New Roman"/>
                <a:cs typeface="Times New Roman"/>
              </a:rPr>
              <a:t>condition lies </a:t>
            </a:r>
            <a:r>
              <a:rPr sz="1200" spc="-5" dirty="0">
                <a:latin typeface="Times New Roman"/>
                <a:cs typeface="Times New Roman"/>
              </a:rPr>
              <a:t>between 4 to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5 </a:t>
            </a:r>
            <a:r>
              <a:rPr sz="1200" dirty="0">
                <a:latin typeface="Times New Roman"/>
                <a:cs typeface="Times New Roman"/>
              </a:rPr>
              <a:t>cm </a:t>
            </a:r>
            <a:r>
              <a:rPr sz="1200" spc="-5" dirty="0">
                <a:latin typeface="Times New Roman"/>
                <a:cs typeface="Times New Roman"/>
              </a:rPr>
              <a:t>of </a:t>
            </a:r>
            <a:r>
              <a:rPr sz="1200" spc="-10" dirty="0">
                <a:latin typeface="Times New Roman"/>
                <a:cs typeface="Times New Roman"/>
              </a:rPr>
              <a:t>Hg, </a:t>
            </a:r>
            <a:r>
              <a:rPr sz="1200" dirty="0">
                <a:latin typeface="Times New Roman"/>
                <a:cs typeface="Times New Roman"/>
              </a:rPr>
              <a:t>below </a:t>
            </a:r>
            <a:r>
              <a:rPr sz="1200" spc="-5" dirty="0">
                <a:latin typeface="Times New Roman"/>
                <a:cs typeface="Times New Roman"/>
              </a:rPr>
              <a:t>atmospheric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seldom </a:t>
            </a:r>
            <a:r>
              <a:rPr sz="1200" dirty="0">
                <a:latin typeface="Times New Roman"/>
                <a:cs typeface="Times New Roman"/>
              </a:rPr>
              <a:t>exceeds8 cm </a:t>
            </a:r>
            <a:r>
              <a:rPr sz="1200" spc="-5" dirty="0">
                <a:latin typeface="Times New Roman"/>
                <a:cs typeface="Times New Roman"/>
              </a:rPr>
              <a:t>Hg below </a:t>
            </a:r>
            <a:r>
              <a:rPr sz="1200" dirty="0">
                <a:latin typeface="Times New Roman"/>
                <a:cs typeface="Times New Roman"/>
              </a:rPr>
              <a:t>atmospheric. To </a:t>
            </a:r>
            <a:r>
              <a:rPr sz="1200" spc="-5" dirty="0">
                <a:latin typeface="Times New Roman"/>
                <a:cs typeface="Times New Roman"/>
              </a:rPr>
              <a:t>avoid overflow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fuel </a:t>
            </a:r>
            <a:r>
              <a:rPr sz="1200" spc="-5" dirty="0">
                <a:latin typeface="Times New Roman"/>
                <a:cs typeface="Times New Roman"/>
              </a:rPr>
              <a:t>through the jet, the level </a:t>
            </a:r>
            <a:r>
              <a:rPr sz="1200" spc="-10" dirty="0">
                <a:latin typeface="Times New Roman"/>
                <a:cs typeface="Times New Roman"/>
              </a:rPr>
              <a:t>of the </a:t>
            </a:r>
            <a:r>
              <a:rPr sz="1200" spc="-5" dirty="0">
                <a:latin typeface="Times New Roman"/>
                <a:cs typeface="Times New Roman"/>
              </a:rPr>
              <a:t>liquid in the float </a:t>
            </a:r>
            <a:r>
              <a:rPr sz="1200" dirty="0">
                <a:latin typeface="Times New Roman"/>
                <a:cs typeface="Times New Roman"/>
              </a:rPr>
              <a:t>chamber </a:t>
            </a:r>
            <a:r>
              <a:rPr sz="1200" spc="-10" dirty="0">
                <a:latin typeface="Times New Roman"/>
                <a:cs typeface="Times New Roman"/>
              </a:rPr>
              <a:t>is </a:t>
            </a:r>
            <a:r>
              <a:rPr sz="1200" spc="-5" dirty="0">
                <a:latin typeface="Times New Roman"/>
                <a:cs typeface="Times New Roman"/>
              </a:rPr>
              <a:t>maintained </a:t>
            </a:r>
            <a:r>
              <a:rPr sz="1200" spc="5" dirty="0">
                <a:latin typeface="Times New Roman"/>
                <a:cs typeface="Times New Roman"/>
              </a:rPr>
              <a:t>at </a:t>
            </a:r>
            <a:r>
              <a:rPr sz="1200" spc="-5" dirty="0">
                <a:latin typeface="Times New Roman"/>
                <a:cs typeface="Times New Roman"/>
              </a:rPr>
              <a:t>a level slightly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below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tip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the discharge jet. This is </a:t>
            </a:r>
            <a:r>
              <a:rPr sz="1200" dirty="0">
                <a:latin typeface="Times New Roman"/>
                <a:cs typeface="Times New Roman"/>
              </a:rPr>
              <a:t>called </a:t>
            </a:r>
            <a:r>
              <a:rPr sz="1200" spc="-5" dirty="0">
                <a:latin typeface="Times New Roman"/>
                <a:cs typeface="Times New Roman"/>
              </a:rPr>
              <a:t>the tip of the nozzle. The difference in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height </a:t>
            </a:r>
            <a:r>
              <a:rPr sz="1200" dirty="0">
                <a:latin typeface="Times New Roman"/>
                <a:cs typeface="Times New Roman"/>
              </a:rPr>
              <a:t> between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top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nozzle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float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chamber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level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marked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Fig.3.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imes New Roman"/>
              <a:cs typeface="Times New Roman"/>
            </a:endParaRPr>
          </a:p>
          <a:p>
            <a:pPr marL="365760" marR="9525" indent="457200" algn="just">
              <a:lnSpc>
                <a:spcPct val="94600"/>
              </a:lnSpc>
            </a:pP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gasoline</a:t>
            </a:r>
            <a:r>
              <a:rPr sz="1200" spc="20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quantity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governed,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which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means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that</a:t>
            </a:r>
            <a:r>
              <a:rPr sz="1200" spc="20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when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power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output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varied </a:t>
            </a:r>
            <a:r>
              <a:rPr sz="1200" dirty="0">
                <a:latin typeface="Times New Roman"/>
                <a:cs typeface="Times New Roman"/>
              </a:rPr>
              <a:t>at </a:t>
            </a:r>
            <a:r>
              <a:rPr sz="1200" spc="-5" dirty="0">
                <a:latin typeface="Times New Roman"/>
                <a:cs typeface="Times New Roman"/>
              </a:rPr>
              <a:t>a particular speed, the amount of charge delivered to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cylinder is varied. </a:t>
            </a:r>
            <a:r>
              <a:rPr sz="1200" dirty="0">
                <a:latin typeface="Times New Roman"/>
                <a:cs typeface="Times New Roman"/>
              </a:rPr>
              <a:t>This </a:t>
            </a:r>
            <a:r>
              <a:rPr sz="1200" spc="-5" dirty="0">
                <a:latin typeface="Times New Roman"/>
                <a:cs typeface="Times New Roman"/>
              </a:rPr>
              <a:t>is achieved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means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throttle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valve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usually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butterfly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type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situated</a:t>
            </a:r>
            <a:r>
              <a:rPr sz="1200" dirty="0">
                <a:latin typeface="Times New Roman"/>
                <a:cs typeface="Times New Roman"/>
              </a:rPr>
              <a:t> after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venturi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tube.</a:t>
            </a:r>
            <a:endParaRPr sz="1200">
              <a:latin typeface="Times New Roman"/>
              <a:cs typeface="Times New Roman"/>
            </a:endParaRPr>
          </a:p>
          <a:p>
            <a:pPr marL="365760" marR="10795" indent="457200" algn="just">
              <a:lnSpc>
                <a:spcPct val="95700"/>
              </a:lnSpc>
              <a:spcBef>
                <a:spcPts val="25"/>
              </a:spcBef>
            </a:pPr>
            <a:r>
              <a:rPr sz="1200" spc="-5" dirty="0">
                <a:latin typeface="Times New Roman"/>
                <a:cs typeface="Times New Roman"/>
              </a:rPr>
              <a:t>As the throttle is closed less </a:t>
            </a:r>
            <a:r>
              <a:rPr sz="1200" dirty="0">
                <a:latin typeface="Times New Roman"/>
                <a:cs typeface="Times New Roman"/>
              </a:rPr>
              <a:t>air </a:t>
            </a:r>
            <a:r>
              <a:rPr sz="1200" spc="-5" dirty="0">
                <a:latin typeface="Times New Roman"/>
                <a:cs typeface="Times New Roman"/>
              </a:rPr>
              <a:t>flows through the venturi tube </a:t>
            </a:r>
            <a:r>
              <a:rPr sz="1200" dirty="0">
                <a:latin typeface="Times New Roman"/>
                <a:cs typeface="Times New Roman"/>
              </a:rPr>
              <a:t>and less </a:t>
            </a:r>
            <a:r>
              <a:rPr sz="1200" spc="-5" dirty="0">
                <a:latin typeface="Times New Roman"/>
                <a:cs typeface="Times New Roman"/>
              </a:rPr>
              <a:t>is the quantity of </a:t>
            </a:r>
            <a:r>
              <a:rPr sz="1200" dirty="0">
                <a:latin typeface="Times New Roman"/>
                <a:cs typeface="Times New Roman"/>
              </a:rPr>
              <a:t>air-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fuel mixture </a:t>
            </a:r>
            <a:r>
              <a:rPr sz="1200" spc="-5" dirty="0">
                <a:latin typeface="Times New Roman"/>
                <a:cs typeface="Times New Roman"/>
              </a:rPr>
              <a:t>delivered to the cylinder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hence power output is reduced. As </a:t>
            </a:r>
            <a:r>
              <a:rPr sz="1200" dirty="0">
                <a:latin typeface="Times New Roman"/>
                <a:cs typeface="Times New Roman"/>
              </a:rPr>
              <a:t>the” </a:t>
            </a:r>
            <a:r>
              <a:rPr sz="1200" spc="-5" dirty="0">
                <a:latin typeface="Times New Roman"/>
                <a:cs typeface="Times New Roman"/>
              </a:rPr>
              <a:t>throttle </a:t>
            </a:r>
            <a:r>
              <a:rPr sz="1200" dirty="0">
                <a:latin typeface="Times New Roman"/>
                <a:cs typeface="Times New Roman"/>
              </a:rPr>
              <a:t>is </a:t>
            </a:r>
            <a:r>
              <a:rPr sz="1200" spc="-5" dirty="0">
                <a:latin typeface="Times New Roman"/>
                <a:cs typeface="Times New Roman"/>
              </a:rPr>
              <a:t>opened,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more </a:t>
            </a:r>
            <a:r>
              <a:rPr sz="1200" dirty="0">
                <a:latin typeface="Times New Roman"/>
                <a:cs typeface="Times New Roman"/>
              </a:rPr>
              <a:t>air </a:t>
            </a:r>
            <a:r>
              <a:rPr sz="1200" spc="-5" dirty="0">
                <a:latin typeface="Times New Roman"/>
                <a:cs typeface="Times New Roman"/>
              </a:rPr>
              <a:t>flows through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choke tube resulting in </a:t>
            </a:r>
            <a:r>
              <a:rPr sz="1200" dirty="0">
                <a:latin typeface="Times New Roman"/>
                <a:cs typeface="Times New Roman"/>
              </a:rPr>
              <a:t>increased </a:t>
            </a:r>
            <a:r>
              <a:rPr sz="1200" spc="-5" dirty="0">
                <a:latin typeface="Times New Roman"/>
                <a:cs typeface="Times New Roman"/>
              </a:rPr>
              <a:t>quantity of </a:t>
            </a:r>
            <a:r>
              <a:rPr sz="1200" dirty="0">
                <a:latin typeface="Times New Roman"/>
                <a:cs typeface="Times New Roman"/>
              </a:rPr>
              <a:t>mixture </a:t>
            </a:r>
            <a:r>
              <a:rPr sz="1200" spc="-5" dirty="0">
                <a:latin typeface="Times New Roman"/>
                <a:cs typeface="Times New Roman"/>
              </a:rPr>
              <a:t>being </a:t>
            </a:r>
            <a:r>
              <a:rPr sz="1200" dirty="0">
                <a:latin typeface="Times New Roman"/>
                <a:cs typeface="Times New Roman"/>
              </a:rPr>
              <a:t>delivered </a:t>
            </a: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engine. This increases the engine power output. A </a:t>
            </a:r>
            <a:r>
              <a:rPr sz="1200" spc="-10" dirty="0">
                <a:latin typeface="Times New Roman"/>
                <a:cs typeface="Times New Roman"/>
              </a:rPr>
              <a:t>simple </a:t>
            </a:r>
            <a:r>
              <a:rPr sz="1200" spc="-5" dirty="0">
                <a:latin typeface="Times New Roman"/>
                <a:cs typeface="Times New Roman"/>
              </a:rPr>
              <a:t>carburetor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the type described above </a:t>
            </a:r>
            <a:r>
              <a:rPr sz="1200" dirty="0">
                <a:latin typeface="Times New Roman"/>
                <a:cs typeface="Times New Roman"/>
              </a:rPr>
              <a:t> suffers from </a:t>
            </a:r>
            <a:r>
              <a:rPr sz="1200" spc="-5" dirty="0">
                <a:latin typeface="Times New Roman"/>
                <a:cs typeface="Times New Roman"/>
              </a:rPr>
              <a:t>a fundamental drawback in </a:t>
            </a:r>
            <a:r>
              <a:rPr sz="1200" dirty="0">
                <a:latin typeface="Times New Roman"/>
                <a:cs typeface="Times New Roman"/>
              </a:rPr>
              <a:t>that </a:t>
            </a:r>
            <a:r>
              <a:rPr sz="1200" spc="-5" dirty="0">
                <a:latin typeface="Times New Roman"/>
                <a:cs typeface="Times New Roman"/>
              </a:rPr>
              <a:t>it provides the required A/F </a:t>
            </a:r>
            <a:r>
              <a:rPr sz="1200" dirty="0">
                <a:latin typeface="Times New Roman"/>
                <a:cs typeface="Times New Roman"/>
              </a:rPr>
              <a:t>ratio </a:t>
            </a:r>
            <a:r>
              <a:rPr sz="1200" spc="-5" dirty="0">
                <a:latin typeface="Times New Roman"/>
                <a:cs typeface="Times New Roman"/>
              </a:rPr>
              <a:t>only </a:t>
            </a:r>
            <a:r>
              <a:rPr sz="1200" dirty="0">
                <a:latin typeface="Times New Roman"/>
                <a:cs typeface="Times New Roman"/>
              </a:rPr>
              <a:t>at </a:t>
            </a:r>
            <a:r>
              <a:rPr sz="1200" spc="-10" dirty="0">
                <a:latin typeface="Times New Roman"/>
                <a:cs typeface="Times New Roman"/>
              </a:rPr>
              <a:t>one </a:t>
            </a:r>
            <a:r>
              <a:rPr sz="1200" spc="-5" dirty="0">
                <a:latin typeface="Times New Roman"/>
                <a:cs typeface="Times New Roman"/>
              </a:rPr>
              <a:t>throttle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position.</a:t>
            </a:r>
            <a:endParaRPr sz="1200">
              <a:latin typeface="Times New Roman"/>
              <a:cs typeface="Times New Roman"/>
            </a:endParaRPr>
          </a:p>
          <a:p>
            <a:pPr marL="365760" marR="10795" indent="457200" algn="just">
              <a:lnSpc>
                <a:spcPts val="1380"/>
              </a:lnSpc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</a:rPr>
              <a:t>At the other throttle positions the </a:t>
            </a:r>
            <a:r>
              <a:rPr sz="1200" dirty="0">
                <a:latin typeface="Times New Roman"/>
                <a:cs typeface="Times New Roman"/>
              </a:rPr>
              <a:t>mixture </a:t>
            </a:r>
            <a:r>
              <a:rPr sz="1200" spc="-5" dirty="0">
                <a:latin typeface="Times New Roman"/>
                <a:cs typeface="Times New Roman"/>
              </a:rPr>
              <a:t>is either </a:t>
            </a:r>
            <a:r>
              <a:rPr sz="1200" dirty="0">
                <a:latin typeface="Times New Roman"/>
                <a:cs typeface="Times New Roman"/>
              </a:rPr>
              <a:t>leaner </a:t>
            </a:r>
            <a:r>
              <a:rPr sz="1200" spc="-5" dirty="0">
                <a:latin typeface="Times New Roman"/>
                <a:cs typeface="Times New Roman"/>
              </a:rPr>
              <a:t>or richer depending on </a:t>
            </a:r>
            <a:r>
              <a:rPr sz="1200" dirty="0">
                <a:latin typeface="Times New Roman"/>
                <a:cs typeface="Times New Roman"/>
              </a:rPr>
              <a:t>whether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 throttle is opened </a:t>
            </a:r>
            <a:r>
              <a:rPr sz="1200" dirty="0">
                <a:latin typeface="Times New Roman"/>
                <a:cs typeface="Times New Roman"/>
              </a:rPr>
              <a:t>less </a:t>
            </a:r>
            <a:r>
              <a:rPr sz="1200" spc="-5" dirty="0">
                <a:latin typeface="Times New Roman"/>
                <a:cs typeface="Times New Roman"/>
              </a:rPr>
              <a:t>or </a:t>
            </a:r>
            <a:r>
              <a:rPr sz="1200" dirty="0">
                <a:latin typeface="Times New Roman"/>
                <a:cs typeface="Times New Roman"/>
              </a:rPr>
              <a:t>more. </a:t>
            </a:r>
            <a:r>
              <a:rPr sz="1200" spc="-5" dirty="0">
                <a:latin typeface="Times New Roman"/>
                <a:cs typeface="Times New Roman"/>
              </a:rPr>
              <a:t>As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throttle opening is varied, the </a:t>
            </a:r>
            <a:r>
              <a:rPr sz="1200" dirty="0">
                <a:latin typeface="Times New Roman"/>
                <a:cs typeface="Times New Roman"/>
              </a:rPr>
              <a:t>air flow </a:t>
            </a:r>
            <a:r>
              <a:rPr sz="1200" spc="-5" dirty="0">
                <a:latin typeface="Times New Roman"/>
                <a:cs typeface="Times New Roman"/>
              </a:rPr>
              <a:t>varies </a:t>
            </a:r>
            <a:r>
              <a:rPr sz="1200" dirty="0">
                <a:latin typeface="Times New Roman"/>
                <a:cs typeface="Times New Roman"/>
              </a:rPr>
              <a:t>and creates </a:t>
            </a:r>
            <a:r>
              <a:rPr sz="1200" spc="-5" dirty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certain pressure differential between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float chamber and </a:t>
            </a:r>
            <a:r>
              <a:rPr sz="1200" spc="-5" dirty="0">
                <a:latin typeface="Times New Roman"/>
                <a:cs typeface="Times New Roman"/>
              </a:rPr>
              <a:t>the venturi throat. The same pressure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differential regulates </a:t>
            </a:r>
            <a:r>
              <a:rPr sz="1200" dirty="0">
                <a:latin typeface="Times New Roman"/>
                <a:cs typeface="Times New Roman"/>
              </a:rPr>
              <a:t>the flow </a:t>
            </a:r>
            <a:r>
              <a:rPr sz="1200" spc="-5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fuel </a:t>
            </a:r>
            <a:r>
              <a:rPr sz="1200" spc="-5" dirty="0">
                <a:latin typeface="Times New Roman"/>
                <a:cs typeface="Times New Roman"/>
              </a:rPr>
              <a:t>through the nozzle. Therefore, the velocity of </a:t>
            </a:r>
            <a:r>
              <a:rPr sz="1200" dirty="0">
                <a:latin typeface="Times New Roman"/>
                <a:cs typeface="Times New Roman"/>
              </a:rPr>
              <a:t>flow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air </a:t>
            </a:r>
            <a:r>
              <a:rPr sz="1200" spc="-5" dirty="0">
                <a:latin typeface="Times New Roman"/>
                <a:cs typeface="Times New Roman"/>
              </a:rPr>
              <a:t>II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fuel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vary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similar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manner.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The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Choke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and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the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Throttle</a:t>
            </a:r>
            <a:endParaRPr sz="1400">
              <a:latin typeface="Times New Roman"/>
              <a:cs typeface="Times New Roman"/>
            </a:endParaRPr>
          </a:p>
          <a:p>
            <a:pPr marL="365760" marR="5080" indent="457200" algn="just">
              <a:lnSpc>
                <a:spcPct val="95700"/>
              </a:lnSpc>
              <a:spcBef>
                <a:spcPts val="1340"/>
              </a:spcBef>
            </a:pPr>
            <a:r>
              <a:rPr sz="1200" dirty="0">
                <a:latin typeface="Times New Roman"/>
                <a:cs typeface="Times New Roman"/>
              </a:rPr>
              <a:t>When </a:t>
            </a:r>
            <a:r>
              <a:rPr sz="1200" spc="-5" dirty="0">
                <a:latin typeface="Times New Roman"/>
                <a:cs typeface="Times New Roman"/>
              </a:rPr>
              <a:t>the vehicle is kept stationary </a:t>
            </a:r>
            <a:r>
              <a:rPr sz="1200" dirty="0">
                <a:latin typeface="Times New Roman"/>
                <a:cs typeface="Times New Roman"/>
              </a:rPr>
              <a:t>for </a:t>
            </a:r>
            <a:r>
              <a:rPr sz="1200" spc="-5" dirty="0">
                <a:latin typeface="Times New Roman"/>
                <a:cs typeface="Times New Roman"/>
              </a:rPr>
              <a:t>a long period during </a:t>
            </a:r>
            <a:r>
              <a:rPr sz="1200" dirty="0">
                <a:latin typeface="Times New Roman"/>
                <a:cs typeface="Times New Roman"/>
              </a:rPr>
              <a:t>cool </a:t>
            </a:r>
            <a:r>
              <a:rPr sz="1200" spc="-5" dirty="0">
                <a:latin typeface="Times New Roman"/>
                <a:cs typeface="Times New Roman"/>
              </a:rPr>
              <a:t>winter seasons, may be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overnight, starting </a:t>
            </a:r>
            <a:r>
              <a:rPr sz="1200" dirty="0">
                <a:latin typeface="Times New Roman"/>
                <a:cs typeface="Times New Roman"/>
              </a:rPr>
              <a:t>becomes </a:t>
            </a:r>
            <a:r>
              <a:rPr sz="1200" spc="-10" dirty="0">
                <a:latin typeface="Times New Roman"/>
                <a:cs typeface="Times New Roman"/>
              </a:rPr>
              <a:t>more </a:t>
            </a:r>
            <a:r>
              <a:rPr sz="1200" spc="-5" dirty="0">
                <a:latin typeface="Times New Roman"/>
                <a:cs typeface="Times New Roman"/>
              </a:rPr>
              <a:t>difficult. </a:t>
            </a:r>
            <a:r>
              <a:rPr sz="1200" i="1" spc="-5" dirty="0">
                <a:latin typeface="Times New Roman"/>
                <a:cs typeface="Times New Roman"/>
              </a:rPr>
              <a:t>As </a:t>
            </a:r>
            <a:r>
              <a:rPr sz="1200" spc="-5" dirty="0">
                <a:latin typeface="Times New Roman"/>
                <a:cs typeface="Times New Roman"/>
              </a:rPr>
              <a:t>already explained, at low </a:t>
            </a:r>
            <a:r>
              <a:rPr sz="1200" dirty="0">
                <a:latin typeface="Times New Roman"/>
                <a:cs typeface="Times New Roman"/>
              </a:rPr>
              <a:t>cranking </a:t>
            </a:r>
            <a:r>
              <a:rPr sz="1200" spc="-5" dirty="0">
                <a:latin typeface="Times New Roman"/>
                <a:cs typeface="Times New Roman"/>
              </a:rPr>
              <a:t>speeds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intake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temperatures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very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rich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mixture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required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initiate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combustion.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Some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times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air-fuel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ratio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rich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 </a:t>
            </a:r>
            <a:r>
              <a:rPr sz="1200" spc="-5" dirty="0">
                <a:latin typeface="Times New Roman"/>
                <a:cs typeface="Times New Roman"/>
              </a:rPr>
              <a:t>9:1 is required.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main </a:t>
            </a:r>
            <a:r>
              <a:rPr sz="1200" spc="-5" dirty="0">
                <a:latin typeface="Times New Roman"/>
                <a:cs typeface="Times New Roman"/>
              </a:rPr>
              <a:t>reason is </a:t>
            </a:r>
            <a:r>
              <a:rPr sz="1200" dirty="0">
                <a:latin typeface="Times New Roman"/>
                <a:cs typeface="Times New Roman"/>
              </a:rPr>
              <a:t>that </a:t>
            </a:r>
            <a:r>
              <a:rPr sz="1200" spc="-5" dirty="0">
                <a:latin typeface="Times New Roman"/>
                <a:cs typeface="Times New Roman"/>
              </a:rPr>
              <a:t>very </a:t>
            </a:r>
            <a:r>
              <a:rPr sz="1200" dirty="0">
                <a:latin typeface="Times New Roman"/>
                <a:cs typeface="Times New Roman"/>
              </a:rPr>
              <a:t>large </a:t>
            </a:r>
            <a:r>
              <a:rPr sz="1200" spc="-5" dirty="0">
                <a:latin typeface="Times New Roman"/>
                <a:cs typeface="Times New Roman"/>
              </a:rPr>
              <a:t>fraction of the </a:t>
            </a:r>
            <a:r>
              <a:rPr sz="1200" dirty="0">
                <a:latin typeface="Times New Roman"/>
                <a:cs typeface="Times New Roman"/>
              </a:rPr>
              <a:t>fuel may remain as </a:t>
            </a:r>
            <a:r>
              <a:rPr sz="1200" spc="-5" dirty="0">
                <a:latin typeface="Times New Roman"/>
                <a:cs typeface="Times New Roman"/>
              </a:rPr>
              <a:t>liquid </a:t>
            </a:r>
            <a:r>
              <a:rPr sz="1200" dirty="0">
                <a:latin typeface="Times New Roman"/>
                <a:cs typeface="Times New Roman"/>
              </a:rPr>
              <a:t> suspended </a:t>
            </a:r>
            <a:r>
              <a:rPr sz="1200" spc="-5" dirty="0">
                <a:latin typeface="Times New Roman"/>
                <a:cs typeface="Times New Roman"/>
              </a:rPr>
              <a:t>in air even in the cylinder. For initiating </a:t>
            </a:r>
            <a:r>
              <a:rPr sz="1200" dirty="0">
                <a:latin typeface="Times New Roman"/>
                <a:cs typeface="Times New Roman"/>
              </a:rPr>
              <a:t>combustion, </a:t>
            </a:r>
            <a:r>
              <a:rPr sz="1200" spc="-5" dirty="0">
                <a:latin typeface="Times New Roman"/>
                <a:cs typeface="Times New Roman"/>
              </a:rPr>
              <a:t>fuel-vapour </a:t>
            </a:r>
            <a:r>
              <a:rPr sz="1200" dirty="0">
                <a:latin typeface="Times New Roman"/>
                <a:cs typeface="Times New Roman"/>
              </a:rPr>
              <a:t>and air </a:t>
            </a:r>
            <a:r>
              <a:rPr sz="1200" spc="-5" dirty="0">
                <a:latin typeface="Times New Roman"/>
                <a:cs typeface="Times New Roman"/>
              </a:rPr>
              <a:t>in the </a:t>
            </a:r>
            <a:r>
              <a:rPr sz="1200" dirty="0">
                <a:latin typeface="Times New Roman"/>
                <a:cs typeface="Times New Roman"/>
              </a:rPr>
              <a:t>form of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mixture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ratio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sustain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combustion</a:t>
            </a:r>
            <a:r>
              <a:rPr sz="1200" spc="-5" dirty="0">
                <a:latin typeface="Times New Roman"/>
                <a:cs typeface="Times New Roman"/>
              </a:rPr>
              <a:t> is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required.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365760" marR="10795" indent="45720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It </a:t>
            </a:r>
            <a:r>
              <a:rPr sz="1200" dirty="0">
                <a:latin typeface="Times New Roman"/>
                <a:cs typeface="Times New Roman"/>
              </a:rPr>
              <a:t>may be noted </a:t>
            </a:r>
            <a:r>
              <a:rPr sz="1200" spc="-5" dirty="0">
                <a:latin typeface="Times New Roman"/>
                <a:cs typeface="Times New Roman"/>
              </a:rPr>
              <a:t>that at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very </a:t>
            </a:r>
            <a:r>
              <a:rPr sz="1200" spc="-5" dirty="0">
                <a:latin typeface="Times New Roman"/>
                <a:cs typeface="Times New Roman"/>
              </a:rPr>
              <a:t>low temperature vapour fraction of the </a:t>
            </a:r>
            <a:r>
              <a:rPr sz="1200" dirty="0">
                <a:latin typeface="Times New Roman"/>
                <a:cs typeface="Times New Roman"/>
              </a:rPr>
              <a:t>fuel </a:t>
            </a:r>
            <a:r>
              <a:rPr sz="1200" spc="-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also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very </a:t>
            </a:r>
            <a:r>
              <a:rPr sz="1200" dirty="0">
                <a:latin typeface="Times New Roman"/>
                <a:cs typeface="Times New Roman"/>
              </a:rPr>
              <a:t>small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this forms combustible mixture to initiate combustion. Hence, a very </a:t>
            </a:r>
            <a:r>
              <a:rPr sz="1200" dirty="0">
                <a:latin typeface="Times New Roman"/>
                <a:cs typeface="Times New Roman"/>
              </a:rPr>
              <a:t>rich mixture </a:t>
            </a:r>
            <a:r>
              <a:rPr sz="1200" spc="-5" dirty="0">
                <a:latin typeface="Times New Roman"/>
                <a:cs typeface="Times New Roman"/>
              </a:rPr>
              <a:t>must </a:t>
            </a:r>
            <a:r>
              <a:rPr sz="1200" spc="-10" dirty="0">
                <a:latin typeface="Times New Roman"/>
                <a:cs typeface="Times New Roman"/>
              </a:rPr>
              <a:t>be </a:t>
            </a:r>
            <a:r>
              <a:rPr sz="1200" spc="-5" dirty="0">
                <a:latin typeface="Times New Roman"/>
                <a:cs typeface="Times New Roman"/>
              </a:rPr>
              <a:t> supplied.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most popular method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providing </a:t>
            </a:r>
            <a:r>
              <a:rPr sz="1200" dirty="0">
                <a:latin typeface="Times New Roman"/>
                <a:cs typeface="Times New Roman"/>
              </a:rPr>
              <a:t>such </a:t>
            </a:r>
            <a:r>
              <a:rPr sz="1200" spc="-5" dirty="0">
                <a:latin typeface="Times New Roman"/>
                <a:cs typeface="Times New Roman"/>
              </a:rPr>
              <a:t>mixture is </a:t>
            </a:r>
            <a:r>
              <a:rPr sz="1200" dirty="0">
                <a:latin typeface="Times New Roman"/>
                <a:cs typeface="Times New Roman"/>
              </a:rPr>
              <a:t>by </a:t>
            </a:r>
            <a:r>
              <a:rPr sz="1200" spc="-5" dirty="0">
                <a:latin typeface="Times New Roman"/>
                <a:cs typeface="Times New Roman"/>
              </a:rPr>
              <a:t>the use of </a:t>
            </a:r>
            <a:r>
              <a:rPr sz="1200" dirty="0">
                <a:latin typeface="Times New Roman"/>
                <a:cs typeface="Times New Roman"/>
              </a:rPr>
              <a:t>choke </a:t>
            </a:r>
            <a:r>
              <a:rPr sz="1200" spc="-10" dirty="0">
                <a:latin typeface="Times New Roman"/>
                <a:cs typeface="Times New Roman"/>
              </a:rPr>
              <a:t>valve. </a:t>
            </a:r>
            <a:r>
              <a:rPr sz="1200" spc="-5" dirty="0">
                <a:latin typeface="Times New Roman"/>
                <a:cs typeface="Times New Roman"/>
              </a:rPr>
              <a:t>This </a:t>
            </a:r>
            <a:r>
              <a:rPr sz="1200" spc="-10" dirty="0">
                <a:latin typeface="Times New Roman"/>
                <a:cs typeface="Times New Roman"/>
              </a:rPr>
              <a:t>is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simple </a:t>
            </a:r>
            <a:r>
              <a:rPr sz="1200" spc="-5" dirty="0">
                <a:latin typeface="Times New Roman"/>
                <a:cs typeface="Times New Roman"/>
              </a:rPr>
              <a:t>butterfly valve </a:t>
            </a:r>
            <a:r>
              <a:rPr sz="1200" dirty="0">
                <a:latin typeface="Times New Roman"/>
                <a:cs typeface="Times New Roman"/>
              </a:rPr>
              <a:t>located between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entrance to the carburetor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the venturi </a:t>
            </a:r>
            <a:r>
              <a:rPr sz="1200" dirty="0">
                <a:latin typeface="Times New Roman"/>
                <a:cs typeface="Times New Roman"/>
              </a:rPr>
              <a:t>throat as </a:t>
            </a:r>
            <a:r>
              <a:rPr sz="1200" spc="-5" dirty="0">
                <a:latin typeface="Times New Roman"/>
                <a:cs typeface="Times New Roman"/>
              </a:rPr>
              <a:t>shown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Fig.3.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365760" marR="10160" indent="457200" algn="just">
              <a:lnSpc>
                <a:spcPts val="1380"/>
              </a:lnSpc>
            </a:pPr>
            <a:r>
              <a:rPr sz="1200" dirty="0">
                <a:latin typeface="Times New Roman"/>
                <a:cs typeface="Times New Roman"/>
              </a:rPr>
              <a:t>When </a:t>
            </a:r>
            <a:r>
              <a:rPr sz="1200" spc="-5" dirty="0">
                <a:latin typeface="Times New Roman"/>
                <a:cs typeface="Times New Roman"/>
              </a:rPr>
              <a:t>the choke </a:t>
            </a:r>
            <a:r>
              <a:rPr sz="1200" spc="-10" dirty="0">
                <a:latin typeface="Times New Roman"/>
                <a:cs typeface="Times New Roman"/>
              </a:rPr>
              <a:t>is </a:t>
            </a:r>
            <a:r>
              <a:rPr sz="1200" spc="-5" dirty="0">
                <a:latin typeface="Times New Roman"/>
                <a:cs typeface="Times New Roman"/>
              </a:rPr>
              <a:t>partly closed, large pressure drop </a:t>
            </a:r>
            <a:r>
              <a:rPr sz="1200" dirty="0">
                <a:latin typeface="Times New Roman"/>
                <a:cs typeface="Times New Roman"/>
              </a:rPr>
              <a:t>occurs at </a:t>
            </a:r>
            <a:r>
              <a:rPr sz="1200" spc="-5" dirty="0">
                <a:latin typeface="Times New Roman"/>
                <a:cs typeface="Times New Roman"/>
              </a:rPr>
              <a:t>the venturi </a:t>
            </a:r>
            <a:r>
              <a:rPr sz="1200" dirty="0">
                <a:latin typeface="Times New Roman"/>
                <a:cs typeface="Times New Roman"/>
              </a:rPr>
              <a:t>throat </a:t>
            </a:r>
            <a:r>
              <a:rPr sz="1200" spc="-5" dirty="0">
                <a:latin typeface="Times New Roman"/>
                <a:cs typeface="Times New Roman"/>
              </a:rPr>
              <a:t>that would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normally </a:t>
            </a:r>
            <a:r>
              <a:rPr sz="1200" dirty="0">
                <a:latin typeface="Times New Roman"/>
                <a:cs typeface="Times New Roman"/>
              </a:rPr>
              <a:t>result </a:t>
            </a:r>
            <a:r>
              <a:rPr sz="1200" spc="-5" dirty="0">
                <a:latin typeface="Times New Roman"/>
                <a:cs typeface="Times New Roman"/>
              </a:rPr>
              <a:t>from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quantity </a:t>
            </a:r>
            <a:r>
              <a:rPr sz="1200" spc="-5" dirty="0">
                <a:latin typeface="Times New Roman"/>
                <a:cs typeface="Times New Roman"/>
              </a:rPr>
              <a:t>of air </a:t>
            </a:r>
            <a:r>
              <a:rPr sz="1200" dirty="0">
                <a:latin typeface="Times New Roman"/>
                <a:cs typeface="Times New Roman"/>
              </a:rPr>
              <a:t>passing </a:t>
            </a:r>
            <a:r>
              <a:rPr sz="1200" spc="-5" dirty="0">
                <a:latin typeface="Times New Roman"/>
                <a:cs typeface="Times New Roman"/>
              </a:rPr>
              <a:t>through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venturi throat. The very </a:t>
            </a:r>
            <a:r>
              <a:rPr sz="1200" dirty="0">
                <a:latin typeface="Times New Roman"/>
                <a:cs typeface="Times New Roman"/>
              </a:rPr>
              <a:t>large </a:t>
            </a:r>
            <a:r>
              <a:rPr sz="1200" spc="-5" dirty="0">
                <a:latin typeface="Times New Roman"/>
                <a:cs typeface="Times New Roman"/>
              </a:rPr>
              <a:t>depression </a:t>
            </a:r>
            <a:r>
              <a:rPr sz="1200" dirty="0">
                <a:latin typeface="Times New Roman"/>
                <a:cs typeface="Times New Roman"/>
              </a:rPr>
              <a:t> at the </a:t>
            </a:r>
            <a:r>
              <a:rPr sz="1200" spc="-5" dirty="0">
                <a:latin typeface="Times New Roman"/>
                <a:cs typeface="Times New Roman"/>
              </a:rPr>
              <a:t>throat inducts large amount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fuel from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main </a:t>
            </a:r>
            <a:r>
              <a:rPr sz="1200" spc="-5" dirty="0">
                <a:latin typeface="Times New Roman"/>
                <a:cs typeface="Times New Roman"/>
              </a:rPr>
              <a:t>nozzle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provides a very </a:t>
            </a:r>
            <a:r>
              <a:rPr sz="1200" dirty="0">
                <a:latin typeface="Times New Roman"/>
                <a:cs typeface="Times New Roman"/>
              </a:rPr>
              <a:t>rich mixture </a:t>
            </a:r>
            <a:r>
              <a:rPr sz="1200" spc="-5" dirty="0">
                <a:latin typeface="Times New Roman"/>
                <a:cs typeface="Times New Roman"/>
              </a:rPr>
              <a:t>so </a:t>
            </a:r>
            <a:r>
              <a:rPr sz="1200" dirty="0">
                <a:latin typeface="Times New Roman"/>
                <a:cs typeface="Times New Roman"/>
              </a:rPr>
              <a:t> that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ratio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evaporated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dirty="0">
                <a:latin typeface="Times New Roman"/>
                <a:cs typeface="Times New Roman"/>
              </a:rPr>
              <a:t> air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dirty="0">
                <a:latin typeface="Times New Roman"/>
                <a:cs typeface="Times New Roman"/>
              </a:rPr>
              <a:t> 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cylinder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within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combustible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limits.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Sometimes,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choke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valves</a:t>
            </a:r>
            <a:r>
              <a:rPr sz="1200" dirty="0">
                <a:latin typeface="Times New Roman"/>
                <a:cs typeface="Times New Roman"/>
              </a:rPr>
              <a:t> are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spring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loaded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dirty="0">
                <a:latin typeface="Times New Roman"/>
                <a:cs typeface="Times New Roman"/>
              </a:rPr>
              <a:t> ensure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large</a:t>
            </a:r>
            <a:r>
              <a:rPr sz="1200" dirty="0">
                <a:latin typeface="Times New Roman"/>
                <a:cs typeface="Times New Roman"/>
              </a:rPr>
              <a:t> carburetor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depression</a:t>
            </a:r>
            <a:r>
              <a:rPr sz="1200" dirty="0">
                <a:latin typeface="Times New Roman"/>
                <a:cs typeface="Times New Roman"/>
              </a:rPr>
              <a:t> and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excessive choking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does</a:t>
            </a:r>
            <a:r>
              <a:rPr sz="1200" spc="-10" dirty="0">
                <a:latin typeface="Times New Roman"/>
                <a:cs typeface="Times New Roman"/>
              </a:rPr>
              <a:t> not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persist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after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started,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reached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desired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speed.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4" name="object 4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22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641362"/>
            <a:ext cx="6543040" cy="4169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4295" algn="r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AUTOMOBILE</a:t>
            </a:r>
            <a:r>
              <a:rPr sz="1100" spc="-6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ENGINEERING</a:t>
            </a:r>
            <a:endParaRPr sz="1100">
              <a:latin typeface="Calibri"/>
              <a:cs typeface="Calibri"/>
            </a:endParaRPr>
          </a:p>
          <a:p>
            <a:pPr marL="365760" marR="22225" indent="457200" algn="just">
              <a:lnSpc>
                <a:spcPts val="1380"/>
              </a:lnSpc>
              <a:spcBef>
                <a:spcPts val="970"/>
              </a:spcBef>
            </a:pPr>
            <a:r>
              <a:rPr sz="1200" spc="-5" dirty="0">
                <a:latin typeface="Times New Roman"/>
                <a:cs typeface="Times New Roman"/>
              </a:rPr>
              <a:t>This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choke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made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operate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automatically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by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means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thermostat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choke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 closed </a:t>
            </a:r>
            <a:r>
              <a:rPr sz="1200" dirty="0">
                <a:latin typeface="Times New Roman"/>
                <a:cs typeface="Times New Roman"/>
              </a:rPr>
              <a:t>when </a:t>
            </a:r>
            <a:r>
              <a:rPr sz="1200" spc="-5" dirty="0">
                <a:latin typeface="Times New Roman"/>
                <a:cs typeface="Times New Roman"/>
              </a:rPr>
              <a:t>engine is </a:t>
            </a:r>
            <a:r>
              <a:rPr sz="1200" dirty="0">
                <a:latin typeface="Times New Roman"/>
                <a:cs typeface="Times New Roman"/>
              </a:rPr>
              <a:t>cold and </a:t>
            </a:r>
            <a:r>
              <a:rPr sz="1200" spc="-5" dirty="0">
                <a:latin typeface="Times New Roman"/>
                <a:cs typeface="Times New Roman"/>
              </a:rPr>
              <a:t>goes out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operation when engine warms up </a:t>
            </a:r>
            <a:r>
              <a:rPr sz="1200" dirty="0">
                <a:latin typeface="Times New Roman"/>
                <a:cs typeface="Times New Roman"/>
              </a:rPr>
              <a:t>after </a:t>
            </a:r>
            <a:r>
              <a:rPr sz="1200" spc="-5" dirty="0">
                <a:latin typeface="Times New Roman"/>
                <a:cs typeface="Times New Roman"/>
              </a:rPr>
              <a:t>starting. The </a:t>
            </a:r>
            <a:r>
              <a:rPr sz="1200" dirty="0">
                <a:latin typeface="Times New Roman"/>
                <a:cs typeface="Times New Roman"/>
              </a:rPr>
              <a:t> speed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output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controlled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by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throttle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valve,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which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located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on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downstream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side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venturi.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365760" marR="5080" indent="45720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The more the throttle </a:t>
            </a:r>
            <a:r>
              <a:rPr sz="1200" dirty="0">
                <a:latin typeface="Times New Roman"/>
                <a:cs typeface="Times New Roman"/>
              </a:rPr>
              <a:t>is </a:t>
            </a:r>
            <a:r>
              <a:rPr sz="1200" spc="-5" dirty="0">
                <a:latin typeface="Times New Roman"/>
                <a:cs typeface="Times New Roman"/>
              </a:rPr>
              <a:t>closed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greater is the obstruction to the </a:t>
            </a:r>
            <a:r>
              <a:rPr sz="1200" dirty="0">
                <a:latin typeface="Times New Roman"/>
                <a:cs typeface="Times New Roman"/>
              </a:rPr>
              <a:t>flow </a:t>
            </a:r>
            <a:r>
              <a:rPr sz="1200" i="1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the mixture placed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passage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less </a:t>
            </a:r>
            <a:r>
              <a:rPr sz="1200" spc="-5" dirty="0">
                <a:latin typeface="Times New Roman"/>
                <a:cs typeface="Times New Roman"/>
              </a:rPr>
              <a:t>is the quantity </a:t>
            </a:r>
            <a:r>
              <a:rPr sz="1200" i="1" spc="-5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mixture </a:t>
            </a:r>
            <a:r>
              <a:rPr sz="1200" spc="-5" dirty="0">
                <a:latin typeface="Times New Roman"/>
                <a:cs typeface="Times New Roman"/>
              </a:rPr>
              <a:t>delivered to </a:t>
            </a:r>
            <a:r>
              <a:rPr sz="1200" dirty="0">
                <a:latin typeface="Times New Roman"/>
                <a:cs typeface="Times New Roman"/>
              </a:rPr>
              <a:t>.the </a:t>
            </a:r>
            <a:r>
              <a:rPr sz="1200" spc="-5" dirty="0">
                <a:latin typeface="Times New Roman"/>
                <a:cs typeface="Times New Roman"/>
              </a:rPr>
              <a:t>cylinders.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decreased </a:t>
            </a:r>
            <a:r>
              <a:rPr sz="1200" dirty="0">
                <a:latin typeface="Times New Roman"/>
                <a:cs typeface="Times New Roman"/>
              </a:rPr>
              <a:t> quantity </a:t>
            </a:r>
            <a:r>
              <a:rPr sz="1200" i="1" spc="-5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mixture </a:t>
            </a:r>
            <a:r>
              <a:rPr sz="1200" spc="-5" dirty="0">
                <a:latin typeface="Times New Roman"/>
                <a:cs typeface="Times New Roman"/>
              </a:rPr>
              <a:t>gives a </a:t>
            </a:r>
            <a:r>
              <a:rPr sz="1200" dirty="0">
                <a:latin typeface="Times New Roman"/>
                <a:cs typeface="Times New Roman"/>
              </a:rPr>
              <a:t>less </a:t>
            </a:r>
            <a:r>
              <a:rPr sz="1200" spc="-5" dirty="0">
                <a:latin typeface="Times New Roman"/>
                <a:cs typeface="Times New Roman"/>
              </a:rPr>
              <a:t>powerful impulse to the pistons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output </a:t>
            </a:r>
            <a:r>
              <a:rPr sz="1200" i="1" spc="-5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the engine is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reduced accordingly.</a:t>
            </a:r>
            <a:r>
              <a:rPr sz="1200" dirty="0">
                <a:latin typeface="Times New Roman"/>
                <a:cs typeface="Times New Roman"/>
              </a:rPr>
              <a:t> As </a:t>
            </a:r>
            <a:r>
              <a:rPr sz="1200" spc="-5" dirty="0">
                <a:latin typeface="Times New Roman"/>
                <a:cs typeface="Times New Roman"/>
              </a:rPr>
              <a:t>the throttle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 opened,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output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the engine increases.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Opening the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throttle usually </a:t>
            </a:r>
            <a:r>
              <a:rPr sz="1200" dirty="0">
                <a:latin typeface="Times New Roman"/>
                <a:cs typeface="Times New Roman"/>
              </a:rPr>
              <a:t>increases the </a:t>
            </a:r>
            <a:r>
              <a:rPr sz="1200" spc="-5" dirty="0">
                <a:latin typeface="Times New Roman"/>
                <a:cs typeface="Times New Roman"/>
              </a:rPr>
              <a:t>speed </a:t>
            </a:r>
            <a:r>
              <a:rPr sz="1200" i="1" spc="-5" dirty="0">
                <a:latin typeface="Times New Roman"/>
                <a:cs typeface="Times New Roman"/>
              </a:rPr>
              <a:t>of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engine. But this is not always the case </a:t>
            </a:r>
            <a:r>
              <a:rPr sz="1200" dirty="0">
                <a:latin typeface="Times New Roman"/>
                <a:cs typeface="Times New Roman"/>
              </a:rPr>
              <a:t>as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load on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 engine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also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factor.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example,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opening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throttle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motor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vehicle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starting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climb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 hill may or </a:t>
            </a:r>
            <a:r>
              <a:rPr sz="1200" dirty="0">
                <a:latin typeface="Times New Roman"/>
                <a:cs typeface="Times New Roman"/>
              </a:rPr>
              <a:t>may </a:t>
            </a:r>
            <a:r>
              <a:rPr sz="1200" spc="-5" dirty="0">
                <a:latin typeface="Times New Roman"/>
                <a:cs typeface="Times New Roman"/>
              </a:rPr>
              <a:t>not increase the vehicle speed, depending upon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steepness </a:t>
            </a:r>
            <a:r>
              <a:rPr sz="1200" i="1" spc="-5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the hill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 extent </a:t>
            </a:r>
            <a:r>
              <a:rPr sz="1200" i="1" spc="-5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throttle opening. In short,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throttle </a:t>
            </a:r>
            <a:r>
              <a:rPr sz="1200" spc="-10" dirty="0">
                <a:latin typeface="Times New Roman"/>
                <a:cs typeface="Times New Roman"/>
              </a:rPr>
              <a:t>is </a:t>
            </a:r>
            <a:r>
              <a:rPr sz="1200" spc="-5" dirty="0">
                <a:latin typeface="Times New Roman"/>
                <a:cs typeface="Times New Roman"/>
              </a:rPr>
              <a:t>simply a means to regulate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output </a:t>
            </a:r>
            <a:r>
              <a:rPr sz="1200" i="1" spc="-5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the engine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varying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quantity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of</a:t>
            </a:r>
            <a:r>
              <a:rPr sz="1200" i="1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charge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going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into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cylinder.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Compensating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Devices</a:t>
            </a:r>
            <a:endParaRPr sz="1400">
              <a:latin typeface="Times New Roman"/>
              <a:cs typeface="Times New Roman"/>
            </a:endParaRPr>
          </a:p>
          <a:p>
            <a:pPr marL="365760" marR="5715" indent="457200" algn="just">
              <a:lnSpc>
                <a:spcPct val="95600"/>
              </a:lnSpc>
              <a:spcBef>
                <a:spcPts val="1090"/>
              </a:spcBef>
            </a:pPr>
            <a:r>
              <a:rPr sz="1200" spc="-5" dirty="0">
                <a:latin typeface="Times New Roman"/>
                <a:cs typeface="Times New Roman"/>
              </a:rPr>
              <a:t>An automobile on </a:t>
            </a:r>
            <a:r>
              <a:rPr sz="1200" dirty="0">
                <a:latin typeface="Times New Roman"/>
                <a:cs typeface="Times New Roman"/>
              </a:rPr>
              <a:t>road </a:t>
            </a:r>
            <a:r>
              <a:rPr sz="1200" spc="-5" dirty="0">
                <a:latin typeface="Times New Roman"/>
                <a:cs typeface="Times New Roman"/>
              </a:rPr>
              <a:t>has to </a:t>
            </a:r>
            <a:r>
              <a:rPr sz="1200" spc="-10" dirty="0">
                <a:latin typeface="Times New Roman"/>
                <a:cs typeface="Times New Roman"/>
              </a:rPr>
              <a:t>run </a:t>
            </a:r>
            <a:r>
              <a:rPr sz="1200" spc="-5" dirty="0">
                <a:latin typeface="Times New Roman"/>
                <a:cs typeface="Times New Roman"/>
              </a:rPr>
              <a:t>on different loads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speeds.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road conditions </a:t>
            </a:r>
            <a:r>
              <a:rPr sz="1200" spc="-5" dirty="0">
                <a:latin typeface="Times New Roman"/>
                <a:cs typeface="Times New Roman"/>
              </a:rPr>
              <a:t>play a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vital </a:t>
            </a:r>
            <a:r>
              <a:rPr sz="1200" dirty="0">
                <a:latin typeface="Times New Roman"/>
                <a:cs typeface="Times New Roman"/>
              </a:rPr>
              <a:t>role. </a:t>
            </a:r>
            <a:r>
              <a:rPr sz="1200" spc="-5" dirty="0">
                <a:latin typeface="Times New Roman"/>
                <a:cs typeface="Times New Roman"/>
              </a:rPr>
              <a:t>Especially on </a:t>
            </a:r>
            <a:r>
              <a:rPr sz="1200" dirty="0">
                <a:latin typeface="Times New Roman"/>
                <a:cs typeface="Times New Roman"/>
              </a:rPr>
              <a:t>city </a:t>
            </a:r>
            <a:r>
              <a:rPr sz="1200" spc="-5" dirty="0">
                <a:latin typeface="Times New Roman"/>
                <a:cs typeface="Times New Roman"/>
              </a:rPr>
              <a:t>roads, one may be </a:t>
            </a:r>
            <a:r>
              <a:rPr sz="1200" dirty="0">
                <a:latin typeface="Times New Roman"/>
                <a:cs typeface="Times New Roman"/>
              </a:rPr>
              <a:t>able to </a:t>
            </a:r>
            <a:r>
              <a:rPr sz="1200" spc="-5" dirty="0">
                <a:latin typeface="Times New Roman"/>
                <a:cs typeface="Times New Roman"/>
              </a:rPr>
              <a:t>operate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vehicle </a:t>
            </a:r>
            <a:r>
              <a:rPr sz="1200" dirty="0">
                <a:latin typeface="Times New Roman"/>
                <a:cs typeface="Times New Roman"/>
              </a:rPr>
              <a:t>between </a:t>
            </a:r>
            <a:r>
              <a:rPr sz="1200" spc="-5" dirty="0">
                <a:latin typeface="Times New Roman"/>
                <a:cs typeface="Times New Roman"/>
              </a:rPr>
              <a:t>25 to 60% </a:t>
            </a:r>
            <a:r>
              <a:rPr sz="120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throttle only. During such </a:t>
            </a:r>
            <a:r>
              <a:rPr sz="1200" dirty="0">
                <a:latin typeface="Times New Roman"/>
                <a:cs typeface="Times New Roman"/>
              </a:rPr>
              <a:t>conditions </a:t>
            </a:r>
            <a:r>
              <a:rPr sz="1200" spc="-5" dirty="0">
                <a:latin typeface="Times New Roman"/>
                <a:cs typeface="Times New Roman"/>
              </a:rPr>
              <a:t>the carburetor must be </a:t>
            </a:r>
            <a:r>
              <a:rPr sz="1200" dirty="0">
                <a:latin typeface="Times New Roman"/>
                <a:cs typeface="Times New Roman"/>
              </a:rPr>
              <a:t>able </a:t>
            </a:r>
            <a:r>
              <a:rPr sz="1200" spc="-5" dirty="0">
                <a:latin typeface="Times New Roman"/>
                <a:cs typeface="Times New Roman"/>
              </a:rPr>
              <a:t>to supply </a:t>
            </a:r>
            <a:r>
              <a:rPr sz="1200" dirty="0">
                <a:latin typeface="Times New Roman"/>
                <a:cs typeface="Times New Roman"/>
              </a:rPr>
              <a:t>nearly constant </a:t>
            </a:r>
            <a:r>
              <a:rPr sz="1200" spc="-5" dirty="0">
                <a:latin typeface="Times New Roman"/>
                <a:cs typeface="Times New Roman"/>
              </a:rPr>
              <a:t>air-fuel </a:t>
            </a:r>
            <a:r>
              <a:rPr sz="1200" dirty="0">
                <a:latin typeface="Times New Roman"/>
                <a:cs typeface="Times New Roman"/>
              </a:rPr>
              <a:t> ratio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mixture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that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economical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(16:1).However,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tendency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 simple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carburetor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 </a:t>
            </a:r>
            <a:r>
              <a:rPr sz="1200" spc="-5" dirty="0">
                <a:latin typeface="Times New Roman"/>
                <a:cs typeface="Times New Roman"/>
              </a:rPr>
              <a:t> progressively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richen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mixture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throttle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starts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opening.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8067" y="5306348"/>
            <a:ext cx="6185535" cy="28022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457200" algn="just">
              <a:lnSpc>
                <a:spcPct val="95600"/>
              </a:lnSpc>
              <a:spcBef>
                <a:spcPts val="160"/>
              </a:spcBef>
            </a:pPr>
            <a:r>
              <a:rPr sz="1200" spc="-5" dirty="0">
                <a:latin typeface="Times New Roman"/>
                <a:cs typeface="Times New Roman"/>
              </a:rPr>
              <a:t>The main metering system alone </a:t>
            </a:r>
            <a:r>
              <a:rPr sz="1200" dirty="0">
                <a:latin typeface="Times New Roman"/>
                <a:cs typeface="Times New Roman"/>
              </a:rPr>
              <a:t>will </a:t>
            </a:r>
            <a:r>
              <a:rPr sz="1200" spc="-5" dirty="0">
                <a:latin typeface="Times New Roman"/>
                <a:cs typeface="Times New Roman"/>
              </a:rPr>
              <a:t>not </a:t>
            </a:r>
            <a:r>
              <a:rPr sz="1200" spc="-10" dirty="0">
                <a:latin typeface="Times New Roman"/>
                <a:cs typeface="Times New Roman"/>
              </a:rPr>
              <a:t>be </a:t>
            </a:r>
            <a:r>
              <a:rPr sz="1200" spc="-5" dirty="0">
                <a:latin typeface="Times New Roman"/>
                <a:cs typeface="Times New Roman"/>
              </a:rPr>
              <a:t>sufficient to take care of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needs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the engine.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Therefore, certain compensating </a:t>
            </a:r>
            <a:r>
              <a:rPr sz="1200" dirty="0">
                <a:latin typeface="Times New Roman"/>
                <a:cs typeface="Times New Roman"/>
              </a:rPr>
              <a:t>devices </a:t>
            </a:r>
            <a:r>
              <a:rPr sz="1200" spc="-1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usually added in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carburetor along with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main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metering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system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</a:t>
            </a:r>
            <a:r>
              <a:rPr sz="1200" dirty="0">
                <a:latin typeface="Times New Roman"/>
                <a:cs typeface="Times New Roman"/>
              </a:rPr>
              <a:t> 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supply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 mixture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with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required</a:t>
            </a:r>
            <a:r>
              <a:rPr sz="1200" dirty="0">
                <a:latin typeface="Times New Roman"/>
                <a:cs typeface="Times New Roman"/>
              </a:rPr>
              <a:t> air-fuel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ratio.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number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compensating </a:t>
            </a:r>
            <a:r>
              <a:rPr sz="1200" dirty="0">
                <a:latin typeface="Times New Roman"/>
                <a:cs typeface="Times New Roman"/>
              </a:rPr>
              <a:t>devices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are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use.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important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ones </a:t>
            </a:r>
            <a:r>
              <a:rPr sz="1200" dirty="0">
                <a:latin typeface="Times New Roman"/>
                <a:cs typeface="Times New Roman"/>
              </a:rPr>
              <a:t>are</a:t>
            </a:r>
            <a:endParaRPr sz="1200">
              <a:latin typeface="Times New Roman"/>
              <a:cs typeface="Times New Roman"/>
            </a:endParaRPr>
          </a:p>
          <a:p>
            <a:pPr marL="131445" indent="-119380">
              <a:lnSpc>
                <a:spcPts val="1420"/>
              </a:lnSpc>
              <a:spcBef>
                <a:spcPts val="1080"/>
              </a:spcBef>
              <a:buAutoNum type="romanLcPeriod"/>
              <a:tabLst>
                <a:tab pos="132080" algn="l"/>
              </a:tabLst>
            </a:pPr>
            <a:r>
              <a:rPr sz="1200" spc="-5" dirty="0">
                <a:latin typeface="Times New Roman"/>
                <a:cs typeface="Times New Roman"/>
              </a:rPr>
              <a:t>Air-bleed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jet</a:t>
            </a:r>
            <a:endParaRPr sz="1200">
              <a:latin typeface="Times New Roman"/>
              <a:cs typeface="Times New Roman"/>
            </a:endParaRPr>
          </a:p>
          <a:p>
            <a:pPr marL="177165" indent="-165100">
              <a:lnSpc>
                <a:spcPts val="1385"/>
              </a:lnSpc>
              <a:buAutoNum type="romanLcPeriod"/>
              <a:tabLst>
                <a:tab pos="177800" algn="l"/>
              </a:tabLst>
            </a:pPr>
            <a:r>
              <a:rPr sz="1200" spc="-5" dirty="0">
                <a:latin typeface="Times New Roman"/>
                <a:cs typeface="Times New Roman"/>
              </a:rPr>
              <a:t>Compensating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jet</a:t>
            </a:r>
            <a:endParaRPr sz="1200">
              <a:latin typeface="Times New Roman"/>
              <a:cs typeface="Times New Roman"/>
            </a:endParaRPr>
          </a:p>
          <a:p>
            <a:pPr marL="219710" indent="-207645">
              <a:lnSpc>
                <a:spcPts val="1380"/>
              </a:lnSpc>
              <a:buAutoNum type="romanLcPeriod"/>
              <a:tabLst>
                <a:tab pos="220345" algn="l"/>
              </a:tabLst>
            </a:pPr>
            <a:r>
              <a:rPr sz="1200" dirty="0">
                <a:latin typeface="Times New Roman"/>
                <a:cs typeface="Times New Roman"/>
              </a:rPr>
              <a:t>Emulsion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tube</a:t>
            </a:r>
            <a:endParaRPr sz="1200">
              <a:latin typeface="Times New Roman"/>
              <a:cs typeface="Times New Roman"/>
            </a:endParaRPr>
          </a:p>
          <a:p>
            <a:pPr marL="207645" indent="-195580">
              <a:lnSpc>
                <a:spcPts val="1385"/>
              </a:lnSpc>
              <a:buAutoNum type="romanLcPeriod"/>
              <a:tabLst>
                <a:tab pos="208279" algn="l"/>
              </a:tabLst>
            </a:pPr>
            <a:r>
              <a:rPr sz="1200" dirty="0">
                <a:latin typeface="Times New Roman"/>
                <a:cs typeface="Times New Roman"/>
              </a:rPr>
              <a:t>Back</a:t>
            </a:r>
            <a:r>
              <a:rPr sz="1200" spc="-5" dirty="0">
                <a:latin typeface="Times New Roman"/>
                <a:cs typeface="Times New Roman"/>
              </a:rPr>
              <a:t> suction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control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mechanism</a:t>
            </a:r>
            <a:endParaRPr sz="1200">
              <a:latin typeface="Times New Roman"/>
              <a:cs typeface="Times New Roman"/>
            </a:endParaRPr>
          </a:p>
          <a:p>
            <a:pPr marL="165100" indent="-152400">
              <a:lnSpc>
                <a:spcPts val="1370"/>
              </a:lnSpc>
              <a:buAutoNum type="romanLcPeriod"/>
              <a:tabLst>
                <a:tab pos="165100" algn="l"/>
              </a:tabLst>
            </a:pPr>
            <a:r>
              <a:rPr sz="1200" spc="-5" dirty="0">
                <a:latin typeface="Times New Roman"/>
                <a:cs typeface="Times New Roman"/>
              </a:rPr>
              <a:t>Auxili</a:t>
            </a:r>
            <a:r>
              <a:rPr sz="1200" spc="1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ry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ir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v</a:t>
            </a:r>
            <a:r>
              <a:rPr sz="1200" spc="1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l</a:t>
            </a:r>
            <a:r>
              <a:rPr sz="1200" spc="-20" dirty="0">
                <a:latin typeface="Times New Roman"/>
                <a:cs typeface="Times New Roman"/>
              </a:rPr>
              <a:t>v</a:t>
            </a:r>
            <a:r>
              <a:rPr sz="1200" spc="-5" dirty="0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  <a:p>
            <a:pPr marL="207645" indent="-195580">
              <a:lnSpc>
                <a:spcPts val="1400"/>
              </a:lnSpc>
              <a:buAutoNum type="romanLcPeriod"/>
              <a:tabLst>
                <a:tab pos="208279" algn="l"/>
              </a:tabLst>
            </a:pPr>
            <a:r>
              <a:rPr sz="1200" spc="-5" dirty="0">
                <a:latin typeface="Times New Roman"/>
                <a:cs typeface="Times New Roman"/>
              </a:rPr>
              <a:t>Auxili</a:t>
            </a:r>
            <a:r>
              <a:rPr sz="1200" spc="1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ry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port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3970" indent="45720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As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already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mentioned,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modern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carburetors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automatic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compensating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devices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provided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dirty="0">
                <a:latin typeface="Times New Roman"/>
                <a:cs typeface="Times New Roman"/>
              </a:rPr>
              <a:t> maintain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desired</a:t>
            </a:r>
            <a:r>
              <a:rPr sz="1200" dirty="0">
                <a:latin typeface="Times New Roman"/>
                <a:cs typeface="Times New Roman"/>
              </a:rPr>
              <a:t> mixture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proportions</a:t>
            </a:r>
            <a:r>
              <a:rPr sz="1200" dirty="0">
                <a:latin typeface="Times New Roman"/>
                <a:cs typeface="Times New Roman"/>
              </a:rPr>
              <a:t> at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higher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speeds.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type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compensation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mechanism </a:t>
            </a:r>
            <a:r>
              <a:rPr sz="1200" dirty="0">
                <a:latin typeface="Times New Roman"/>
                <a:cs typeface="Times New Roman"/>
              </a:rPr>
              <a:t>used </a:t>
            </a:r>
            <a:r>
              <a:rPr sz="1200" spc="-5" dirty="0">
                <a:latin typeface="Times New Roman"/>
                <a:cs typeface="Times New Roman"/>
              </a:rPr>
              <a:t>determines the metering system of the carburetor. The principle of </a:t>
            </a:r>
            <a:r>
              <a:rPr sz="1200" dirty="0">
                <a:latin typeface="Times New Roman"/>
                <a:cs typeface="Times New Roman"/>
              </a:rPr>
              <a:t>operation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 various compensating devices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discussed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briefly in</a:t>
            </a:r>
            <a:r>
              <a:rPr sz="1200" spc="-10" dirty="0">
                <a:latin typeface="Times New Roman"/>
                <a:cs typeface="Times New Roman"/>
              </a:rPr>
              <a:t> the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following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sections.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5" name="object 5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23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6247" y="641362"/>
            <a:ext cx="16319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</a:t>
            </a:r>
            <a:r>
              <a:rPr sz="1100" spc="-10" dirty="0">
                <a:latin typeface="Calibri"/>
                <a:cs typeface="Calibri"/>
              </a:rPr>
              <a:t>M</a:t>
            </a:r>
            <a:r>
              <a:rPr sz="1100" dirty="0">
                <a:latin typeface="Calibri"/>
                <a:cs typeface="Calibri"/>
              </a:rPr>
              <a:t>OBILE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spc="10" dirty="0">
                <a:latin typeface="Calibri"/>
                <a:cs typeface="Calibri"/>
              </a:rPr>
              <a:t>G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RI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G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870034"/>
            <a:ext cx="9848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Ai</a:t>
            </a:r>
            <a:r>
              <a:rPr sz="1400" b="1" spc="5" dirty="0">
                <a:latin typeface="Times New Roman"/>
                <a:cs typeface="Times New Roman"/>
              </a:rPr>
              <a:t>r</a:t>
            </a:r>
            <a:r>
              <a:rPr sz="1400" b="1" dirty="0">
                <a:latin typeface="Times New Roman"/>
                <a:cs typeface="Times New Roman"/>
              </a:rPr>
              <a:t>-</a:t>
            </a:r>
            <a:r>
              <a:rPr sz="1400" b="1" spc="-10" dirty="0">
                <a:latin typeface="Times New Roman"/>
                <a:cs typeface="Times New Roman"/>
              </a:rPr>
              <a:t>b</a:t>
            </a:r>
            <a:r>
              <a:rPr sz="1400" b="1" dirty="0">
                <a:latin typeface="Times New Roman"/>
                <a:cs typeface="Times New Roman"/>
              </a:rPr>
              <a:t>leed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jet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500" y="2973104"/>
            <a:ext cx="6539230" cy="32035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85314">
              <a:lnSpc>
                <a:spcPct val="100000"/>
              </a:lnSpc>
              <a:spcBef>
                <a:spcPts val="95"/>
              </a:spcBef>
            </a:pPr>
            <a:r>
              <a:rPr sz="1200" spc="-5" dirty="0">
                <a:latin typeface="Times New Roman"/>
                <a:cs typeface="Times New Roman"/>
              </a:rPr>
              <a:t>Figure: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4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bleed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principle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typical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carburetor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50">
              <a:latin typeface="Times New Roman"/>
              <a:cs typeface="Times New Roman"/>
            </a:endParaRPr>
          </a:p>
          <a:p>
            <a:pPr marL="365760" marR="8255" indent="45720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Figure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4.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illustrates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principle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dirty="0">
                <a:latin typeface="Times New Roman"/>
                <a:cs typeface="Times New Roman"/>
              </a:rPr>
              <a:t> an </a:t>
            </a:r>
            <a:r>
              <a:rPr sz="1200" spc="-5" dirty="0">
                <a:latin typeface="Times New Roman"/>
                <a:cs typeface="Times New Roman"/>
              </a:rPr>
              <a:t>air-bleed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system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atypical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modern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downdraught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carburetor.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 could </a:t>
            </a:r>
            <a:r>
              <a:rPr sz="1200" dirty="0">
                <a:latin typeface="Times New Roman"/>
                <a:cs typeface="Times New Roman"/>
              </a:rPr>
              <a:t>be seen </a:t>
            </a:r>
            <a:r>
              <a:rPr sz="1200" spc="-10" dirty="0">
                <a:latin typeface="Times New Roman"/>
                <a:cs typeface="Times New Roman"/>
              </a:rPr>
              <a:t>it </a:t>
            </a:r>
            <a:r>
              <a:rPr sz="1200" dirty="0">
                <a:latin typeface="Times New Roman"/>
                <a:cs typeface="Times New Roman"/>
              </a:rPr>
              <a:t>contains an air-bleed </a:t>
            </a:r>
            <a:r>
              <a:rPr sz="1200" spc="-5" dirty="0">
                <a:latin typeface="Times New Roman"/>
                <a:cs typeface="Times New Roman"/>
              </a:rPr>
              <a:t>into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main nozzle. </a:t>
            </a: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-5" dirty="0">
                <a:latin typeface="Times New Roman"/>
                <a:cs typeface="Times New Roman"/>
              </a:rPr>
              <a:t>orifice restricts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flow </a:t>
            </a:r>
            <a:r>
              <a:rPr sz="1200" spc="-5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air </a:t>
            </a:r>
            <a:r>
              <a:rPr sz="1200" spc="-5" dirty="0">
                <a:latin typeface="Times New Roman"/>
                <a:cs typeface="Times New Roman"/>
              </a:rPr>
              <a:t>through this </a:t>
            </a:r>
            <a:r>
              <a:rPr sz="1200" dirty="0">
                <a:latin typeface="Times New Roman"/>
                <a:cs typeface="Times New Roman"/>
              </a:rPr>
              <a:t>bleed and </a:t>
            </a:r>
            <a:r>
              <a:rPr sz="1200" spc="-5" dirty="0">
                <a:latin typeface="Times New Roman"/>
                <a:cs typeface="Times New Roman"/>
              </a:rPr>
              <a:t>therefore it is </a:t>
            </a:r>
            <a:r>
              <a:rPr sz="1200" dirty="0">
                <a:latin typeface="Times New Roman"/>
                <a:cs typeface="Times New Roman"/>
              </a:rPr>
              <a:t>called </a:t>
            </a:r>
            <a:r>
              <a:rPr sz="1200" spc="-5" dirty="0">
                <a:latin typeface="Times New Roman"/>
                <a:cs typeface="Times New Roman"/>
              </a:rPr>
              <a:t>restricted air-bleed </a:t>
            </a:r>
            <a:r>
              <a:rPr sz="1200" dirty="0">
                <a:latin typeface="Times New Roman"/>
                <a:cs typeface="Times New Roman"/>
              </a:rPr>
              <a:t>jet </a:t>
            </a:r>
            <a:r>
              <a:rPr sz="1200" spc="-5" dirty="0">
                <a:latin typeface="Times New Roman"/>
                <a:cs typeface="Times New Roman"/>
              </a:rPr>
              <a:t>that is very popular. </a:t>
            </a:r>
            <a:r>
              <a:rPr sz="1200" dirty="0">
                <a:latin typeface="Times New Roman"/>
                <a:cs typeface="Times New Roman"/>
              </a:rPr>
              <a:t> When </a:t>
            </a:r>
            <a:r>
              <a:rPr sz="1200" spc="-5" dirty="0">
                <a:latin typeface="Times New Roman"/>
                <a:cs typeface="Times New Roman"/>
              </a:rPr>
              <a:t>the engine is </a:t>
            </a:r>
            <a:r>
              <a:rPr sz="1200" spc="-10" dirty="0">
                <a:latin typeface="Times New Roman"/>
                <a:cs typeface="Times New Roman"/>
              </a:rPr>
              <a:t>not </a:t>
            </a:r>
            <a:r>
              <a:rPr sz="1200" spc="-5" dirty="0">
                <a:latin typeface="Times New Roman"/>
                <a:cs typeface="Times New Roman"/>
              </a:rPr>
              <a:t>operating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main </a:t>
            </a:r>
            <a:r>
              <a:rPr sz="1200" dirty="0">
                <a:latin typeface="Times New Roman"/>
                <a:cs typeface="Times New Roman"/>
              </a:rPr>
              <a:t>jet and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air bleed jet will </a:t>
            </a:r>
            <a:r>
              <a:rPr sz="1200" spc="-5" dirty="0">
                <a:latin typeface="Times New Roman"/>
                <a:cs typeface="Times New Roman"/>
              </a:rPr>
              <a:t>be </a:t>
            </a:r>
            <a:r>
              <a:rPr sz="1200" dirty="0">
                <a:latin typeface="Times New Roman"/>
                <a:cs typeface="Times New Roman"/>
              </a:rPr>
              <a:t>filled </a:t>
            </a:r>
            <a:r>
              <a:rPr sz="1200" spc="-5" dirty="0">
                <a:latin typeface="Times New Roman"/>
                <a:cs typeface="Times New Roman"/>
              </a:rPr>
              <a:t>with fuel. </a:t>
            </a:r>
            <a:r>
              <a:rPr sz="1200" dirty="0">
                <a:latin typeface="Times New Roman"/>
                <a:cs typeface="Times New Roman"/>
              </a:rPr>
              <a:t>When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 engine starts, initially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fuel starts </a:t>
            </a:r>
            <a:r>
              <a:rPr sz="1200" dirty="0">
                <a:latin typeface="Times New Roman"/>
                <a:cs typeface="Times New Roman"/>
              </a:rPr>
              <a:t>coming </a:t>
            </a:r>
            <a:r>
              <a:rPr sz="1200" spc="-5" dirty="0">
                <a:latin typeface="Times New Roman"/>
                <a:cs typeface="Times New Roman"/>
              </a:rPr>
              <a:t>through the </a:t>
            </a:r>
            <a:r>
              <a:rPr sz="1200" dirty="0">
                <a:latin typeface="Times New Roman"/>
                <a:cs typeface="Times New Roman"/>
              </a:rPr>
              <a:t>main as well as </a:t>
            </a:r>
            <a:r>
              <a:rPr sz="1200" spc="-5" dirty="0">
                <a:latin typeface="Times New Roman"/>
                <a:cs typeface="Times New Roman"/>
              </a:rPr>
              <a:t>the air </a:t>
            </a:r>
            <a:r>
              <a:rPr sz="1200" dirty="0">
                <a:latin typeface="Times New Roman"/>
                <a:cs typeface="Times New Roman"/>
              </a:rPr>
              <a:t>bleed jet </a:t>
            </a:r>
            <a:r>
              <a:rPr sz="1200" spc="-5" dirty="0">
                <a:latin typeface="Times New Roman"/>
                <a:cs typeface="Times New Roman"/>
              </a:rPr>
              <a:t>(A). As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 engine picks </a:t>
            </a:r>
            <a:r>
              <a:rPr sz="1200" spc="-10" dirty="0">
                <a:latin typeface="Times New Roman"/>
                <a:cs typeface="Times New Roman"/>
              </a:rPr>
              <a:t>up, </a:t>
            </a:r>
            <a:r>
              <a:rPr sz="1200" spc="-5" dirty="0">
                <a:latin typeface="Times New Roman"/>
                <a:cs typeface="Times New Roman"/>
              </a:rPr>
              <a:t>only </a:t>
            </a:r>
            <a:r>
              <a:rPr sz="1200" dirty="0">
                <a:latin typeface="Times New Roman"/>
                <a:cs typeface="Times New Roman"/>
              </a:rPr>
              <a:t>air starts coming </a:t>
            </a:r>
            <a:r>
              <a:rPr sz="1200" spc="-5" dirty="0">
                <a:latin typeface="Times New Roman"/>
                <a:cs typeface="Times New Roman"/>
              </a:rPr>
              <a:t>through the air </a:t>
            </a:r>
            <a:r>
              <a:rPr sz="1200" dirty="0">
                <a:latin typeface="Times New Roman"/>
                <a:cs typeface="Times New Roman"/>
              </a:rPr>
              <a:t>bleed and </a:t>
            </a:r>
            <a:r>
              <a:rPr sz="1200" spc="-5" dirty="0">
                <a:latin typeface="Times New Roman"/>
                <a:cs typeface="Times New Roman"/>
              </a:rPr>
              <a:t>mixes with fuel </a:t>
            </a:r>
            <a:r>
              <a:rPr sz="1200" dirty="0">
                <a:latin typeface="Times New Roman"/>
                <a:cs typeface="Times New Roman"/>
              </a:rPr>
              <a:t>at </a:t>
            </a:r>
            <a:r>
              <a:rPr sz="1200" spc="-5" dirty="0">
                <a:latin typeface="Times New Roman"/>
                <a:cs typeface="Times New Roman"/>
              </a:rPr>
              <a:t>B making a air </a:t>
            </a:r>
            <a:r>
              <a:rPr sz="1200" dirty="0">
                <a:latin typeface="Times New Roman"/>
                <a:cs typeface="Times New Roman"/>
              </a:rPr>
              <a:t> fuel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emulsion.</a:t>
            </a:r>
            <a:endParaRPr sz="1200">
              <a:latin typeface="Times New Roman"/>
              <a:cs typeface="Times New Roman"/>
            </a:endParaRPr>
          </a:p>
          <a:p>
            <a:pPr marL="365760" marR="5080" indent="45720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Thus the </a:t>
            </a:r>
            <a:r>
              <a:rPr sz="1200" dirty="0">
                <a:latin typeface="Times New Roman"/>
                <a:cs typeface="Times New Roman"/>
              </a:rPr>
              <a:t>fluid </a:t>
            </a:r>
            <a:r>
              <a:rPr sz="1200" spc="-5" dirty="0">
                <a:latin typeface="Times New Roman"/>
                <a:cs typeface="Times New Roman"/>
              </a:rPr>
              <a:t>stream that </a:t>
            </a:r>
            <a:r>
              <a:rPr sz="1200" dirty="0">
                <a:latin typeface="Times New Roman"/>
                <a:cs typeface="Times New Roman"/>
              </a:rPr>
              <a:t>has </a:t>
            </a:r>
            <a:r>
              <a:rPr sz="1200" spc="-5" dirty="0">
                <a:latin typeface="Times New Roman"/>
                <a:cs typeface="Times New Roman"/>
              </a:rPr>
              <a:t>become </a:t>
            </a: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-5" dirty="0">
                <a:latin typeface="Times New Roman"/>
                <a:cs typeface="Times New Roman"/>
              </a:rPr>
              <a:t>emulsion of </a:t>
            </a:r>
            <a:r>
              <a:rPr sz="1200" dirty="0">
                <a:latin typeface="Times New Roman"/>
                <a:cs typeface="Times New Roman"/>
              </a:rPr>
              <a:t>air and liquid has </a:t>
            </a:r>
            <a:r>
              <a:rPr sz="1200" spc="-5" dirty="0">
                <a:latin typeface="Times New Roman"/>
                <a:cs typeface="Times New Roman"/>
              </a:rPr>
              <a:t>negligible viscosity </a:t>
            </a:r>
            <a:r>
              <a:rPr sz="1200" dirty="0">
                <a:latin typeface="Times New Roman"/>
                <a:cs typeface="Times New Roman"/>
              </a:rPr>
              <a:t> and </a:t>
            </a:r>
            <a:r>
              <a:rPr sz="1200" spc="-5" dirty="0">
                <a:latin typeface="Times New Roman"/>
                <a:cs typeface="Times New Roman"/>
              </a:rPr>
              <a:t>surface tension. Thus the </a:t>
            </a:r>
            <a:r>
              <a:rPr sz="1200" dirty="0">
                <a:latin typeface="Times New Roman"/>
                <a:cs typeface="Times New Roman"/>
              </a:rPr>
              <a:t>flow </a:t>
            </a:r>
            <a:r>
              <a:rPr sz="1200" spc="-5" dirty="0">
                <a:latin typeface="Times New Roman"/>
                <a:cs typeface="Times New Roman"/>
              </a:rPr>
              <a:t>rate of fuel is </a:t>
            </a:r>
            <a:r>
              <a:rPr sz="1200" dirty="0">
                <a:latin typeface="Times New Roman"/>
                <a:cs typeface="Times New Roman"/>
              </a:rPr>
              <a:t>augmented and </a:t>
            </a:r>
            <a:r>
              <a:rPr sz="1200" spc="-5" dirty="0">
                <a:latin typeface="Times New Roman"/>
                <a:cs typeface="Times New Roman"/>
              </a:rPr>
              <a:t>more fuel is </a:t>
            </a:r>
            <a:r>
              <a:rPr sz="1200" dirty="0">
                <a:latin typeface="Times New Roman"/>
                <a:cs typeface="Times New Roman"/>
              </a:rPr>
              <a:t>sucked at </a:t>
            </a:r>
            <a:r>
              <a:rPr sz="1200" spc="-5" dirty="0">
                <a:latin typeface="Times New Roman"/>
                <a:cs typeface="Times New Roman"/>
              </a:rPr>
              <a:t>low suctions.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‘By proper design of hole size </a:t>
            </a:r>
            <a:r>
              <a:rPr sz="1200" dirty="0">
                <a:latin typeface="Times New Roman"/>
                <a:cs typeface="Times New Roman"/>
              </a:rPr>
              <a:t>at </a:t>
            </a:r>
            <a:r>
              <a:rPr sz="1200" spc="-5" dirty="0">
                <a:latin typeface="Times New Roman"/>
                <a:cs typeface="Times New Roman"/>
              </a:rPr>
              <a:t>B compatible with the </a:t>
            </a:r>
            <a:r>
              <a:rPr sz="1200" dirty="0">
                <a:latin typeface="Times New Roman"/>
                <a:cs typeface="Times New Roman"/>
              </a:rPr>
              <a:t>entry </a:t>
            </a:r>
            <a:r>
              <a:rPr sz="1200" spc="-5" dirty="0">
                <a:latin typeface="Times New Roman"/>
                <a:cs typeface="Times New Roman"/>
              </a:rPr>
              <a:t>hole </a:t>
            </a:r>
            <a:r>
              <a:rPr sz="1200" dirty="0">
                <a:latin typeface="Times New Roman"/>
                <a:cs typeface="Times New Roman"/>
              </a:rPr>
              <a:t>at A, </a:t>
            </a:r>
            <a:r>
              <a:rPr sz="1200" spc="-5" dirty="0">
                <a:latin typeface="Times New Roman"/>
                <a:cs typeface="Times New Roman"/>
              </a:rPr>
              <a:t>it is </a:t>
            </a:r>
            <a:r>
              <a:rPr sz="1200" dirty="0">
                <a:latin typeface="Times New Roman"/>
                <a:cs typeface="Times New Roman"/>
              </a:rPr>
              <a:t>possible </a:t>
            </a: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dirty="0">
                <a:latin typeface="Times New Roman"/>
                <a:cs typeface="Times New Roman"/>
              </a:rPr>
              <a:t>maintain </a:t>
            </a:r>
            <a:r>
              <a:rPr sz="1200" spc="-5" dirty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 fairly </a:t>
            </a:r>
            <a:r>
              <a:rPr sz="1200" spc="-5" dirty="0">
                <a:latin typeface="Times New Roman"/>
                <a:cs typeface="Times New Roman"/>
              </a:rPr>
              <a:t>uniform </a:t>
            </a:r>
            <a:r>
              <a:rPr sz="1200" dirty="0">
                <a:latin typeface="Times New Roman"/>
                <a:cs typeface="Times New Roman"/>
              </a:rPr>
              <a:t>mixture ratio for </a:t>
            </a:r>
            <a:r>
              <a:rPr sz="1200" spc="-5" dirty="0">
                <a:latin typeface="Times New Roman"/>
                <a:cs typeface="Times New Roman"/>
              </a:rPr>
              <a:t>the entire power range </a:t>
            </a:r>
            <a:r>
              <a:rPr sz="120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the operation of </a:t>
            </a: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-5" dirty="0">
                <a:latin typeface="Times New Roman"/>
                <a:cs typeface="Times New Roman"/>
              </a:rPr>
              <a:t>engine. If the </a:t>
            </a:r>
            <a:r>
              <a:rPr sz="1200" dirty="0">
                <a:latin typeface="Times New Roman"/>
                <a:cs typeface="Times New Roman"/>
              </a:rPr>
              <a:t>fuel </a:t>
            </a:r>
            <a:r>
              <a:rPr sz="1200" spc="-5" dirty="0">
                <a:latin typeface="Times New Roman"/>
                <a:cs typeface="Times New Roman"/>
              </a:rPr>
              <a:t>flow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nozzle </a:t>
            </a:r>
            <a:r>
              <a:rPr sz="120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the air-bleed system is placed in the </a:t>
            </a:r>
            <a:r>
              <a:rPr sz="1200" dirty="0">
                <a:latin typeface="Times New Roman"/>
                <a:cs typeface="Times New Roman"/>
              </a:rPr>
              <a:t>centre </a:t>
            </a:r>
            <a:r>
              <a:rPr sz="1200" spc="-5" dirty="0">
                <a:latin typeface="Times New Roman"/>
                <a:cs typeface="Times New Roman"/>
              </a:rPr>
              <a:t>of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venturi, </a:t>
            </a:r>
            <a:r>
              <a:rPr sz="1200" dirty="0">
                <a:latin typeface="Times New Roman"/>
                <a:cs typeface="Times New Roman"/>
              </a:rPr>
              <a:t>both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air-bleed nozzle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 venturi </a:t>
            </a:r>
            <a:r>
              <a:rPr sz="1200" dirty="0">
                <a:latin typeface="Times New Roman"/>
                <a:cs typeface="Times New Roman"/>
              </a:rPr>
              <a:t>are subjected </a:t>
            </a: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dirty="0">
                <a:latin typeface="Times New Roman"/>
                <a:cs typeface="Times New Roman"/>
              </a:rPr>
              <a:t>same </a:t>
            </a:r>
            <a:r>
              <a:rPr sz="1200" spc="-5" dirty="0">
                <a:latin typeface="Times New Roman"/>
                <a:cs typeface="Times New Roman"/>
              </a:rPr>
              <a:t>engine </a:t>
            </a:r>
            <a:r>
              <a:rPr sz="1200" dirty="0">
                <a:latin typeface="Times New Roman"/>
                <a:cs typeface="Times New Roman"/>
              </a:rPr>
              <a:t>suction </a:t>
            </a:r>
            <a:r>
              <a:rPr sz="1200" spc="-5" dirty="0">
                <a:latin typeface="Times New Roman"/>
                <a:cs typeface="Times New Roman"/>
              </a:rPr>
              <a:t>resulting approximately </a:t>
            </a:r>
            <a:r>
              <a:rPr sz="1200" dirty="0">
                <a:latin typeface="Times New Roman"/>
                <a:cs typeface="Times New Roman"/>
              </a:rPr>
              <a:t>same </a:t>
            </a:r>
            <a:r>
              <a:rPr sz="1200" spc="-5" dirty="0">
                <a:latin typeface="Times New Roman"/>
                <a:cs typeface="Times New Roman"/>
              </a:rPr>
              <a:t>fuel-air </a:t>
            </a:r>
            <a:r>
              <a:rPr sz="1200" dirty="0">
                <a:latin typeface="Times New Roman"/>
                <a:cs typeface="Times New Roman"/>
              </a:rPr>
              <a:t>mixture for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 entire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power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range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operation.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Compensating</a:t>
            </a:r>
            <a:r>
              <a:rPr sz="1400" b="1" spc="-8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Jet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20416" y="8179088"/>
            <a:ext cx="2133600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5" dirty="0">
                <a:latin typeface="Times New Roman"/>
                <a:cs typeface="Times New Roman"/>
              </a:rPr>
              <a:t>Figure: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5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Compensating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Jet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device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41092" y="6172200"/>
            <a:ext cx="2596895" cy="203606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98192" y="1107948"/>
            <a:ext cx="2182367" cy="1894332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9" name="object 9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24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641362"/>
            <a:ext cx="6539230" cy="384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0485" algn="r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AUTOMOBILE</a:t>
            </a:r>
            <a:r>
              <a:rPr sz="1100" spc="-6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ENGINEERING</a:t>
            </a:r>
            <a:endParaRPr sz="1100">
              <a:latin typeface="Calibri"/>
              <a:cs typeface="Calibri"/>
            </a:endParaRPr>
          </a:p>
          <a:p>
            <a:pPr marL="365760" marR="16510" indent="457200" algn="just">
              <a:lnSpc>
                <a:spcPts val="1380"/>
              </a:lnSpc>
              <a:spcBef>
                <a:spcPts val="970"/>
              </a:spcBef>
            </a:pPr>
            <a:r>
              <a:rPr sz="1200" spc="-5" dirty="0">
                <a:latin typeface="Times New Roman"/>
                <a:cs typeface="Times New Roman"/>
              </a:rPr>
              <a:t>The principle of compensating </a:t>
            </a:r>
            <a:r>
              <a:rPr sz="1200" dirty="0">
                <a:latin typeface="Times New Roman"/>
                <a:cs typeface="Times New Roman"/>
              </a:rPr>
              <a:t>jet </a:t>
            </a:r>
            <a:r>
              <a:rPr sz="1200" spc="-5" dirty="0">
                <a:latin typeface="Times New Roman"/>
                <a:cs typeface="Times New Roman"/>
              </a:rPr>
              <a:t>device </a:t>
            </a:r>
            <a:r>
              <a:rPr sz="1200" spc="-10" dirty="0">
                <a:latin typeface="Times New Roman"/>
                <a:cs typeface="Times New Roman"/>
              </a:rPr>
              <a:t>is </a:t>
            </a:r>
            <a:r>
              <a:rPr sz="1200" spc="-5" dirty="0">
                <a:latin typeface="Times New Roman"/>
                <a:cs typeface="Times New Roman"/>
              </a:rPr>
              <a:t>to make the mixture </a:t>
            </a:r>
            <a:r>
              <a:rPr sz="1200" dirty="0">
                <a:latin typeface="Times New Roman"/>
                <a:cs typeface="Times New Roman"/>
              </a:rPr>
              <a:t>leaner as the </a:t>
            </a:r>
            <a:r>
              <a:rPr sz="1200" spc="-5" dirty="0">
                <a:latin typeface="Times New Roman"/>
                <a:cs typeface="Times New Roman"/>
              </a:rPr>
              <a:t>throttle opens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progressively.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this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method,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seen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from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Fig.5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addition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main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jet,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compensating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jet </a:t>
            </a:r>
            <a:r>
              <a:rPr sz="1200" spc="-5" dirty="0">
                <a:latin typeface="Times New Roman"/>
                <a:cs typeface="Times New Roman"/>
              </a:rPr>
              <a:t>is incorporated. The compensating </a:t>
            </a:r>
            <a:r>
              <a:rPr sz="1200" dirty="0">
                <a:latin typeface="Times New Roman"/>
                <a:cs typeface="Times New Roman"/>
              </a:rPr>
              <a:t>jet </a:t>
            </a:r>
            <a:r>
              <a:rPr sz="1200" spc="-5" dirty="0">
                <a:latin typeface="Times New Roman"/>
                <a:cs typeface="Times New Roman"/>
              </a:rPr>
              <a:t>is connected to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compensation well. The compensating </a:t>
            </a:r>
            <a:r>
              <a:rPr sz="1200" dirty="0">
                <a:latin typeface="Times New Roman"/>
                <a:cs typeface="Times New Roman"/>
              </a:rPr>
              <a:t> well</a:t>
            </a:r>
            <a:r>
              <a:rPr sz="1200" spc="-5" dirty="0">
                <a:latin typeface="Times New Roman"/>
                <a:cs typeface="Times New Roman"/>
              </a:rPr>
              <a:t> is </a:t>
            </a:r>
            <a:r>
              <a:rPr sz="1200" dirty="0">
                <a:latin typeface="Times New Roman"/>
                <a:cs typeface="Times New Roman"/>
              </a:rPr>
              <a:t>also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vented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atmosphere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like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main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float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chamber.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365760" marR="8255" indent="45720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compensating</a:t>
            </a:r>
            <a:r>
              <a:rPr sz="1200" dirty="0">
                <a:latin typeface="Times New Roman"/>
                <a:cs typeface="Times New Roman"/>
              </a:rPr>
              <a:t> well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dirty="0">
                <a:latin typeface="Times New Roman"/>
                <a:cs typeface="Times New Roman"/>
              </a:rPr>
              <a:t> supplied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with</a:t>
            </a:r>
            <a:r>
              <a:rPr sz="1200" dirty="0">
                <a:latin typeface="Times New Roman"/>
                <a:cs typeface="Times New Roman"/>
              </a:rPr>
              <a:t> fuel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from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main</a:t>
            </a:r>
            <a:r>
              <a:rPr sz="1200" dirty="0">
                <a:latin typeface="Times New Roman"/>
                <a:cs typeface="Times New Roman"/>
              </a:rPr>
              <a:t> float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chamber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through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restricting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orifice.</a:t>
            </a:r>
            <a:r>
              <a:rPr sz="1200" dirty="0">
                <a:latin typeface="Times New Roman"/>
                <a:cs typeface="Times New Roman"/>
              </a:rPr>
              <a:t> With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increase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airflow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rate,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there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decrease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level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 compensating well, with the result </a:t>
            </a:r>
            <a:r>
              <a:rPr sz="1200" dirty="0">
                <a:latin typeface="Times New Roman"/>
                <a:cs typeface="Times New Roman"/>
              </a:rPr>
              <a:t>that </a:t>
            </a:r>
            <a:r>
              <a:rPr sz="1200" spc="-5" dirty="0">
                <a:latin typeface="Times New Roman"/>
                <a:cs typeface="Times New Roman"/>
              </a:rPr>
              <a:t>fuel supply through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compensating </a:t>
            </a:r>
            <a:r>
              <a:rPr sz="1200" dirty="0">
                <a:latin typeface="Times New Roman"/>
                <a:cs typeface="Times New Roman"/>
              </a:rPr>
              <a:t>jet </a:t>
            </a:r>
            <a:r>
              <a:rPr sz="1200" spc="-5" dirty="0">
                <a:latin typeface="Times New Roman"/>
                <a:cs typeface="Times New Roman"/>
              </a:rPr>
              <a:t>decreases.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 compensating </a:t>
            </a:r>
            <a:r>
              <a:rPr sz="1200" dirty="0">
                <a:latin typeface="Times New Roman"/>
                <a:cs typeface="Times New Roman"/>
              </a:rPr>
              <a:t>jet </a:t>
            </a:r>
            <a:r>
              <a:rPr sz="1200" spc="-5" dirty="0">
                <a:latin typeface="Times New Roman"/>
                <a:cs typeface="Times New Roman"/>
              </a:rPr>
              <a:t>thus progressively makes 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mixture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leaner </a:t>
            </a:r>
            <a:r>
              <a:rPr sz="1200" dirty="0">
                <a:latin typeface="Times New Roman"/>
                <a:cs typeface="Times New Roman"/>
              </a:rPr>
              <a:t>as </a:t>
            </a:r>
            <a:r>
              <a:rPr sz="1200" spc="-5" dirty="0">
                <a:latin typeface="Times New Roman"/>
                <a:cs typeface="Times New Roman"/>
              </a:rPr>
              <a:t>the main </a:t>
            </a:r>
            <a:r>
              <a:rPr sz="1200" dirty="0">
                <a:latin typeface="Times New Roman"/>
                <a:cs typeface="Times New Roman"/>
              </a:rPr>
              <a:t>jet</a:t>
            </a:r>
            <a:r>
              <a:rPr sz="1200" spc="3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progressively </a:t>
            </a:r>
            <a:r>
              <a:rPr sz="1200" dirty="0">
                <a:latin typeface="Times New Roman"/>
                <a:cs typeface="Times New Roman"/>
              </a:rPr>
              <a:t>makes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mixture </a:t>
            </a:r>
            <a:r>
              <a:rPr sz="1200" spc="-5" dirty="0">
                <a:latin typeface="Times New Roman"/>
                <a:cs typeface="Times New Roman"/>
              </a:rPr>
              <a:t>richer. The </a:t>
            </a:r>
            <a:r>
              <a:rPr sz="1200" dirty="0">
                <a:latin typeface="Times New Roman"/>
                <a:cs typeface="Times New Roman"/>
              </a:rPr>
              <a:t>main jet </a:t>
            </a:r>
            <a:r>
              <a:rPr sz="1200" spc="-5" dirty="0">
                <a:latin typeface="Times New Roman"/>
                <a:cs typeface="Times New Roman"/>
              </a:rPr>
              <a:t>curve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the compensating </a:t>
            </a:r>
            <a:r>
              <a:rPr sz="1200" dirty="0">
                <a:latin typeface="Times New Roman"/>
                <a:cs typeface="Times New Roman"/>
              </a:rPr>
              <a:t>jet </a:t>
            </a:r>
            <a:r>
              <a:rPr sz="1200" spc="-5" dirty="0">
                <a:latin typeface="Times New Roman"/>
                <a:cs typeface="Times New Roman"/>
              </a:rPr>
              <a:t>curve </a:t>
            </a:r>
            <a:r>
              <a:rPr sz="120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more or </a:t>
            </a:r>
            <a:r>
              <a:rPr sz="1200" dirty="0">
                <a:latin typeface="Times New Roman"/>
                <a:cs typeface="Times New Roman"/>
              </a:rPr>
              <a:t>less </a:t>
            </a:r>
            <a:r>
              <a:rPr sz="1200" spc="-5" dirty="0">
                <a:latin typeface="Times New Roman"/>
                <a:cs typeface="Times New Roman"/>
              </a:rPr>
              <a:t>reciprocals of </a:t>
            </a:r>
            <a:r>
              <a:rPr sz="1200" dirty="0">
                <a:latin typeface="Times New Roman"/>
                <a:cs typeface="Times New Roman"/>
              </a:rPr>
              <a:t> each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other.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-5" dirty="0">
                <a:latin typeface="Times New Roman"/>
                <a:cs typeface="Times New Roman"/>
              </a:rPr>
              <a:t>Emulsion</a:t>
            </a:r>
            <a:r>
              <a:rPr sz="1400" b="1" spc="-8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Tube</a:t>
            </a:r>
            <a:endParaRPr sz="1400">
              <a:latin typeface="Times New Roman"/>
              <a:cs typeface="Times New Roman"/>
            </a:endParaRPr>
          </a:p>
          <a:p>
            <a:pPr marL="365760" marR="5080" indent="457200" algn="just">
              <a:lnSpc>
                <a:spcPct val="95800"/>
              </a:lnSpc>
              <a:spcBef>
                <a:spcPts val="1280"/>
              </a:spcBef>
            </a:pP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mixture</a:t>
            </a:r>
            <a:r>
              <a:rPr sz="1200" dirty="0">
                <a:latin typeface="Times New Roman"/>
                <a:cs typeface="Times New Roman"/>
              </a:rPr>
              <a:t> correction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dirty="0">
                <a:latin typeface="Times New Roman"/>
                <a:cs typeface="Times New Roman"/>
              </a:rPr>
              <a:t> attempted </a:t>
            </a:r>
            <a:r>
              <a:rPr sz="1200" spc="-5" dirty="0">
                <a:latin typeface="Times New Roman"/>
                <a:cs typeface="Times New Roman"/>
              </a:rPr>
              <a:t>by</a:t>
            </a:r>
            <a:r>
              <a:rPr sz="1200" dirty="0">
                <a:latin typeface="Times New Roman"/>
                <a:cs typeface="Times New Roman"/>
              </a:rPr>
              <a:t> air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bleeding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dirty="0">
                <a:latin typeface="Times New Roman"/>
                <a:cs typeface="Times New Roman"/>
              </a:rPr>
              <a:t> modern </a:t>
            </a:r>
            <a:r>
              <a:rPr sz="1200" spc="-5" dirty="0">
                <a:latin typeface="Times New Roman"/>
                <a:cs typeface="Times New Roman"/>
              </a:rPr>
              <a:t>carburetor.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one</a:t>
            </a:r>
            <a:r>
              <a:rPr sz="1200" dirty="0">
                <a:latin typeface="Times New Roman"/>
                <a:cs typeface="Times New Roman"/>
              </a:rPr>
              <a:t> such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arrangement as shown in Fig.6, the main metering </a:t>
            </a:r>
            <a:r>
              <a:rPr sz="1200" dirty="0">
                <a:latin typeface="Times New Roman"/>
                <a:cs typeface="Times New Roman"/>
              </a:rPr>
              <a:t>jet is kept at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 level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about 25 mm below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fuel </a:t>
            </a:r>
            <a:r>
              <a:rPr sz="1200" spc="-5" dirty="0">
                <a:latin typeface="Times New Roman"/>
                <a:cs typeface="Times New Roman"/>
              </a:rPr>
              <a:t>level in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float </a:t>
            </a:r>
            <a:r>
              <a:rPr sz="1200" spc="-5" dirty="0">
                <a:latin typeface="Times New Roman"/>
                <a:cs typeface="Times New Roman"/>
              </a:rPr>
              <a:t>chamber. Therefore, it is </a:t>
            </a:r>
            <a:r>
              <a:rPr sz="1200" dirty="0">
                <a:latin typeface="Times New Roman"/>
                <a:cs typeface="Times New Roman"/>
              </a:rPr>
              <a:t>also called </a:t>
            </a:r>
            <a:r>
              <a:rPr sz="1200" spc="-5" dirty="0">
                <a:latin typeface="Times New Roman"/>
                <a:cs typeface="Times New Roman"/>
              </a:rPr>
              <a:t>submerged </a:t>
            </a:r>
            <a:r>
              <a:rPr sz="1200" dirty="0">
                <a:latin typeface="Times New Roman"/>
                <a:cs typeface="Times New Roman"/>
              </a:rPr>
              <a:t>jet.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jet </a:t>
            </a:r>
            <a:r>
              <a:rPr sz="1200" spc="-10" dirty="0">
                <a:latin typeface="Times New Roman"/>
                <a:cs typeface="Times New Roman"/>
              </a:rPr>
              <a:t>is </a:t>
            </a:r>
            <a:r>
              <a:rPr sz="1200" spc="-5" dirty="0">
                <a:latin typeface="Times New Roman"/>
                <a:cs typeface="Times New Roman"/>
              </a:rPr>
              <a:t>located </a:t>
            </a:r>
            <a:r>
              <a:rPr sz="1200" dirty="0">
                <a:latin typeface="Times New Roman"/>
                <a:cs typeface="Times New Roman"/>
              </a:rPr>
              <a:t>at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 bottom </a:t>
            </a:r>
            <a:r>
              <a:rPr sz="1200" spc="-5" dirty="0">
                <a:latin typeface="Times New Roman"/>
                <a:cs typeface="Times New Roman"/>
              </a:rPr>
              <a:t>of a well.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sides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the well have holes. As </a:t>
            </a:r>
            <a:r>
              <a:rPr sz="1200" dirty="0">
                <a:latin typeface="Times New Roman"/>
                <a:cs typeface="Times New Roman"/>
              </a:rPr>
              <a:t>can </a:t>
            </a:r>
            <a:r>
              <a:rPr sz="1200" spc="-5" dirty="0">
                <a:latin typeface="Times New Roman"/>
                <a:cs typeface="Times New Roman"/>
              </a:rPr>
              <a:t>be seen </a:t>
            </a:r>
            <a:r>
              <a:rPr sz="1200" dirty="0">
                <a:latin typeface="Times New Roman"/>
                <a:cs typeface="Times New Roman"/>
              </a:rPr>
              <a:t>from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figure these </a:t>
            </a:r>
            <a:r>
              <a:rPr sz="1200" dirty="0">
                <a:latin typeface="Times New Roman"/>
                <a:cs typeface="Times New Roman"/>
              </a:rPr>
              <a:t>holes are </a:t>
            </a:r>
            <a:r>
              <a:rPr sz="1200" spc="-10" dirty="0">
                <a:latin typeface="Times New Roman"/>
                <a:cs typeface="Times New Roman"/>
              </a:rPr>
              <a:t>in </a:t>
            </a:r>
            <a:r>
              <a:rPr sz="1200" spc="-5" dirty="0">
                <a:latin typeface="Times New Roman"/>
                <a:cs typeface="Times New Roman"/>
              </a:rPr>
              <a:t> communication with the atmosphere. In the beginning the </a:t>
            </a:r>
            <a:r>
              <a:rPr sz="1200" dirty="0">
                <a:latin typeface="Times New Roman"/>
                <a:cs typeface="Times New Roman"/>
              </a:rPr>
              <a:t>level </a:t>
            </a:r>
            <a:r>
              <a:rPr sz="1200" spc="-5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petrol </a:t>
            </a:r>
            <a:r>
              <a:rPr sz="1200" spc="-5" dirty="0">
                <a:latin typeface="Times New Roman"/>
                <a:cs typeface="Times New Roman"/>
              </a:rPr>
              <a:t>in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float chamber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well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same.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8068" y="7346984"/>
            <a:ext cx="6179820" cy="1431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95"/>
              </a:spcBef>
            </a:pPr>
            <a:r>
              <a:rPr sz="1200" spc="-5" dirty="0">
                <a:latin typeface="Times New Roman"/>
                <a:cs typeface="Times New Roman"/>
              </a:rPr>
              <a:t>Figure: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6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Emulsion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Tube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ts val="1380"/>
              </a:lnSpc>
              <a:spcBef>
                <a:spcPts val="5"/>
              </a:spcBef>
            </a:pPr>
            <a:r>
              <a:rPr sz="1200" dirty="0">
                <a:latin typeface="Times New Roman"/>
                <a:cs typeface="Times New Roman"/>
              </a:rPr>
              <a:t>When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throttle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opened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pressure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venturi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throat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decreases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petrol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drawn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into the </a:t>
            </a:r>
            <a:r>
              <a:rPr sz="1200" dirty="0">
                <a:latin typeface="Times New Roman"/>
                <a:cs typeface="Times New Roman"/>
              </a:rPr>
              <a:t>air </a:t>
            </a:r>
            <a:r>
              <a:rPr sz="1200" spc="-5" dirty="0">
                <a:latin typeface="Times New Roman"/>
                <a:cs typeface="Times New Roman"/>
              </a:rPr>
              <a:t>stream. This results in progressively uncovering </a:t>
            </a:r>
            <a:r>
              <a:rPr sz="1200" dirty="0">
                <a:latin typeface="Times New Roman"/>
                <a:cs typeface="Times New Roman"/>
              </a:rPr>
              <a:t>the holes </a:t>
            </a:r>
            <a:r>
              <a:rPr sz="1200" spc="-5" dirty="0">
                <a:latin typeface="Times New Roman"/>
                <a:cs typeface="Times New Roman"/>
              </a:rPr>
              <a:t>in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central tube leading to </a:t>
            </a:r>
            <a:r>
              <a:rPr sz="1200" dirty="0">
                <a:latin typeface="Times New Roman"/>
                <a:cs typeface="Times New Roman"/>
              </a:rPr>
              <a:t> increasing </a:t>
            </a:r>
            <a:r>
              <a:rPr sz="1200" spc="-5" dirty="0">
                <a:latin typeface="Times New Roman"/>
                <a:cs typeface="Times New Roman"/>
              </a:rPr>
              <a:t>air-fuel </a:t>
            </a:r>
            <a:r>
              <a:rPr sz="1200" dirty="0">
                <a:latin typeface="Times New Roman"/>
                <a:cs typeface="Times New Roman"/>
              </a:rPr>
              <a:t>ratios </a:t>
            </a:r>
            <a:r>
              <a:rPr sz="1200" spc="-5" dirty="0">
                <a:latin typeface="Times New Roman"/>
                <a:cs typeface="Times New Roman"/>
              </a:rPr>
              <a:t>or </a:t>
            </a:r>
            <a:r>
              <a:rPr sz="1200" dirty="0">
                <a:latin typeface="Times New Roman"/>
                <a:cs typeface="Times New Roman"/>
              </a:rPr>
              <a:t>decreasing </a:t>
            </a:r>
            <a:r>
              <a:rPr sz="1200" spc="-5" dirty="0">
                <a:latin typeface="Times New Roman"/>
                <a:cs typeface="Times New Roman"/>
              </a:rPr>
              <a:t>richness </a:t>
            </a:r>
            <a:r>
              <a:rPr sz="120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mixture when </a:t>
            </a:r>
            <a:r>
              <a:rPr sz="1200" dirty="0">
                <a:latin typeface="Times New Roman"/>
                <a:cs typeface="Times New Roman"/>
              </a:rPr>
              <a:t>all </a:t>
            </a:r>
            <a:r>
              <a:rPr sz="1200" spc="-5" dirty="0">
                <a:latin typeface="Times New Roman"/>
                <a:cs typeface="Times New Roman"/>
              </a:rPr>
              <a:t>holes have been uncovered.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Normal </a:t>
            </a:r>
            <a:r>
              <a:rPr sz="1200" dirty="0">
                <a:latin typeface="Times New Roman"/>
                <a:cs typeface="Times New Roman"/>
              </a:rPr>
              <a:t>flow </a:t>
            </a:r>
            <a:r>
              <a:rPr sz="1200" spc="-5" dirty="0">
                <a:latin typeface="Times New Roman"/>
                <a:cs typeface="Times New Roman"/>
              </a:rPr>
              <a:t>takes place </a:t>
            </a:r>
            <a:r>
              <a:rPr sz="1200" dirty="0">
                <a:latin typeface="Times New Roman"/>
                <a:cs typeface="Times New Roman"/>
              </a:rPr>
              <a:t>from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main </a:t>
            </a:r>
            <a:r>
              <a:rPr sz="1200" spc="-5" dirty="0">
                <a:latin typeface="Times New Roman"/>
                <a:cs typeface="Times New Roman"/>
              </a:rPr>
              <a:t>jet. The air is drawn through </a:t>
            </a:r>
            <a:r>
              <a:rPr sz="1200" dirty="0">
                <a:latin typeface="Times New Roman"/>
                <a:cs typeface="Times New Roman"/>
              </a:rPr>
              <a:t>these holes </a:t>
            </a:r>
            <a:r>
              <a:rPr sz="1200" spc="-5" dirty="0">
                <a:latin typeface="Times New Roman"/>
                <a:cs typeface="Times New Roman"/>
              </a:rPr>
              <a:t>in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well,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 fuel </a:t>
            </a:r>
            <a:r>
              <a:rPr sz="1200" spc="-5" dirty="0">
                <a:latin typeface="Times New Roman"/>
                <a:cs typeface="Times New Roman"/>
              </a:rPr>
              <a:t>is emulsified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the pressure differential across the </a:t>
            </a:r>
            <a:r>
              <a:rPr sz="1200" dirty="0">
                <a:latin typeface="Times New Roman"/>
                <a:cs typeface="Times New Roman"/>
              </a:rPr>
              <a:t>column </a:t>
            </a:r>
            <a:r>
              <a:rPr sz="1200" spc="-5" dirty="0">
                <a:latin typeface="Times New Roman"/>
                <a:cs typeface="Times New Roman"/>
              </a:rPr>
              <a:t>of fuel is not </a:t>
            </a:r>
            <a:r>
              <a:rPr sz="1200" dirty="0">
                <a:latin typeface="Times New Roman"/>
                <a:cs typeface="Times New Roman"/>
              </a:rPr>
              <a:t>as </a:t>
            </a:r>
            <a:r>
              <a:rPr sz="1200" spc="-5" dirty="0">
                <a:latin typeface="Times New Roman"/>
                <a:cs typeface="Times New Roman"/>
              </a:rPr>
              <a:t>high </a:t>
            </a:r>
            <a:r>
              <a:rPr sz="1200" dirty="0">
                <a:latin typeface="Times New Roman"/>
                <a:cs typeface="Times New Roman"/>
              </a:rPr>
              <a:t>as that </a:t>
            </a:r>
            <a:r>
              <a:rPr sz="1200" spc="-5" dirty="0">
                <a:latin typeface="Times New Roman"/>
                <a:cs typeface="Times New Roman"/>
              </a:rPr>
              <a:t>in </a:t>
            </a:r>
            <a:r>
              <a:rPr sz="1200" dirty="0">
                <a:latin typeface="Times New Roman"/>
                <a:cs typeface="Times New Roman"/>
              </a:rPr>
              <a:t> simple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carburetor.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2051" y="4494276"/>
            <a:ext cx="2383535" cy="254050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6" name="object 6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25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6247" y="641362"/>
            <a:ext cx="16319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</a:t>
            </a:r>
            <a:r>
              <a:rPr sz="1100" spc="-10" dirty="0">
                <a:latin typeface="Calibri"/>
                <a:cs typeface="Calibri"/>
              </a:rPr>
              <a:t>M</a:t>
            </a:r>
            <a:r>
              <a:rPr sz="1100" dirty="0">
                <a:latin typeface="Calibri"/>
                <a:cs typeface="Calibri"/>
              </a:rPr>
              <a:t>OBILE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spc="10" dirty="0">
                <a:latin typeface="Calibri"/>
                <a:cs typeface="Calibri"/>
              </a:rPr>
              <a:t>G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RI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G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048342"/>
            <a:ext cx="6537959" cy="4260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imes New Roman"/>
                <a:cs typeface="Times New Roman"/>
              </a:rPr>
              <a:t>Acceleration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Pump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  <a:p>
            <a:pPr marL="365760" marR="10795" indent="457200" algn="just">
              <a:lnSpc>
                <a:spcPct val="95600"/>
              </a:lnSpc>
              <a:spcBef>
                <a:spcPts val="1320"/>
              </a:spcBef>
            </a:pPr>
            <a:r>
              <a:rPr sz="1200" spc="-5" dirty="0">
                <a:latin typeface="Times New Roman"/>
                <a:cs typeface="Times New Roman"/>
              </a:rPr>
              <a:t>Acceleration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transient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phenomenon.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order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accelerate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vehicle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consequently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its engine,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mixture </a:t>
            </a:r>
            <a:r>
              <a:rPr sz="1200" dirty="0">
                <a:latin typeface="Times New Roman"/>
                <a:cs typeface="Times New Roman"/>
              </a:rPr>
              <a:t>required </a:t>
            </a:r>
            <a:r>
              <a:rPr sz="1200" spc="-5" dirty="0">
                <a:latin typeface="Times New Roman"/>
                <a:cs typeface="Times New Roman"/>
              </a:rPr>
              <a:t>is very </a:t>
            </a:r>
            <a:r>
              <a:rPr sz="1200" dirty="0">
                <a:latin typeface="Times New Roman"/>
                <a:cs typeface="Times New Roman"/>
              </a:rPr>
              <a:t>rich and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richness of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mixture </a:t>
            </a:r>
            <a:r>
              <a:rPr sz="1200" dirty="0">
                <a:latin typeface="Times New Roman"/>
                <a:cs typeface="Times New Roman"/>
              </a:rPr>
              <a:t>has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 obtained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quickly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very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rapidly.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automobile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engines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situations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arise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when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is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necessary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accelerate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vehicle.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requires</a:t>
            </a:r>
            <a:r>
              <a:rPr sz="1200" dirty="0">
                <a:latin typeface="Times New Roman"/>
                <a:cs typeface="Times New Roman"/>
              </a:rPr>
              <a:t> an</a:t>
            </a:r>
            <a:r>
              <a:rPr sz="1200" spc="-5" dirty="0">
                <a:latin typeface="Times New Roman"/>
                <a:cs typeface="Times New Roman"/>
              </a:rPr>
              <a:t> increased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output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from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engine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very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short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time.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365760" marR="5715" indent="457200" algn="just">
              <a:lnSpc>
                <a:spcPts val="1380"/>
              </a:lnSpc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If the throttle is suddenly </a:t>
            </a:r>
            <a:r>
              <a:rPr sz="1200" dirty="0">
                <a:latin typeface="Times New Roman"/>
                <a:cs typeface="Times New Roman"/>
              </a:rPr>
              <a:t>opened there </a:t>
            </a:r>
            <a:r>
              <a:rPr sz="1200" spc="-5" dirty="0">
                <a:latin typeface="Times New Roman"/>
                <a:cs typeface="Times New Roman"/>
              </a:rPr>
              <a:t>is a corresponding increase in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air flow. However,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because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inertia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liquid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fuel,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flow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does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not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increase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proportion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increase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 </a:t>
            </a:r>
            <a:r>
              <a:rPr sz="1200" dirty="0">
                <a:latin typeface="Times New Roman"/>
                <a:cs typeface="Times New Roman"/>
              </a:rPr>
              <a:t>air </a:t>
            </a:r>
            <a:r>
              <a:rPr sz="1200" spc="-5" dirty="0">
                <a:latin typeface="Times New Roman"/>
                <a:cs typeface="Times New Roman"/>
              </a:rPr>
              <a:t>flow. This results in a temporary </a:t>
            </a:r>
            <a:r>
              <a:rPr sz="1200" dirty="0">
                <a:latin typeface="Times New Roman"/>
                <a:cs typeface="Times New Roman"/>
              </a:rPr>
              <a:t>lean </a:t>
            </a:r>
            <a:r>
              <a:rPr sz="1200" spc="-5" dirty="0">
                <a:latin typeface="Times New Roman"/>
                <a:cs typeface="Times New Roman"/>
              </a:rPr>
              <a:t>mixture ca11singtheengine to misfire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a temporary </a:t>
            </a:r>
            <a:r>
              <a:rPr sz="1200" dirty="0">
                <a:latin typeface="Times New Roman"/>
                <a:cs typeface="Times New Roman"/>
              </a:rPr>
              <a:t> reduction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 power output.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365760" marR="10795" indent="457200" algn="just">
              <a:lnSpc>
                <a:spcPct val="95600"/>
              </a:lnSpc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To prevent </a:t>
            </a:r>
            <a:r>
              <a:rPr sz="1200" dirty="0">
                <a:latin typeface="Times New Roman"/>
                <a:cs typeface="Times New Roman"/>
              </a:rPr>
              <a:t>this </a:t>
            </a:r>
            <a:r>
              <a:rPr sz="1200" spc="-5" dirty="0">
                <a:latin typeface="Times New Roman"/>
                <a:cs typeface="Times New Roman"/>
              </a:rPr>
              <a:t>condition, </a:t>
            </a:r>
            <a:r>
              <a:rPr sz="1200" dirty="0">
                <a:latin typeface="Times New Roman"/>
                <a:cs typeface="Times New Roman"/>
              </a:rPr>
              <a:t>all </a:t>
            </a:r>
            <a:r>
              <a:rPr sz="1200" spc="-5" dirty="0">
                <a:latin typeface="Times New Roman"/>
                <a:cs typeface="Times New Roman"/>
              </a:rPr>
              <a:t>modern carburetors </a:t>
            </a:r>
            <a:r>
              <a:rPr sz="120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equipped with </a:t>
            </a: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-5" dirty="0">
                <a:latin typeface="Times New Roman"/>
                <a:cs typeface="Times New Roman"/>
              </a:rPr>
              <a:t>accelerating system.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Figure 7. illustrates simplified sketch of </a:t>
            </a:r>
            <a:r>
              <a:rPr sz="1200" spc="-10" dirty="0">
                <a:latin typeface="Times New Roman"/>
                <a:cs typeface="Times New Roman"/>
              </a:rPr>
              <a:t>one </a:t>
            </a:r>
            <a:r>
              <a:rPr sz="1200" spc="-5" dirty="0">
                <a:latin typeface="Times New Roman"/>
                <a:cs typeface="Times New Roman"/>
              </a:rPr>
              <a:t>such device.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pump comprises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a spring </a:t>
            </a:r>
            <a:r>
              <a:rPr sz="1200" dirty="0">
                <a:latin typeface="Times New Roman"/>
                <a:cs typeface="Times New Roman"/>
              </a:rPr>
              <a:t>loaded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plunger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takes </a:t>
            </a:r>
            <a:r>
              <a:rPr sz="1200" dirty="0">
                <a:latin typeface="Times New Roman"/>
                <a:cs typeface="Times New Roman"/>
              </a:rPr>
              <a:t>care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situation with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rapid opening of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throttle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valve. The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plunger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moves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cylinder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forces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additional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jet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fuel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venturi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throat.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365760" marR="6350" indent="457200" algn="just">
              <a:lnSpc>
                <a:spcPts val="1380"/>
              </a:lnSpc>
            </a:pPr>
            <a:r>
              <a:rPr sz="1200" dirty="0">
                <a:latin typeface="Times New Roman"/>
                <a:cs typeface="Times New Roman"/>
              </a:rPr>
              <a:t>When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throttle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partly</a:t>
            </a:r>
            <a:r>
              <a:rPr sz="1200" dirty="0">
                <a:latin typeface="Times New Roman"/>
                <a:cs typeface="Times New Roman"/>
              </a:rPr>
              <a:t> open,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spring</a:t>
            </a:r>
            <a:r>
              <a:rPr sz="1200" dirty="0">
                <a:latin typeface="Times New Roman"/>
                <a:cs typeface="Times New Roman"/>
              </a:rPr>
              <a:t> sets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plunger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back.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There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dirty="0">
                <a:latin typeface="Times New Roman"/>
                <a:cs typeface="Times New Roman"/>
              </a:rPr>
              <a:t> also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arrangement which ensures that </a:t>
            </a:r>
            <a:r>
              <a:rPr sz="1200" dirty="0">
                <a:latin typeface="Times New Roman"/>
                <a:cs typeface="Times New Roman"/>
              </a:rPr>
              <a:t>fuel </a:t>
            </a:r>
            <a:r>
              <a:rPr sz="1200" spc="-5" dirty="0">
                <a:latin typeface="Times New Roman"/>
                <a:cs typeface="Times New Roman"/>
              </a:rPr>
              <a:t>in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pump cylinder is not </a:t>
            </a:r>
            <a:r>
              <a:rPr sz="1200" dirty="0">
                <a:latin typeface="Times New Roman"/>
                <a:cs typeface="Times New Roman"/>
              </a:rPr>
              <a:t>forced </a:t>
            </a:r>
            <a:r>
              <a:rPr sz="1200" spc="-10" dirty="0">
                <a:latin typeface="Times New Roman"/>
                <a:cs typeface="Times New Roman"/>
              </a:rPr>
              <a:t>through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jet when </a:t>
            </a:r>
            <a:r>
              <a:rPr sz="1200" spc="-10" dirty="0">
                <a:latin typeface="Times New Roman"/>
                <a:cs typeface="Times New Roman"/>
              </a:rPr>
              <a:t>valve </a:t>
            </a:r>
            <a:r>
              <a:rPr sz="1200" spc="-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slowly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opened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leaks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past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plunger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 some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holes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float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chamber.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365760" marR="5080" indent="45720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Mechanical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linkage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system,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some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carburetor,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substituted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by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arrangement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where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by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pump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plunger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held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up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by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manifold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vacuum.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When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this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vacuum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decreased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by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rapid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opening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throttle,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 spring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forces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plunger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down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pumping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fuel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through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jet.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73172" y="8217188"/>
            <a:ext cx="2235835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5" dirty="0">
                <a:latin typeface="Times New Roman"/>
                <a:cs typeface="Times New Roman"/>
              </a:rPr>
              <a:t>Figure: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7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Acceleration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pump system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2867" y="5487923"/>
            <a:ext cx="2859024" cy="2759964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7" name="object 7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26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6247" y="641362"/>
            <a:ext cx="16319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</a:t>
            </a:r>
            <a:r>
              <a:rPr sz="1100" spc="-10" dirty="0">
                <a:latin typeface="Calibri"/>
                <a:cs typeface="Calibri"/>
              </a:rPr>
              <a:t>M</a:t>
            </a:r>
            <a:r>
              <a:rPr sz="1100" dirty="0">
                <a:latin typeface="Calibri"/>
                <a:cs typeface="Calibri"/>
              </a:rPr>
              <a:t>OBILE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spc="10" dirty="0">
                <a:latin typeface="Calibri"/>
                <a:cs typeface="Calibri"/>
              </a:rPr>
              <a:t>G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RI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G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8068" y="831934"/>
            <a:ext cx="6186170" cy="1808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22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365E90"/>
                </a:solidFill>
                <a:latin typeface="Times New Roman"/>
                <a:cs typeface="Times New Roman"/>
              </a:rPr>
              <a:t>Types</a:t>
            </a:r>
            <a:r>
              <a:rPr sz="1400" b="1" spc="-80" dirty="0">
                <a:solidFill>
                  <a:srgbClr val="365E9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365E90"/>
                </a:solidFill>
                <a:latin typeface="Times New Roman"/>
                <a:cs typeface="Times New Roman"/>
              </a:rPr>
              <a:t>of</a:t>
            </a:r>
            <a:r>
              <a:rPr sz="1400" b="1" spc="-80" dirty="0">
                <a:solidFill>
                  <a:srgbClr val="365E90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365E90"/>
                </a:solidFill>
                <a:latin typeface="Times New Roman"/>
                <a:cs typeface="Times New Roman"/>
              </a:rPr>
              <a:t>Carburetors</a:t>
            </a:r>
            <a:endParaRPr sz="140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ct val="96000"/>
              </a:lnSpc>
              <a:spcBef>
                <a:spcPts val="1300"/>
              </a:spcBef>
            </a:pPr>
            <a:r>
              <a:rPr sz="1200" spc="-5" dirty="0">
                <a:latin typeface="Times New Roman"/>
                <a:cs typeface="Times New Roman"/>
              </a:rPr>
              <a:t>There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three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general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types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carburetors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depending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on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direction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flow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air.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first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up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draught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type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shown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Fig.8(a)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which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air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enters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bottom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leaves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top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direction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flow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upwards.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disadvantage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up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draught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carburetor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 must lift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sprayed fuel droplet by </a:t>
            </a:r>
            <a:r>
              <a:rPr sz="1200" dirty="0">
                <a:latin typeface="Times New Roman"/>
                <a:cs typeface="Times New Roman"/>
              </a:rPr>
              <a:t>air </a:t>
            </a:r>
            <a:r>
              <a:rPr sz="1200" spc="-5" dirty="0">
                <a:latin typeface="Times New Roman"/>
                <a:cs typeface="Times New Roman"/>
              </a:rPr>
              <a:t>friction. Hence, </a:t>
            </a:r>
            <a:r>
              <a:rPr sz="1200" spc="-10" dirty="0">
                <a:latin typeface="Times New Roman"/>
                <a:cs typeface="Times New Roman"/>
              </a:rPr>
              <a:t>it </a:t>
            </a:r>
            <a:r>
              <a:rPr sz="1200" spc="-5" dirty="0">
                <a:latin typeface="Times New Roman"/>
                <a:cs typeface="Times New Roman"/>
              </a:rPr>
              <a:t>must be designed </a:t>
            </a:r>
            <a:r>
              <a:rPr sz="1200" dirty="0">
                <a:latin typeface="Times New Roman"/>
                <a:cs typeface="Times New Roman"/>
              </a:rPr>
              <a:t>for </a:t>
            </a:r>
            <a:r>
              <a:rPr sz="1200" spc="-5" dirty="0">
                <a:latin typeface="Times New Roman"/>
                <a:cs typeface="Times New Roman"/>
              </a:rPr>
              <a:t>relatively small </a:t>
            </a:r>
            <a:r>
              <a:rPr sz="1200" dirty="0">
                <a:latin typeface="Times New Roman"/>
                <a:cs typeface="Times New Roman"/>
              </a:rPr>
              <a:t> mixing </a:t>
            </a:r>
            <a:r>
              <a:rPr sz="1200" spc="-5" dirty="0">
                <a:latin typeface="Times New Roman"/>
                <a:cs typeface="Times New Roman"/>
              </a:rPr>
              <a:t>tube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throat </a:t>
            </a:r>
            <a:r>
              <a:rPr sz="1200" spc="-10" dirty="0">
                <a:latin typeface="Times New Roman"/>
                <a:cs typeface="Times New Roman"/>
              </a:rPr>
              <a:t>so </a:t>
            </a:r>
            <a:r>
              <a:rPr sz="1200" dirty="0">
                <a:latin typeface="Times New Roman"/>
                <a:cs typeface="Times New Roman"/>
              </a:rPr>
              <a:t>that </a:t>
            </a:r>
            <a:r>
              <a:rPr sz="1200" spc="-5" dirty="0">
                <a:latin typeface="Times New Roman"/>
                <a:cs typeface="Times New Roman"/>
              </a:rPr>
              <a:t>even </a:t>
            </a:r>
            <a:r>
              <a:rPr sz="1200" dirty="0">
                <a:latin typeface="Times New Roman"/>
                <a:cs typeface="Times New Roman"/>
              </a:rPr>
              <a:t>at </a:t>
            </a:r>
            <a:r>
              <a:rPr sz="1200" spc="-5" dirty="0">
                <a:latin typeface="Times New Roman"/>
                <a:cs typeface="Times New Roman"/>
              </a:rPr>
              <a:t>low engine speeds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air velocity is sufficient to lift </a:t>
            </a:r>
            <a:r>
              <a:rPr sz="1200" dirty="0">
                <a:latin typeface="Times New Roman"/>
                <a:cs typeface="Times New Roman"/>
              </a:rPr>
              <a:t>and carry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fuel </a:t>
            </a:r>
            <a:r>
              <a:rPr sz="1200" spc="-5" dirty="0">
                <a:latin typeface="Times New Roman"/>
                <a:cs typeface="Times New Roman"/>
              </a:rPr>
              <a:t>particles along. Otherwise,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fuel droplets tend to separate </a:t>
            </a:r>
            <a:r>
              <a:rPr sz="1200" dirty="0">
                <a:latin typeface="Times New Roman"/>
                <a:cs typeface="Times New Roman"/>
              </a:rPr>
              <a:t>out </a:t>
            </a:r>
            <a:r>
              <a:rPr sz="1200" spc="-5" dirty="0">
                <a:latin typeface="Times New Roman"/>
                <a:cs typeface="Times New Roman"/>
              </a:rPr>
              <a:t>providing </a:t>
            </a:r>
            <a:r>
              <a:rPr sz="1200" dirty="0">
                <a:latin typeface="Times New Roman"/>
                <a:cs typeface="Times New Roman"/>
              </a:rPr>
              <a:t>only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lean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mixture </a:t>
            </a: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engine. </a:t>
            </a:r>
            <a:r>
              <a:rPr sz="1200" spc="-10" dirty="0">
                <a:latin typeface="Times New Roman"/>
                <a:cs typeface="Times New Roman"/>
              </a:rPr>
              <a:t>On </a:t>
            </a:r>
            <a:r>
              <a:rPr sz="1200" spc="-5" dirty="0">
                <a:latin typeface="Times New Roman"/>
                <a:cs typeface="Times New Roman"/>
              </a:rPr>
              <a:t>the other hand,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mixing tube is finite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small then it cannot supply </a:t>
            </a:r>
            <a:r>
              <a:rPr sz="1200" dirty="0">
                <a:latin typeface="Times New Roman"/>
                <a:cs typeface="Times New Roman"/>
              </a:rPr>
              <a:t> mixture</a:t>
            </a:r>
            <a:r>
              <a:rPr sz="1200" spc="-5" dirty="0">
                <a:latin typeface="Times New Roman"/>
                <a:cs typeface="Times New Roman"/>
              </a:rPr>
              <a:t> to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engine at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sufficiently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rapid rate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high speeds.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500" y="4654126"/>
            <a:ext cx="6536055" cy="3614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2824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Figure: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8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Types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5" dirty="0">
                <a:latin typeface="Times New Roman"/>
                <a:cs typeface="Times New Roman"/>
              </a:rPr>
              <a:t>of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Carburetors</a:t>
            </a:r>
            <a:endParaRPr sz="1400">
              <a:latin typeface="Times New Roman"/>
              <a:cs typeface="Times New Roman"/>
            </a:endParaRPr>
          </a:p>
          <a:p>
            <a:pPr marL="365760" marR="5080" indent="457200" algn="just">
              <a:lnSpc>
                <a:spcPct val="95700"/>
              </a:lnSpc>
              <a:spcBef>
                <a:spcPts val="1295"/>
              </a:spcBef>
            </a:pPr>
            <a:r>
              <a:rPr sz="1200" spc="-5" dirty="0">
                <a:latin typeface="Times New Roman"/>
                <a:cs typeface="Times New Roman"/>
              </a:rPr>
              <a:t>In </a:t>
            </a:r>
            <a:r>
              <a:rPr sz="1200" dirty="0">
                <a:latin typeface="Times New Roman"/>
                <a:cs typeface="Times New Roman"/>
              </a:rPr>
              <a:t>order </a:t>
            </a:r>
            <a:r>
              <a:rPr sz="1200" spc="-5" dirty="0">
                <a:latin typeface="Times New Roman"/>
                <a:cs typeface="Times New Roman"/>
              </a:rPr>
              <a:t>to overcome this </a:t>
            </a:r>
            <a:r>
              <a:rPr sz="1200" dirty="0">
                <a:latin typeface="Times New Roman"/>
                <a:cs typeface="Times New Roman"/>
              </a:rPr>
              <a:t>drawback </a:t>
            </a:r>
            <a:r>
              <a:rPr sz="1200" spc="-5" dirty="0">
                <a:latin typeface="Times New Roman"/>
                <a:cs typeface="Times New Roman"/>
              </a:rPr>
              <a:t>the downdraught </a:t>
            </a:r>
            <a:r>
              <a:rPr sz="1200" dirty="0">
                <a:latin typeface="Times New Roman"/>
                <a:cs typeface="Times New Roman"/>
              </a:rPr>
              <a:t>carburetor </a:t>
            </a:r>
            <a:r>
              <a:rPr sz="1200" spc="-5" dirty="0">
                <a:latin typeface="Times New Roman"/>
                <a:cs typeface="Times New Roman"/>
              </a:rPr>
              <a:t>[Fig.8 </a:t>
            </a:r>
            <a:r>
              <a:rPr sz="1200" dirty="0">
                <a:latin typeface="Times New Roman"/>
                <a:cs typeface="Times New Roman"/>
              </a:rPr>
              <a:t>(b)] </a:t>
            </a:r>
            <a:r>
              <a:rPr sz="1200" spc="-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adopted. </a:t>
            </a:r>
            <a:r>
              <a:rPr sz="1200" spc="-5" dirty="0">
                <a:latin typeface="Times New Roman"/>
                <a:cs typeface="Times New Roman"/>
              </a:rPr>
              <a:t>It is </a:t>
            </a:r>
            <a:r>
              <a:rPr sz="1200" dirty="0">
                <a:latin typeface="Times New Roman"/>
                <a:cs typeface="Times New Roman"/>
              </a:rPr>
              <a:t> placed at </a:t>
            </a:r>
            <a:r>
              <a:rPr sz="1200" spc="-5" dirty="0">
                <a:latin typeface="Times New Roman"/>
                <a:cs typeface="Times New Roman"/>
              </a:rPr>
              <a:t>a level higher </a:t>
            </a:r>
            <a:r>
              <a:rPr sz="1200" dirty="0">
                <a:latin typeface="Times New Roman"/>
                <a:cs typeface="Times New Roman"/>
              </a:rPr>
              <a:t>than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inlet </a:t>
            </a:r>
            <a:r>
              <a:rPr sz="1200" spc="-5" dirty="0">
                <a:latin typeface="Times New Roman"/>
                <a:cs typeface="Times New Roman"/>
              </a:rPr>
              <a:t>manifold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in which the </a:t>
            </a:r>
            <a:r>
              <a:rPr sz="1200" dirty="0">
                <a:latin typeface="Times New Roman"/>
                <a:cs typeface="Times New Roman"/>
              </a:rPr>
              <a:t>air and </a:t>
            </a:r>
            <a:r>
              <a:rPr sz="1200" spc="-5" dirty="0">
                <a:latin typeface="Times New Roman"/>
                <a:cs typeface="Times New Roman"/>
              </a:rPr>
              <a:t>mixture generally </a:t>
            </a:r>
            <a:r>
              <a:rPr sz="1200" dirty="0">
                <a:latin typeface="Times New Roman"/>
                <a:cs typeface="Times New Roman"/>
              </a:rPr>
              <a:t>follow </a:t>
            </a:r>
            <a:r>
              <a:rPr sz="1200" spc="-5" dirty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downward course. Here the </a:t>
            </a:r>
            <a:r>
              <a:rPr sz="1200" dirty="0">
                <a:latin typeface="Times New Roman"/>
                <a:cs typeface="Times New Roman"/>
              </a:rPr>
              <a:t>fuel does </a:t>
            </a:r>
            <a:r>
              <a:rPr sz="1200" spc="-5" dirty="0">
                <a:latin typeface="Times New Roman"/>
                <a:cs typeface="Times New Roman"/>
              </a:rPr>
              <a:t>not have to be lifted by </a:t>
            </a:r>
            <a:r>
              <a:rPr sz="1200" dirty="0">
                <a:latin typeface="Times New Roman"/>
                <a:cs typeface="Times New Roman"/>
              </a:rPr>
              <a:t>air </a:t>
            </a:r>
            <a:r>
              <a:rPr sz="1200" spc="-5" dirty="0">
                <a:latin typeface="Times New Roman"/>
                <a:cs typeface="Times New Roman"/>
              </a:rPr>
              <a:t>friction </a:t>
            </a:r>
            <a:r>
              <a:rPr sz="1200" dirty="0">
                <a:latin typeface="Times New Roman"/>
                <a:cs typeface="Times New Roman"/>
              </a:rPr>
              <a:t>as </a:t>
            </a:r>
            <a:r>
              <a:rPr sz="1200" spc="-5" dirty="0">
                <a:latin typeface="Times New Roman"/>
                <a:cs typeface="Times New Roman"/>
              </a:rPr>
              <a:t>in the up </a:t>
            </a:r>
            <a:r>
              <a:rPr sz="1200" spc="-10" dirty="0">
                <a:latin typeface="Times New Roman"/>
                <a:cs typeface="Times New Roman"/>
              </a:rPr>
              <a:t>draught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carburetors </a:t>
            </a:r>
            <a:r>
              <a:rPr sz="1200" spc="-10" dirty="0">
                <a:latin typeface="Times New Roman"/>
                <a:cs typeface="Times New Roman"/>
              </a:rPr>
              <a:t>but </a:t>
            </a:r>
            <a:r>
              <a:rPr sz="1200" spc="-5" dirty="0">
                <a:latin typeface="Times New Roman"/>
                <a:cs typeface="Times New Roman"/>
              </a:rPr>
              <a:t>move </a:t>
            </a:r>
            <a:r>
              <a:rPr sz="1200" spc="-10" dirty="0">
                <a:latin typeface="Times New Roman"/>
                <a:cs typeface="Times New Roman"/>
              </a:rPr>
              <a:t>into </a:t>
            </a:r>
            <a:r>
              <a:rPr sz="1200" spc="-5" dirty="0">
                <a:latin typeface="Times New Roman"/>
                <a:cs typeface="Times New Roman"/>
              </a:rPr>
              <a:t>the cylinders by gravity even if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air </a:t>
            </a:r>
            <a:r>
              <a:rPr sz="1200" spc="-5" dirty="0">
                <a:latin typeface="Times New Roman"/>
                <a:cs typeface="Times New Roman"/>
              </a:rPr>
              <a:t>velocity </a:t>
            </a:r>
            <a:r>
              <a:rPr sz="1200" dirty="0">
                <a:latin typeface="Times New Roman"/>
                <a:cs typeface="Times New Roman"/>
              </a:rPr>
              <a:t>is </a:t>
            </a:r>
            <a:r>
              <a:rPr sz="1200" spc="-5" dirty="0">
                <a:latin typeface="Times New Roman"/>
                <a:cs typeface="Times New Roman"/>
              </a:rPr>
              <a:t>low. Hence,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mixing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tube</a:t>
            </a:r>
            <a:r>
              <a:rPr sz="1200" dirty="0">
                <a:latin typeface="Times New Roman"/>
                <a:cs typeface="Times New Roman"/>
              </a:rPr>
              <a:t> and throat can </a:t>
            </a:r>
            <a:r>
              <a:rPr sz="1200" spc="-10" dirty="0">
                <a:latin typeface="Times New Roman"/>
                <a:cs typeface="Times New Roman"/>
              </a:rPr>
              <a:t>be </a:t>
            </a:r>
            <a:r>
              <a:rPr sz="1200" dirty="0">
                <a:latin typeface="Times New Roman"/>
                <a:cs typeface="Times New Roman"/>
              </a:rPr>
              <a:t>made </a:t>
            </a:r>
            <a:r>
              <a:rPr sz="1200" spc="-5" dirty="0">
                <a:latin typeface="Times New Roman"/>
                <a:cs typeface="Times New Roman"/>
              </a:rPr>
              <a:t>large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which makes high engine</a:t>
            </a:r>
            <a:r>
              <a:rPr sz="1200" dirty="0">
                <a:latin typeface="Times New Roman"/>
                <a:cs typeface="Times New Roman"/>
              </a:rPr>
              <a:t> speeds </a:t>
            </a:r>
            <a:r>
              <a:rPr sz="1200" spc="-5" dirty="0">
                <a:latin typeface="Times New Roman"/>
                <a:cs typeface="Times New Roman"/>
              </a:rPr>
              <a:t>and high </a:t>
            </a:r>
            <a:r>
              <a:rPr sz="1200" dirty="0">
                <a:latin typeface="Times New Roman"/>
                <a:cs typeface="Times New Roman"/>
              </a:rPr>
              <a:t>specific </a:t>
            </a:r>
            <a:r>
              <a:rPr sz="1200" spc="-5" dirty="0">
                <a:latin typeface="Times New Roman"/>
                <a:cs typeface="Times New Roman"/>
              </a:rPr>
              <a:t>outputs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possible.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Constant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Choke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Carburetor:</a:t>
            </a:r>
            <a:endParaRPr sz="1400">
              <a:latin typeface="Times New Roman"/>
              <a:cs typeface="Times New Roman"/>
            </a:endParaRPr>
          </a:p>
          <a:p>
            <a:pPr marL="365760" marR="8255" indent="457200" algn="just">
              <a:lnSpc>
                <a:spcPts val="1380"/>
              </a:lnSpc>
              <a:spcBef>
                <a:spcPts val="1340"/>
              </a:spcBef>
            </a:pPr>
            <a:r>
              <a:rPr sz="1200" spc="-5" dirty="0">
                <a:latin typeface="Times New Roman"/>
                <a:cs typeface="Times New Roman"/>
              </a:rPr>
              <a:t>In the </a:t>
            </a:r>
            <a:r>
              <a:rPr sz="1200" dirty="0">
                <a:latin typeface="Times New Roman"/>
                <a:cs typeface="Times New Roman"/>
              </a:rPr>
              <a:t>constant </a:t>
            </a:r>
            <a:r>
              <a:rPr sz="1200" spc="-5" dirty="0">
                <a:latin typeface="Times New Roman"/>
                <a:cs typeface="Times New Roman"/>
              </a:rPr>
              <a:t>choke carburetor, the </a:t>
            </a:r>
            <a:r>
              <a:rPr sz="1200" dirty="0">
                <a:latin typeface="Times New Roman"/>
                <a:cs typeface="Times New Roman"/>
              </a:rPr>
              <a:t>air and </a:t>
            </a:r>
            <a:r>
              <a:rPr sz="1200" spc="-5" dirty="0">
                <a:latin typeface="Times New Roman"/>
                <a:cs typeface="Times New Roman"/>
              </a:rPr>
              <a:t>fuel </a:t>
            </a:r>
            <a:r>
              <a:rPr sz="1200" dirty="0">
                <a:latin typeface="Times New Roman"/>
                <a:cs typeface="Times New Roman"/>
              </a:rPr>
              <a:t>flow </a:t>
            </a:r>
            <a:r>
              <a:rPr sz="1200" spc="-5" dirty="0">
                <a:latin typeface="Times New Roman"/>
                <a:cs typeface="Times New Roman"/>
              </a:rPr>
              <a:t>areas </a:t>
            </a:r>
            <a:r>
              <a:rPr sz="120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always maintained to </a:t>
            </a:r>
            <a:r>
              <a:rPr sz="1200" spc="-10" dirty="0">
                <a:latin typeface="Times New Roman"/>
                <a:cs typeface="Times New Roman"/>
              </a:rPr>
              <a:t>be </a:t>
            </a:r>
            <a:r>
              <a:rPr sz="1200" spc="-5" dirty="0">
                <a:latin typeface="Times New Roman"/>
                <a:cs typeface="Times New Roman"/>
              </a:rPr>
              <a:t> constant. </a:t>
            </a:r>
            <a:r>
              <a:rPr sz="1200" dirty="0">
                <a:latin typeface="Times New Roman"/>
                <a:cs typeface="Times New Roman"/>
              </a:rPr>
              <a:t>But </a:t>
            </a:r>
            <a:r>
              <a:rPr sz="1200" spc="-5" dirty="0">
                <a:latin typeface="Times New Roman"/>
                <a:cs typeface="Times New Roman"/>
              </a:rPr>
              <a:t>the pressure difference or depression, which causes the flow of </a:t>
            </a:r>
            <a:r>
              <a:rPr sz="1200" dirty="0">
                <a:latin typeface="Times New Roman"/>
                <a:cs typeface="Times New Roman"/>
              </a:rPr>
              <a:t>fuel and </a:t>
            </a:r>
            <a:r>
              <a:rPr sz="1200" spc="-5" dirty="0">
                <a:latin typeface="Times New Roman"/>
                <a:cs typeface="Times New Roman"/>
              </a:rPr>
              <a:t>air, is being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varied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demand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engine.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Solex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Zenith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carburetors</a:t>
            </a:r>
            <a:r>
              <a:rPr sz="1200" spc="-10" dirty="0">
                <a:latin typeface="Times New Roman"/>
                <a:cs typeface="Times New Roman"/>
              </a:rPr>
              <a:t> belong</a:t>
            </a:r>
            <a:r>
              <a:rPr sz="1200" dirty="0">
                <a:latin typeface="Times New Roman"/>
                <a:cs typeface="Times New Roman"/>
              </a:rPr>
              <a:t> to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class.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Constant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Vacuum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Carburetor:</a:t>
            </a:r>
            <a:endParaRPr sz="1400">
              <a:latin typeface="Times New Roman"/>
              <a:cs typeface="Times New Roman"/>
            </a:endParaRPr>
          </a:p>
          <a:p>
            <a:pPr marL="365760" marR="10795" indent="457200" algn="just">
              <a:lnSpc>
                <a:spcPct val="95400"/>
              </a:lnSpc>
              <a:spcBef>
                <a:spcPts val="1300"/>
              </a:spcBef>
            </a:pPr>
            <a:r>
              <a:rPr sz="1200" spc="-5" dirty="0">
                <a:latin typeface="Times New Roman"/>
                <a:cs typeface="Times New Roman"/>
              </a:rPr>
              <a:t>In the </a:t>
            </a:r>
            <a:r>
              <a:rPr sz="1200" dirty="0">
                <a:latin typeface="Times New Roman"/>
                <a:cs typeface="Times New Roman"/>
              </a:rPr>
              <a:t>constant </a:t>
            </a:r>
            <a:r>
              <a:rPr sz="1200" spc="-5" dirty="0">
                <a:latin typeface="Times New Roman"/>
                <a:cs typeface="Times New Roman"/>
              </a:rPr>
              <a:t>vacuum carburetor, </a:t>
            </a:r>
            <a:r>
              <a:rPr sz="1200" dirty="0">
                <a:latin typeface="Times New Roman"/>
                <a:cs typeface="Times New Roman"/>
              </a:rPr>
              <a:t>(sometimes called </a:t>
            </a:r>
            <a:r>
              <a:rPr sz="1200" spc="-5" dirty="0">
                <a:latin typeface="Times New Roman"/>
                <a:cs typeface="Times New Roman"/>
              </a:rPr>
              <a:t>variable choke carburetor) </a:t>
            </a:r>
            <a:r>
              <a:rPr sz="1200" dirty="0">
                <a:latin typeface="Times New Roman"/>
                <a:cs typeface="Times New Roman"/>
              </a:rPr>
              <a:t>air and </a:t>
            </a:r>
            <a:r>
              <a:rPr sz="1200" spc="-5" dirty="0">
                <a:latin typeface="Times New Roman"/>
                <a:cs typeface="Times New Roman"/>
              </a:rPr>
              <a:t>fuel </a:t>
            </a:r>
            <a:r>
              <a:rPr sz="1200" dirty="0">
                <a:latin typeface="Times New Roman"/>
                <a:cs typeface="Times New Roman"/>
              </a:rPr>
              <a:t> flow areas are </a:t>
            </a:r>
            <a:r>
              <a:rPr sz="1200" spc="-5" dirty="0">
                <a:latin typeface="Times New Roman"/>
                <a:cs typeface="Times New Roman"/>
              </a:rPr>
              <a:t>being varied </a:t>
            </a:r>
            <a:r>
              <a:rPr sz="1200" dirty="0">
                <a:latin typeface="Times New Roman"/>
                <a:cs typeface="Times New Roman"/>
              </a:rPr>
              <a:t>as per </a:t>
            </a:r>
            <a:r>
              <a:rPr sz="1200" spc="-5" dirty="0">
                <a:latin typeface="Times New Roman"/>
                <a:cs typeface="Times New Roman"/>
              </a:rPr>
              <a:t>the demand on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engine, while the vacuum is maintained to be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always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same.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S.U.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Carter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carburetors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belong 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tills </a:t>
            </a:r>
            <a:r>
              <a:rPr sz="1200" spc="-5" dirty="0">
                <a:latin typeface="Times New Roman"/>
                <a:cs typeface="Times New Roman"/>
              </a:rPr>
              <a:t>class.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1072" y="2644139"/>
            <a:ext cx="3069335" cy="2036063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7" name="object 7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27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6247" y="641362"/>
            <a:ext cx="16319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</a:t>
            </a:r>
            <a:r>
              <a:rPr sz="1100" spc="-10" dirty="0">
                <a:latin typeface="Calibri"/>
                <a:cs typeface="Calibri"/>
              </a:rPr>
              <a:t>M</a:t>
            </a:r>
            <a:r>
              <a:rPr sz="1100" dirty="0">
                <a:latin typeface="Calibri"/>
                <a:cs typeface="Calibri"/>
              </a:rPr>
              <a:t>OBILE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spc="10" dirty="0">
                <a:latin typeface="Calibri"/>
                <a:cs typeface="Calibri"/>
              </a:rPr>
              <a:t>G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RI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G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6108" y="870034"/>
            <a:ext cx="6632575" cy="4897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Multiple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Venturi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Carburetor: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Times New Roman"/>
              <a:cs typeface="Times New Roman"/>
            </a:endParaRPr>
          </a:p>
          <a:p>
            <a:pPr marL="454659" marR="8890" indent="45720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Multiple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venturi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system</a:t>
            </a:r>
            <a:r>
              <a:rPr sz="1200" dirty="0">
                <a:latin typeface="Times New Roman"/>
                <a:cs typeface="Times New Roman"/>
              </a:rPr>
              <a:t> uses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double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triple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venturi.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boost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venturi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dirty="0">
                <a:latin typeface="Times New Roman"/>
                <a:cs typeface="Times New Roman"/>
              </a:rPr>
              <a:t> located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concentrically </a:t>
            </a:r>
            <a:r>
              <a:rPr sz="1200" dirty="0">
                <a:latin typeface="Times New Roman"/>
                <a:cs typeface="Times New Roman"/>
              </a:rPr>
              <a:t>within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main </a:t>
            </a:r>
            <a:r>
              <a:rPr sz="1200" spc="-5" dirty="0">
                <a:latin typeface="Times New Roman"/>
                <a:cs typeface="Times New Roman"/>
              </a:rPr>
              <a:t>venturi.The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discharge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edge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boost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venturi is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located at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 throat </a:t>
            </a:r>
            <a:r>
              <a:rPr sz="1200" spc="-5" dirty="0">
                <a:latin typeface="Times New Roman"/>
                <a:cs typeface="Times New Roman"/>
              </a:rPr>
              <a:t>of the </a:t>
            </a:r>
            <a:r>
              <a:rPr sz="1200" dirty="0">
                <a:latin typeface="Times New Roman"/>
                <a:cs typeface="Times New Roman"/>
              </a:rPr>
              <a:t>main </a:t>
            </a:r>
            <a:r>
              <a:rPr sz="1200" spc="-5" dirty="0">
                <a:latin typeface="Times New Roman"/>
                <a:cs typeface="Times New Roman"/>
              </a:rPr>
              <a:t>venturi. The boost venturi is </a:t>
            </a:r>
            <a:r>
              <a:rPr sz="1200" dirty="0">
                <a:latin typeface="Times New Roman"/>
                <a:cs typeface="Times New Roman"/>
              </a:rPr>
              <a:t>positioned </a:t>
            </a:r>
            <a:r>
              <a:rPr sz="1200" spc="-5" dirty="0">
                <a:latin typeface="Times New Roman"/>
                <a:cs typeface="Times New Roman"/>
              </a:rPr>
              <a:t>upstream of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throat </a:t>
            </a:r>
            <a:r>
              <a:rPr sz="1200" spc="-5" dirty="0">
                <a:latin typeface="Times New Roman"/>
                <a:cs typeface="Times New Roman"/>
              </a:rPr>
              <a:t>of the larger main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venturi. </a:t>
            </a:r>
            <a:r>
              <a:rPr sz="1200" dirty="0">
                <a:latin typeface="Times New Roman"/>
                <a:cs typeface="Times New Roman"/>
              </a:rPr>
              <a:t>Only </a:t>
            </a:r>
            <a:r>
              <a:rPr sz="1200" spc="-5" dirty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fraction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the total </a:t>
            </a:r>
            <a:r>
              <a:rPr sz="1200" dirty="0">
                <a:latin typeface="Times New Roman"/>
                <a:cs typeface="Times New Roman"/>
              </a:rPr>
              <a:t>air flows </a:t>
            </a:r>
            <a:r>
              <a:rPr sz="1200" spc="-10" dirty="0">
                <a:latin typeface="Times New Roman"/>
                <a:cs typeface="Times New Roman"/>
              </a:rPr>
              <a:t>though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boost venturi. Now the pressure </a:t>
            </a:r>
            <a:r>
              <a:rPr sz="1200" dirty="0">
                <a:latin typeface="Times New Roman"/>
                <a:cs typeface="Times New Roman"/>
              </a:rPr>
              <a:t>at </a:t>
            </a:r>
            <a:r>
              <a:rPr sz="1200" spc="-5" dirty="0">
                <a:latin typeface="Times New Roman"/>
                <a:cs typeface="Times New Roman"/>
              </a:rPr>
              <a:t>the boost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venturi </a:t>
            </a:r>
            <a:r>
              <a:rPr sz="1200" dirty="0">
                <a:latin typeface="Times New Roman"/>
                <a:cs typeface="Times New Roman"/>
              </a:rPr>
              <a:t>exit </a:t>
            </a:r>
            <a:r>
              <a:rPr sz="1200" spc="-5" dirty="0">
                <a:latin typeface="Times New Roman"/>
                <a:cs typeface="Times New Roman"/>
              </a:rPr>
              <a:t>equals the pressure at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main venturi throat. The fuel nozzle is </a:t>
            </a:r>
            <a:r>
              <a:rPr sz="1200" dirty="0">
                <a:latin typeface="Times New Roman"/>
                <a:cs typeface="Times New Roman"/>
              </a:rPr>
              <a:t>located at </a:t>
            </a:r>
            <a:r>
              <a:rPr sz="1200" spc="-5" dirty="0">
                <a:latin typeface="Times New Roman"/>
                <a:cs typeface="Times New Roman"/>
              </a:rPr>
              <a:t>the throat of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boost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venturi.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imes New Roman"/>
              <a:cs typeface="Times New Roman"/>
            </a:endParaRPr>
          </a:p>
          <a:p>
            <a:pPr marL="72263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Fuel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Injection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system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for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C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</a:t>
            </a:r>
            <a:r>
              <a:rPr sz="1400" b="1" spc="-5" dirty="0">
                <a:latin typeface="Times New Roman"/>
                <a:cs typeface="Times New Roman"/>
              </a:rPr>
              <a:t> engines;</a:t>
            </a:r>
            <a:endParaRPr sz="1400">
              <a:latin typeface="Times New Roman"/>
              <a:cs typeface="Times New Roman"/>
            </a:endParaRPr>
          </a:p>
          <a:p>
            <a:pPr marL="454659" marR="5080" indent="457200" algn="just">
              <a:lnSpc>
                <a:spcPct val="95700"/>
              </a:lnSpc>
              <a:spcBef>
                <a:spcPts val="1305"/>
              </a:spcBef>
            </a:pPr>
            <a:r>
              <a:rPr sz="1200" spc="-5" dirty="0">
                <a:latin typeface="Times New Roman"/>
                <a:cs typeface="Times New Roman"/>
              </a:rPr>
              <a:t>Fuel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system components FUEL INJECTION </a:t>
            </a:r>
            <a:r>
              <a:rPr sz="1200" dirty="0">
                <a:latin typeface="Times New Roman"/>
                <a:cs typeface="Times New Roman"/>
              </a:rPr>
              <a:t>PUMP </a:t>
            </a:r>
            <a:r>
              <a:rPr sz="1200" spc="-5" dirty="0">
                <a:latin typeface="Times New Roman"/>
                <a:cs typeface="Times New Roman"/>
              </a:rPr>
              <a:t>-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injection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pump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sucks </a:t>
            </a:r>
            <a:r>
              <a:rPr sz="1200" spc="-5" dirty="0">
                <a:latin typeface="Times New Roman"/>
                <a:cs typeface="Times New Roman"/>
              </a:rPr>
              <a:t>fuel from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tank </a:t>
            </a:r>
            <a:r>
              <a:rPr sz="1200" spc="-5" dirty="0">
                <a:latin typeface="Times New Roman"/>
                <a:cs typeface="Times New Roman"/>
              </a:rPr>
              <a:t>, pressurizes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fuel </a:t>
            </a:r>
            <a:r>
              <a:rPr sz="1200" spc="-5" dirty="0">
                <a:latin typeface="Times New Roman"/>
                <a:cs typeface="Times New Roman"/>
              </a:rPr>
              <a:t>to approx. 600 - 1000 </a:t>
            </a:r>
            <a:r>
              <a:rPr sz="1200" dirty="0">
                <a:latin typeface="Times New Roman"/>
                <a:cs typeface="Times New Roman"/>
              </a:rPr>
              <a:t>bar and </a:t>
            </a:r>
            <a:r>
              <a:rPr sz="1200" spc="-5" dirty="0">
                <a:latin typeface="Times New Roman"/>
                <a:cs typeface="Times New Roman"/>
              </a:rPr>
              <a:t>sends it </a:t>
            </a:r>
            <a:r>
              <a:rPr sz="1200" dirty="0">
                <a:latin typeface="Times New Roman"/>
                <a:cs typeface="Times New Roman"/>
              </a:rPr>
              <a:t>to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injectors. Inline FIP - </a:t>
            </a:r>
            <a:r>
              <a:rPr sz="1200" dirty="0">
                <a:latin typeface="Times New Roman"/>
                <a:cs typeface="Times New Roman"/>
              </a:rPr>
              <a:t>Has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separate pumping chambers </a:t>
            </a:r>
            <a:r>
              <a:rPr sz="1200" dirty="0">
                <a:latin typeface="Times New Roman"/>
                <a:cs typeface="Times New Roman"/>
              </a:rPr>
              <a:t>for each </a:t>
            </a:r>
            <a:r>
              <a:rPr sz="1200" spc="-5" dirty="0">
                <a:latin typeface="Times New Roman"/>
                <a:cs typeface="Times New Roman"/>
              </a:rPr>
              <a:t>cylinder Rotary FIP (Distributor </a:t>
            </a:r>
            <a:r>
              <a:rPr sz="1200" dirty="0">
                <a:latin typeface="Times New Roman"/>
                <a:cs typeface="Times New Roman"/>
              </a:rPr>
              <a:t>pump) </a:t>
            </a:r>
            <a:r>
              <a:rPr sz="1200" spc="-5" dirty="0">
                <a:latin typeface="Times New Roman"/>
                <a:cs typeface="Times New Roman"/>
              </a:rPr>
              <a:t>- </a:t>
            </a:r>
            <a:r>
              <a:rPr sz="1200" dirty="0">
                <a:latin typeface="Times New Roman"/>
                <a:cs typeface="Times New Roman"/>
              </a:rPr>
              <a:t>Has </a:t>
            </a:r>
            <a:r>
              <a:rPr sz="1200" spc="-10" dirty="0">
                <a:latin typeface="Times New Roman"/>
                <a:cs typeface="Times New Roman"/>
              </a:rPr>
              <a:t>one </a:t>
            </a:r>
            <a:r>
              <a:rPr sz="1200" spc="-5" dirty="0">
                <a:latin typeface="Times New Roman"/>
                <a:cs typeface="Times New Roman"/>
              </a:rPr>
              <a:t>pumping </a:t>
            </a:r>
            <a:r>
              <a:rPr sz="1200" dirty="0">
                <a:latin typeface="Times New Roman"/>
                <a:cs typeface="Times New Roman"/>
              </a:rPr>
              <a:t> chamber and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pump </a:t>
            </a:r>
            <a:r>
              <a:rPr sz="1200" dirty="0">
                <a:latin typeface="Times New Roman"/>
                <a:cs typeface="Times New Roman"/>
              </a:rPr>
              <a:t>distributes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dirty="0">
                <a:latin typeface="Times New Roman"/>
                <a:cs typeface="Times New Roman"/>
              </a:rPr>
              <a:t> each </a:t>
            </a:r>
            <a:r>
              <a:rPr sz="1200" spc="-5" dirty="0">
                <a:latin typeface="Times New Roman"/>
                <a:cs typeface="Times New Roman"/>
              </a:rPr>
              <a:t>cylinder</a:t>
            </a:r>
            <a:r>
              <a:rPr sz="1200" dirty="0">
                <a:latin typeface="Times New Roman"/>
                <a:cs typeface="Times New Roman"/>
              </a:rPr>
              <a:t> as </a:t>
            </a:r>
            <a:r>
              <a:rPr sz="1200" spc="-5" dirty="0">
                <a:latin typeface="Times New Roman"/>
                <a:cs typeface="Times New Roman"/>
              </a:rPr>
              <a:t>per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sequence-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firing order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INJECTORS </a:t>
            </a:r>
            <a:r>
              <a:rPr sz="1200" spc="-5" dirty="0">
                <a:latin typeface="Times New Roman"/>
                <a:cs typeface="Times New Roman"/>
              </a:rPr>
              <a:t>- </a:t>
            </a:r>
            <a:r>
              <a:rPr sz="1200" dirty="0">
                <a:latin typeface="Times New Roman"/>
                <a:cs typeface="Times New Roman"/>
              </a:rPr>
              <a:t> Inject </a:t>
            </a:r>
            <a:r>
              <a:rPr sz="1200" spc="-5" dirty="0">
                <a:latin typeface="Times New Roman"/>
                <a:cs typeface="Times New Roman"/>
              </a:rPr>
              <a:t>the high pressure fuel in to each cylinder.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 FILTER - Filters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fuel from </a:t>
            </a:r>
            <a:r>
              <a:rPr sz="1200" spc="-5" dirty="0">
                <a:latin typeface="Times New Roman"/>
                <a:cs typeface="Times New Roman"/>
              </a:rPr>
              <a:t>dirt &amp;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sediments,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since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injection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pump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requires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clean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454659" marR="13335" indent="45720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Injection </a:t>
            </a:r>
            <a:r>
              <a:rPr sz="1200" spc="-10" dirty="0">
                <a:latin typeface="Times New Roman"/>
                <a:cs typeface="Times New Roman"/>
              </a:rPr>
              <a:t>system </a:t>
            </a:r>
            <a:r>
              <a:rPr sz="1200" spc="-5" dirty="0">
                <a:latin typeface="Times New Roman"/>
                <a:cs typeface="Times New Roman"/>
              </a:rPr>
              <a:t>In </a:t>
            </a:r>
            <a:r>
              <a:rPr sz="1200" spc="-10" dirty="0">
                <a:latin typeface="Times New Roman"/>
                <a:cs typeface="Times New Roman"/>
              </a:rPr>
              <a:t>the C.I. engine the </a:t>
            </a:r>
            <a:r>
              <a:rPr sz="1200" dirty="0">
                <a:latin typeface="Times New Roman"/>
                <a:cs typeface="Times New Roman"/>
              </a:rPr>
              <a:t>fuel </a:t>
            </a:r>
            <a:r>
              <a:rPr sz="1200" spc="-5" dirty="0">
                <a:latin typeface="Times New Roman"/>
                <a:cs typeface="Times New Roman"/>
              </a:rPr>
              <a:t>is injected into the combustion chamber, it the </a:t>
            </a:r>
            <a:r>
              <a:rPr sz="1200" dirty="0">
                <a:latin typeface="Times New Roman"/>
                <a:cs typeface="Times New Roman"/>
              </a:rPr>
              <a:t>has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dirty="0">
                <a:latin typeface="Times New Roman"/>
                <a:cs typeface="Times New Roman"/>
              </a:rPr>
              <a:t>mix </a:t>
            </a:r>
            <a:r>
              <a:rPr sz="1200" spc="-5" dirty="0">
                <a:latin typeface="Times New Roman"/>
                <a:cs typeface="Times New Roman"/>
              </a:rPr>
              <a:t>thoroughly with </a:t>
            </a:r>
            <a:r>
              <a:rPr sz="1200" dirty="0">
                <a:latin typeface="Times New Roman"/>
                <a:cs typeface="Times New Roman"/>
              </a:rPr>
              <a:t>the air,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ignite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burn </a:t>
            </a:r>
            <a:r>
              <a:rPr sz="1200" dirty="0">
                <a:latin typeface="Times New Roman"/>
                <a:cs typeface="Times New Roman"/>
              </a:rPr>
              <a:t>all </a:t>
            </a:r>
            <a:r>
              <a:rPr sz="1200" spc="-5" dirty="0">
                <a:latin typeface="Times New Roman"/>
                <a:cs typeface="Times New Roman"/>
              </a:rPr>
              <a:t>at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same time.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 insure this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happens,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two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types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combustion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chamber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have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been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developed.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Direct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Injection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Indirect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Injection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200" b="1" spc="-5" dirty="0">
                <a:solidFill>
                  <a:srgbClr val="232323"/>
                </a:solidFill>
                <a:latin typeface="Times New Roman"/>
                <a:cs typeface="Times New Roman"/>
              </a:rPr>
              <a:t>Electronic</a:t>
            </a:r>
            <a:r>
              <a:rPr sz="1200" b="1" spc="-15" dirty="0">
                <a:solidFill>
                  <a:srgbClr val="232323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32323"/>
                </a:solidFill>
                <a:latin typeface="Times New Roman"/>
                <a:cs typeface="Times New Roman"/>
              </a:rPr>
              <a:t>Diesel</a:t>
            </a:r>
            <a:r>
              <a:rPr sz="1200" b="1" spc="-30" dirty="0">
                <a:solidFill>
                  <a:srgbClr val="232323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32323"/>
                </a:solidFill>
                <a:latin typeface="Times New Roman"/>
                <a:cs typeface="Times New Roman"/>
              </a:rPr>
              <a:t>Control</a:t>
            </a:r>
            <a:endParaRPr sz="1200">
              <a:latin typeface="Times New Roman"/>
              <a:cs typeface="Times New Roman"/>
            </a:endParaRPr>
          </a:p>
          <a:p>
            <a:pPr marL="454659" marR="13335" indent="457200" algn="just">
              <a:lnSpc>
                <a:spcPct val="95400"/>
              </a:lnSpc>
              <a:spcBef>
                <a:spcPts val="535"/>
              </a:spcBef>
            </a:pPr>
            <a:r>
              <a:rPr sz="1200" spc="-5" dirty="0">
                <a:latin typeface="Times New Roman"/>
                <a:cs typeface="Times New Roman"/>
              </a:rPr>
              <a:t>Electronic Diesel Control is a diesel engine </a:t>
            </a:r>
            <a:r>
              <a:rPr sz="1200" dirty="0">
                <a:latin typeface="Times New Roman"/>
                <a:cs typeface="Times New Roman"/>
              </a:rPr>
              <a:t>fuel </a:t>
            </a:r>
            <a:r>
              <a:rPr sz="1200" spc="-5" dirty="0">
                <a:latin typeface="Times New Roman"/>
                <a:cs typeface="Times New Roman"/>
              </a:rPr>
              <a:t>injection control system </a:t>
            </a:r>
            <a:r>
              <a:rPr sz="1200" dirty="0">
                <a:latin typeface="Times New Roman"/>
                <a:cs typeface="Times New Roman"/>
              </a:rPr>
              <a:t>for </a:t>
            </a:r>
            <a:r>
              <a:rPr sz="1200" spc="-5" dirty="0">
                <a:latin typeface="Times New Roman"/>
                <a:cs typeface="Times New Roman"/>
              </a:rPr>
              <a:t>the precise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metering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delivery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fuel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into</a:t>
            </a:r>
            <a:r>
              <a:rPr sz="1200" spc="5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combustion</a:t>
            </a:r>
            <a:r>
              <a:rPr sz="1200" spc="5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chamber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modern</a:t>
            </a:r>
            <a:r>
              <a:rPr sz="1200" spc="28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diesel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engines</a:t>
            </a:r>
            <a:r>
              <a:rPr sz="1200" spc="290" dirty="0">
                <a:latin typeface="Times New Roman"/>
                <a:cs typeface="Times New Roman"/>
              </a:rPr>
              <a:t>  </a:t>
            </a:r>
            <a:r>
              <a:rPr sz="1200" spc="-5" dirty="0">
                <a:latin typeface="Times New Roman"/>
                <a:cs typeface="Times New Roman"/>
              </a:rPr>
              <a:t>used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trucks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55111" y="8323868"/>
            <a:ext cx="1663700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5" dirty="0">
                <a:latin typeface="Times New Roman"/>
                <a:cs typeface="Times New Roman"/>
              </a:rPr>
              <a:t>EDC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injection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inline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pump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2639" y="5849111"/>
            <a:ext cx="3648456" cy="2505455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7" name="object 7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28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8068" y="641362"/>
            <a:ext cx="6182995" cy="257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7945" algn="r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AUTOMOBILE</a:t>
            </a:r>
            <a:r>
              <a:rPr sz="1100" spc="-6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ENGINEERING</a:t>
            </a:r>
            <a:endParaRPr sz="1100">
              <a:latin typeface="Calibri"/>
              <a:cs typeface="Calibri"/>
            </a:endParaRPr>
          </a:p>
          <a:p>
            <a:pPr marL="12700" marR="5080" indent="457200" algn="just">
              <a:lnSpc>
                <a:spcPts val="1380"/>
              </a:lnSpc>
              <a:spcBef>
                <a:spcPts val="970"/>
              </a:spcBef>
            </a:pPr>
            <a:r>
              <a:rPr sz="1200" spc="-5" dirty="0">
                <a:latin typeface="Times New Roman"/>
                <a:cs typeface="Times New Roman"/>
              </a:rPr>
              <a:t>The mechanical fly-weight</a:t>
            </a:r>
            <a:r>
              <a:rPr sz="1200" spc="290" dirty="0">
                <a:latin typeface="Times New Roman"/>
                <a:cs typeface="Times New Roman"/>
              </a:rPr>
              <a:t>  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governors</a:t>
            </a:r>
            <a:r>
              <a:rPr sz="1200" spc="290" dirty="0">
                <a:latin typeface="Times New Roman"/>
                <a:cs typeface="Times New Roman"/>
              </a:rPr>
              <a:t>  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290" dirty="0">
                <a:latin typeface="Times New Roman"/>
                <a:cs typeface="Times New Roman"/>
              </a:rPr>
              <a:t>  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inline     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distributor </a:t>
            </a:r>
            <a:r>
              <a:rPr sz="1200" dirty="0">
                <a:latin typeface="Times New Roman"/>
                <a:cs typeface="Times New Roman"/>
              </a:rPr>
              <a:t>diesel </a:t>
            </a:r>
            <a:r>
              <a:rPr sz="1200" spc="-5" dirty="0">
                <a:latin typeface="Times New Roman"/>
                <a:cs typeface="Times New Roman"/>
              </a:rPr>
              <a:t>fuel </a:t>
            </a:r>
            <a:r>
              <a:rPr sz="1200" dirty="0">
                <a:latin typeface="Times New Roman"/>
                <a:cs typeface="Times New Roman"/>
              </a:rPr>
              <a:t> injection </a:t>
            </a:r>
            <a:r>
              <a:rPr sz="1200" spc="-5" dirty="0">
                <a:latin typeface="Times New Roman"/>
                <a:cs typeface="Times New Roman"/>
              </a:rPr>
              <a:t>pumps </a:t>
            </a:r>
            <a:r>
              <a:rPr sz="1200" dirty="0">
                <a:latin typeface="Times New Roman"/>
                <a:cs typeface="Times New Roman"/>
              </a:rPr>
              <a:t>used </a:t>
            </a:r>
            <a:r>
              <a:rPr sz="1200" spc="-5" dirty="0">
                <a:latin typeface="Times New Roman"/>
                <a:cs typeface="Times New Roman"/>
              </a:rPr>
              <a:t>to control </a:t>
            </a:r>
            <a:r>
              <a:rPr sz="1200" dirty="0">
                <a:latin typeface="Times New Roman"/>
                <a:cs typeface="Times New Roman"/>
              </a:rPr>
              <a:t>fuel </a:t>
            </a:r>
            <a:r>
              <a:rPr sz="1200" spc="-5" dirty="0">
                <a:latin typeface="Times New Roman"/>
                <a:cs typeface="Times New Roman"/>
              </a:rPr>
              <a:t>delivery </a:t>
            </a:r>
            <a:r>
              <a:rPr sz="1200" dirty="0">
                <a:latin typeface="Times New Roman"/>
                <a:cs typeface="Times New Roman"/>
              </a:rPr>
              <a:t>under </a:t>
            </a:r>
            <a:r>
              <a:rPr sz="1200" spc="-5" dirty="0">
                <a:latin typeface="Times New Roman"/>
                <a:cs typeface="Times New Roman"/>
              </a:rPr>
              <a:t>a variety of engine </a:t>
            </a:r>
            <a:r>
              <a:rPr sz="1200" dirty="0">
                <a:latin typeface="Times New Roman"/>
                <a:cs typeface="Times New Roman"/>
              </a:rPr>
              <a:t>loads and conditions could </a:t>
            </a:r>
            <a:r>
              <a:rPr sz="1200" spc="-5" dirty="0">
                <a:latin typeface="Times New Roman"/>
                <a:cs typeface="Times New Roman"/>
              </a:rPr>
              <a:t>no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longer</a:t>
            </a:r>
            <a:r>
              <a:rPr sz="1200" dirty="0">
                <a:latin typeface="Times New Roman"/>
                <a:cs typeface="Times New Roman"/>
              </a:rPr>
              <a:t> deal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with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ever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increasing</a:t>
            </a:r>
            <a:r>
              <a:rPr sz="1200" dirty="0">
                <a:latin typeface="Times New Roman"/>
                <a:cs typeface="Times New Roman"/>
              </a:rPr>
              <a:t> demands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</a:t>
            </a:r>
            <a:r>
              <a:rPr sz="1200" spc="-5" dirty="0">
                <a:latin typeface="Times New Roman"/>
                <a:cs typeface="Times New Roman"/>
              </a:rPr>
              <a:t> efficiency,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emission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control,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power</a:t>
            </a:r>
            <a:r>
              <a:rPr sz="1200" dirty="0">
                <a:latin typeface="Times New Roman"/>
                <a:cs typeface="Times New Roman"/>
              </a:rPr>
              <a:t> and </a:t>
            </a:r>
            <a:r>
              <a:rPr sz="1200" spc="5" dirty="0">
                <a:latin typeface="Times New Roman"/>
                <a:cs typeface="Times New Roman"/>
              </a:rPr>
              <a:t>fuel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consumption.</a:t>
            </a:r>
            <a:endParaRPr sz="1200">
              <a:latin typeface="Times New Roman"/>
              <a:cs typeface="Times New Roman"/>
            </a:endParaRPr>
          </a:p>
          <a:p>
            <a:pPr marL="12700" marR="5715" indent="457200" algn="just">
              <a:lnSpc>
                <a:spcPct val="956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These demands </a:t>
            </a:r>
            <a:r>
              <a:rPr sz="1200" spc="-10" dirty="0">
                <a:latin typeface="Times New Roman"/>
                <a:cs typeface="Times New Roman"/>
              </a:rPr>
              <a:t>are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now</a:t>
            </a:r>
            <a:r>
              <a:rPr sz="1200" spc="-5" dirty="0">
                <a:latin typeface="Times New Roman"/>
                <a:cs typeface="Times New Roman"/>
              </a:rPr>
              <a:t> primarily fulfilled </a:t>
            </a:r>
            <a:r>
              <a:rPr sz="1200" dirty="0">
                <a:latin typeface="Times New Roman"/>
                <a:cs typeface="Times New Roman"/>
              </a:rPr>
              <a:t>by </a:t>
            </a:r>
            <a:r>
              <a:rPr sz="1200" spc="-5" dirty="0">
                <a:latin typeface="Times New Roman"/>
                <a:cs typeface="Times New Roman"/>
              </a:rPr>
              <a:t>the Electronic Control, 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system which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provides greater ability </a:t>
            </a:r>
            <a:r>
              <a:rPr sz="1200" spc="-10" dirty="0">
                <a:latin typeface="Times New Roman"/>
                <a:cs typeface="Times New Roman"/>
              </a:rPr>
              <a:t>for </a:t>
            </a:r>
            <a:r>
              <a:rPr sz="1200" spc="-5" dirty="0">
                <a:latin typeface="Times New Roman"/>
                <a:cs typeface="Times New Roman"/>
              </a:rPr>
              <a:t>precise measuring, data processing, operating environment flexibility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analysis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dirty="0">
                <a:latin typeface="Times New Roman"/>
                <a:cs typeface="Times New Roman"/>
              </a:rPr>
              <a:t> ensure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efficient</a:t>
            </a:r>
            <a:r>
              <a:rPr sz="1200" dirty="0">
                <a:latin typeface="Times New Roman"/>
                <a:cs typeface="Times New Roman"/>
              </a:rPr>
              <a:t> diesel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operation.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EDC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replaces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mechanical</a:t>
            </a:r>
            <a:r>
              <a:rPr sz="1200" dirty="0">
                <a:latin typeface="Times New Roman"/>
                <a:cs typeface="Times New Roman"/>
              </a:rPr>
              <a:t> control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governor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with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electro-magnetic control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device.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398145">
              <a:lnSpc>
                <a:spcPct val="100000"/>
              </a:lnSpc>
              <a:spcBef>
                <a:spcPts val="1065"/>
              </a:spcBef>
            </a:pPr>
            <a:r>
              <a:rPr sz="1400" b="1" spc="-5" dirty="0">
                <a:latin typeface="Times New Roman"/>
                <a:cs typeface="Times New Roman"/>
              </a:rPr>
              <a:t>Components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spc="5" dirty="0">
                <a:latin typeface="Times New Roman"/>
                <a:cs typeface="Times New Roman"/>
              </a:rPr>
              <a:t>in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Electronically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controlled Diesel</a:t>
            </a:r>
            <a:r>
              <a:rPr sz="1400" b="1" dirty="0">
                <a:latin typeface="Times New Roman"/>
                <a:cs typeface="Times New Roman"/>
              </a:rPr>
              <a:t> Supply;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490"/>
              </a:spcBef>
            </a:pP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EDC is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divided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these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main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groups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components.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3277" y="3753045"/>
            <a:ext cx="819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latin typeface="Symbol"/>
                <a:cs typeface="Symbol"/>
              </a:rPr>
              <a:t>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3277" y="3361678"/>
            <a:ext cx="6160135" cy="74803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41300" marR="5080" indent="-229235">
              <a:lnSpc>
                <a:spcPts val="1380"/>
              </a:lnSpc>
              <a:spcBef>
                <a:spcPts val="190"/>
              </a:spcBef>
              <a:buSzPct val="83333"/>
              <a:buFont typeface="Symbol"/>
              <a:buChar char=""/>
              <a:tabLst>
                <a:tab pos="459105" algn="l"/>
                <a:tab pos="459740" algn="l"/>
                <a:tab pos="1914525" algn="l"/>
                <a:tab pos="2692400" algn="l"/>
                <a:tab pos="3400425" algn="l"/>
                <a:tab pos="4164329" algn="l"/>
                <a:tab pos="4514215" algn="l"/>
                <a:tab pos="5174615" algn="l"/>
                <a:tab pos="5413375" algn="l"/>
                <a:tab pos="5843270" algn="l"/>
              </a:tabLst>
            </a:pPr>
            <a:r>
              <a:rPr dirty="0"/>
              <a:t>	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e</a:t>
            </a:r>
            <a:r>
              <a:rPr sz="1200" spc="-5" dirty="0">
                <a:latin typeface="Times New Roman"/>
                <a:cs typeface="Times New Roman"/>
              </a:rPr>
              <a:t>ctronic </a:t>
            </a:r>
            <a:r>
              <a:rPr sz="1200" spc="-20" dirty="0">
                <a:latin typeface="Times New Roman"/>
                <a:cs typeface="Times New Roman"/>
              </a:rPr>
              <a:t>s</a:t>
            </a:r>
            <a:r>
              <a:rPr sz="1200" dirty="0">
                <a:latin typeface="Times New Roman"/>
                <a:cs typeface="Times New Roman"/>
              </a:rPr>
              <a:t>e</a:t>
            </a:r>
            <a:r>
              <a:rPr sz="1200" spc="-5" dirty="0">
                <a:latin typeface="Times New Roman"/>
                <a:cs typeface="Times New Roman"/>
              </a:rPr>
              <a:t>nsors</a:t>
            </a:r>
            <a:r>
              <a:rPr sz="1200" dirty="0">
                <a:latin typeface="Times New Roman"/>
                <a:cs typeface="Times New Roman"/>
              </a:rPr>
              <a:t> f</a:t>
            </a:r>
            <a:r>
              <a:rPr sz="1200" spc="-5" dirty="0">
                <a:latin typeface="Times New Roman"/>
                <a:cs typeface="Times New Roman"/>
              </a:rPr>
              <a:t>or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Times New Roman"/>
                <a:cs typeface="Times New Roman"/>
              </a:rPr>
              <a:t>re</a:t>
            </a:r>
            <a:r>
              <a:rPr sz="1200" spc="-20" dirty="0">
                <a:latin typeface="Times New Roman"/>
                <a:cs typeface="Times New Roman"/>
              </a:rPr>
              <a:t>g</a:t>
            </a:r>
            <a:r>
              <a:rPr sz="1200" spc="-5" dirty="0">
                <a:latin typeface="Times New Roman"/>
                <a:cs typeface="Times New Roman"/>
              </a:rPr>
              <a:t>ist</a:t>
            </a:r>
            <a:r>
              <a:rPr sz="1200" spc="10" dirty="0">
                <a:latin typeface="Times New Roman"/>
                <a:cs typeface="Times New Roman"/>
              </a:rPr>
              <a:t>e</a:t>
            </a:r>
            <a:r>
              <a:rPr sz="1200" spc="-5" dirty="0">
                <a:latin typeface="Times New Roman"/>
                <a:cs typeface="Times New Roman"/>
              </a:rPr>
              <a:t>r</a:t>
            </a:r>
            <a:r>
              <a:rPr sz="1200" spc="-15" dirty="0">
                <a:latin typeface="Times New Roman"/>
                <a:cs typeface="Times New Roman"/>
              </a:rPr>
              <a:t>i</a:t>
            </a:r>
            <a:r>
              <a:rPr sz="1200" spc="-5" dirty="0">
                <a:latin typeface="Times New Roman"/>
                <a:cs typeface="Times New Roman"/>
              </a:rPr>
              <a:t>ng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5" dirty="0">
                <a:latin typeface="Times New Roman"/>
                <a:cs typeface="Times New Roman"/>
              </a:rPr>
              <a:t>o</a:t>
            </a:r>
            <a:r>
              <a:rPr sz="1200" spc="-5" dirty="0">
                <a:latin typeface="Times New Roman"/>
                <a:cs typeface="Times New Roman"/>
              </a:rPr>
              <a:t>p</a:t>
            </a:r>
            <a:r>
              <a:rPr sz="1200" dirty="0">
                <a:latin typeface="Times New Roman"/>
                <a:cs typeface="Times New Roman"/>
              </a:rPr>
              <a:t>e</a:t>
            </a:r>
            <a:r>
              <a:rPr sz="1200" spc="-5" dirty="0">
                <a:latin typeface="Times New Roman"/>
                <a:cs typeface="Times New Roman"/>
              </a:rPr>
              <a:t>rati</a:t>
            </a:r>
            <a:r>
              <a:rPr sz="1200" spc="5" dirty="0">
                <a:latin typeface="Times New Roman"/>
                <a:cs typeface="Times New Roman"/>
              </a:rPr>
              <a:t>n</a:t>
            </a:r>
            <a:r>
              <a:rPr sz="1200" spc="-5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	c</a:t>
            </a:r>
            <a:r>
              <a:rPr sz="1200" spc="-5" dirty="0">
                <a:latin typeface="Times New Roman"/>
                <a:cs typeface="Times New Roman"/>
              </a:rPr>
              <a:t>onditi</a:t>
            </a:r>
            <a:r>
              <a:rPr sz="1200" spc="5" dirty="0">
                <a:latin typeface="Times New Roman"/>
                <a:cs typeface="Times New Roman"/>
              </a:rPr>
              <a:t>o</a:t>
            </a:r>
            <a:r>
              <a:rPr sz="1200" spc="-5" dirty="0">
                <a:latin typeface="Times New Roman"/>
                <a:cs typeface="Times New Roman"/>
              </a:rPr>
              <a:t>ns</a:t>
            </a:r>
            <a:r>
              <a:rPr sz="1200" dirty="0">
                <a:latin typeface="Times New Roman"/>
                <a:cs typeface="Times New Roman"/>
              </a:rPr>
              <a:t>	a</a:t>
            </a:r>
            <a:r>
              <a:rPr sz="1200" spc="-5" dirty="0">
                <a:latin typeface="Times New Roman"/>
                <a:cs typeface="Times New Roman"/>
              </a:rPr>
              <a:t>nd</a:t>
            </a:r>
            <a:r>
              <a:rPr sz="1200" dirty="0">
                <a:latin typeface="Times New Roman"/>
                <a:cs typeface="Times New Roman"/>
              </a:rPr>
              <a:t>	c</a:t>
            </a:r>
            <a:r>
              <a:rPr sz="1200" spc="-5" dirty="0">
                <a:latin typeface="Times New Roman"/>
                <a:cs typeface="Times New Roman"/>
              </a:rPr>
              <a:t>h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n</a:t>
            </a:r>
            <a:r>
              <a:rPr sz="1200" spc="-20" dirty="0">
                <a:latin typeface="Times New Roman"/>
                <a:cs typeface="Times New Roman"/>
              </a:rPr>
              <a:t>g</a:t>
            </a:r>
            <a:r>
              <a:rPr sz="1200" spc="10" dirty="0">
                <a:latin typeface="Times New Roman"/>
                <a:cs typeface="Times New Roman"/>
              </a:rPr>
              <a:t>e</a:t>
            </a:r>
            <a:r>
              <a:rPr sz="1200" spc="-20" dirty="0">
                <a:latin typeface="Times New Roman"/>
                <a:cs typeface="Times New Roman"/>
              </a:rPr>
              <a:t>s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Times New Roman"/>
                <a:cs typeface="Times New Roman"/>
              </a:rPr>
              <a:t>wide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-45" dirty="0">
                <a:latin typeface="Times New Roman"/>
                <a:cs typeface="Times New Roman"/>
              </a:rPr>
              <a:t>r</a:t>
            </a:r>
            <a:r>
              <a:rPr sz="1200" spc="-35" dirty="0">
                <a:latin typeface="Times New Roman"/>
                <a:cs typeface="Times New Roman"/>
              </a:rPr>
              <a:t>r</a:t>
            </a:r>
            <a:r>
              <a:rPr sz="1200" spc="-5" dirty="0">
                <a:latin typeface="Times New Roman"/>
                <a:cs typeface="Times New Roman"/>
              </a:rPr>
              <a:t>ay  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physical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inputs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dirty="0">
                <a:latin typeface="Times New Roman"/>
                <a:cs typeface="Times New Roman"/>
              </a:rPr>
              <a:t> converted</a:t>
            </a:r>
            <a:r>
              <a:rPr sz="1200" spc="-5" dirty="0">
                <a:latin typeface="Times New Roman"/>
                <a:cs typeface="Times New Roman"/>
              </a:rPr>
              <a:t> into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electrical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signal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outputs.</a:t>
            </a:r>
            <a:endParaRPr sz="1200">
              <a:latin typeface="Times New Roman"/>
              <a:cs typeface="Times New Roman"/>
            </a:endParaRPr>
          </a:p>
          <a:p>
            <a:pPr marL="241300" marR="686435" indent="217804">
              <a:lnSpc>
                <a:spcPts val="1370"/>
              </a:lnSpc>
              <a:spcBef>
                <a:spcPts val="130"/>
              </a:spcBef>
            </a:pPr>
            <a:r>
              <a:rPr sz="1200" dirty="0">
                <a:latin typeface="Times New Roman"/>
                <a:cs typeface="Times New Roman"/>
              </a:rPr>
              <a:t>Actuators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solenoids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which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convert</a:t>
            </a:r>
            <a:r>
              <a:rPr sz="1200" dirty="0">
                <a:latin typeface="Times New Roman"/>
                <a:cs typeface="Times New Roman"/>
              </a:rPr>
              <a:t> 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control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unit's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electrical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output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signal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into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mechanical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control</a:t>
            </a:r>
            <a:r>
              <a:rPr sz="1200" spc="-5" dirty="0">
                <a:latin typeface="Times New Roman"/>
                <a:cs typeface="Times New Roman"/>
              </a:rPr>
              <a:t> movement.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83761" y="4094768"/>
            <a:ext cx="295275" cy="38227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indent="-635">
              <a:lnSpc>
                <a:spcPts val="1370"/>
              </a:lnSpc>
              <a:spcBef>
                <a:spcPts val="200"/>
              </a:spcBef>
            </a:pPr>
            <a:r>
              <a:rPr sz="1200" spc="-5" dirty="0">
                <a:latin typeface="Times New Roman"/>
                <a:cs typeface="Times New Roman"/>
              </a:rPr>
              <a:t>wi</a:t>
            </a:r>
            <a:r>
              <a:rPr sz="1200" spc="-15" dirty="0">
                <a:latin typeface="Times New Roman"/>
                <a:cs typeface="Times New Roman"/>
              </a:rPr>
              <a:t>t</a:t>
            </a:r>
            <a:r>
              <a:rPr sz="1200" spc="-5" dirty="0">
                <a:latin typeface="Times New Roman"/>
                <a:cs typeface="Times New Roman"/>
              </a:rPr>
              <a:t>h  wi</a:t>
            </a:r>
            <a:r>
              <a:rPr sz="1200" spc="-15" dirty="0">
                <a:latin typeface="Times New Roman"/>
                <a:cs typeface="Times New Roman"/>
              </a:rPr>
              <a:t>t</a:t>
            </a:r>
            <a:r>
              <a:rPr sz="1200" spc="-5" dirty="0">
                <a:latin typeface="Times New Roman"/>
                <a:cs typeface="Times New Roman"/>
              </a:rPr>
              <a:t>h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3277" y="4094761"/>
            <a:ext cx="5795645" cy="55753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41300" marR="5080" indent="-229235" algn="just">
              <a:lnSpc>
                <a:spcPct val="95400"/>
              </a:lnSpc>
              <a:spcBef>
                <a:spcPts val="160"/>
              </a:spcBef>
              <a:buSzPct val="83333"/>
              <a:buFont typeface="Symbol"/>
              <a:buChar char=""/>
              <a:tabLst>
                <a:tab pos="459105" algn="l"/>
                <a:tab pos="459740" algn="l"/>
              </a:tabLst>
            </a:pPr>
            <a:r>
              <a:rPr dirty="0"/>
              <a:t>	</a:t>
            </a:r>
            <a:r>
              <a:rPr sz="1200" spc="-5" dirty="0">
                <a:latin typeface="Times New Roman"/>
                <a:cs typeface="Times New Roman"/>
              </a:rPr>
              <a:t>ECM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(Electronic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Control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Module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)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ECU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(Electronic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Control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Unit)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microprocessors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which</a:t>
            </a:r>
            <a:r>
              <a:rPr sz="1200" dirty="0">
                <a:latin typeface="Times New Roman"/>
                <a:cs typeface="Times New Roman"/>
              </a:rPr>
              <a:t> process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information</a:t>
            </a:r>
            <a:r>
              <a:rPr sz="1200" dirty="0">
                <a:latin typeface="Times New Roman"/>
                <a:cs typeface="Times New Roman"/>
              </a:rPr>
              <a:t> from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various</a:t>
            </a:r>
            <a:r>
              <a:rPr sz="1200" dirty="0">
                <a:latin typeface="Times New Roman"/>
                <a:cs typeface="Times New Roman"/>
              </a:rPr>
              <a:t> sensors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accordance </a:t>
            </a:r>
            <a:r>
              <a:rPr sz="1200" dirty="0">
                <a:latin typeface="Times New Roman"/>
                <a:cs typeface="Times New Roman"/>
              </a:rPr>
              <a:t> programmed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software and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outputs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required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electrical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signals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actuators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solenoids.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8061" y="6556028"/>
            <a:ext cx="4801870" cy="22332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03120">
              <a:lnSpc>
                <a:spcPct val="100000"/>
              </a:lnSpc>
              <a:spcBef>
                <a:spcPts val="95"/>
              </a:spcBef>
            </a:pPr>
            <a:r>
              <a:rPr sz="1200" spc="-5" dirty="0">
                <a:solidFill>
                  <a:srgbClr val="232323"/>
                </a:solidFill>
                <a:latin typeface="Times New Roman"/>
                <a:cs typeface="Times New Roman"/>
              </a:rPr>
              <a:t>EDC accelerator</a:t>
            </a:r>
            <a:r>
              <a:rPr sz="1200" spc="-15" dirty="0">
                <a:solidFill>
                  <a:srgbClr val="232323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232323"/>
                </a:solidFill>
                <a:latin typeface="Times New Roman"/>
                <a:cs typeface="Times New Roman"/>
              </a:rPr>
              <a:t>pedal</a:t>
            </a:r>
            <a:r>
              <a:rPr sz="1200" spc="-50" dirty="0">
                <a:solidFill>
                  <a:srgbClr val="232323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232323"/>
                </a:solidFill>
                <a:latin typeface="Times New Roman"/>
                <a:cs typeface="Times New Roman"/>
              </a:rPr>
              <a:t>assembly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1200" b="1" spc="-30" dirty="0">
                <a:latin typeface="Times New Roman"/>
                <a:cs typeface="Times New Roman"/>
              </a:rPr>
              <a:t>1.</a:t>
            </a:r>
            <a:r>
              <a:rPr sz="1200" b="1" spc="9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El</a:t>
            </a:r>
            <a:r>
              <a:rPr sz="1400" b="1" spc="5" dirty="0">
                <a:latin typeface="Times New Roman"/>
                <a:cs typeface="Times New Roman"/>
              </a:rPr>
              <a:t>e</a:t>
            </a:r>
            <a:r>
              <a:rPr sz="1400" b="1" dirty="0">
                <a:latin typeface="Times New Roman"/>
                <a:cs typeface="Times New Roman"/>
              </a:rPr>
              <a:t>ctro</a:t>
            </a:r>
            <a:r>
              <a:rPr sz="1400" b="1" spc="-25" dirty="0">
                <a:latin typeface="Times New Roman"/>
                <a:cs typeface="Times New Roman"/>
              </a:rPr>
              <a:t>n</a:t>
            </a:r>
            <a:r>
              <a:rPr sz="1400" b="1" spc="15" dirty="0">
                <a:latin typeface="Times New Roman"/>
                <a:cs typeface="Times New Roman"/>
              </a:rPr>
              <a:t>i</a:t>
            </a:r>
            <a:r>
              <a:rPr sz="1400" b="1" dirty="0">
                <a:latin typeface="Times New Roman"/>
                <a:cs typeface="Times New Roman"/>
              </a:rPr>
              <a:t>c</a:t>
            </a:r>
            <a:r>
              <a:rPr sz="1400" b="1" spc="-9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s</a:t>
            </a:r>
            <a:r>
              <a:rPr sz="1400" b="1" spc="5" dirty="0">
                <a:latin typeface="Times New Roman"/>
                <a:cs typeface="Times New Roman"/>
              </a:rPr>
              <a:t>e</a:t>
            </a:r>
            <a:r>
              <a:rPr sz="1400" b="1" spc="-10" dirty="0">
                <a:latin typeface="Times New Roman"/>
                <a:cs typeface="Times New Roman"/>
              </a:rPr>
              <a:t>n</a:t>
            </a:r>
            <a:r>
              <a:rPr sz="1400" b="1" dirty="0">
                <a:latin typeface="Times New Roman"/>
                <a:cs typeface="Times New Roman"/>
              </a:rPr>
              <a:t>sors;</a:t>
            </a:r>
            <a:endParaRPr sz="1400">
              <a:latin typeface="Times New Roman"/>
              <a:cs typeface="Times New Roman"/>
            </a:endParaRPr>
          </a:p>
          <a:p>
            <a:pPr marL="469900" indent="-443230">
              <a:lnSpc>
                <a:spcPct val="100000"/>
              </a:lnSpc>
              <a:spcBef>
                <a:spcPts val="1265"/>
              </a:spcBef>
              <a:buSzPct val="83333"/>
              <a:buFont typeface="Symbol"/>
              <a:buChar char=""/>
              <a:tabLst>
                <a:tab pos="469265" algn="l"/>
                <a:tab pos="470534" algn="l"/>
              </a:tabLst>
            </a:pPr>
            <a:r>
              <a:rPr sz="1200" spc="-5" dirty="0">
                <a:latin typeface="Times New Roman"/>
                <a:cs typeface="Times New Roman"/>
              </a:rPr>
              <a:t>Injection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pump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speed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sensor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-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monitors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pump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rotational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speed</a:t>
            </a:r>
            <a:endParaRPr sz="1200">
              <a:latin typeface="Times New Roman"/>
              <a:cs typeface="Times New Roman"/>
            </a:endParaRPr>
          </a:p>
          <a:p>
            <a:pPr marL="469900" indent="-443230">
              <a:lnSpc>
                <a:spcPct val="100000"/>
              </a:lnSpc>
              <a:spcBef>
                <a:spcPts val="60"/>
              </a:spcBef>
              <a:buSzPct val="83333"/>
              <a:buFont typeface="Symbol"/>
              <a:buChar char=""/>
              <a:tabLst>
                <a:tab pos="469265" algn="l"/>
                <a:tab pos="470534" algn="l"/>
              </a:tabLst>
            </a:pPr>
            <a:r>
              <a:rPr sz="1200" spc="-5" dirty="0">
                <a:latin typeface="Times New Roman"/>
                <a:cs typeface="Times New Roman"/>
              </a:rPr>
              <a:t>Fuel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rack </a:t>
            </a:r>
            <a:r>
              <a:rPr sz="1200" spc="-5" dirty="0">
                <a:latin typeface="Times New Roman"/>
                <a:cs typeface="Times New Roman"/>
              </a:rPr>
              <a:t>position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sensor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-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monitors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pump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fuel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rack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position</a:t>
            </a:r>
            <a:endParaRPr sz="1200">
              <a:latin typeface="Times New Roman"/>
              <a:cs typeface="Times New Roman"/>
            </a:endParaRPr>
          </a:p>
          <a:p>
            <a:pPr marL="469900" indent="-443230">
              <a:lnSpc>
                <a:spcPct val="100000"/>
              </a:lnSpc>
              <a:spcBef>
                <a:spcPts val="75"/>
              </a:spcBef>
              <a:buSzPct val="83333"/>
              <a:buFont typeface="Symbol"/>
              <a:buChar char=""/>
              <a:tabLst>
                <a:tab pos="469265" algn="l"/>
                <a:tab pos="470534" algn="l"/>
              </a:tabLst>
            </a:pPr>
            <a:r>
              <a:rPr sz="1200" spc="-5" dirty="0">
                <a:latin typeface="Times New Roman"/>
                <a:cs typeface="Times New Roman"/>
              </a:rPr>
              <a:t>Charge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air </a:t>
            </a:r>
            <a:r>
              <a:rPr sz="1200" spc="-5" dirty="0">
                <a:latin typeface="Times New Roman"/>
                <a:cs typeface="Times New Roman"/>
              </a:rPr>
              <a:t>pressure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sensor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-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measures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pressure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turbocharger</a:t>
            </a:r>
            <a:endParaRPr sz="1200">
              <a:latin typeface="Times New Roman"/>
              <a:cs typeface="Times New Roman"/>
            </a:endParaRPr>
          </a:p>
          <a:p>
            <a:pPr marL="469900" indent="-443230">
              <a:lnSpc>
                <a:spcPct val="100000"/>
              </a:lnSpc>
              <a:spcBef>
                <a:spcPts val="35"/>
              </a:spcBef>
              <a:buSzPct val="83333"/>
              <a:buFont typeface="Symbol"/>
              <a:buChar char=""/>
              <a:tabLst>
                <a:tab pos="469265" algn="l"/>
                <a:tab pos="470534" algn="l"/>
              </a:tabLst>
            </a:pPr>
            <a:r>
              <a:rPr sz="1200" spc="-5" dirty="0">
                <a:latin typeface="Times New Roman"/>
                <a:cs typeface="Times New Roman"/>
              </a:rPr>
              <a:t>Fuel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pressure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sensor</a:t>
            </a:r>
            <a:endParaRPr sz="1200">
              <a:latin typeface="Times New Roman"/>
              <a:cs typeface="Times New Roman"/>
            </a:endParaRPr>
          </a:p>
          <a:p>
            <a:pPr marL="469900" indent="-443230">
              <a:lnSpc>
                <a:spcPct val="100000"/>
              </a:lnSpc>
              <a:spcBef>
                <a:spcPts val="85"/>
              </a:spcBef>
              <a:buSzPct val="83333"/>
              <a:buFont typeface="Symbol"/>
              <a:buChar char=""/>
              <a:tabLst>
                <a:tab pos="469265" algn="l"/>
                <a:tab pos="470534" algn="l"/>
              </a:tabLst>
            </a:pPr>
            <a:r>
              <a:rPr sz="1200" spc="-5" dirty="0">
                <a:latin typeface="Times New Roman"/>
                <a:cs typeface="Times New Roman"/>
              </a:rPr>
              <a:t>Air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cleaner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vacuum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pressure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sensor</a:t>
            </a:r>
            <a:endParaRPr sz="1200">
              <a:latin typeface="Times New Roman"/>
              <a:cs typeface="Times New Roman"/>
            </a:endParaRPr>
          </a:p>
          <a:p>
            <a:pPr marL="469900" indent="-443230">
              <a:lnSpc>
                <a:spcPct val="100000"/>
              </a:lnSpc>
              <a:spcBef>
                <a:spcPts val="35"/>
              </a:spcBef>
              <a:buSzPct val="83333"/>
              <a:buFont typeface="Symbol"/>
              <a:buChar char=""/>
              <a:tabLst>
                <a:tab pos="469265" algn="l"/>
                <a:tab pos="470534" algn="l"/>
              </a:tabLst>
            </a:pPr>
            <a:r>
              <a:rPr sz="1200" spc="-5" dirty="0">
                <a:latin typeface="Times New Roman"/>
                <a:cs typeface="Times New Roman"/>
              </a:rPr>
              <a:t>Engine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position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sensor</a:t>
            </a:r>
            <a:endParaRPr sz="1200">
              <a:latin typeface="Times New Roman"/>
              <a:cs typeface="Times New Roman"/>
            </a:endParaRPr>
          </a:p>
          <a:p>
            <a:pPr marL="469900" indent="-443230">
              <a:lnSpc>
                <a:spcPct val="100000"/>
              </a:lnSpc>
              <a:spcBef>
                <a:spcPts val="85"/>
              </a:spcBef>
              <a:buSzPct val="83333"/>
              <a:buFont typeface="Symbol"/>
              <a:buChar char=""/>
              <a:tabLst>
                <a:tab pos="469265" algn="l"/>
                <a:tab pos="470534" algn="l"/>
              </a:tabLst>
            </a:pPr>
            <a:r>
              <a:rPr sz="1200" spc="-5" dirty="0">
                <a:latin typeface="Times New Roman"/>
                <a:cs typeface="Times New Roman"/>
              </a:rPr>
              <a:t>Temperature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sensors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-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measure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various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operating temperatures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7480" y="4671059"/>
            <a:ext cx="2389632" cy="1914143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10" name="object 10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29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6247" y="641362"/>
            <a:ext cx="16319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</a:t>
            </a:r>
            <a:r>
              <a:rPr sz="1100" spc="-10" dirty="0">
                <a:latin typeface="Calibri"/>
                <a:cs typeface="Calibri"/>
              </a:rPr>
              <a:t>M</a:t>
            </a:r>
            <a:r>
              <a:rPr sz="1100" dirty="0">
                <a:latin typeface="Calibri"/>
                <a:cs typeface="Calibri"/>
              </a:rPr>
              <a:t>OBILE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spc="10" dirty="0">
                <a:latin typeface="Calibri"/>
                <a:cs typeface="Calibri"/>
              </a:rPr>
              <a:t>G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RI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G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7136" y="916378"/>
            <a:ext cx="81915" cy="116840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1000" spc="-20" dirty="0">
                <a:latin typeface="Symbol"/>
                <a:cs typeface="Symbol"/>
              </a:rPr>
              <a:t></a:t>
            </a:r>
            <a:endParaRPr sz="10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000" spc="-20" dirty="0">
                <a:latin typeface="Symbol"/>
                <a:cs typeface="Symbol"/>
              </a:rPr>
              <a:t></a:t>
            </a:r>
            <a:endParaRPr sz="10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000" spc="-20" dirty="0">
                <a:latin typeface="Symbol"/>
                <a:cs typeface="Symbol"/>
              </a:rPr>
              <a:t></a:t>
            </a:r>
            <a:endParaRPr sz="10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000" spc="-20" dirty="0">
                <a:latin typeface="Symbol"/>
                <a:cs typeface="Symbol"/>
              </a:rPr>
              <a:t></a:t>
            </a:r>
            <a:endParaRPr sz="10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Symbol"/>
                <a:cs typeface="Symbol"/>
              </a:rPr>
              <a:t></a:t>
            </a:r>
            <a:endParaRPr sz="10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000" spc="-20" dirty="0">
                <a:latin typeface="Symbol"/>
                <a:cs typeface="Symbol"/>
              </a:rPr>
              <a:t>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3277" y="927896"/>
            <a:ext cx="5159375" cy="192278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911860" marR="2837180">
              <a:lnSpc>
                <a:spcPct val="104400"/>
              </a:lnSpc>
              <a:spcBef>
                <a:spcPts val="35"/>
              </a:spcBef>
            </a:pPr>
            <a:r>
              <a:rPr sz="1200" spc="-5" dirty="0">
                <a:latin typeface="Times New Roman"/>
                <a:cs typeface="Times New Roman"/>
              </a:rPr>
              <a:t>Intake temperature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Charge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air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temperature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Coolant </a:t>
            </a:r>
            <a:r>
              <a:rPr sz="1200" spc="-5" dirty="0">
                <a:latin typeface="Times New Roman"/>
                <a:cs typeface="Times New Roman"/>
              </a:rPr>
              <a:t>temperature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temperature</a:t>
            </a:r>
            <a:endParaRPr sz="1200">
              <a:latin typeface="Times New Roman"/>
              <a:cs typeface="Times New Roman"/>
            </a:endParaRPr>
          </a:p>
          <a:p>
            <a:pPr marL="911860" marR="2214880">
              <a:lnSpc>
                <a:spcPts val="1510"/>
              </a:lnSpc>
              <a:spcBef>
                <a:spcPts val="40"/>
              </a:spcBef>
            </a:pPr>
            <a:r>
              <a:rPr sz="1200" spc="-5" dirty="0">
                <a:latin typeface="Times New Roman"/>
                <a:cs typeface="Times New Roman"/>
              </a:rPr>
              <a:t>Exhaust temperature (Pyrometer)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Ambient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temperature</a:t>
            </a:r>
            <a:endParaRPr sz="1200">
              <a:latin typeface="Times New Roman"/>
              <a:cs typeface="Times New Roman"/>
            </a:endParaRPr>
          </a:p>
          <a:p>
            <a:pPr marL="454659" indent="-442595">
              <a:lnSpc>
                <a:spcPts val="1430"/>
              </a:lnSpc>
              <a:buSzPct val="83333"/>
              <a:buFont typeface="Symbol"/>
              <a:buChar char=""/>
              <a:tabLst>
                <a:tab pos="454025" algn="l"/>
                <a:tab pos="455295" algn="l"/>
              </a:tabLst>
            </a:pPr>
            <a:r>
              <a:rPr sz="1200" spc="-5" dirty="0">
                <a:latin typeface="Times New Roman"/>
                <a:cs typeface="Times New Roman"/>
              </a:rPr>
              <a:t>Vehicle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speed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sensor</a:t>
            </a:r>
            <a:r>
              <a:rPr sz="1200" spc="-5" dirty="0">
                <a:latin typeface="Times New Roman"/>
                <a:cs typeface="Times New Roman"/>
              </a:rPr>
              <a:t> -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monitors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vehicle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speed</a:t>
            </a:r>
            <a:endParaRPr sz="1200">
              <a:latin typeface="Times New Roman"/>
              <a:cs typeface="Times New Roman"/>
            </a:endParaRPr>
          </a:p>
          <a:p>
            <a:pPr marL="454659" indent="-442595">
              <a:lnSpc>
                <a:spcPct val="100000"/>
              </a:lnSpc>
              <a:spcBef>
                <a:spcPts val="70"/>
              </a:spcBef>
              <a:buSzPct val="83333"/>
              <a:buFont typeface="Symbol"/>
              <a:buChar char=""/>
              <a:tabLst>
                <a:tab pos="454025" algn="l"/>
                <a:tab pos="455295" algn="l"/>
              </a:tabLst>
            </a:pPr>
            <a:r>
              <a:rPr sz="1200" spc="-5" dirty="0">
                <a:latin typeface="Times New Roman"/>
                <a:cs typeface="Times New Roman"/>
              </a:rPr>
              <a:t>Brake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pedal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sensor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-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operates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with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cruise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control,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exhaust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brake,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idle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control</a:t>
            </a:r>
            <a:endParaRPr sz="1200">
              <a:latin typeface="Times New Roman"/>
              <a:cs typeface="Times New Roman"/>
            </a:endParaRPr>
          </a:p>
          <a:p>
            <a:pPr marL="454659" indent="-442595">
              <a:lnSpc>
                <a:spcPct val="100000"/>
              </a:lnSpc>
              <a:spcBef>
                <a:spcPts val="50"/>
              </a:spcBef>
              <a:buSzPct val="83333"/>
              <a:buFont typeface="Symbol"/>
              <a:buChar char=""/>
              <a:tabLst>
                <a:tab pos="454025" algn="l"/>
                <a:tab pos="455295" algn="l"/>
              </a:tabLst>
            </a:pPr>
            <a:r>
              <a:rPr sz="1200" dirty="0">
                <a:latin typeface="Times New Roman"/>
                <a:cs typeface="Times New Roman"/>
              </a:rPr>
              <a:t>Clutch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pedal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sensor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-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operates with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cruise control,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exhaust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brake,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idle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control</a:t>
            </a:r>
            <a:endParaRPr sz="1200">
              <a:latin typeface="Times New Roman"/>
              <a:cs typeface="Times New Roman"/>
            </a:endParaRPr>
          </a:p>
          <a:p>
            <a:pPr marL="454659" indent="-442595">
              <a:lnSpc>
                <a:spcPct val="100000"/>
              </a:lnSpc>
              <a:spcBef>
                <a:spcPts val="60"/>
              </a:spcBef>
              <a:buSzPct val="83333"/>
              <a:buFont typeface="Symbol"/>
              <a:buChar char=""/>
              <a:tabLst>
                <a:tab pos="454025" algn="l"/>
                <a:tab pos="455295" algn="l"/>
              </a:tabLst>
            </a:pPr>
            <a:r>
              <a:rPr sz="1200" spc="-5" dirty="0">
                <a:latin typeface="Times New Roman"/>
                <a:cs typeface="Times New Roman"/>
              </a:rPr>
              <a:t>Accelerator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pedal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sensor.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8061" y="3256627"/>
            <a:ext cx="199008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2.</a:t>
            </a:r>
            <a:r>
              <a:rPr sz="1400" b="1" dirty="0">
                <a:latin typeface="Times New Roman"/>
                <a:cs typeface="Times New Roman"/>
              </a:rPr>
              <a:t>Electronic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Control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Unit;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8068" y="5860738"/>
            <a:ext cx="6182995" cy="225234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2567940" algn="just">
              <a:lnSpc>
                <a:spcPct val="100000"/>
              </a:lnSpc>
              <a:spcBef>
                <a:spcPts val="625"/>
              </a:spcBef>
            </a:pPr>
            <a:r>
              <a:rPr sz="1200" spc="-5" dirty="0">
                <a:solidFill>
                  <a:srgbClr val="232323"/>
                </a:solidFill>
                <a:latin typeface="Times New Roman"/>
                <a:cs typeface="Times New Roman"/>
              </a:rPr>
              <a:t>EDC</a:t>
            </a:r>
            <a:r>
              <a:rPr sz="1200" spc="-25" dirty="0">
                <a:solidFill>
                  <a:srgbClr val="232323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232323"/>
                </a:solidFill>
                <a:latin typeface="Times New Roman"/>
                <a:cs typeface="Times New Roman"/>
              </a:rPr>
              <a:t>control</a:t>
            </a:r>
            <a:r>
              <a:rPr sz="1200" spc="-60" dirty="0">
                <a:solidFill>
                  <a:srgbClr val="232323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232323"/>
                </a:solidFill>
                <a:latin typeface="Times New Roman"/>
                <a:cs typeface="Times New Roman"/>
              </a:rPr>
              <a:t>unit</a:t>
            </a:r>
            <a:endParaRPr sz="120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ct val="956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The ECU collects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processes signals </a:t>
            </a:r>
            <a:r>
              <a:rPr sz="1200" dirty="0">
                <a:latin typeface="Times New Roman"/>
                <a:cs typeface="Times New Roman"/>
              </a:rPr>
              <a:t>from </a:t>
            </a:r>
            <a:r>
              <a:rPr sz="1200" spc="-5" dirty="0">
                <a:latin typeface="Times New Roman"/>
                <a:cs typeface="Times New Roman"/>
              </a:rPr>
              <a:t>various on-board sensors. AnECU electronic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module contains microprocessors, memory </a:t>
            </a:r>
            <a:r>
              <a:rPr sz="1200" dirty="0">
                <a:latin typeface="Times New Roman"/>
                <a:cs typeface="Times New Roman"/>
              </a:rPr>
              <a:t>units, </a:t>
            </a:r>
            <a:r>
              <a:rPr sz="1200" spc="-5" dirty="0">
                <a:latin typeface="Times New Roman"/>
                <a:cs typeface="Times New Roman"/>
              </a:rPr>
              <a:t>analog to digital converters </a:t>
            </a:r>
            <a:r>
              <a:rPr sz="1200" dirty="0">
                <a:latin typeface="Times New Roman"/>
                <a:cs typeface="Times New Roman"/>
              </a:rPr>
              <a:t>and output </a:t>
            </a:r>
            <a:r>
              <a:rPr sz="1200" spc="-5" dirty="0">
                <a:latin typeface="Times New Roman"/>
                <a:cs typeface="Times New Roman"/>
              </a:rPr>
              <a:t>interface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units. </a:t>
            </a:r>
            <a:r>
              <a:rPr sz="1200" dirty="0">
                <a:latin typeface="Times New Roman"/>
                <a:cs typeface="Times New Roman"/>
              </a:rPr>
              <a:t>Depending </a:t>
            </a:r>
            <a:r>
              <a:rPr sz="1200" spc="-5" dirty="0">
                <a:latin typeface="Times New Roman"/>
                <a:cs typeface="Times New Roman"/>
              </a:rPr>
              <a:t>upon the parameters, a </a:t>
            </a:r>
            <a:r>
              <a:rPr sz="1200" dirty="0">
                <a:latin typeface="Times New Roman"/>
                <a:cs typeface="Times New Roman"/>
              </a:rPr>
              <a:t>number </a:t>
            </a:r>
            <a:r>
              <a:rPr sz="1200" spc="-5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different </a:t>
            </a:r>
            <a:r>
              <a:rPr sz="1200" spc="-5" dirty="0">
                <a:latin typeface="Times New Roman"/>
                <a:cs typeface="Times New Roman"/>
              </a:rPr>
              <a:t>maps </a:t>
            </a:r>
            <a:r>
              <a:rPr sz="1200" dirty="0">
                <a:latin typeface="Times New Roman"/>
                <a:cs typeface="Times New Roman"/>
              </a:rPr>
              <a:t>can </a:t>
            </a:r>
            <a:r>
              <a:rPr sz="1200" spc="-5" dirty="0">
                <a:latin typeface="Times New Roman"/>
                <a:cs typeface="Times New Roman"/>
              </a:rPr>
              <a:t>be stored in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onboard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memory.</a:t>
            </a:r>
            <a:endParaRPr sz="120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ts val="1380"/>
              </a:lnSpc>
              <a:spcBef>
                <a:spcPts val="635"/>
              </a:spcBef>
            </a:pPr>
            <a:r>
              <a:rPr sz="1200" spc="-5" dirty="0">
                <a:latin typeface="Times New Roman"/>
                <a:cs typeface="Times New Roman"/>
              </a:rPr>
              <a:t>This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allows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ECU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tailored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specific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</a:t>
            </a:r>
            <a:r>
              <a:rPr sz="1200" dirty="0">
                <a:latin typeface="Times New Roman"/>
                <a:cs typeface="Times New Roman"/>
              </a:rPr>
              <a:t> and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vehicle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requirements, </a:t>
            </a:r>
            <a:r>
              <a:rPr sz="1200" dirty="0">
                <a:latin typeface="Times New Roman"/>
                <a:cs typeface="Times New Roman"/>
              </a:rPr>
              <a:t> depending </a:t>
            </a:r>
            <a:r>
              <a:rPr sz="1200" spc="-5" dirty="0">
                <a:latin typeface="Times New Roman"/>
                <a:cs typeface="Times New Roman"/>
              </a:rPr>
              <a:t>on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application. The operating </a:t>
            </a:r>
            <a:r>
              <a:rPr sz="1200" dirty="0">
                <a:latin typeface="Times New Roman"/>
                <a:cs typeface="Times New Roman"/>
              </a:rPr>
              <a:t>software </a:t>
            </a:r>
            <a:r>
              <a:rPr sz="1200" spc="-10" dirty="0">
                <a:latin typeface="Times New Roman"/>
                <a:cs typeface="Times New Roman"/>
              </a:rPr>
              <a:t>of the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ECU can </a:t>
            </a:r>
            <a:r>
              <a:rPr sz="1200" spc="-10" dirty="0">
                <a:latin typeface="Times New Roman"/>
                <a:cs typeface="Times New Roman"/>
              </a:rPr>
              <a:t>be </a:t>
            </a:r>
            <a:r>
              <a:rPr sz="1200" spc="-5" dirty="0">
                <a:latin typeface="Times New Roman"/>
                <a:cs typeface="Times New Roman"/>
              </a:rPr>
              <a:t>adapted </a:t>
            </a:r>
            <a:r>
              <a:rPr sz="1200" dirty="0">
                <a:latin typeface="Times New Roman"/>
                <a:cs typeface="Times New Roman"/>
              </a:rPr>
              <a:t>for </a:t>
            </a:r>
            <a:r>
              <a:rPr sz="1200" spc="-5" dirty="0">
                <a:latin typeface="Times New Roman"/>
                <a:cs typeface="Times New Roman"/>
              </a:rPr>
              <a:t>a </a:t>
            </a:r>
            <a:r>
              <a:rPr sz="1200" spc="-10" dirty="0">
                <a:latin typeface="Times New Roman"/>
                <a:cs typeface="Times New Roman"/>
              </a:rPr>
              <a:t>wide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variety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vehicles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without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necessity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hardware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modification.</a:t>
            </a:r>
            <a:endParaRPr sz="1200">
              <a:latin typeface="Times New Roman"/>
              <a:cs typeface="Times New Roman"/>
            </a:endParaRPr>
          </a:p>
          <a:p>
            <a:pPr marL="12700" marR="6985" indent="457200" algn="just">
              <a:lnSpc>
                <a:spcPct val="95400"/>
              </a:lnSpc>
              <a:spcBef>
                <a:spcPts val="570"/>
              </a:spcBef>
            </a:pPr>
            <a:r>
              <a:rPr sz="1200" spc="-5" dirty="0">
                <a:latin typeface="Times New Roman"/>
                <a:cs typeface="Times New Roman"/>
              </a:rPr>
              <a:t>The ECU is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usually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located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cab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</a:t>
            </a:r>
            <a:r>
              <a:rPr sz="1200" spc="5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certain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cases,</a:t>
            </a:r>
            <a:r>
              <a:rPr sz="1200" spc="280" dirty="0">
                <a:latin typeface="Times New Roman"/>
                <a:cs typeface="Times New Roman"/>
              </a:rPr>
              <a:t> 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suitable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position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engine bay where additional environmental conditions might require cooling of the ECU </a:t>
            </a:r>
            <a:r>
              <a:rPr sz="1200" dirty="0">
                <a:latin typeface="Times New Roman"/>
                <a:cs typeface="Times New Roman"/>
              </a:rPr>
              <a:t>as </a:t>
            </a:r>
            <a:r>
              <a:rPr sz="1200" spc="-5" dirty="0">
                <a:latin typeface="Times New Roman"/>
                <a:cs typeface="Times New Roman"/>
              </a:rPr>
              <a:t>well </a:t>
            </a:r>
            <a:r>
              <a:rPr sz="1200" dirty="0">
                <a:latin typeface="Times New Roman"/>
                <a:cs typeface="Times New Roman"/>
              </a:rPr>
              <a:t> as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requirement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for </a:t>
            </a:r>
            <a:r>
              <a:rPr sz="1200" spc="-5" dirty="0">
                <a:latin typeface="Times New Roman"/>
                <a:cs typeface="Times New Roman"/>
              </a:rPr>
              <a:t>better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dust,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heatand vibrations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insulation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050" dirty="0">
                <a:solidFill>
                  <a:srgbClr val="232323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93620" y="3537203"/>
            <a:ext cx="3198875" cy="2417063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9" name="object 9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6247" y="641362"/>
            <a:ext cx="16319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</a:t>
            </a:r>
            <a:r>
              <a:rPr sz="1100" spc="-10" dirty="0">
                <a:latin typeface="Calibri"/>
                <a:cs typeface="Calibri"/>
              </a:rPr>
              <a:t>M</a:t>
            </a:r>
            <a:r>
              <a:rPr sz="1100" dirty="0">
                <a:latin typeface="Calibri"/>
                <a:cs typeface="Calibri"/>
              </a:rPr>
              <a:t>OBILE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spc="10" dirty="0">
                <a:latin typeface="Calibri"/>
                <a:cs typeface="Calibri"/>
              </a:rPr>
              <a:t>G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RI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G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8061" y="929481"/>
            <a:ext cx="6174740" cy="1078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30" dirty="0">
                <a:latin typeface="Times New Roman"/>
                <a:cs typeface="Times New Roman"/>
              </a:rPr>
              <a:t>3.</a:t>
            </a:r>
            <a:r>
              <a:rPr sz="1200" b="1" spc="7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Actuators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and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Solenoids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5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ct val="94600"/>
              </a:lnSpc>
            </a:pPr>
            <a:r>
              <a:rPr sz="1200" spc="-5" dirty="0">
                <a:latin typeface="Times New Roman"/>
                <a:cs typeface="Times New Roman"/>
              </a:rPr>
              <a:t>Electro-magnetic actuators </a:t>
            </a:r>
            <a:r>
              <a:rPr sz="120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usually </a:t>
            </a:r>
            <a:r>
              <a:rPr sz="1200" dirty="0">
                <a:latin typeface="Times New Roman"/>
                <a:cs typeface="Times New Roman"/>
              </a:rPr>
              <a:t>located </a:t>
            </a:r>
            <a:r>
              <a:rPr sz="1200" spc="-5" dirty="0">
                <a:latin typeface="Times New Roman"/>
                <a:cs typeface="Times New Roman"/>
              </a:rPr>
              <a:t>on the fuel </a:t>
            </a:r>
            <a:r>
              <a:rPr sz="1200" dirty="0">
                <a:latin typeface="Times New Roman"/>
                <a:cs typeface="Times New Roman"/>
              </a:rPr>
              <a:t>pump </a:t>
            </a:r>
            <a:r>
              <a:rPr sz="1200" spc="-5" dirty="0">
                <a:latin typeface="Times New Roman"/>
                <a:cs typeface="Times New Roman"/>
              </a:rPr>
              <a:t>to transfer electrical signals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into mechanical action </a:t>
            </a:r>
            <a:r>
              <a:rPr sz="1200" spc="-10" dirty="0">
                <a:latin typeface="Times New Roman"/>
                <a:cs typeface="Times New Roman"/>
              </a:rPr>
              <a:t>in </a:t>
            </a:r>
            <a:r>
              <a:rPr sz="1200" spc="-5" dirty="0">
                <a:latin typeface="Times New Roman"/>
                <a:cs typeface="Times New Roman"/>
              </a:rPr>
              <a:t>this </a:t>
            </a:r>
            <a:r>
              <a:rPr sz="1200" dirty="0">
                <a:latin typeface="Times New Roman"/>
                <a:cs typeface="Times New Roman"/>
              </a:rPr>
              <a:t>case fuel rack actuator and or fuel </a:t>
            </a:r>
            <a:r>
              <a:rPr sz="1200" spc="-5" dirty="0">
                <a:latin typeface="Times New Roman"/>
                <a:cs typeface="Times New Roman"/>
              </a:rPr>
              <a:t>stop solenoid which means </a:t>
            </a:r>
            <a:r>
              <a:rPr sz="1200" dirty="0">
                <a:latin typeface="Times New Roman"/>
                <a:cs typeface="Times New Roman"/>
              </a:rPr>
              <a:t>that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depending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requests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from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control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unit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full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quantity.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3277" y="4305080"/>
            <a:ext cx="3700145" cy="2705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200" spc="-5" dirty="0">
                <a:solidFill>
                  <a:srgbClr val="232323"/>
                </a:solidFill>
                <a:latin typeface="Times New Roman"/>
                <a:cs typeface="Times New Roman"/>
              </a:rPr>
              <a:t>EDC</a:t>
            </a:r>
            <a:r>
              <a:rPr sz="1200" spc="-20" dirty="0">
                <a:solidFill>
                  <a:srgbClr val="232323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232323"/>
                </a:solidFill>
                <a:latin typeface="Times New Roman"/>
                <a:cs typeface="Times New Roman"/>
              </a:rPr>
              <a:t>pump</a:t>
            </a:r>
            <a:r>
              <a:rPr sz="1200" spc="-25" dirty="0">
                <a:solidFill>
                  <a:srgbClr val="23232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2323"/>
                </a:solidFill>
                <a:latin typeface="Times New Roman"/>
                <a:cs typeface="Times New Roman"/>
              </a:rPr>
              <a:t>actuator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Times New Roman"/>
              <a:cs typeface="Times New Roman"/>
            </a:endParaRPr>
          </a:p>
          <a:p>
            <a:pPr marL="454659" indent="-442595">
              <a:lnSpc>
                <a:spcPct val="100000"/>
              </a:lnSpc>
              <a:buSzPct val="83333"/>
              <a:buFont typeface="Symbol"/>
              <a:buChar char=""/>
              <a:tabLst>
                <a:tab pos="454025" algn="l"/>
                <a:tab pos="455295" algn="l"/>
              </a:tabLst>
            </a:pPr>
            <a:r>
              <a:rPr sz="1200" dirty="0">
                <a:latin typeface="Times New Roman"/>
                <a:cs typeface="Times New Roman"/>
              </a:rPr>
              <a:t>Injectors</a:t>
            </a:r>
            <a:endParaRPr sz="1200">
              <a:latin typeface="Times New Roman"/>
              <a:cs typeface="Times New Roman"/>
            </a:endParaRPr>
          </a:p>
          <a:p>
            <a:pPr marL="454659" indent="-442595">
              <a:lnSpc>
                <a:spcPct val="100000"/>
              </a:lnSpc>
              <a:spcBef>
                <a:spcPts val="35"/>
              </a:spcBef>
              <a:buSzPct val="83333"/>
              <a:buFont typeface="Symbol"/>
              <a:buChar char=""/>
              <a:tabLst>
                <a:tab pos="454025" algn="l"/>
                <a:tab pos="455295" algn="l"/>
              </a:tabLst>
            </a:pPr>
            <a:r>
              <a:rPr sz="1200" spc="-5" dirty="0">
                <a:latin typeface="Times New Roman"/>
                <a:cs typeface="Times New Roman"/>
              </a:rPr>
              <a:t>Boost-pressure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actuator</a:t>
            </a:r>
            <a:endParaRPr sz="1200">
              <a:latin typeface="Times New Roman"/>
              <a:cs typeface="Times New Roman"/>
            </a:endParaRPr>
          </a:p>
          <a:p>
            <a:pPr marL="454659" indent="-442595">
              <a:lnSpc>
                <a:spcPct val="100000"/>
              </a:lnSpc>
              <a:spcBef>
                <a:spcPts val="60"/>
              </a:spcBef>
              <a:buSzPct val="83333"/>
              <a:buFont typeface="Symbol"/>
              <a:buChar char=""/>
              <a:tabLst>
                <a:tab pos="454025" algn="l"/>
                <a:tab pos="455295" algn="l"/>
              </a:tabLst>
            </a:pPr>
            <a:r>
              <a:rPr sz="1200" dirty="0">
                <a:latin typeface="Times New Roman"/>
                <a:cs typeface="Times New Roman"/>
              </a:rPr>
              <a:t>Intake-duct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switchoff</a:t>
            </a:r>
            <a:endParaRPr sz="1200">
              <a:latin typeface="Times New Roman"/>
              <a:cs typeface="Times New Roman"/>
            </a:endParaRPr>
          </a:p>
          <a:p>
            <a:pPr marL="454659" indent="-442595">
              <a:lnSpc>
                <a:spcPct val="100000"/>
              </a:lnSpc>
              <a:spcBef>
                <a:spcPts val="60"/>
              </a:spcBef>
              <a:buSzPct val="83333"/>
              <a:buFont typeface="Symbol"/>
              <a:buChar char=""/>
              <a:tabLst>
                <a:tab pos="454025" algn="l"/>
                <a:tab pos="455295" algn="l"/>
              </a:tabLst>
            </a:pPr>
            <a:r>
              <a:rPr sz="1200" spc="-5" dirty="0">
                <a:latin typeface="Times New Roman"/>
                <a:cs typeface="Times New Roman"/>
              </a:rPr>
              <a:t>Throttle-valve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actuator</a:t>
            </a:r>
            <a:endParaRPr sz="1200">
              <a:latin typeface="Times New Roman"/>
              <a:cs typeface="Times New Roman"/>
            </a:endParaRPr>
          </a:p>
          <a:p>
            <a:pPr marL="454659" indent="-442595">
              <a:lnSpc>
                <a:spcPct val="100000"/>
              </a:lnSpc>
              <a:spcBef>
                <a:spcPts val="60"/>
              </a:spcBef>
              <a:buSzPct val="83333"/>
              <a:buFont typeface="Symbol"/>
              <a:buChar char=""/>
              <a:tabLst>
                <a:tab pos="454025" algn="l"/>
                <a:tab pos="455295" algn="l"/>
              </a:tabLst>
            </a:pPr>
            <a:r>
              <a:rPr sz="1200" spc="-5" dirty="0">
                <a:latin typeface="Times New Roman"/>
                <a:cs typeface="Times New Roman"/>
              </a:rPr>
              <a:t>Exhaust-gas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recirculation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actuator</a:t>
            </a:r>
            <a:endParaRPr sz="1200">
              <a:latin typeface="Times New Roman"/>
              <a:cs typeface="Times New Roman"/>
            </a:endParaRPr>
          </a:p>
          <a:p>
            <a:pPr marL="454659" indent="-442595">
              <a:lnSpc>
                <a:spcPct val="100000"/>
              </a:lnSpc>
              <a:spcBef>
                <a:spcPts val="75"/>
              </a:spcBef>
              <a:buSzPct val="83333"/>
              <a:buFont typeface="Symbol"/>
              <a:buChar char=""/>
              <a:tabLst>
                <a:tab pos="454025" algn="l"/>
                <a:tab pos="455295" algn="l"/>
              </a:tabLst>
            </a:pPr>
            <a:r>
              <a:rPr sz="1200" spc="-5" dirty="0">
                <a:latin typeface="Times New Roman"/>
                <a:cs typeface="Times New Roman"/>
              </a:rPr>
              <a:t>Auxili</a:t>
            </a:r>
            <a:r>
              <a:rPr sz="1200" spc="1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ry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he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ti</a:t>
            </a:r>
            <a:r>
              <a:rPr sz="1200" spc="5" dirty="0">
                <a:latin typeface="Times New Roman"/>
                <a:cs typeface="Times New Roman"/>
              </a:rPr>
              <a:t>n</a:t>
            </a:r>
            <a:r>
              <a:rPr sz="1200" spc="-5" dirty="0">
                <a:latin typeface="Times New Roman"/>
                <a:cs typeface="Times New Roman"/>
              </a:rPr>
              <a:t>g</a:t>
            </a:r>
            <a:endParaRPr sz="1200">
              <a:latin typeface="Times New Roman"/>
              <a:cs typeface="Times New Roman"/>
            </a:endParaRPr>
          </a:p>
          <a:p>
            <a:pPr marL="454659" indent="-442595">
              <a:lnSpc>
                <a:spcPct val="100000"/>
              </a:lnSpc>
              <a:spcBef>
                <a:spcPts val="45"/>
              </a:spcBef>
              <a:buSzPct val="83333"/>
              <a:buFont typeface="Symbol"/>
              <a:buChar char=""/>
              <a:tabLst>
                <a:tab pos="454025" algn="l"/>
                <a:tab pos="455295" algn="l"/>
              </a:tabLst>
            </a:pPr>
            <a:r>
              <a:rPr sz="1200" spc="-5" dirty="0">
                <a:latin typeface="Times New Roman"/>
                <a:cs typeface="Times New Roman"/>
              </a:rPr>
              <a:t>A/C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compressor</a:t>
            </a:r>
            <a:endParaRPr sz="1200">
              <a:latin typeface="Times New Roman"/>
              <a:cs typeface="Times New Roman"/>
            </a:endParaRPr>
          </a:p>
          <a:p>
            <a:pPr marL="454659" indent="-442595">
              <a:lnSpc>
                <a:spcPct val="100000"/>
              </a:lnSpc>
              <a:spcBef>
                <a:spcPts val="75"/>
              </a:spcBef>
              <a:buSzPct val="83333"/>
              <a:buFont typeface="Symbol"/>
              <a:buChar char=""/>
              <a:tabLst>
                <a:tab pos="454025" algn="l"/>
                <a:tab pos="455295" algn="l"/>
              </a:tabLst>
            </a:pPr>
            <a:r>
              <a:rPr sz="1200" spc="-5" dirty="0">
                <a:latin typeface="Times New Roman"/>
                <a:cs typeface="Times New Roman"/>
              </a:rPr>
              <a:t>R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d</a:t>
            </a:r>
            <a:r>
              <a:rPr sz="1200" spc="-15" dirty="0">
                <a:latin typeface="Times New Roman"/>
                <a:cs typeface="Times New Roman"/>
              </a:rPr>
              <a:t>i</a:t>
            </a:r>
            <a:r>
              <a:rPr sz="1200" spc="1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tor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fa</a:t>
            </a:r>
            <a:r>
              <a:rPr sz="1200" spc="-5" dirty="0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  <a:p>
            <a:pPr marL="454659" indent="-442595">
              <a:lnSpc>
                <a:spcPct val="100000"/>
              </a:lnSpc>
              <a:spcBef>
                <a:spcPts val="60"/>
              </a:spcBef>
              <a:buSzPct val="83333"/>
              <a:buFont typeface="Symbol"/>
              <a:buChar char=""/>
              <a:tabLst>
                <a:tab pos="454025" algn="l"/>
                <a:tab pos="455295" algn="l"/>
              </a:tabLst>
            </a:pPr>
            <a:r>
              <a:rPr sz="1200" spc="-5" dirty="0">
                <a:latin typeface="Times New Roman"/>
                <a:cs typeface="Times New Roman"/>
              </a:rPr>
              <a:t>Electronic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shutoff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valve</a:t>
            </a:r>
            <a:endParaRPr sz="1200">
              <a:latin typeface="Times New Roman"/>
              <a:cs typeface="Times New Roman"/>
            </a:endParaRPr>
          </a:p>
          <a:p>
            <a:pPr marL="454659" indent="-442595">
              <a:lnSpc>
                <a:spcPct val="100000"/>
              </a:lnSpc>
              <a:spcBef>
                <a:spcPts val="60"/>
              </a:spcBef>
              <a:buSzPct val="83333"/>
              <a:buFont typeface="Symbol"/>
              <a:buChar char=""/>
              <a:tabLst>
                <a:tab pos="454025" algn="l"/>
                <a:tab pos="455295" algn="l"/>
              </a:tabLst>
            </a:pPr>
            <a:r>
              <a:rPr sz="1200" spc="-5" dirty="0">
                <a:latin typeface="Times New Roman"/>
                <a:cs typeface="Times New Roman"/>
              </a:rPr>
              <a:t>Rail-pressure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control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valve</a:t>
            </a:r>
            <a:endParaRPr sz="1200">
              <a:latin typeface="Times New Roman"/>
              <a:cs typeface="Times New Roman"/>
            </a:endParaRPr>
          </a:p>
          <a:p>
            <a:pPr marL="454659" indent="-442595">
              <a:lnSpc>
                <a:spcPct val="100000"/>
              </a:lnSpc>
              <a:spcBef>
                <a:spcPts val="60"/>
              </a:spcBef>
              <a:buSzPct val="83333"/>
              <a:buFont typeface="Symbol"/>
              <a:buChar char=""/>
              <a:tabLst>
                <a:tab pos="454025" algn="l"/>
                <a:tab pos="455295" algn="l"/>
              </a:tabLst>
            </a:pPr>
            <a:r>
              <a:rPr sz="1200" spc="-5" dirty="0">
                <a:latin typeface="Times New Roman"/>
                <a:cs typeface="Times New Roman"/>
              </a:rPr>
              <a:t>Diagnosis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lamp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45080" y="2093975"/>
            <a:ext cx="2697480" cy="2240279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7" name="object 7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15339" y="5324094"/>
            <a:ext cx="5881370" cy="3347720"/>
            <a:chOff x="815339" y="5324094"/>
            <a:chExt cx="5881370" cy="3347720"/>
          </a:xfrm>
        </p:grpSpPr>
        <p:sp>
          <p:nvSpPr>
            <p:cNvPr id="3" name="object 3"/>
            <p:cNvSpPr/>
            <p:nvPr/>
          </p:nvSpPr>
          <p:spPr>
            <a:xfrm>
              <a:off x="815339" y="5330952"/>
              <a:ext cx="5881370" cy="0"/>
            </a:xfrm>
            <a:custGeom>
              <a:avLst/>
              <a:gdLst/>
              <a:ahLst/>
              <a:cxnLst/>
              <a:rect l="l" t="t" r="r" b="b"/>
              <a:pathLst>
                <a:path w="5881370">
                  <a:moveTo>
                    <a:pt x="0" y="0"/>
                  </a:moveTo>
                  <a:lnTo>
                    <a:pt x="5881115" y="0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74519" y="5356860"/>
              <a:ext cx="4604003" cy="33147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44500" y="641362"/>
            <a:ext cx="6542405" cy="4423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3660" algn="r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AUTOMOBILE</a:t>
            </a:r>
            <a:r>
              <a:rPr sz="1100" spc="-6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ENGINEERING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Times New Roman"/>
                <a:cs typeface="Times New Roman"/>
              </a:rPr>
              <a:t>W</a:t>
            </a:r>
            <a:r>
              <a:rPr sz="1400" b="1" spc="10" dirty="0">
                <a:latin typeface="Times New Roman"/>
                <a:cs typeface="Times New Roman"/>
              </a:rPr>
              <a:t>o</a:t>
            </a:r>
            <a:r>
              <a:rPr sz="1400" b="1" dirty="0">
                <a:latin typeface="Times New Roman"/>
                <a:cs typeface="Times New Roman"/>
              </a:rPr>
              <a:t>r</a:t>
            </a:r>
            <a:r>
              <a:rPr sz="1400" b="1" spc="-25" dirty="0">
                <a:latin typeface="Times New Roman"/>
                <a:cs typeface="Times New Roman"/>
              </a:rPr>
              <a:t>k</a:t>
            </a:r>
            <a:r>
              <a:rPr sz="1400" b="1" spc="15" dirty="0">
                <a:latin typeface="Times New Roman"/>
                <a:cs typeface="Times New Roman"/>
              </a:rPr>
              <a:t>i</a:t>
            </a:r>
            <a:r>
              <a:rPr sz="1400" b="1" spc="-25" dirty="0">
                <a:latin typeface="Times New Roman"/>
                <a:cs typeface="Times New Roman"/>
              </a:rPr>
              <a:t>n</a:t>
            </a:r>
            <a:r>
              <a:rPr sz="1400" b="1" dirty="0">
                <a:latin typeface="Times New Roman"/>
                <a:cs typeface="Times New Roman"/>
              </a:rPr>
              <a:t>g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Pri</a:t>
            </a:r>
            <a:r>
              <a:rPr sz="1400" b="1" spc="-10" dirty="0">
                <a:latin typeface="Times New Roman"/>
                <a:cs typeface="Times New Roman"/>
              </a:rPr>
              <a:t>n</a:t>
            </a:r>
            <a:r>
              <a:rPr sz="1400" b="1" dirty="0">
                <a:latin typeface="Times New Roman"/>
                <a:cs typeface="Times New Roman"/>
              </a:rPr>
              <a:t>ci</a:t>
            </a:r>
            <a:r>
              <a:rPr sz="1400" b="1" spc="-10" dirty="0">
                <a:latin typeface="Times New Roman"/>
                <a:cs typeface="Times New Roman"/>
              </a:rPr>
              <a:t>p</a:t>
            </a:r>
            <a:r>
              <a:rPr sz="1400" b="1" dirty="0">
                <a:latin typeface="Times New Roman"/>
                <a:cs typeface="Times New Roman"/>
              </a:rPr>
              <a:t>l</a:t>
            </a:r>
            <a:r>
              <a:rPr sz="1400" b="1" spc="5" dirty="0">
                <a:latin typeface="Times New Roman"/>
                <a:cs typeface="Times New Roman"/>
              </a:rPr>
              <a:t>e</a:t>
            </a:r>
            <a:r>
              <a:rPr sz="1400" b="1" dirty="0">
                <a:latin typeface="Times New Roman"/>
                <a:cs typeface="Times New Roman"/>
              </a:rPr>
              <a:t>;</a:t>
            </a:r>
            <a:endParaRPr sz="1400">
              <a:latin typeface="Times New Roman"/>
              <a:cs typeface="Times New Roman"/>
            </a:endParaRPr>
          </a:p>
          <a:p>
            <a:pPr marL="365760" marR="18415" indent="457200" algn="just">
              <a:lnSpc>
                <a:spcPct val="95400"/>
              </a:lnSpc>
              <a:spcBef>
                <a:spcPts val="530"/>
              </a:spcBef>
            </a:pPr>
            <a:r>
              <a:rPr sz="1200" spc="-5" dirty="0">
                <a:latin typeface="Times New Roman"/>
                <a:cs typeface="Times New Roman"/>
              </a:rPr>
              <a:t>The injection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fuel </a:t>
            </a:r>
            <a:r>
              <a:rPr sz="1200" spc="-5" dirty="0">
                <a:latin typeface="Times New Roman"/>
                <a:cs typeface="Times New Roman"/>
              </a:rPr>
              <a:t>or the quantity of injected </a:t>
            </a:r>
            <a:r>
              <a:rPr sz="1200" dirty="0">
                <a:latin typeface="Times New Roman"/>
                <a:cs typeface="Times New Roman"/>
              </a:rPr>
              <a:t>fuel </a:t>
            </a:r>
            <a:r>
              <a:rPr sz="1200" spc="-5" dirty="0">
                <a:latin typeface="Times New Roman"/>
                <a:cs typeface="Times New Roman"/>
              </a:rPr>
              <a:t>has a decisive influence on engine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starting,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idling,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power and emissions.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engine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ECU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 programmed </a:t>
            </a:r>
            <a:r>
              <a:rPr sz="1200" dirty="0">
                <a:latin typeface="Times New Roman"/>
                <a:cs typeface="Times New Roman"/>
              </a:rPr>
              <a:t>("mapped") </a:t>
            </a:r>
            <a:r>
              <a:rPr sz="1200" spc="-5" dirty="0">
                <a:latin typeface="Times New Roman"/>
                <a:cs typeface="Times New Roman"/>
              </a:rPr>
              <a:t>with relevant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data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where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rack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position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has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equivalent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signal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amount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being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injected.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365760" marR="5715" indent="457200" algn="just">
              <a:lnSpc>
                <a:spcPct val="95700"/>
              </a:lnSpc>
              <a:spcBef>
                <a:spcPts val="1095"/>
              </a:spcBef>
            </a:pP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driver</a:t>
            </a:r>
            <a:r>
              <a:rPr sz="1200" dirty="0">
                <a:latin typeface="Times New Roman"/>
                <a:cs typeface="Times New Roman"/>
              </a:rPr>
              <a:t> requests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torque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</a:t>
            </a:r>
            <a:r>
              <a:rPr sz="1200" dirty="0">
                <a:latin typeface="Times New Roman"/>
                <a:cs typeface="Times New Roman"/>
              </a:rPr>
              <a:t> speed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requirements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via</a:t>
            </a:r>
            <a:r>
              <a:rPr sz="1200" spc="-5" dirty="0">
                <a:latin typeface="Times New Roman"/>
                <a:cs typeface="Times New Roman"/>
              </a:rPr>
              <a:t> accelerator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pedal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potentiometer </a:t>
            </a:r>
            <a:r>
              <a:rPr sz="1200" dirty="0">
                <a:latin typeface="Times New Roman"/>
                <a:cs typeface="Times New Roman"/>
              </a:rPr>
              <a:t>thereby </a:t>
            </a:r>
            <a:r>
              <a:rPr sz="1200" spc="-5" dirty="0">
                <a:latin typeface="Times New Roman"/>
                <a:cs typeface="Times New Roman"/>
              </a:rPr>
              <a:t>sending a signal </a:t>
            </a:r>
            <a:r>
              <a:rPr sz="1200" dirty="0">
                <a:latin typeface="Times New Roman"/>
                <a:cs typeface="Times New Roman"/>
              </a:rPr>
              <a:t>to </a:t>
            </a:r>
            <a:r>
              <a:rPr sz="1200" spc="-5" dirty="0">
                <a:latin typeface="Times New Roman"/>
                <a:cs typeface="Times New Roman"/>
              </a:rPr>
              <a:t>the engine ECU which then, depending on its </a:t>
            </a:r>
            <a:r>
              <a:rPr sz="1200" i="1" spc="-5" dirty="0">
                <a:latin typeface="Times New Roman"/>
                <a:cs typeface="Times New Roman"/>
              </a:rPr>
              <a:t>mapping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data collected from </a:t>
            </a:r>
            <a:r>
              <a:rPr sz="1200" spc="-5" dirty="0">
                <a:latin typeface="Times New Roman"/>
                <a:cs typeface="Times New Roman"/>
              </a:rPr>
              <a:t>various sensors, calculates in </a:t>
            </a:r>
            <a:r>
              <a:rPr sz="1200" dirty="0">
                <a:latin typeface="Times New Roman"/>
                <a:cs typeface="Times New Roman"/>
              </a:rPr>
              <a:t>real </a:t>
            </a:r>
            <a:r>
              <a:rPr sz="1200" spc="-5" dirty="0">
                <a:latin typeface="Times New Roman"/>
                <a:cs typeface="Times New Roman"/>
              </a:rPr>
              <a:t>time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quantity of </a:t>
            </a:r>
            <a:r>
              <a:rPr sz="1200" dirty="0">
                <a:latin typeface="Times New Roman"/>
                <a:cs typeface="Times New Roman"/>
              </a:rPr>
              <a:t>injected fuel </a:t>
            </a:r>
            <a:r>
              <a:rPr sz="1200" spc="-5" dirty="0">
                <a:latin typeface="Times New Roman"/>
                <a:cs typeface="Times New Roman"/>
              </a:rPr>
              <a:t>required, thus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altering the </a:t>
            </a:r>
            <a:r>
              <a:rPr sz="1200" dirty="0">
                <a:latin typeface="Times New Roman"/>
                <a:cs typeface="Times New Roman"/>
              </a:rPr>
              <a:t>fuel rack </a:t>
            </a:r>
            <a:r>
              <a:rPr sz="1200" spc="-5" dirty="0">
                <a:latin typeface="Times New Roman"/>
                <a:cs typeface="Times New Roman"/>
              </a:rPr>
              <a:t>to the required position.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driver </a:t>
            </a:r>
            <a:r>
              <a:rPr sz="1200" dirty="0">
                <a:latin typeface="Times New Roman"/>
                <a:cs typeface="Times New Roman"/>
              </a:rPr>
              <a:t>can </a:t>
            </a:r>
            <a:r>
              <a:rPr sz="1200" spc="-5" dirty="0">
                <a:latin typeface="Times New Roman"/>
                <a:cs typeface="Times New Roman"/>
              </a:rPr>
              <a:t>also input additional commands such as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idle speed increase to compensate e.g. </a:t>
            </a:r>
            <a:r>
              <a:rPr sz="1200" dirty="0">
                <a:latin typeface="Times New Roman"/>
                <a:cs typeface="Times New Roman"/>
              </a:rPr>
              <a:t>for </a:t>
            </a:r>
            <a:r>
              <a:rPr sz="1200" spc="-5" dirty="0">
                <a:latin typeface="Times New Roman"/>
                <a:cs typeface="Times New Roman"/>
              </a:rPr>
              <a:t>PTO </a:t>
            </a:r>
            <a:r>
              <a:rPr sz="1200" dirty="0">
                <a:latin typeface="Times New Roman"/>
                <a:cs typeface="Times New Roman"/>
              </a:rPr>
              <a:t>operation </a:t>
            </a:r>
            <a:r>
              <a:rPr sz="1200" spc="-5" dirty="0">
                <a:latin typeface="Times New Roman"/>
                <a:cs typeface="Times New Roman"/>
              </a:rPr>
              <a:t>which can be either variably </a:t>
            </a:r>
            <a:r>
              <a:rPr sz="1200" dirty="0">
                <a:latin typeface="Times New Roman"/>
                <a:cs typeface="Times New Roman"/>
              </a:rPr>
              <a:t>set </a:t>
            </a:r>
            <a:r>
              <a:rPr sz="1200" spc="-5" dirty="0">
                <a:latin typeface="Times New Roman"/>
                <a:cs typeface="Times New Roman"/>
              </a:rPr>
              <a:t>or has a </a:t>
            </a:r>
            <a:r>
              <a:rPr sz="1200" dirty="0">
                <a:latin typeface="Times New Roman"/>
                <a:cs typeface="Times New Roman"/>
              </a:rPr>
              <a:t> preset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speed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which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recalled.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365760" marR="5080" indent="457200" algn="just">
              <a:lnSpc>
                <a:spcPct val="95700"/>
              </a:lnSpc>
              <a:spcBef>
                <a:spcPts val="1115"/>
              </a:spcBef>
            </a:pP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road </a:t>
            </a:r>
            <a:r>
              <a:rPr sz="1200" spc="-5" dirty="0">
                <a:latin typeface="Times New Roman"/>
                <a:cs typeface="Times New Roman"/>
              </a:rPr>
              <a:t>speed function </a:t>
            </a:r>
            <a:r>
              <a:rPr sz="1200" dirty="0">
                <a:latin typeface="Times New Roman"/>
                <a:cs typeface="Times New Roman"/>
              </a:rPr>
              <a:t>can </a:t>
            </a:r>
            <a:r>
              <a:rPr sz="1200" spc="-10" dirty="0">
                <a:latin typeface="Times New Roman"/>
                <a:cs typeface="Times New Roman"/>
              </a:rPr>
              <a:t>be </a:t>
            </a:r>
            <a:r>
              <a:rPr sz="1200" spc="-5" dirty="0">
                <a:latin typeface="Times New Roman"/>
                <a:cs typeface="Times New Roman"/>
              </a:rPr>
              <a:t>used to evaluate vehicle </a:t>
            </a:r>
            <a:r>
              <a:rPr sz="1200" dirty="0">
                <a:latin typeface="Times New Roman"/>
                <a:cs typeface="Times New Roman"/>
              </a:rPr>
              <a:t>speed and </a:t>
            </a:r>
            <a:r>
              <a:rPr sz="1200" spc="-5" dirty="0">
                <a:latin typeface="Times New Roman"/>
                <a:cs typeface="Times New Roman"/>
              </a:rPr>
              <a:t>possibly </a:t>
            </a:r>
            <a:r>
              <a:rPr sz="1200" dirty="0">
                <a:latin typeface="Times New Roman"/>
                <a:cs typeface="Times New Roman"/>
              </a:rPr>
              <a:t>activate </a:t>
            </a:r>
            <a:r>
              <a:rPr sz="1200" spc="-5" dirty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speed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limiter (Heavy </a:t>
            </a:r>
            <a:r>
              <a:rPr sz="1200" dirty="0">
                <a:latin typeface="Times New Roman"/>
                <a:cs typeface="Times New Roman"/>
              </a:rPr>
              <a:t>Vehicles), </a:t>
            </a:r>
            <a:r>
              <a:rPr sz="1200" spc="-5" dirty="0">
                <a:latin typeface="Times New Roman"/>
                <a:cs typeface="Times New Roman"/>
              </a:rPr>
              <a:t>or maintain or restore a </a:t>
            </a:r>
            <a:r>
              <a:rPr sz="1200" dirty="0">
                <a:latin typeface="Times New Roman"/>
                <a:cs typeface="Times New Roman"/>
              </a:rPr>
              <a:t>set </a:t>
            </a:r>
            <a:r>
              <a:rPr sz="1200" spc="-5" dirty="0">
                <a:latin typeface="Times New Roman"/>
                <a:cs typeface="Times New Roman"/>
              </a:rPr>
              <a:t>speed (cruise control). Further functions </a:t>
            </a:r>
            <a:r>
              <a:rPr sz="1200" dirty="0">
                <a:latin typeface="Times New Roman"/>
                <a:cs typeface="Times New Roman"/>
              </a:rPr>
              <a:t>can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include exhaust brake operation which, </a:t>
            </a:r>
            <a:r>
              <a:rPr sz="1200" dirty="0">
                <a:latin typeface="Times New Roman"/>
                <a:cs typeface="Times New Roman"/>
              </a:rPr>
              <a:t>when </a:t>
            </a:r>
            <a:r>
              <a:rPr sz="1200" spc="-5" dirty="0">
                <a:latin typeface="Times New Roman"/>
                <a:cs typeface="Times New Roman"/>
              </a:rPr>
              <a:t>activated, will result in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fuel </a:t>
            </a:r>
            <a:r>
              <a:rPr sz="1200" spc="-5" dirty="0">
                <a:latin typeface="Times New Roman"/>
                <a:cs typeface="Times New Roman"/>
              </a:rPr>
              <a:t>pump </a:t>
            </a:r>
            <a:r>
              <a:rPr sz="1200" dirty="0">
                <a:latin typeface="Times New Roman"/>
                <a:cs typeface="Times New Roman"/>
              </a:rPr>
              <a:t>rack </a:t>
            </a:r>
            <a:r>
              <a:rPr sz="1200" spc="-5" dirty="0">
                <a:latin typeface="Times New Roman"/>
                <a:cs typeface="Times New Roman"/>
              </a:rPr>
              <a:t>position </a:t>
            </a:r>
            <a:r>
              <a:rPr sz="1200" dirty="0">
                <a:latin typeface="Times New Roman"/>
                <a:cs typeface="Times New Roman"/>
              </a:rPr>
              <a:t> being set </a:t>
            </a: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dirty="0">
                <a:latin typeface="Times New Roman"/>
                <a:cs typeface="Times New Roman"/>
              </a:rPr>
              <a:t>zero </a:t>
            </a:r>
            <a:r>
              <a:rPr sz="1200" spc="-5" dirty="0">
                <a:latin typeface="Times New Roman"/>
                <a:cs typeface="Times New Roman"/>
              </a:rPr>
              <a:t>delivery or </a:t>
            </a:r>
            <a:r>
              <a:rPr sz="1200" dirty="0">
                <a:latin typeface="Times New Roman"/>
                <a:cs typeface="Times New Roman"/>
              </a:rPr>
              <a:t>idle. </a:t>
            </a:r>
            <a:r>
              <a:rPr sz="1200" spc="-5" dirty="0">
                <a:latin typeface="Times New Roman"/>
                <a:cs typeface="Times New Roman"/>
              </a:rPr>
              <a:t>The engine </a:t>
            </a:r>
            <a:r>
              <a:rPr sz="1200" spc="-10" dirty="0">
                <a:latin typeface="Times New Roman"/>
                <a:cs typeface="Times New Roman"/>
              </a:rPr>
              <a:t>ECU </a:t>
            </a:r>
            <a:r>
              <a:rPr sz="1200" dirty="0">
                <a:latin typeface="Times New Roman"/>
                <a:cs typeface="Times New Roman"/>
              </a:rPr>
              <a:t>can also </a:t>
            </a:r>
            <a:r>
              <a:rPr sz="1200" spc="-5" dirty="0">
                <a:latin typeface="Times New Roman"/>
                <a:cs typeface="Times New Roman"/>
              </a:rPr>
              <a:t>interface with various </a:t>
            </a:r>
            <a:r>
              <a:rPr sz="1200" dirty="0">
                <a:latin typeface="Times New Roman"/>
                <a:cs typeface="Times New Roman"/>
              </a:rPr>
              <a:t>other </a:t>
            </a:r>
            <a:r>
              <a:rPr sz="1200" spc="-5" dirty="0">
                <a:latin typeface="Times New Roman"/>
                <a:cs typeface="Times New Roman"/>
              </a:rPr>
              <a:t>vehicle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systems e.g. traction control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carries out self monitoring </a:t>
            </a:r>
            <a:r>
              <a:rPr sz="1200" dirty="0">
                <a:latin typeface="Times New Roman"/>
                <a:cs typeface="Times New Roman"/>
              </a:rPr>
              <a:t>duties and </a:t>
            </a:r>
            <a:r>
              <a:rPr sz="1200" spc="-5" dirty="0">
                <a:latin typeface="Times New Roman"/>
                <a:cs typeface="Times New Roman"/>
              </a:rPr>
              <a:t>self diagnostic functions </a:t>
            </a:r>
            <a:r>
              <a:rPr sz="1200" spc="-10" dirty="0">
                <a:latin typeface="Times New Roman"/>
                <a:cs typeface="Times New Roman"/>
              </a:rPr>
              <a:t>to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keep </a:t>
            </a:r>
            <a:r>
              <a:rPr sz="1200" spc="-5" dirty="0">
                <a:latin typeface="Times New Roman"/>
                <a:cs typeface="Times New Roman"/>
              </a:rPr>
              <a:t>the system working </a:t>
            </a:r>
            <a:r>
              <a:rPr sz="1200" dirty="0">
                <a:latin typeface="Times New Roman"/>
                <a:cs typeface="Times New Roman"/>
              </a:rPr>
              <a:t>at an </a:t>
            </a:r>
            <a:r>
              <a:rPr sz="1200" spc="-5" dirty="0">
                <a:latin typeface="Times New Roman"/>
                <a:cs typeface="Times New Roman"/>
              </a:rPr>
              <a:t>optimal level. To ensure the </a:t>
            </a:r>
            <a:r>
              <a:rPr sz="1200" dirty="0">
                <a:latin typeface="Times New Roman"/>
                <a:cs typeface="Times New Roman"/>
              </a:rPr>
              <a:t>safe </a:t>
            </a:r>
            <a:r>
              <a:rPr sz="1200" spc="-5" dirty="0">
                <a:latin typeface="Times New Roman"/>
                <a:cs typeface="Times New Roman"/>
              </a:rPr>
              <a:t>operation </a:t>
            </a:r>
            <a:r>
              <a:rPr sz="1200" spc="-10" dirty="0">
                <a:latin typeface="Times New Roman"/>
                <a:cs typeface="Times New Roman"/>
              </a:rPr>
              <a:t>in </a:t>
            </a:r>
            <a:r>
              <a:rPr sz="1200" spc="-5" dirty="0">
                <a:latin typeface="Times New Roman"/>
                <a:cs typeface="Times New Roman"/>
              </a:rPr>
              <a:t>case of failure,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limp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home </a:t>
            </a:r>
            <a:r>
              <a:rPr sz="1200" dirty="0">
                <a:latin typeface="Times New Roman"/>
                <a:cs typeface="Times New Roman"/>
              </a:rPr>
              <a:t>mode </a:t>
            </a:r>
            <a:r>
              <a:rPr sz="1200" spc="-5" dirty="0">
                <a:latin typeface="Times New Roman"/>
                <a:cs typeface="Times New Roman"/>
              </a:rPr>
              <a:t>functions </a:t>
            </a:r>
            <a:r>
              <a:rPr sz="1200" dirty="0">
                <a:latin typeface="Times New Roman"/>
                <a:cs typeface="Times New Roman"/>
              </a:rPr>
              <a:t>are also </a:t>
            </a:r>
            <a:r>
              <a:rPr sz="1200" spc="-5" dirty="0">
                <a:latin typeface="Times New Roman"/>
                <a:cs typeface="Times New Roman"/>
              </a:rPr>
              <a:t>integrated into the system, </a:t>
            </a:r>
            <a:r>
              <a:rPr sz="1200" dirty="0">
                <a:latin typeface="Times New Roman"/>
                <a:cs typeface="Times New Roman"/>
              </a:rPr>
              <a:t>for </a:t>
            </a:r>
            <a:r>
              <a:rPr sz="1200" spc="-5" dirty="0">
                <a:latin typeface="Times New Roman"/>
                <a:cs typeface="Times New Roman"/>
              </a:rPr>
              <a:t>e.g. should the pump </a:t>
            </a:r>
            <a:r>
              <a:rPr sz="1200" dirty="0">
                <a:latin typeface="Times New Roman"/>
                <a:cs typeface="Times New Roman"/>
              </a:rPr>
              <a:t>speed </a:t>
            </a:r>
            <a:r>
              <a:rPr sz="1200" spc="-5" dirty="0">
                <a:latin typeface="Times New Roman"/>
                <a:cs typeface="Times New Roman"/>
              </a:rPr>
              <a:t>sensor </a:t>
            </a:r>
            <a:r>
              <a:rPr sz="1200" spc="-10" dirty="0">
                <a:latin typeface="Times New Roman"/>
                <a:cs typeface="Times New Roman"/>
              </a:rPr>
              <a:t>fail </a:t>
            </a:r>
            <a:r>
              <a:rPr sz="1200" spc="-5" dirty="0">
                <a:latin typeface="Times New Roman"/>
                <a:cs typeface="Times New Roman"/>
              </a:rPr>
              <a:t> 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ECU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alternator</a:t>
            </a:r>
            <a:r>
              <a:rPr sz="1200" dirty="0">
                <a:latin typeface="Times New Roman"/>
                <a:cs typeface="Times New Roman"/>
              </a:rPr>
              <a:t> speed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signal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function</a:t>
            </a:r>
            <a:r>
              <a:rPr sz="1200" dirty="0">
                <a:latin typeface="Times New Roman"/>
                <a:cs typeface="Times New Roman"/>
              </a:rPr>
              <a:t> for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RPMs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counter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backup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signal.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7" name="object 7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6247" y="641362"/>
            <a:ext cx="16319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</a:t>
            </a:r>
            <a:r>
              <a:rPr sz="1100" spc="-10" dirty="0">
                <a:latin typeface="Calibri"/>
                <a:cs typeface="Calibri"/>
              </a:rPr>
              <a:t>M</a:t>
            </a:r>
            <a:r>
              <a:rPr sz="1100" dirty="0">
                <a:latin typeface="Calibri"/>
                <a:cs typeface="Calibri"/>
              </a:rPr>
              <a:t>OBILE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spc="10" dirty="0">
                <a:latin typeface="Calibri"/>
                <a:cs typeface="Calibri"/>
              </a:rPr>
              <a:t>G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RI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G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8027" y="831934"/>
            <a:ext cx="6503034" cy="248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F</a:t>
            </a:r>
            <a:r>
              <a:rPr sz="1400" b="1" spc="-10" dirty="0">
                <a:latin typeface="Times New Roman"/>
                <a:cs typeface="Times New Roman"/>
              </a:rPr>
              <a:t>u</a:t>
            </a:r>
            <a:r>
              <a:rPr sz="1400" b="1" spc="5" dirty="0">
                <a:latin typeface="Times New Roman"/>
                <a:cs typeface="Times New Roman"/>
              </a:rPr>
              <a:t>e</a:t>
            </a:r>
            <a:r>
              <a:rPr sz="1400" b="1" dirty="0">
                <a:latin typeface="Times New Roman"/>
                <a:cs typeface="Times New Roman"/>
              </a:rPr>
              <a:t>l</a:t>
            </a:r>
            <a:r>
              <a:rPr sz="1400" b="1" spc="-100" dirty="0">
                <a:latin typeface="Times New Roman"/>
                <a:cs typeface="Times New Roman"/>
              </a:rPr>
              <a:t> </a:t>
            </a:r>
            <a:r>
              <a:rPr sz="1400" b="1" spc="15" dirty="0">
                <a:latin typeface="Times New Roman"/>
                <a:cs typeface="Times New Roman"/>
              </a:rPr>
              <a:t>I</a:t>
            </a:r>
            <a:r>
              <a:rPr sz="1400" b="1" spc="-10" dirty="0">
                <a:latin typeface="Times New Roman"/>
                <a:cs typeface="Times New Roman"/>
              </a:rPr>
              <a:t>n</a:t>
            </a:r>
            <a:r>
              <a:rPr sz="1400" b="1" spc="5" dirty="0">
                <a:latin typeface="Times New Roman"/>
                <a:cs typeface="Times New Roman"/>
              </a:rPr>
              <a:t>j</a:t>
            </a:r>
            <a:r>
              <a:rPr sz="1400" b="1" dirty="0">
                <a:latin typeface="Times New Roman"/>
                <a:cs typeface="Times New Roman"/>
              </a:rPr>
              <a:t>ec</a:t>
            </a:r>
            <a:r>
              <a:rPr sz="1400" b="1" spc="-20" dirty="0">
                <a:latin typeface="Times New Roman"/>
                <a:cs typeface="Times New Roman"/>
              </a:rPr>
              <a:t>t</a:t>
            </a:r>
            <a:r>
              <a:rPr sz="1400" b="1" spc="10" dirty="0">
                <a:latin typeface="Times New Roman"/>
                <a:cs typeface="Times New Roman"/>
              </a:rPr>
              <a:t>o</a:t>
            </a:r>
            <a:r>
              <a:rPr sz="1400" b="1" dirty="0">
                <a:latin typeface="Times New Roman"/>
                <a:cs typeface="Times New Roman"/>
              </a:rPr>
              <a:t>r:</a:t>
            </a:r>
            <a:endParaRPr sz="1400">
              <a:latin typeface="Times New Roman"/>
              <a:cs typeface="Times New Roman"/>
            </a:endParaRPr>
          </a:p>
          <a:p>
            <a:pPr marL="332740" marR="6350" indent="457200" algn="just">
              <a:lnSpc>
                <a:spcPts val="1380"/>
              </a:lnSpc>
              <a:spcBef>
                <a:spcPts val="1340"/>
              </a:spcBef>
            </a:pPr>
            <a:r>
              <a:rPr sz="1200" spc="-5" dirty="0">
                <a:latin typeface="Times New Roman"/>
                <a:cs typeface="Times New Roman"/>
              </a:rPr>
              <a:t>Fuel </a:t>
            </a:r>
            <a:r>
              <a:rPr sz="1200" dirty="0">
                <a:latin typeface="Times New Roman"/>
                <a:cs typeface="Times New Roman"/>
              </a:rPr>
              <a:t>injection </a:t>
            </a:r>
            <a:r>
              <a:rPr sz="1200" spc="-5" dirty="0">
                <a:latin typeface="Times New Roman"/>
                <a:cs typeface="Times New Roman"/>
              </a:rPr>
              <a:t>is a system </a:t>
            </a:r>
            <a:r>
              <a:rPr sz="1200" dirty="0">
                <a:latin typeface="Times New Roman"/>
                <a:cs typeface="Times New Roman"/>
              </a:rPr>
              <a:t>for admitting fuel </a:t>
            </a:r>
            <a:r>
              <a:rPr sz="1200" spc="-5" dirty="0">
                <a:latin typeface="Times New Roman"/>
                <a:cs typeface="Times New Roman"/>
              </a:rPr>
              <a:t>into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-5" dirty="0">
                <a:latin typeface="Times New Roman"/>
                <a:cs typeface="Times New Roman"/>
              </a:rPr>
              <a:t>internal combustion engine. It </a:t>
            </a:r>
            <a:r>
              <a:rPr sz="1200" dirty="0">
                <a:latin typeface="Times New Roman"/>
                <a:cs typeface="Times New Roman"/>
              </a:rPr>
              <a:t>has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become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primary  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delivery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system</a:t>
            </a:r>
            <a:r>
              <a:rPr sz="1200" spc="434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used   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 automotive engines,</a:t>
            </a:r>
            <a:r>
              <a:rPr sz="1200" spc="434" dirty="0">
                <a:latin typeface="Times New Roman"/>
                <a:cs typeface="Times New Roman"/>
              </a:rPr>
              <a:t> </a:t>
            </a:r>
            <a:r>
              <a:rPr sz="1200" spc="4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having </a:t>
            </a:r>
            <a:r>
              <a:rPr sz="1200" dirty="0">
                <a:latin typeface="Times New Roman"/>
                <a:cs typeface="Times New Roman"/>
              </a:rPr>
              <a:t> replaced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carburetors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during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1980s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1990s.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variety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injection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systems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have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existed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since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earliest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usage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internal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combustion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engine.</a:t>
            </a:r>
            <a:endParaRPr sz="1200">
              <a:latin typeface="Times New Roman"/>
              <a:cs typeface="Times New Roman"/>
            </a:endParaRPr>
          </a:p>
          <a:p>
            <a:pPr marL="332740" marR="5080" indent="457200" algn="just">
              <a:lnSpc>
                <a:spcPct val="95600"/>
              </a:lnSpc>
              <a:spcBef>
                <a:spcPts val="580"/>
              </a:spcBef>
            </a:pP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primary</a:t>
            </a:r>
            <a:r>
              <a:rPr sz="1200" spc="5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difference</a:t>
            </a:r>
            <a:r>
              <a:rPr sz="1200" spc="5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between</a:t>
            </a:r>
            <a:r>
              <a:rPr sz="1200" spc="5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carburetors</a:t>
            </a:r>
            <a:r>
              <a:rPr sz="1200" spc="5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 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fuel 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injection</a:t>
            </a:r>
            <a:r>
              <a:rPr sz="1200" spc="5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5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    </a:t>
            </a:r>
            <a:r>
              <a:rPr sz="1200" spc="-5" dirty="0">
                <a:latin typeface="Times New Roman"/>
                <a:cs typeface="Times New Roman"/>
              </a:rPr>
              <a:t>fuel </a:t>
            </a:r>
            <a:r>
              <a:rPr sz="1200" dirty="0">
                <a:latin typeface="Times New Roman"/>
                <a:cs typeface="Times New Roman"/>
              </a:rPr>
              <a:t> injection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atomizes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by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forcibly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pumping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through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small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nozzle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under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high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pressure,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while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carburetor </a:t>
            </a:r>
            <a:r>
              <a:rPr sz="1200" dirty="0">
                <a:latin typeface="Times New Roman"/>
                <a:cs typeface="Times New Roman"/>
              </a:rPr>
              <a:t>relies </a:t>
            </a:r>
            <a:r>
              <a:rPr sz="1200" spc="-5" dirty="0">
                <a:latin typeface="Times New Roman"/>
                <a:cs typeface="Times New Roman"/>
              </a:rPr>
              <a:t>on suction created by </a:t>
            </a:r>
            <a:r>
              <a:rPr sz="1200" dirty="0">
                <a:latin typeface="Times New Roman"/>
                <a:cs typeface="Times New Roman"/>
              </a:rPr>
              <a:t>intake </a:t>
            </a:r>
            <a:r>
              <a:rPr sz="1200" spc="-5" dirty="0">
                <a:latin typeface="Times New Roman"/>
                <a:cs typeface="Times New Roman"/>
              </a:rPr>
              <a:t>air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accelerated </a:t>
            </a:r>
            <a:r>
              <a:rPr sz="1200" spc="-5" dirty="0">
                <a:latin typeface="Times New Roman"/>
                <a:cs typeface="Times New Roman"/>
              </a:rPr>
              <a:t>through a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Venturi tube </a:t>
            </a: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dirty="0">
                <a:latin typeface="Times New Roman"/>
                <a:cs typeface="Times New Roman"/>
              </a:rPr>
              <a:t>draw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 fuel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airstream.</a:t>
            </a:r>
            <a:endParaRPr sz="1200">
              <a:latin typeface="Times New Roman"/>
              <a:cs typeface="Times New Roman"/>
            </a:endParaRPr>
          </a:p>
          <a:p>
            <a:pPr marL="332740" marR="9525" indent="457200" algn="just">
              <a:lnSpc>
                <a:spcPts val="1380"/>
              </a:lnSpc>
              <a:spcBef>
                <a:spcPts val="635"/>
              </a:spcBef>
            </a:pPr>
            <a:r>
              <a:rPr sz="1200" spc="-5" dirty="0">
                <a:latin typeface="Times New Roman"/>
                <a:cs typeface="Times New Roman"/>
              </a:rPr>
              <a:t>Modern </a:t>
            </a:r>
            <a:r>
              <a:rPr sz="1200" dirty="0">
                <a:latin typeface="Times New Roman"/>
                <a:cs typeface="Times New Roman"/>
              </a:rPr>
              <a:t>fuel </a:t>
            </a:r>
            <a:r>
              <a:rPr sz="1200" spc="-5" dirty="0">
                <a:latin typeface="Times New Roman"/>
                <a:cs typeface="Times New Roman"/>
              </a:rPr>
              <a:t>injection systems </a:t>
            </a:r>
            <a:r>
              <a:rPr sz="120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designed specifically </a:t>
            </a:r>
            <a:r>
              <a:rPr sz="1200" dirty="0">
                <a:latin typeface="Times New Roman"/>
                <a:cs typeface="Times New Roman"/>
              </a:rPr>
              <a:t>for the </a:t>
            </a:r>
            <a:r>
              <a:rPr sz="1200" spc="-5" dirty="0">
                <a:latin typeface="Times New Roman"/>
                <a:cs typeface="Times New Roman"/>
              </a:rPr>
              <a:t>type of fuel </a:t>
            </a:r>
            <a:r>
              <a:rPr sz="1200" dirty="0">
                <a:latin typeface="Times New Roman"/>
                <a:cs typeface="Times New Roman"/>
              </a:rPr>
              <a:t>being used. </a:t>
            </a:r>
            <a:r>
              <a:rPr sz="1200" spc="-5" dirty="0">
                <a:latin typeface="Times New Roman"/>
                <a:cs typeface="Times New Roman"/>
              </a:rPr>
              <a:t>Some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systems </a:t>
            </a:r>
            <a:r>
              <a:rPr sz="120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designed for multiple grades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fuel </a:t>
            </a:r>
            <a:r>
              <a:rPr sz="1200" spc="-5" dirty="0">
                <a:latin typeface="Times New Roman"/>
                <a:cs typeface="Times New Roman"/>
              </a:rPr>
              <a:t>(using </a:t>
            </a:r>
            <a:r>
              <a:rPr sz="1200" dirty="0">
                <a:latin typeface="Times New Roman"/>
                <a:cs typeface="Times New Roman"/>
              </a:rPr>
              <a:t>sensors </a:t>
            </a:r>
            <a:r>
              <a:rPr sz="1200" spc="-5" dirty="0">
                <a:latin typeface="Times New Roman"/>
                <a:cs typeface="Times New Roman"/>
              </a:rPr>
              <a:t>to adapt </a:t>
            </a:r>
            <a:r>
              <a:rPr sz="1200" dirty="0">
                <a:latin typeface="Times New Roman"/>
                <a:cs typeface="Times New Roman"/>
              </a:rPr>
              <a:t>the tuning for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fuel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currently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used).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Most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fuel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injection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systems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are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gasoline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diesel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applications.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251" y="3697224"/>
            <a:ext cx="4728971" cy="396849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6" name="object 6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6247" y="641362"/>
            <a:ext cx="16319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</a:t>
            </a:r>
            <a:r>
              <a:rPr sz="1100" spc="-10" dirty="0">
                <a:latin typeface="Calibri"/>
                <a:cs typeface="Calibri"/>
              </a:rPr>
              <a:t>M</a:t>
            </a:r>
            <a:r>
              <a:rPr sz="1100" dirty="0">
                <a:latin typeface="Calibri"/>
                <a:cs typeface="Calibri"/>
              </a:rPr>
              <a:t>OBILE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spc="10" dirty="0">
                <a:latin typeface="Calibri"/>
                <a:cs typeface="Calibri"/>
              </a:rPr>
              <a:t>G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RI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G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700" y="1307422"/>
            <a:ext cx="6084570" cy="4498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imes New Roman"/>
                <a:cs typeface="Times New Roman"/>
              </a:rPr>
              <a:t>Turbocharger:</a:t>
            </a:r>
            <a:endParaRPr sz="1400">
              <a:latin typeface="Times New Roman"/>
              <a:cs typeface="Times New Roman"/>
            </a:endParaRPr>
          </a:p>
          <a:p>
            <a:pPr marL="12700" marR="8890" algn="just">
              <a:lnSpc>
                <a:spcPct val="105600"/>
              </a:lnSpc>
              <a:spcBef>
                <a:spcPts val="1320"/>
              </a:spcBef>
            </a:pPr>
            <a:r>
              <a:rPr sz="1200" spc="-5" dirty="0">
                <a:latin typeface="Times New Roman"/>
                <a:cs typeface="Times New Roman"/>
              </a:rPr>
              <a:t>The turbo charger utilizes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wasted heat energy in the exhaust system, to </a:t>
            </a:r>
            <a:r>
              <a:rPr sz="1200" spc="-10" dirty="0">
                <a:latin typeface="Times New Roman"/>
                <a:cs typeface="Times New Roman"/>
              </a:rPr>
              <a:t>run </a:t>
            </a:r>
            <a:r>
              <a:rPr sz="1200" spc="-5" dirty="0">
                <a:latin typeface="Times New Roman"/>
                <a:cs typeface="Times New Roman"/>
              </a:rPr>
              <a:t>a compressor which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compresses the intake </a:t>
            </a:r>
            <a:r>
              <a:rPr sz="1200" spc="-10" dirty="0">
                <a:latin typeface="Times New Roman"/>
                <a:cs typeface="Times New Roman"/>
              </a:rPr>
              <a:t>air. </a:t>
            </a:r>
            <a:r>
              <a:rPr sz="1200" spc="-5" dirty="0">
                <a:latin typeface="Times New Roman"/>
                <a:cs typeface="Times New Roman"/>
              </a:rPr>
              <a:t>Compressed intake </a:t>
            </a:r>
            <a:r>
              <a:rPr sz="1200" dirty="0">
                <a:latin typeface="Times New Roman"/>
                <a:cs typeface="Times New Roman"/>
              </a:rPr>
              <a:t>air has </a:t>
            </a:r>
            <a:r>
              <a:rPr sz="1200" spc="-5" dirty="0">
                <a:latin typeface="Times New Roman"/>
                <a:cs typeface="Times New Roman"/>
              </a:rPr>
              <a:t>more density </a:t>
            </a:r>
            <a:r>
              <a:rPr sz="1200" dirty="0">
                <a:latin typeface="Times New Roman"/>
                <a:cs typeface="Times New Roman"/>
              </a:rPr>
              <a:t>and hence </a:t>
            </a:r>
            <a:r>
              <a:rPr sz="1200" spc="-5" dirty="0">
                <a:latin typeface="Times New Roman"/>
                <a:cs typeface="Times New Roman"/>
              </a:rPr>
              <a:t>more </a:t>
            </a:r>
            <a:r>
              <a:rPr sz="1200" dirty="0">
                <a:latin typeface="Times New Roman"/>
                <a:cs typeface="Times New Roman"/>
              </a:rPr>
              <a:t>fuel </a:t>
            </a:r>
            <a:r>
              <a:rPr sz="1200" spc="5" dirty="0">
                <a:latin typeface="Times New Roman"/>
                <a:cs typeface="Times New Roman"/>
              </a:rPr>
              <a:t>can </a:t>
            </a:r>
            <a:r>
              <a:rPr sz="1200" spc="-10" dirty="0">
                <a:latin typeface="Times New Roman"/>
                <a:cs typeface="Times New Roman"/>
              </a:rPr>
              <a:t>be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injected </a:t>
            </a:r>
            <a:r>
              <a:rPr sz="1200" spc="-5" dirty="0">
                <a:latin typeface="Times New Roman"/>
                <a:cs typeface="Times New Roman"/>
              </a:rPr>
              <a:t>increasing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power of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engine. Turbo charging is </a:t>
            </a:r>
            <a:r>
              <a:rPr sz="1200" dirty="0">
                <a:latin typeface="Times New Roman"/>
                <a:cs typeface="Times New Roman"/>
              </a:rPr>
              <a:t>an ideal </a:t>
            </a:r>
            <a:r>
              <a:rPr sz="1200" spc="-10" dirty="0">
                <a:latin typeface="Times New Roman"/>
                <a:cs typeface="Times New Roman"/>
              </a:rPr>
              <a:t>way </a:t>
            </a: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dirty="0">
                <a:latin typeface="Times New Roman"/>
                <a:cs typeface="Times New Roman"/>
              </a:rPr>
              <a:t>increase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engine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power without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increasing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engine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size.</a:t>
            </a:r>
            <a:endParaRPr sz="12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540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A turbocharger, or turbo (colloquialism), from Greek "τύρβη" ("wake"), </a:t>
            </a:r>
            <a:r>
              <a:rPr sz="1200" dirty="0">
                <a:latin typeface="Times New Roman"/>
                <a:cs typeface="Times New Roman"/>
              </a:rPr>
              <a:t>(also from </a:t>
            </a:r>
            <a:r>
              <a:rPr sz="1200" spc="-5" dirty="0">
                <a:latin typeface="Times New Roman"/>
                <a:cs typeface="Times New Roman"/>
              </a:rPr>
              <a:t>Latin "turbo" </a:t>
            </a:r>
            <a:r>
              <a:rPr sz="1200" dirty="0">
                <a:latin typeface="Times New Roman"/>
                <a:cs typeface="Times New Roman"/>
              </a:rPr>
              <a:t> ("spinning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top"),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turbine-driven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forced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induction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device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increases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engine's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efficiency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power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by forcing </a:t>
            </a:r>
            <a:r>
              <a:rPr sz="1200" dirty="0">
                <a:latin typeface="Times New Roman"/>
                <a:cs typeface="Times New Roman"/>
              </a:rPr>
              <a:t>extra air </a:t>
            </a:r>
            <a:r>
              <a:rPr sz="1200" spc="-5" dirty="0">
                <a:latin typeface="Times New Roman"/>
                <a:cs typeface="Times New Roman"/>
              </a:rPr>
              <a:t>into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combustion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chamber.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This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improvement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over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naturally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aspirated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engine's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output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results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because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turbine</a:t>
            </a:r>
            <a:r>
              <a:rPr sz="1200" dirty="0">
                <a:latin typeface="Times New Roman"/>
                <a:cs typeface="Times New Roman"/>
              </a:rPr>
              <a:t> can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force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more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air,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proportionately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more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fuel,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combustion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chamber </a:t>
            </a:r>
            <a:r>
              <a:rPr sz="1200" spc="-5" dirty="0">
                <a:latin typeface="Times New Roman"/>
                <a:cs typeface="Times New Roman"/>
              </a:rPr>
              <a:t>than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atmospheric pressure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alone.</a:t>
            </a:r>
            <a:endParaRPr sz="12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540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Turbochargers were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originally known </a:t>
            </a:r>
            <a:r>
              <a:rPr sz="1200" spc="5" dirty="0">
                <a:latin typeface="Times New Roman"/>
                <a:cs typeface="Times New Roman"/>
              </a:rPr>
              <a:t>as </a:t>
            </a:r>
            <a:r>
              <a:rPr sz="1200" spc="-5" dirty="0">
                <a:latin typeface="Times New Roman"/>
                <a:cs typeface="Times New Roman"/>
              </a:rPr>
              <a:t>turbosuperchargers when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allforced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induction devices </a:t>
            </a:r>
            <a:r>
              <a:rPr sz="1200" dirty="0">
                <a:latin typeface="Times New Roman"/>
                <a:cs typeface="Times New Roman"/>
              </a:rPr>
              <a:t> were </a:t>
            </a:r>
            <a:r>
              <a:rPr sz="1200" spc="-5" dirty="0">
                <a:latin typeface="Times New Roman"/>
                <a:cs typeface="Times New Roman"/>
              </a:rPr>
              <a:t>classified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as  </a:t>
            </a:r>
            <a:r>
              <a:rPr sz="1200" spc="-5" dirty="0">
                <a:latin typeface="Times New Roman"/>
                <a:cs typeface="Times New Roman"/>
              </a:rPr>
              <a:t>superchargers.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Nowadays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3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term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"supercharger"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5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usually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applied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only </a:t>
            </a:r>
            <a:r>
              <a:rPr sz="1200" dirty="0">
                <a:latin typeface="Times New Roman"/>
                <a:cs typeface="Times New Roman"/>
              </a:rPr>
              <a:t>mechanically </a:t>
            </a:r>
            <a:r>
              <a:rPr sz="1200" spc="-5" dirty="0">
                <a:latin typeface="Times New Roman"/>
                <a:cs typeface="Times New Roman"/>
              </a:rPr>
              <a:t>driven </a:t>
            </a:r>
            <a:r>
              <a:rPr sz="1200" dirty="0">
                <a:latin typeface="Times New Roman"/>
                <a:cs typeface="Times New Roman"/>
              </a:rPr>
              <a:t>forced </a:t>
            </a:r>
            <a:r>
              <a:rPr sz="1200" spc="-5" dirty="0">
                <a:latin typeface="Times New Roman"/>
                <a:cs typeface="Times New Roman"/>
              </a:rPr>
              <a:t>induction devices. The key </a:t>
            </a:r>
            <a:r>
              <a:rPr sz="1200" dirty="0">
                <a:latin typeface="Times New Roman"/>
                <a:cs typeface="Times New Roman"/>
              </a:rPr>
              <a:t>difference </a:t>
            </a:r>
            <a:r>
              <a:rPr sz="1200" spc="-5" dirty="0">
                <a:latin typeface="Times New Roman"/>
                <a:cs typeface="Times New Roman"/>
              </a:rPr>
              <a:t>between a turbocharger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 conventional supercharger is </a:t>
            </a:r>
            <a:r>
              <a:rPr sz="1200" dirty="0">
                <a:latin typeface="Times New Roman"/>
                <a:cs typeface="Times New Roman"/>
              </a:rPr>
              <a:t>that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latter </a:t>
            </a:r>
            <a:r>
              <a:rPr sz="1200" spc="-5" dirty="0">
                <a:latin typeface="Times New Roman"/>
                <a:cs typeface="Times New Roman"/>
              </a:rPr>
              <a:t>is mechanically driven </a:t>
            </a:r>
            <a:r>
              <a:rPr sz="1200" dirty="0">
                <a:latin typeface="Times New Roman"/>
                <a:cs typeface="Times New Roman"/>
              </a:rPr>
              <a:t>by </a:t>
            </a:r>
            <a:r>
              <a:rPr sz="1200" spc="-5" dirty="0">
                <a:latin typeface="Times New Roman"/>
                <a:cs typeface="Times New Roman"/>
              </a:rPr>
              <a:t>the engine, </a:t>
            </a:r>
            <a:r>
              <a:rPr sz="1200" dirty="0">
                <a:latin typeface="Times New Roman"/>
                <a:cs typeface="Times New Roman"/>
              </a:rPr>
              <a:t>often </a:t>
            </a:r>
            <a:r>
              <a:rPr sz="1200" spc="-5" dirty="0">
                <a:latin typeface="Times New Roman"/>
                <a:cs typeface="Times New Roman"/>
              </a:rPr>
              <a:t>through a </a:t>
            </a:r>
            <a:r>
              <a:rPr sz="1200" dirty="0">
                <a:latin typeface="Times New Roman"/>
                <a:cs typeface="Times New Roman"/>
              </a:rPr>
              <a:t> belt </a:t>
            </a:r>
            <a:r>
              <a:rPr sz="1200" spc="-5" dirty="0">
                <a:latin typeface="Times New Roman"/>
                <a:cs typeface="Times New Roman"/>
              </a:rPr>
              <a:t>connected to the crankshaft, whereas a turbocharger is powered by a turbine driven by the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engine'sexhaust </a:t>
            </a:r>
            <a:r>
              <a:rPr sz="1200" spc="-10" dirty="0">
                <a:latin typeface="Times New Roman"/>
                <a:cs typeface="Times New Roman"/>
              </a:rPr>
              <a:t>gas. </a:t>
            </a:r>
            <a:r>
              <a:rPr sz="1200" spc="-5" dirty="0">
                <a:latin typeface="Times New Roman"/>
                <a:cs typeface="Times New Roman"/>
              </a:rPr>
              <a:t>Compared to a mechanically driven supercharger, turbochargers </a:t>
            </a:r>
            <a:r>
              <a:rPr sz="1200" dirty="0">
                <a:latin typeface="Times New Roman"/>
                <a:cs typeface="Times New Roman"/>
              </a:rPr>
              <a:t>tend </a:t>
            </a: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spc="-10" dirty="0">
                <a:latin typeface="Times New Roman"/>
                <a:cs typeface="Times New Roman"/>
              </a:rPr>
              <a:t>be </a:t>
            </a:r>
            <a:r>
              <a:rPr sz="1200" spc="-5" dirty="0">
                <a:latin typeface="Times New Roman"/>
                <a:cs typeface="Times New Roman"/>
              </a:rPr>
              <a:t> more efficient, but </a:t>
            </a:r>
            <a:r>
              <a:rPr sz="1200" dirty="0">
                <a:latin typeface="Times New Roman"/>
                <a:cs typeface="Times New Roman"/>
              </a:rPr>
              <a:t>less </a:t>
            </a:r>
            <a:r>
              <a:rPr sz="1200" spc="-5" dirty="0">
                <a:latin typeface="Times New Roman"/>
                <a:cs typeface="Times New Roman"/>
              </a:rPr>
              <a:t>responsive. Twincharger </a:t>
            </a:r>
            <a:r>
              <a:rPr sz="1200" dirty="0">
                <a:latin typeface="Times New Roman"/>
                <a:cs typeface="Times New Roman"/>
              </a:rPr>
              <a:t>refers </a:t>
            </a: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-5" dirty="0">
                <a:latin typeface="Times New Roman"/>
                <a:cs typeface="Times New Roman"/>
              </a:rPr>
              <a:t>engine with both a supercharger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turbocharger.</a:t>
            </a:r>
            <a:endParaRPr sz="1200">
              <a:latin typeface="Times New Roman"/>
              <a:cs typeface="Times New Roman"/>
            </a:endParaRPr>
          </a:p>
          <a:p>
            <a:pPr marL="12700" marR="13970" algn="just">
              <a:lnSpc>
                <a:spcPct val="10580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Turbochargers</a:t>
            </a:r>
            <a:r>
              <a:rPr sz="1200" dirty="0">
                <a:latin typeface="Times New Roman"/>
                <a:cs typeface="Times New Roman"/>
              </a:rPr>
              <a:t> are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commonly</a:t>
            </a:r>
            <a:r>
              <a:rPr sz="1200" dirty="0">
                <a:latin typeface="Times New Roman"/>
                <a:cs typeface="Times New Roman"/>
              </a:rPr>
              <a:t> used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on</a:t>
            </a:r>
            <a:r>
              <a:rPr sz="1200" dirty="0">
                <a:latin typeface="Times New Roman"/>
                <a:cs typeface="Times New Roman"/>
              </a:rPr>
              <a:t> truck,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train,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aircraft,</a:t>
            </a:r>
            <a:r>
              <a:rPr sz="1200" dirty="0">
                <a:latin typeface="Times New Roman"/>
                <a:cs typeface="Times New Roman"/>
              </a:rPr>
              <a:t> and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construction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equipment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engines. </a:t>
            </a:r>
            <a:r>
              <a:rPr sz="1200" dirty="0">
                <a:latin typeface="Times New Roman"/>
                <a:cs typeface="Times New Roman"/>
              </a:rPr>
              <a:t>They are </a:t>
            </a:r>
            <a:r>
              <a:rPr sz="1200" spc="-5" dirty="0">
                <a:latin typeface="Times New Roman"/>
                <a:cs typeface="Times New Roman"/>
              </a:rPr>
              <a:t>most </a:t>
            </a:r>
            <a:r>
              <a:rPr sz="1200" dirty="0">
                <a:latin typeface="Times New Roman"/>
                <a:cs typeface="Times New Roman"/>
              </a:rPr>
              <a:t>often used </a:t>
            </a:r>
            <a:r>
              <a:rPr sz="1200" spc="-5" dirty="0">
                <a:latin typeface="Times New Roman"/>
                <a:cs typeface="Times New Roman"/>
              </a:rPr>
              <a:t>with Otto cycle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Diesel cycle internal combustion engines. </a:t>
            </a:r>
            <a:r>
              <a:rPr sz="1200" dirty="0">
                <a:latin typeface="Times New Roman"/>
                <a:cs typeface="Times New Roman"/>
              </a:rPr>
              <a:t> They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have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also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been found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useful in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automotive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fuel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cells.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5" name="object 5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98068" y="9206239"/>
            <a:ext cx="281305" cy="180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z="1100" dirty="0">
                <a:latin typeface="Times New Roman"/>
                <a:cs typeface="Times New Roman"/>
              </a:rPr>
              <a:t>S</a:t>
            </a:r>
            <a:r>
              <a:rPr sz="1100" spc="-10" dirty="0">
                <a:latin typeface="Times New Roman"/>
                <a:cs typeface="Times New Roman"/>
              </a:rPr>
              <a:t>C</a:t>
            </a:r>
            <a:r>
              <a:rPr sz="1100" dirty="0">
                <a:latin typeface="Times New Roman"/>
                <a:cs typeface="Times New Roman"/>
              </a:rPr>
              <a:t>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6247" y="641362"/>
            <a:ext cx="16319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</a:t>
            </a:r>
            <a:r>
              <a:rPr sz="1100" spc="-10" dirty="0">
                <a:latin typeface="Calibri"/>
                <a:cs typeface="Calibri"/>
              </a:rPr>
              <a:t>M</a:t>
            </a:r>
            <a:r>
              <a:rPr sz="1100" dirty="0">
                <a:latin typeface="Calibri"/>
                <a:cs typeface="Calibri"/>
              </a:rPr>
              <a:t>OBILE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spc="10" dirty="0">
                <a:latin typeface="Calibri"/>
                <a:cs typeface="Calibri"/>
              </a:rPr>
              <a:t>G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RI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G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8531" y="1572767"/>
            <a:ext cx="5570219" cy="301751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5" name="object 5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6991" y="316991"/>
            <a:ext cx="7082155" cy="9424670"/>
            <a:chOff x="316991" y="316991"/>
            <a:chExt cx="7082155" cy="9424670"/>
          </a:xfrm>
        </p:grpSpPr>
        <p:sp>
          <p:nvSpPr>
            <p:cNvPr id="3" name="object 3"/>
            <p:cNvSpPr/>
            <p:nvPr/>
          </p:nvSpPr>
          <p:spPr>
            <a:xfrm>
              <a:off x="316979" y="316991"/>
              <a:ext cx="56515" cy="9424670"/>
            </a:xfrm>
            <a:custGeom>
              <a:avLst/>
              <a:gdLst/>
              <a:ahLst/>
              <a:cxnLst/>
              <a:rect l="l" t="t" r="r" b="b"/>
              <a:pathLst>
                <a:path w="56514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56514" h="9424670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9424670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0" y="9368028"/>
                  </a:lnTo>
                  <a:lnTo>
                    <a:pt x="38100" y="9368028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3380" y="9685020"/>
              <a:ext cx="5436107" cy="5638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94347" y="1857755"/>
              <a:ext cx="35051" cy="8686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41364" y="2177796"/>
              <a:ext cx="35051" cy="86867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499082" y="5426641"/>
            <a:ext cx="2910840" cy="694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95"/>
              </a:spcBef>
              <a:buFont typeface="Symbol"/>
              <a:buChar char=""/>
              <a:tabLst>
                <a:tab pos="354965" algn="l"/>
                <a:tab pos="356235" algn="l"/>
              </a:tabLst>
            </a:pPr>
            <a:r>
              <a:rPr sz="1000" spc="-5" dirty="0">
                <a:latin typeface="Times New Roman"/>
                <a:cs typeface="Times New Roman"/>
              </a:rPr>
              <a:t>understand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methods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of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cooling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IC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engine,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000" spc="-20" dirty="0">
                <a:latin typeface="Symbol"/>
                <a:cs typeface="Symbol"/>
              </a:rPr>
              <a:t></a:t>
            </a:r>
            <a:endParaRPr sz="10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000" spc="-20" dirty="0">
                <a:latin typeface="Symbol"/>
                <a:cs typeface="Symbol"/>
              </a:rPr>
              <a:t>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42007" y="5684251"/>
            <a:ext cx="2382520" cy="4362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explain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air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cooling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system,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000" spc="-5" dirty="0">
                <a:latin typeface="Times New Roman"/>
                <a:cs typeface="Times New Roman"/>
              </a:rPr>
              <a:t>know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water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cooling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system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of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IC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engine.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1700" y="641362"/>
            <a:ext cx="6483985" cy="4699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72440" algn="r">
              <a:lnSpc>
                <a:spcPts val="1195"/>
              </a:lnSpc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AUTOMOBILE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ENGINEERING</a:t>
            </a:r>
            <a:endParaRPr sz="1100">
              <a:latin typeface="Calibri"/>
              <a:cs typeface="Calibri"/>
            </a:endParaRPr>
          </a:p>
          <a:p>
            <a:pPr marL="635" algn="ctr">
              <a:lnSpc>
                <a:spcPts val="1795"/>
              </a:lnSpc>
            </a:pPr>
            <a:r>
              <a:rPr sz="1600" spc="-5" dirty="0">
                <a:latin typeface="Times New Roman"/>
                <a:cs typeface="Times New Roman"/>
              </a:rPr>
              <a:t>UNIT-II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sz="1200" b="1" spc="-5" dirty="0">
                <a:latin typeface="Times New Roman"/>
                <a:cs typeface="Times New Roman"/>
              </a:rPr>
              <a:t>COOLING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SYSTEM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70"/>
              </a:lnSpc>
            </a:pPr>
            <a:r>
              <a:rPr sz="1200" b="1" spc="-5" dirty="0">
                <a:latin typeface="Times New Roman"/>
                <a:cs typeface="Times New Roman"/>
              </a:rPr>
              <a:t>Introduction</a:t>
            </a:r>
            <a:endParaRPr sz="12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900"/>
              </a:lnSpc>
              <a:spcBef>
                <a:spcPts val="15"/>
              </a:spcBef>
            </a:pPr>
            <a:r>
              <a:rPr sz="1100" spc="-5" dirty="0">
                <a:latin typeface="Times New Roman"/>
                <a:cs typeface="Times New Roman"/>
              </a:rPr>
              <a:t>We </a:t>
            </a:r>
            <a:r>
              <a:rPr sz="1100" dirty="0">
                <a:latin typeface="Times New Roman"/>
                <a:cs typeface="Times New Roman"/>
              </a:rPr>
              <a:t>know </a:t>
            </a:r>
            <a:r>
              <a:rPr sz="1100" spc="-5" dirty="0">
                <a:latin typeface="Times New Roman"/>
                <a:cs typeface="Times New Roman"/>
              </a:rPr>
              <a:t>that </a:t>
            </a:r>
            <a:r>
              <a:rPr sz="1100" dirty="0">
                <a:latin typeface="Times New Roman"/>
                <a:cs typeface="Times New Roman"/>
              </a:rPr>
              <a:t>in </a:t>
            </a:r>
            <a:r>
              <a:rPr sz="1100" spc="-5" dirty="0">
                <a:latin typeface="Times New Roman"/>
                <a:cs typeface="Times New Roman"/>
              </a:rPr>
              <a:t>case </a:t>
            </a:r>
            <a:r>
              <a:rPr sz="1100" spc="5" dirty="0">
                <a:latin typeface="Times New Roman"/>
                <a:cs typeface="Times New Roman"/>
              </a:rPr>
              <a:t>of </a:t>
            </a:r>
            <a:r>
              <a:rPr sz="1100" spc="-5" dirty="0">
                <a:latin typeface="Times New Roman"/>
                <a:cs typeface="Times New Roman"/>
              </a:rPr>
              <a:t>Internal</a:t>
            </a:r>
            <a:r>
              <a:rPr sz="1100" spc="2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Combustion engines,</a:t>
            </a:r>
            <a:r>
              <a:rPr sz="1100" spc="2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combustion</a:t>
            </a:r>
            <a:r>
              <a:rPr sz="1100" spc="2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of</a:t>
            </a:r>
            <a:r>
              <a:rPr sz="1100" spc="2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air</a:t>
            </a:r>
            <a:r>
              <a:rPr sz="1100" spc="27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and</a:t>
            </a:r>
            <a:r>
              <a:rPr sz="1100" spc="26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fuel</a:t>
            </a:r>
            <a:r>
              <a:rPr sz="1100" spc="5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takes</a:t>
            </a:r>
            <a:r>
              <a:rPr sz="1100" spc="2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place</a:t>
            </a:r>
            <a:r>
              <a:rPr sz="1100" spc="27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inside</a:t>
            </a:r>
            <a:r>
              <a:rPr sz="1100" spc="2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the 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engine cylinder </a:t>
            </a:r>
            <a:r>
              <a:rPr sz="1100" spc="-10" dirty="0">
                <a:latin typeface="Times New Roman"/>
                <a:cs typeface="Times New Roman"/>
              </a:rPr>
              <a:t>and </a:t>
            </a:r>
            <a:r>
              <a:rPr sz="1100" spc="-5" dirty="0">
                <a:latin typeface="Times New Roman"/>
                <a:cs typeface="Times New Roman"/>
              </a:rPr>
              <a:t>hot </a:t>
            </a:r>
            <a:r>
              <a:rPr sz="1100" spc="-10" dirty="0">
                <a:latin typeface="Times New Roman"/>
                <a:cs typeface="Times New Roman"/>
              </a:rPr>
              <a:t>gases </a:t>
            </a:r>
            <a:r>
              <a:rPr sz="1100" dirty="0">
                <a:latin typeface="Times New Roman"/>
                <a:cs typeface="Times New Roman"/>
              </a:rPr>
              <a:t>are </a:t>
            </a:r>
            <a:r>
              <a:rPr sz="1100" spc="-5" dirty="0">
                <a:latin typeface="Times New Roman"/>
                <a:cs typeface="Times New Roman"/>
              </a:rPr>
              <a:t>generated. </a:t>
            </a:r>
            <a:r>
              <a:rPr sz="1100" dirty="0">
                <a:latin typeface="Times New Roman"/>
                <a:cs typeface="Times New Roman"/>
              </a:rPr>
              <a:t>The </a:t>
            </a:r>
            <a:r>
              <a:rPr sz="1100" spc="-5" dirty="0">
                <a:latin typeface="Times New Roman"/>
                <a:cs typeface="Times New Roman"/>
              </a:rPr>
              <a:t>temperature </a:t>
            </a:r>
            <a:r>
              <a:rPr sz="1100" dirty="0">
                <a:latin typeface="Times New Roman"/>
                <a:cs typeface="Times New Roman"/>
              </a:rPr>
              <a:t>of </a:t>
            </a:r>
            <a:r>
              <a:rPr sz="1100" spc="-5" dirty="0">
                <a:latin typeface="Times New Roman"/>
                <a:cs typeface="Times New Roman"/>
              </a:rPr>
              <a:t>gases </a:t>
            </a:r>
            <a:r>
              <a:rPr sz="1100" dirty="0">
                <a:latin typeface="Times New Roman"/>
                <a:cs typeface="Times New Roman"/>
              </a:rPr>
              <a:t>will be around 2300</a:t>
            </a:r>
            <a:r>
              <a:rPr sz="1100" spc="27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-2500</a:t>
            </a:r>
            <a:r>
              <a:rPr sz="1100" spc="254" dirty="0">
                <a:latin typeface="Times New Roman"/>
                <a:cs typeface="Times New Roman"/>
              </a:rPr>
              <a:t>  </a:t>
            </a:r>
            <a:r>
              <a:rPr sz="1100" spc="-5" dirty="0">
                <a:latin typeface="Times New Roman"/>
                <a:cs typeface="Times New Roman"/>
              </a:rPr>
              <a:t>C. </a:t>
            </a:r>
            <a:r>
              <a:rPr sz="1100" spc="-10" dirty="0">
                <a:latin typeface="Times New Roman"/>
                <a:cs typeface="Times New Roman"/>
              </a:rPr>
              <a:t>This</a:t>
            </a:r>
            <a:r>
              <a:rPr sz="1100" spc="254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is a 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very </a:t>
            </a:r>
            <a:r>
              <a:rPr sz="1100" spc="-5" dirty="0">
                <a:latin typeface="Times New Roman"/>
                <a:cs typeface="Times New Roman"/>
              </a:rPr>
              <a:t>high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temperature </a:t>
            </a:r>
            <a:r>
              <a:rPr sz="1100" spc="-10" dirty="0">
                <a:latin typeface="Times New Roman"/>
                <a:cs typeface="Times New Roman"/>
              </a:rPr>
              <a:t>and</a:t>
            </a:r>
            <a:r>
              <a:rPr sz="1100" spc="-5" dirty="0">
                <a:latin typeface="Times New Roman"/>
                <a:cs typeface="Times New Roman"/>
              </a:rPr>
              <a:t> may </a:t>
            </a:r>
            <a:r>
              <a:rPr sz="1100" dirty="0">
                <a:latin typeface="Times New Roman"/>
                <a:cs typeface="Times New Roman"/>
              </a:rPr>
              <a:t>result into burning of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oil film </a:t>
            </a:r>
            <a:r>
              <a:rPr sz="1100" spc="-5" dirty="0">
                <a:latin typeface="Times New Roman"/>
                <a:cs typeface="Times New Roman"/>
              </a:rPr>
              <a:t>between</a:t>
            </a:r>
            <a:r>
              <a:rPr sz="1100" dirty="0">
                <a:latin typeface="Times New Roman"/>
                <a:cs typeface="Times New Roman"/>
              </a:rPr>
              <a:t> the</a:t>
            </a:r>
            <a:r>
              <a:rPr sz="1100" spc="2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moving parts </a:t>
            </a:r>
            <a:r>
              <a:rPr sz="1100" spc="-5" dirty="0">
                <a:latin typeface="Times New Roman"/>
                <a:cs typeface="Times New Roman"/>
              </a:rPr>
              <a:t>and</a:t>
            </a:r>
            <a:r>
              <a:rPr sz="1100" spc="2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may result</a:t>
            </a:r>
            <a:r>
              <a:rPr sz="1100" spc="2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into 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seizing </a:t>
            </a:r>
            <a:r>
              <a:rPr sz="1100" dirty="0">
                <a:latin typeface="Times New Roman"/>
                <a:cs typeface="Times New Roman"/>
              </a:rPr>
              <a:t>or </a:t>
            </a:r>
            <a:r>
              <a:rPr sz="1100" spc="-5" dirty="0">
                <a:latin typeface="Times New Roman"/>
                <a:cs typeface="Times New Roman"/>
              </a:rPr>
              <a:t>welding </a:t>
            </a:r>
            <a:r>
              <a:rPr sz="1100" dirty="0">
                <a:latin typeface="Times New Roman"/>
                <a:cs typeface="Times New Roman"/>
              </a:rPr>
              <a:t>of the </a:t>
            </a:r>
            <a:r>
              <a:rPr sz="1100" spc="-5" dirty="0">
                <a:latin typeface="Times New Roman"/>
                <a:cs typeface="Times New Roman"/>
              </a:rPr>
              <a:t>same. </a:t>
            </a:r>
            <a:r>
              <a:rPr sz="1100" dirty="0">
                <a:latin typeface="Times New Roman"/>
                <a:cs typeface="Times New Roman"/>
              </a:rPr>
              <a:t>So,</a:t>
            </a:r>
            <a:r>
              <a:rPr sz="1100" spc="2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this</a:t>
            </a:r>
            <a:r>
              <a:rPr sz="1100" spc="27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temperature</a:t>
            </a:r>
            <a:r>
              <a:rPr sz="1100" spc="26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must</a:t>
            </a:r>
            <a:r>
              <a:rPr sz="1100" spc="5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be </a:t>
            </a:r>
            <a:r>
              <a:rPr sz="1100" spc="-5" dirty="0">
                <a:latin typeface="Times New Roman"/>
                <a:cs typeface="Times New Roman"/>
              </a:rPr>
              <a:t>reduced</a:t>
            </a:r>
            <a:r>
              <a:rPr sz="1100" spc="2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to</a:t>
            </a:r>
            <a:r>
              <a:rPr sz="1100" spc="2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about</a:t>
            </a:r>
            <a:r>
              <a:rPr sz="1100" spc="27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150 -200</a:t>
            </a:r>
            <a:r>
              <a:rPr sz="1100" spc="2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</a:t>
            </a:r>
            <a:r>
              <a:rPr sz="1100" spc="2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at</a:t>
            </a:r>
            <a:r>
              <a:rPr sz="1100" spc="27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which</a:t>
            </a:r>
            <a:r>
              <a:rPr sz="1100" spc="5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the 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engine</a:t>
            </a:r>
            <a:r>
              <a:rPr sz="1100" dirty="0">
                <a:latin typeface="Times New Roman"/>
                <a:cs typeface="Times New Roman"/>
              </a:rPr>
              <a:t> will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work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most</a:t>
            </a:r>
            <a:r>
              <a:rPr sz="1100" spc="-5" dirty="0">
                <a:latin typeface="Times New Roman"/>
                <a:cs typeface="Times New Roman"/>
              </a:rPr>
              <a:t> efficiently.</a:t>
            </a:r>
            <a:r>
              <a:rPr sz="1100" dirty="0">
                <a:latin typeface="Times New Roman"/>
                <a:cs typeface="Times New Roman"/>
              </a:rPr>
              <a:t> Too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much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cooling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is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also</a:t>
            </a:r>
            <a:r>
              <a:rPr sz="1100" spc="2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not</a:t>
            </a:r>
            <a:r>
              <a:rPr sz="1100" spc="28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desirable</a:t>
            </a:r>
            <a:r>
              <a:rPr sz="1100" spc="27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since</a:t>
            </a:r>
            <a:r>
              <a:rPr sz="1100" spc="26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it </a:t>
            </a:r>
            <a:r>
              <a:rPr sz="1100" spc="2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reduces</a:t>
            </a:r>
            <a:r>
              <a:rPr sz="1100" spc="2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the</a:t>
            </a:r>
            <a:r>
              <a:rPr sz="1100" spc="28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thermal 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efficiency.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So,</a:t>
            </a:r>
            <a:r>
              <a:rPr sz="1100" dirty="0">
                <a:latin typeface="Times New Roman"/>
                <a:cs typeface="Times New Roman"/>
              </a:rPr>
              <a:t> the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object</a:t>
            </a:r>
            <a:r>
              <a:rPr sz="1100" dirty="0">
                <a:latin typeface="Times New Roman"/>
                <a:cs typeface="Times New Roman"/>
              </a:rPr>
              <a:t> of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cooling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system</a:t>
            </a:r>
            <a:r>
              <a:rPr sz="1100" dirty="0">
                <a:latin typeface="Times New Roman"/>
                <a:cs typeface="Times New Roman"/>
              </a:rPr>
              <a:t> is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to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keep</a:t>
            </a:r>
            <a:r>
              <a:rPr sz="1100" dirty="0">
                <a:latin typeface="Times New Roman"/>
                <a:cs typeface="Times New Roman"/>
              </a:rPr>
              <a:t> the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engine</a:t>
            </a:r>
            <a:r>
              <a:rPr sz="1100" dirty="0">
                <a:latin typeface="Times New Roman"/>
                <a:cs typeface="Times New Roman"/>
              </a:rPr>
              <a:t> running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at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its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most</a:t>
            </a:r>
            <a:r>
              <a:rPr sz="1100" spc="2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efficient</a:t>
            </a:r>
            <a:r>
              <a:rPr sz="1100" spc="2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operating 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temperature.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 marR="13970" algn="just">
              <a:lnSpc>
                <a:spcPct val="95900"/>
              </a:lnSpc>
              <a:spcBef>
                <a:spcPts val="5"/>
              </a:spcBef>
            </a:pPr>
            <a:r>
              <a:rPr sz="1100" dirty="0">
                <a:latin typeface="Times New Roman"/>
                <a:cs typeface="Times New Roman"/>
              </a:rPr>
              <a:t>It is to be noted </a:t>
            </a:r>
            <a:r>
              <a:rPr sz="1100" spc="-5" dirty="0">
                <a:latin typeface="Times New Roman"/>
                <a:cs typeface="Times New Roman"/>
              </a:rPr>
              <a:t>that </a:t>
            </a:r>
            <a:r>
              <a:rPr sz="1100" dirty="0">
                <a:latin typeface="Times New Roman"/>
                <a:cs typeface="Times New Roman"/>
              </a:rPr>
              <a:t>the </a:t>
            </a:r>
            <a:r>
              <a:rPr sz="1100" spc="-5" dirty="0">
                <a:latin typeface="Times New Roman"/>
                <a:cs typeface="Times New Roman"/>
              </a:rPr>
              <a:t>engine </a:t>
            </a:r>
            <a:r>
              <a:rPr sz="1100" spc="5" dirty="0">
                <a:latin typeface="Times New Roman"/>
                <a:cs typeface="Times New Roman"/>
              </a:rPr>
              <a:t>is  </a:t>
            </a:r>
            <a:r>
              <a:rPr sz="1100" dirty="0">
                <a:latin typeface="Times New Roman"/>
                <a:cs typeface="Times New Roman"/>
              </a:rPr>
              <a:t>quite </a:t>
            </a:r>
            <a:r>
              <a:rPr sz="1100" spc="-5" dirty="0">
                <a:latin typeface="Times New Roman"/>
                <a:cs typeface="Times New Roman"/>
              </a:rPr>
              <a:t>inefficient</a:t>
            </a:r>
            <a:r>
              <a:rPr sz="1100" spc="2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when </a:t>
            </a:r>
            <a:r>
              <a:rPr sz="1100" spc="5" dirty="0">
                <a:latin typeface="Times New Roman"/>
                <a:cs typeface="Times New Roman"/>
              </a:rPr>
              <a:t>it  </a:t>
            </a:r>
            <a:r>
              <a:rPr sz="1100" dirty="0">
                <a:latin typeface="Times New Roman"/>
                <a:cs typeface="Times New Roman"/>
              </a:rPr>
              <a:t>is </a:t>
            </a:r>
            <a:r>
              <a:rPr sz="1100" spc="-5" dirty="0">
                <a:latin typeface="Times New Roman"/>
                <a:cs typeface="Times New Roman"/>
              </a:rPr>
              <a:t>cold </a:t>
            </a:r>
            <a:r>
              <a:rPr sz="1100" spc="-10" dirty="0">
                <a:latin typeface="Times New Roman"/>
                <a:cs typeface="Times New Roman"/>
              </a:rPr>
              <a:t>and</a:t>
            </a:r>
            <a:r>
              <a:rPr sz="1100" spc="254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hence the </a:t>
            </a:r>
            <a:r>
              <a:rPr sz="1100" spc="-5" dirty="0">
                <a:latin typeface="Times New Roman"/>
                <a:cs typeface="Times New Roman"/>
              </a:rPr>
              <a:t>cooling system </a:t>
            </a:r>
            <a:r>
              <a:rPr sz="1100" dirty="0">
                <a:latin typeface="Times New Roman"/>
                <a:cs typeface="Times New Roman"/>
              </a:rPr>
              <a:t>is </a:t>
            </a:r>
            <a:r>
              <a:rPr sz="1100" spc="-5" dirty="0">
                <a:latin typeface="Times New Roman"/>
                <a:cs typeface="Times New Roman"/>
              </a:rPr>
              <a:t>designed </a:t>
            </a:r>
            <a:r>
              <a:rPr sz="1100" spc="5" dirty="0">
                <a:latin typeface="Times New Roman"/>
                <a:cs typeface="Times New Roman"/>
              </a:rPr>
              <a:t>in 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such </a:t>
            </a:r>
            <a:r>
              <a:rPr sz="1100" dirty="0">
                <a:latin typeface="Times New Roman"/>
                <a:cs typeface="Times New Roman"/>
              </a:rPr>
              <a:t>a way </a:t>
            </a:r>
            <a:r>
              <a:rPr sz="1100" spc="-5" dirty="0">
                <a:latin typeface="Times New Roman"/>
                <a:cs typeface="Times New Roman"/>
              </a:rPr>
              <a:t>that </a:t>
            </a:r>
            <a:r>
              <a:rPr sz="1100" dirty="0">
                <a:latin typeface="Times New Roman"/>
                <a:cs typeface="Times New Roman"/>
              </a:rPr>
              <a:t>it </a:t>
            </a:r>
            <a:r>
              <a:rPr sz="1100" spc="-5" dirty="0">
                <a:latin typeface="Times New Roman"/>
                <a:cs typeface="Times New Roman"/>
              </a:rPr>
              <a:t>prevents </a:t>
            </a:r>
            <a:r>
              <a:rPr sz="1100" dirty="0">
                <a:latin typeface="Times New Roman"/>
                <a:cs typeface="Times New Roman"/>
              </a:rPr>
              <a:t>cooling </a:t>
            </a:r>
            <a:r>
              <a:rPr sz="1100" spc="-5" dirty="0">
                <a:latin typeface="Times New Roman"/>
                <a:cs typeface="Times New Roman"/>
              </a:rPr>
              <a:t>when </a:t>
            </a:r>
            <a:r>
              <a:rPr sz="1100" dirty="0">
                <a:latin typeface="Times New Roman"/>
                <a:cs typeface="Times New Roman"/>
              </a:rPr>
              <a:t>the </a:t>
            </a:r>
            <a:r>
              <a:rPr sz="1100" spc="-5" dirty="0">
                <a:latin typeface="Times New Roman"/>
                <a:cs typeface="Times New Roman"/>
              </a:rPr>
              <a:t>engine </a:t>
            </a:r>
            <a:r>
              <a:rPr sz="1100" dirty="0">
                <a:latin typeface="Times New Roman"/>
                <a:cs typeface="Times New Roman"/>
              </a:rPr>
              <a:t>is   </a:t>
            </a:r>
            <a:r>
              <a:rPr sz="1100" spc="-5" dirty="0">
                <a:latin typeface="Times New Roman"/>
                <a:cs typeface="Times New Roman"/>
              </a:rPr>
              <a:t>warming </a:t>
            </a:r>
            <a:r>
              <a:rPr sz="1100" dirty="0">
                <a:latin typeface="Times New Roman"/>
                <a:cs typeface="Times New Roman"/>
              </a:rPr>
              <a:t>up </a:t>
            </a:r>
            <a:r>
              <a:rPr sz="1100" spc="-5" dirty="0">
                <a:latin typeface="Times New Roman"/>
                <a:cs typeface="Times New Roman"/>
              </a:rPr>
              <a:t>and </a:t>
            </a:r>
            <a:r>
              <a:rPr sz="1100" dirty="0">
                <a:latin typeface="Times New Roman"/>
                <a:cs typeface="Times New Roman"/>
              </a:rPr>
              <a:t>till it </a:t>
            </a:r>
            <a:r>
              <a:rPr sz="1100" spc="-5" dirty="0">
                <a:latin typeface="Times New Roman"/>
                <a:cs typeface="Times New Roman"/>
              </a:rPr>
              <a:t>attains </a:t>
            </a:r>
            <a:r>
              <a:rPr sz="1100" dirty="0">
                <a:latin typeface="Times New Roman"/>
                <a:cs typeface="Times New Roman"/>
              </a:rPr>
              <a:t>to </a:t>
            </a:r>
            <a:r>
              <a:rPr sz="1100" spc="-5" dirty="0">
                <a:latin typeface="Times New Roman"/>
                <a:cs typeface="Times New Roman"/>
              </a:rPr>
              <a:t>maximum efficient 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operating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temperature,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then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it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starts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cooling.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>
              <a:latin typeface="Times New Roman"/>
              <a:cs typeface="Times New Roman"/>
            </a:endParaRPr>
          </a:p>
          <a:p>
            <a:pPr marL="271780">
              <a:lnSpc>
                <a:spcPct val="100000"/>
              </a:lnSpc>
              <a:spcBef>
                <a:spcPts val="5"/>
              </a:spcBef>
            </a:pPr>
            <a:r>
              <a:rPr sz="1200" spc="15" dirty="0">
                <a:latin typeface="Times New Roman"/>
                <a:cs typeface="Times New Roman"/>
              </a:rPr>
              <a:t>It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is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also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be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noted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that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952500" marR="2084070" indent="-342900">
              <a:lnSpc>
                <a:spcPct val="102000"/>
              </a:lnSpc>
              <a:spcBef>
                <a:spcPts val="740"/>
              </a:spcBef>
              <a:buAutoNum type="alphaLcParenBoth"/>
              <a:tabLst>
                <a:tab pos="952500" algn="l"/>
                <a:tab pos="953135" algn="l"/>
              </a:tabLst>
            </a:pPr>
            <a:r>
              <a:rPr sz="1000" spc="-10" dirty="0">
                <a:latin typeface="Times New Roman"/>
                <a:cs typeface="Times New Roman"/>
              </a:rPr>
              <a:t>About</a:t>
            </a:r>
            <a:r>
              <a:rPr sz="1000" spc="-5" dirty="0">
                <a:latin typeface="Times New Roman"/>
                <a:cs typeface="Times New Roman"/>
              </a:rPr>
              <a:t> 20-25%</a:t>
            </a:r>
            <a:r>
              <a:rPr sz="1000" dirty="0">
                <a:latin typeface="Times New Roman"/>
                <a:cs typeface="Times New Roman"/>
              </a:rPr>
              <a:t> of total </a:t>
            </a:r>
            <a:r>
              <a:rPr sz="1000" spc="-5" dirty="0">
                <a:latin typeface="Times New Roman"/>
                <a:cs typeface="Times New Roman"/>
              </a:rPr>
              <a:t>heat generated is used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for</a:t>
            </a:r>
            <a:r>
              <a:rPr sz="1000" spc="-5" dirty="0">
                <a:latin typeface="Times New Roman"/>
                <a:cs typeface="Times New Roman"/>
              </a:rPr>
              <a:t> producing brake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power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(useful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work).</a:t>
            </a:r>
            <a:endParaRPr sz="1000">
              <a:latin typeface="Times New Roman"/>
              <a:cs typeface="Times New Roman"/>
            </a:endParaRPr>
          </a:p>
          <a:p>
            <a:pPr marL="952500" indent="-343535">
              <a:lnSpc>
                <a:spcPct val="100000"/>
              </a:lnSpc>
              <a:spcBef>
                <a:spcPts val="765"/>
              </a:spcBef>
              <a:buAutoNum type="alphaLcParenBoth"/>
              <a:tabLst>
                <a:tab pos="952500" algn="l"/>
                <a:tab pos="953135" algn="l"/>
              </a:tabLst>
            </a:pPr>
            <a:r>
              <a:rPr sz="1000" spc="-5" dirty="0">
                <a:latin typeface="Times New Roman"/>
                <a:cs typeface="Times New Roman"/>
              </a:rPr>
              <a:t>Cooling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system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designed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remove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30-35%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total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heat.</a:t>
            </a:r>
            <a:endParaRPr sz="1000">
              <a:latin typeface="Times New Roman"/>
              <a:cs typeface="Times New Roman"/>
            </a:endParaRPr>
          </a:p>
          <a:p>
            <a:pPr marL="952500" indent="-343535">
              <a:lnSpc>
                <a:spcPct val="100000"/>
              </a:lnSpc>
              <a:spcBef>
                <a:spcPts val="805"/>
              </a:spcBef>
              <a:buAutoNum type="alphaLcParenBoth"/>
              <a:tabLst>
                <a:tab pos="952500" algn="l"/>
                <a:tab pos="953135" algn="l"/>
              </a:tabLst>
            </a:pPr>
            <a:r>
              <a:rPr sz="1000" spc="-5" dirty="0">
                <a:latin typeface="Times New Roman"/>
                <a:cs typeface="Times New Roman"/>
              </a:rPr>
              <a:t>Remaining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heat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lost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friction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carried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away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by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exhaust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gases.</a:t>
            </a:r>
            <a:endParaRPr sz="1000">
              <a:latin typeface="Times New Roman"/>
              <a:cs typeface="Times New Roman"/>
            </a:endParaRPr>
          </a:p>
          <a:p>
            <a:pPr marL="271145">
              <a:lnSpc>
                <a:spcPct val="100000"/>
              </a:lnSpc>
              <a:spcBef>
                <a:spcPts val="815"/>
              </a:spcBef>
            </a:pPr>
            <a:r>
              <a:rPr sz="1300" b="1" spc="-5" dirty="0">
                <a:latin typeface="Times New Roman"/>
                <a:cs typeface="Times New Roman"/>
              </a:rPr>
              <a:t>Objectives</a:t>
            </a:r>
            <a:endParaRPr sz="1300">
              <a:latin typeface="Times New Roman"/>
              <a:cs typeface="Times New Roman"/>
            </a:endParaRPr>
          </a:p>
          <a:p>
            <a:pPr marL="271780">
              <a:lnSpc>
                <a:spcPct val="100000"/>
              </a:lnSpc>
              <a:spcBef>
                <a:spcPts val="690"/>
              </a:spcBef>
            </a:pPr>
            <a:r>
              <a:rPr sz="1200" spc="20" dirty="0">
                <a:latin typeface="Times New Roman"/>
                <a:cs typeface="Times New Roman"/>
              </a:rPr>
              <a:t>After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studying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this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unit,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you should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be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able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1689" y="6334719"/>
            <a:ext cx="6381115" cy="1772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178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latin typeface="Times New Roman"/>
                <a:cs typeface="Times New Roman"/>
              </a:rPr>
              <a:t>There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are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mainly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30" dirty="0">
                <a:latin typeface="Times New Roman"/>
                <a:cs typeface="Times New Roman"/>
              </a:rPr>
              <a:t>two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types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of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cooling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systems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948055" indent="-339090">
              <a:lnSpc>
                <a:spcPct val="100000"/>
              </a:lnSpc>
              <a:spcBef>
                <a:spcPts val="775"/>
              </a:spcBef>
              <a:buAutoNum type="alphaLcParenBoth"/>
              <a:tabLst>
                <a:tab pos="948055" algn="l"/>
                <a:tab pos="948690" algn="l"/>
              </a:tabLst>
            </a:pPr>
            <a:r>
              <a:rPr sz="1000" spc="-10" dirty="0">
                <a:latin typeface="Times New Roman"/>
                <a:cs typeface="Times New Roman"/>
              </a:rPr>
              <a:t>Air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cooled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system,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endParaRPr sz="1000">
              <a:latin typeface="Times New Roman"/>
              <a:cs typeface="Times New Roman"/>
            </a:endParaRPr>
          </a:p>
          <a:p>
            <a:pPr marL="948055" indent="-339090">
              <a:lnSpc>
                <a:spcPct val="100000"/>
              </a:lnSpc>
              <a:spcBef>
                <a:spcPts val="805"/>
              </a:spcBef>
              <a:buAutoNum type="alphaLcParenBoth"/>
              <a:tabLst>
                <a:tab pos="948055" algn="l"/>
                <a:tab pos="948690" algn="l"/>
              </a:tabLst>
            </a:pPr>
            <a:r>
              <a:rPr sz="1000" spc="-5" dirty="0">
                <a:latin typeface="Times New Roman"/>
                <a:cs typeface="Times New Roman"/>
              </a:rPr>
              <a:t>Water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cooled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system.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1400" spc="25" dirty="0">
                <a:latin typeface="Times New Roman"/>
                <a:cs typeface="Times New Roman"/>
              </a:rPr>
              <a:t>Air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30" dirty="0">
                <a:latin typeface="Times New Roman"/>
                <a:cs typeface="Times New Roman"/>
              </a:rPr>
              <a:t>Cooled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30" dirty="0"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96100"/>
              </a:lnSpc>
              <a:spcBef>
                <a:spcPts val="830"/>
              </a:spcBef>
            </a:pPr>
            <a:r>
              <a:rPr sz="1100" dirty="0">
                <a:latin typeface="Times New Roman"/>
                <a:cs typeface="Times New Roman"/>
              </a:rPr>
              <a:t>Air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cooled system </a:t>
            </a:r>
            <a:r>
              <a:rPr sz="1100" dirty="0">
                <a:latin typeface="Times New Roman"/>
                <a:cs typeface="Times New Roman"/>
              </a:rPr>
              <a:t>is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generally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used </a:t>
            </a:r>
            <a:r>
              <a:rPr sz="1100" dirty="0">
                <a:latin typeface="Times New Roman"/>
                <a:cs typeface="Times New Roman"/>
              </a:rPr>
              <a:t>in </a:t>
            </a:r>
            <a:r>
              <a:rPr sz="1100" spc="-5" dirty="0">
                <a:latin typeface="Times New Roman"/>
                <a:cs typeface="Times New Roman"/>
              </a:rPr>
              <a:t>small</a:t>
            </a:r>
            <a:r>
              <a:rPr sz="1100" spc="2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engines</a:t>
            </a:r>
            <a:r>
              <a:rPr sz="1100" spc="2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say </a:t>
            </a:r>
            <a:r>
              <a:rPr sz="1100" dirty="0">
                <a:latin typeface="Times New Roman"/>
                <a:cs typeface="Times New Roman"/>
              </a:rPr>
              <a:t>up </a:t>
            </a:r>
            <a:r>
              <a:rPr sz="1100" spc="5" dirty="0">
                <a:latin typeface="Times New Roman"/>
                <a:cs typeface="Times New Roman"/>
              </a:rPr>
              <a:t>to </a:t>
            </a:r>
            <a:r>
              <a:rPr sz="1100" spc="-5" dirty="0">
                <a:latin typeface="Times New Roman"/>
                <a:cs typeface="Times New Roman"/>
              </a:rPr>
              <a:t>15-20 </a:t>
            </a:r>
            <a:r>
              <a:rPr sz="1100" dirty="0">
                <a:latin typeface="Times New Roman"/>
                <a:cs typeface="Times New Roman"/>
              </a:rPr>
              <a:t>kW </a:t>
            </a:r>
            <a:r>
              <a:rPr sz="1100" spc="-5" dirty="0">
                <a:latin typeface="Times New Roman"/>
                <a:cs typeface="Times New Roman"/>
              </a:rPr>
              <a:t>and</a:t>
            </a:r>
            <a:r>
              <a:rPr sz="1100" spc="2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in</a:t>
            </a:r>
            <a:r>
              <a:rPr sz="1100" spc="27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aero plane engines.In </a:t>
            </a:r>
            <a:r>
              <a:rPr sz="1100" dirty="0">
                <a:latin typeface="Times New Roman"/>
                <a:cs typeface="Times New Roman"/>
              </a:rPr>
              <a:t>this 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system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fins</a:t>
            </a:r>
            <a:r>
              <a:rPr sz="1100" spc="1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or</a:t>
            </a:r>
            <a:r>
              <a:rPr sz="1100" spc="1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extended</a:t>
            </a:r>
            <a:r>
              <a:rPr sz="1100" spc="1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surfaces</a:t>
            </a:r>
            <a:r>
              <a:rPr sz="1100" spc="1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are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provided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on</a:t>
            </a:r>
            <a:r>
              <a:rPr sz="1100" spc="1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the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cylinder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walls,</a:t>
            </a:r>
            <a:r>
              <a:rPr sz="1100" spc="1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cylinder</a:t>
            </a:r>
            <a:r>
              <a:rPr sz="1100" spc="2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head,</a:t>
            </a:r>
            <a:r>
              <a:rPr sz="1100" spc="1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etc.</a:t>
            </a:r>
            <a:r>
              <a:rPr sz="1100" spc="114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Heat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generated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due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to </a:t>
            </a:r>
            <a:r>
              <a:rPr sz="1100" spc="-2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combustion </a:t>
            </a:r>
            <a:r>
              <a:rPr sz="1100" spc="5" dirty="0">
                <a:latin typeface="Times New Roman"/>
                <a:cs typeface="Times New Roman"/>
              </a:rPr>
              <a:t>in </a:t>
            </a:r>
            <a:r>
              <a:rPr sz="1100" dirty="0">
                <a:latin typeface="Times New Roman"/>
                <a:cs typeface="Times New Roman"/>
              </a:rPr>
              <a:t>the </a:t>
            </a:r>
            <a:r>
              <a:rPr sz="1100" spc="-5" dirty="0">
                <a:latin typeface="Times New Roman"/>
                <a:cs typeface="Times New Roman"/>
              </a:rPr>
              <a:t>engine cylinder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will </a:t>
            </a:r>
            <a:r>
              <a:rPr sz="1100" dirty="0">
                <a:latin typeface="Times New Roman"/>
                <a:cs typeface="Times New Roman"/>
              </a:rPr>
              <a:t>be </a:t>
            </a:r>
            <a:r>
              <a:rPr sz="1100" spc="-5" dirty="0">
                <a:latin typeface="Times New Roman"/>
                <a:cs typeface="Times New Roman"/>
              </a:rPr>
              <a:t>conducted</a:t>
            </a:r>
            <a:r>
              <a:rPr sz="1100" dirty="0">
                <a:latin typeface="Times New Roman"/>
                <a:cs typeface="Times New Roman"/>
              </a:rPr>
              <a:t> to the </a:t>
            </a:r>
            <a:r>
              <a:rPr sz="1100" spc="-5" dirty="0">
                <a:latin typeface="Times New Roman"/>
                <a:cs typeface="Times New Roman"/>
              </a:rPr>
              <a:t>fins </a:t>
            </a:r>
            <a:r>
              <a:rPr sz="1100" spc="-10" dirty="0">
                <a:latin typeface="Times New Roman"/>
                <a:cs typeface="Times New Roman"/>
              </a:rPr>
              <a:t>and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when the </a:t>
            </a:r>
            <a:r>
              <a:rPr sz="1100" spc="-5" dirty="0">
                <a:latin typeface="Times New Roman"/>
                <a:cs typeface="Times New Roman"/>
              </a:rPr>
              <a:t>air</a:t>
            </a:r>
            <a:r>
              <a:rPr sz="1100" spc="2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flows</a:t>
            </a:r>
            <a:r>
              <a:rPr sz="1100" spc="2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over</a:t>
            </a:r>
            <a:r>
              <a:rPr sz="1100" spc="2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the </a:t>
            </a:r>
            <a:r>
              <a:rPr sz="1100" spc="-5" dirty="0">
                <a:latin typeface="Times New Roman"/>
                <a:cs typeface="Times New Roman"/>
              </a:rPr>
              <a:t>fins,</a:t>
            </a:r>
            <a:r>
              <a:rPr sz="1100" spc="2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heat</a:t>
            </a:r>
            <a:r>
              <a:rPr sz="1100" spc="2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will </a:t>
            </a:r>
            <a:r>
              <a:rPr sz="1100" spc="-2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be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dissipated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to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air.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809488" y="316991"/>
            <a:ext cx="1645920" cy="9424670"/>
            <a:chOff x="5809488" y="316991"/>
            <a:chExt cx="1645920" cy="9424670"/>
          </a:xfrm>
        </p:grpSpPr>
        <p:sp>
          <p:nvSpPr>
            <p:cNvPr id="13" name="object 13"/>
            <p:cNvSpPr/>
            <p:nvPr/>
          </p:nvSpPr>
          <p:spPr>
            <a:xfrm>
              <a:off x="7399007" y="316991"/>
              <a:ext cx="56515" cy="9368155"/>
            </a:xfrm>
            <a:custGeom>
              <a:avLst/>
              <a:gdLst/>
              <a:ahLst/>
              <a:cxnLst/>
              <a:rect l="l" t="t" r="r" b="b"/>
              <a:pathLst>
                <a:path w="56515" h="9368155">
                  <a:moveTo>
                    <a:pt x="9156" y="47256"/>
                  </a:moveTo>
                  <a:lnTo>
                    <a:pt x="12" y="47256"/>
                  </a:lnTo>
                  <a:lnTo>
                    <a:pt x="12" y="56400"/>
                  </a:lnTo>
                  <a:lnTo>
                    <a:pt x="0" y="9368028"/>
                  </a:lnTo>
                  <a:lnTo>
                    <a:pt x="9156" y="9368028"/>
                  </a:lnTo>
                  <a:lnTo>
                    <a:pt x="9156" y="56400"/>
                  </a:lnTo>
                  <a:lnTo>
                    <a:pt x="9156" y="47256"/>
                  </a:lnTo>
                  <a:close/>
                </a:path>
                <a:path w="56515" h="9368155">
                  <a:moveTo>
                    <a:pt x="56388" y="0"/>
                  </a:moveTo>
                  <a:lnTo>
                    <a:pt x="18288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18288" y="38100"/>
                  </a:lnTo>
                  <a:lnTo>
                    <a:pt x="18288" y="56400"/>
                  </a:lnTo>
                  <a:lnTo>
                    <a:pt x="18288" y="9368041"/>
                  </a:lnTo>
                  <a:lnTo>
                    <a:pt x="56388" y="9368041"/>
                  </a:lnTo>
                  <a:lnTo>
                    <a:pt x="56388" y="56400"/>
                  </a:lnTo>
                  <a:lnTo>
                    <a:pt x="56388" y="38100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09488" y="9685020"/>
              <a:ext cx="1589532" cy="5638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92431" y="641362"/>
            <a:ext cx="5525770" cy="1027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21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AUTOMOBILE</a:t>
            </a:r>
            <a:r>
              <a:rPr sz="1100" spc="-6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ENGINEERING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ts val="1330"/>
              </a:lnSpc>
            </a:pPr>
            <a:r>
              <a:rPr sz="1200" spc="25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amount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of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heat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dissipated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air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depends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upon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603885" indent="-333375">
              <a:lnSpc>
                <a:spcPct val="100000"/>
              </a:lnSpc>
              <a:spcBef>
                <a:spcPts val="585"/>
              </a:spcBef>
              <a:buAutoNum type="alphaLcParenBoth"/>
              <a:tabLst>
                <a:tab pos="603885" algn="l"/>
                <a:tab pos="604520" algn="l"/>
              </a:tabLst>
            </a:pPr>
            <a:r>
              <a:rPr sz="1000" spc="-5" dirty="0">
                <a:latin typeface="Times New Roman"/>
                <a:cs typeface="Times New Roman"/>
              </a:rPr>
              <a:t>Amount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of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air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flowing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through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fins.</a:t>
            </a:r>
            <a:endParaRPr sz="1000">
              <a:latin typeface="Times New Roman"/>
              <a:cs typeface="Times New Roman"/>
            </a:endParaRPr>
          </a:p>
          <a:p>
            <a:pPr marL="603885" indent="-333375">
              <a:lnSpc>
                <a:spcPct val="100000"/>
              </a:lnSpc>
              <a:spcBef>
                <a:spcPts val="600"/>
              </a:spcBef>
              <a:buAutoNum type="alphaLcParenBoth"/>
              <a:tabLst>
                <a:tab pos="603885" algn="l"/>
                <a:tab pos="604520" algn="l"/>
              </a:tabLst>
            </a:pPr>
            <a:r>
              <a:rPr sz="1000" spc="-5" dirty="0">
                <a:latin typeface="Times New Roman"/>
                <a:cs typeface="Times New Roman"/>
              </a:rPr>
              <a:t>Fin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surface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area.</a:t>
            </a:r>
            <a:endParaRPr sz="1000">
              <a:latin typeface="Times New Roman"/>
              <a:cs typeface="Times New Roman"/>
            </a:endParaRPr>
          </a:p>
          <a:p>
            <a:pPr marL="603885" indent="-333375">
              <a:lnSpc>
                <a:spcPct val="100000"/>
              </a:lnSpc>
              <a:spcBef>
                <a:spcPts val="565"/>
              </a:spcBef>
              <a:buAutoNum type="alphaLcParenBoth"/>
              <a:tabLst>
                <a:tab pos="603885" algn="l"/>
                <a:tab pos="604520" algn="l"/>
              </a:tabLst>
            </a:pPr>
            <a:r>
              <a:rPr sz="1000" spc="-5" dirty="0">
                <a:latin typeface="Times New Roman"/>
                <a:cs typeface="Times New Roman"/>
              </a:rPr>
              <a:t>Thermal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conductivity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metal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used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for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fins.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666" y="5230225"/>
            <a:ext cx="6168390" cy="289179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2758440">
              <a:lnSpc>
                <a:spcPct val="100000"/>
              </a:lnSpc>
              <a:spcBef>
                <a:spcPts val="670"/>
              </a:spcBef>
            </a:pPr>
            <a:r>
              <a:rPr sz="1200" b="1" spc="-5" dirty="0">
                <a:latin typeface="Times New Roman"/>
                <a:cs typeface="Times New Roman"/>
              </a:rPr>
              <a:t>Cylinder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with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Fins</a:t>
            </a:r>
            <a:endParaRPr sz="1200">
              <a:latin typeface="Times New Roman"/>
              <a:cs typeface="Times New Roman"/>
            </a:endParaRPr>
          </a:p>
          <a:p>
            <a:pPr marL="158750">
              <a:lnSpc>
                <a:spcPct val="100000"/>
              </a:lnSpc>
              <a:spcBef>
                <a:spcPts val="580"/>
              </a:spcBef>
            </a:pPr>
            <a:r>
              <a:rPr sz="1200" b="1" spc="25" dirty="0">
                <a:latin typeface="Times New Roman"/>
                <a:cs typeface="Times New Roman"/>
              </a:rPr>
              <a:t>Advantages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spc="25" dirty="0">
                <a:latin typeface="Times New Roman"/>
                <a:cs typeface="Times New Roman"/>
              </a:rPr>
              <a:t>of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spc="25" dirty="0">
                <a:latin typeface="Times New Roman"/>
                <a:cs typeface="Times New Roman"/>
              </a:rPr>
              <a:t>Air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25" dirty="0">
                <a:latin typeface="Times New Roman"/>
                <a:cs typeface="Times New Roman"/>
              </a:rPr>
              <a:t>Cooled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spc="25" dirty="0">
                <a:latin typeface="Times New Roman"/>
                <a:cs typeface="Times New Roman"/>
              </a:rPr>
              <a:t>System</a:t>
            </a:r>
            <a:endParaRPr sz="1200">
              <a:latin typeface="Times New Roman"/>
              <a:cs typeface="Times New Roman"/>
            </a:endParaRPr>
          </a:p>
          <a:p>
            <a:pPr marL="52069">
              <a:lnSpc>
                <a:spcPct val="100000"/>
              </a:lnSpc>
              <a:spcBef>
                <a:spcPts val="490"/>
              </a:spcBef>
            </a:pPr>
            <a:r>
              <a:rPr sz="1200" spc="25" dirty="0">
                <a:latin typeface="Times New Roman"/>
                <a:cs typeface="Times New Roman"/>
              </a:rPr>
              <a:t>Following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are </a:t>
            </a:r>
            <a:r>
              <a:rPr sz="1200" spc="15" dirty="0">
                <a:latin typeface="Times New Roman"/>
                <a:cs typeface="Times New Roman"/>
              </a:rPr>
              <a:t>the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advantages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of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air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cooled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system</a:t>
            </a:r>
            <a:r>
              <a:rPr sz="1200" spc="15" dirty="0">
                <a:latin typeface="Times New Roman"/>
                <a:cs typeface="Times New Roman"/>
              </a:rPr>
              <a:t> :</a:t>
            </a:r>
            <a:endParaRPr sz="1200">
              <a:latin typeface="Times New Roman"/>
              <a:cs typeface="Times New Roman"/>
            </a:endParaRPr>
          </a:p>
          <a:p>
            <a:pPr marL="641350" indent="-170815">
              <a:lnSpc>
                <a:spcPct val="100000"/>
              </a:lnSpc>
              <a:spcBef>
                <a:spcPts val="530"/>
              </a:spcBef>
              <a:buSzPct val="91666"/>
              <a:buAutoNum type="alphaLcParenBoth"/>
              <a:tabLst>
                <a:tab pos="641985" algn="l"/>
              </a:tabLst>
            </a:pPr>
            <a:r>
              <a:rPr sz="1200" spc="-5" dirty="0">
                <a:latin typeface="Times New Roman"/>
                <a:cs typeface="Times New Roman"/>
              </a:rPr>
              <a:t>Radiator/pump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absent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hence the</a:t>
            </a:r>
            <a:r>
              <a:rPr sz="1200" spc="-5" dirty="0">
                <a:latin typeface="Times New Roman"/>
                <a:cs typeface="Times New Roman"/>
              </a:rPr>
              <a:t> system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light.</a:t>
            </a:r>
            <a:endParaRPr sz="1200">
              <a:latin typeface="Times New Roman"/>
              <a:cs typeface="Times New Roman"/>
            </a:endParaRPr>
          </a:p>
          <a:p>
            <a:pPr marL="471170" marR="1145540">
              <a:lnSpc>
                <a:spcPts val="1390"/>
              </a:lnSpc>
              <a:spcBef>
                <a:spcPts val="615"/>
              </a:spcBef>
              <a:buSzPct val="91666"/>
              <a:buAutoNum type="alphaLcParenBoth"/>
              <a:tabLst>
                <a:tab pos="648335" algn="l"/>
              </a:tabLst>
            </a:pPr>
            <a:r>
              <a:rPr sz="1200" spc="-5" dirty="0">
                <a:latin typeface="Times New Roman"/>
                <a:cs typeface="Times New Roman"/>
              </a:rPr>
              <a:t>In case of </a:t>
            </a:r>
            <a:r>
              <a:rPr sz="1200" dirty="0">
                <a:latin typeface="Times New Roman"/>
                <a:cs typeface="Times New Roman"/>
              </a:rPr>
              <a:t>water </a:t>
            </a:r>
            <a:r>
              <a:rPr sz="1200" spc="-5" dirty="0">
                <a:latin typeface="Times New Roman"/>
                <a:cs typeface="Times New Roman"/>
              </a:rPr>
              <a:t>cooling </a:t>
            </a:r>
            <a:r>
              <a:rPr sz="1200" spc="-10" dirty="0">
                <a:latin typeface="Times New Roman"/>
                <a:cs typeface="Times New Roman"/>
              </a:rPr>
              <a:t>system </a:t>
            </a:r>
            <a:r>
              <a:rPr sz="1200" spc="-5" dirty="0">
                <a:latin typeface="Times New Roman"/>
                <a:cs typeface="Times New Roman"/>
              </a:rPr>
              <a:t>there </a:t>
            </a:r>
            <a:r>
              <a:rPr sz="120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leakages, but in </a:t>
            </a:r>
            <a:r>
              <a:rPr sz="1200" dirty="0">
                <a:latin typeface="Times New Roman"/>
                <a:cs typeface="Times New Roman"/>
              </a:rPr>
              <a:t>this </a:t>
            </a:r>
            <a:r>
              <a:rPr sz="1200" spc="-5" dirty="0">
                <a:latin typeface="Times New Roman"/>
                <a:cs typeface="Times New Roman"/>
              </a:rPr>
              <a:t>case there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leakages.</a:t>
            </a:r>
            <a:endParaRPr sz="1200">
              <a:latin typeface="Times New Roman"/>
              <a:cs typeface="Times New Roman"/>
            </a:endParaRPr>
          </a:p>
          <a:p>
            <a:pPr marL="640080" indent="-170815">
              <a:lnSpc>
                <a:spcPct val="100000"/>
              </a:lnSpc>
              <a:spcBef>
                <a:spcPts val="490"/>
              </a:spcBef>
              <a:buSzPct val="91666"/>
              <a:buAutoNum type="alphaLcParenBoth"/>
              <a:tabLst>
                <a:tab pos="640715" algn="l"/>
              </a:tabLst>
            </a:pPr>
            <a:r>
              <a:rPr sz="1200" dirty="0">
                <a:latin typeface="Times New Roman"/>
                <a:cs typeface="Times New Roman"/>
              </a:rPr>
              <a:t>Coolant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antifreeze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solutions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required.</a:t>
            </a:r>
            <a:endParaRPr sz="1200">
              <a:latin typeface="Times New Roman"/>
              <a:cs typeface="Times New Roman"/>
            </a:endParaRPr>
          </a:p>
          <a:p>
            <a:pPr marL="471170" marR="1212850">
              <a:lnSpc>
                <a:spcPts val="1370"/>
              </a:lnSpc>
              <a:spcBef>
                <a:spcPts val="645"/>
              </a:spcBef>
              <a:buSzPct val="91666"/>
              <a:buAutoNum type="alphaLcParenBoth"/>
              <a:tabLst>
                <a:tab pos="651510" algn="l"/>
              </a:tabLst>
            </a:pPr>
            <a:r>
              <a:rPr sz="1200" spc="-5" dirty="0">
                <a:latin typeface="Times New Roman"/>
                <a:cs typeface="Times New Roman"/>
              </a:rPr>
              <a:t>This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system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used </a:t>
            </a:r>
            <a:r>
              <a:rPr sz="1200" spc="-10" dirty="0">
                <a:latin typeface="Times New Roman"/>
                <a:cs typeface="Times New Roman"/>
              </a:rPr>
              <a:t>in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cold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climates,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where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water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used it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may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freeze.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200" b="1" spc="25" dirty="0">
                <a:latin typeface="Times New Roman"/>
                <a:cs typeface="Times New Roman"/>
              </a:rPr>
              <a:t>Disadvantages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30" dirty="0">
                <a:latin typeface="Times New Roman"/>
                <a:cs typeface="Times New Roman"/>
              </a:rPr>
              <a:t>of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20" dirty="0">
                <a:latin typeface="Times New Roman"/>
                <a:cs typeface="Times New Roman"/>
              </a:rPr>
              <a:t>Air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30" dirty="0">
                <a:latin typeface="Times New Roman"/>
                <a:cs typeface="Times New Roman"/>
              </a:rPr>
              <a:t>Cooled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25" dirty="0">
                <a:latin typeface="Times New Roman"/>
                <a:cs typeface="Times New Roman"/>
              </a:rPr>
              <a:t>System</a:t>
            </a:r>
            <a:endParaRPr sz="1200">
              <a:latin typeface="Times New Roman"/>
              <a:cs typeface="Times New Roman"/>
            </a:endParaRPr>
          </a:p>
          <a:p>
            <a:pPr marL="469900" indent="-318135">
              <a:lnSpc>
                <a:spcPct val="100000"/>
              </a:lnSpc>
              <a:spcBef>
                <a:spcPts val="470"/>
              </a:spcBef>
              <a:buAutoNum type="alphaLcParenBoth"/>
              <a:tabLst>
                <a:tab pos="469265" algn="l"/>
                <a:tab pos="470534" algn="l"/>
              </a:tabLst>
            </a:pPr>
            <a:r>
              <a:rPr sz="1200" spc="-5" dirty="0">
                <a:latin typeface="Times New Roman"/>
                <a:cs typeface="Times New Roman"/>
              </a:rPr>
              <a:t>Comparatively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less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efficient.</a:t>
            </a:r>
            <a:endParaRPr sz="1200">
              <a:latin typeface="Times New Roman"/>
              <a:cs typeface="Times New Roman"/>
            </a:endParaRPr>
          </a:p>
          <a:p>
            <a:pPr marL="469900" indent="-318135">
              <a:lnSpc>
                <a:spcPct val="100000"/>
              </a:lnSpc>
              <a:spcBef>
                <a:spcPts val="560"/>
              </a:spcBef>
              <a:buAutoNum type="alphaLcParenBoth"/>
              <a:tabLst>
                <a:tab pos="469265" algn="l"/>
                <a:tab pos="470534" algn="l"/>
              </a:tabLst>
            </a:pPr>
            <a:r>
              <a:rPr sz="1200" spc="-5" dirty="0">
                <a:latin typeface="Times New Roman"/>
                <a:cs typeface="Times New Roman"/>
              </a:rPr>
              <a:t>It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aero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planes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motorcycle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where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exposed 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directly.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55392" y="1988820"/>
            <a:ext cx="3125724" cy="327659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6" name="object 6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689" y="641362"/>
            <a:ext cx="6468745" cy="3135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57200" algn="r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AUTOMOBILE</a:t>
            </a:r>
            <a:r>
              <a:rPr sz="1100" spc="-6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ENGINEERING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400" spc="45" dirty="0">
                <a:latin typeface="Times New Roman"/>
                <a:cs typeface="Times New Roman"/>
              </a:rPr>
              <a:t>WATER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40" dirty="0">
                <a:latin typeface="Times New Roman"/>
                <a:cs typeface="Times New Roman"/>
              </a:rPr>
              <a:t>COOLING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40" dirty="0"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  <a:p>
            <a:pPr marL="12700" marR="290830" algn="just">
              <a:lnSpc>
                <a:spcPct val="101499"/>
              </a:lnSpc>
              <a:spcBef>
                <a:spcPts val="295"/>
              </a:spcBef>
            </a:pPr>
            <a:r>
              <a:rPr sz="1200" spc="20" dirty="0">
                <a:latin typeface="Times New Roman"/>
                <a:cs typeface="Times New Roman"/>
              </a:rPr>
              <a:t>In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this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method,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cooling</a:t>
            </a:r>
            <a:r>
              <a:rPr sz="1200" spc="204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water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jackets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are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provided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around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the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cylinder,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cylinder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head,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valve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seats etc. </a:t>
            </a:r>
            <a:r>
              <a:rPr sz="1200" spc="25" dirty="0">
                <a:latin typeface="Times New Roman"/>
                <a:cs typeface="Times New Roman"/>
              </a:rPr>
              <a:t>The water when </a:t>
            </a:r>
            <a:r>
              <a:rPr sz="1200" spc="20" dirty="0">
                <a:latin typeface="Times New Roman"/>
                <a:cs typeface="Times New Roman"/>
              </a:rPr>
              <a:t>circulated through </a:t>
            </a:r>
            <a:r>
              <a:rPr sz="1200" spc="25" dirty="0">
                <a:latin typeface="Times New Roman"/>
                <a:cs typeface="Times New Roman"/>
              </a:rPr>
              <a:t>the </a:t>
            </a:r>
            <a:r>
              <a:rPr sz="1200" spc="20" dirty="0">
                <a:latin typeface="Times New Roman"/>
                <a:cs typeface="Times New Roman"/>
              </a:rPr>
              <a:t>jackets, </a:t>
            </a:r>
            <a:r>
              <a:rPr sz="1200" spc="10" dirty="0">
                <a:latin typeface="Times New Roman"/>
                <a:cs typeface="Times New Roman"/>
              </a:rPr>
              <a:t>it </a:t>
            </a:r>
            <a:r>
              <a:rPr sz="1200" spc="20" dirty="0">
                <a:latin typeface="Times New Roman"/>
                <a:cs typeface="Times New Roman"/>
              </a:rPr>
              <a:t>absorbs heat </a:t>
            </a:r>
            <a:r>
              <a:rPr sz="1200" spc="15" dirty="0">
                <a:latin typeface="Times New Roman"/>
                <a:cs typeface="Times New Roman"/>
              </a:rPr>
              <a:t>of </a:t>
            </a:r>
            <a:r>
              <a:rPr sz="1200" spc="20" dirty="0">
                <a:latin typeface="Times New Roman"/>
                <a:cs typeface="Times New Roman"/>
              </a:rPr>
              <a:t>combustion. This hot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water </a:t>
            </a:r>
            <a:r>
              <a:rPr sz="1200" spc="20" dirty="0">
                <a:latin typeface="Times New Roman"/>
                <a:cs typeface="Times New Roman"/>
              </a:rPr>
              <a:t>will then </a:t>
            </a:r>
            <a:r>
              <a:rPr sz="1200" spc="15" dirty="0">
                <a:latin typeface="Times New Roman"/>
                <a:cs typeface="Times New Roman"/>
              </a:rPr>
              <a:t>be </a:t>
            </a:r>
            <a:r>
              <a:rPr sz="1200" spc="20" dirty="0">
                <a:latin typeface="Times New Roman"/>
                <a:cs typeface="Times New Roman"/>
              </a:rPr>
              <a:t>cooling in </a:t>
            </a:r>
            <a:r>
              <a:rPr sz="1200" spc="15" dirty="0">
                <a:latin typeface="Times New Roman"/>
                <a:cs typeface="Times New Roman"/>
              </a:rPr>
              <a:t>the radiator </a:t>
            </a:r>
            <a:r>
              <a:rPr sz="1200" spc="20" dirty="0">
                <a:latin typeface="Times New Roman"/>
                <a:cs typeface="Times New Roman"/>
              </a:rPr>
              <a:t>partially </a:t>
            </a:r>
            <a:r>
              <a:rPr sz="1200" spc="25" dirty="0">
                <a:latin typeface="Times New Roman"/>
                <a:cs typeface="Times New Roman"/>
              </a:rPr>
              <a:t>by a fan </a:t>
            </a:r>
            <a:r>
              <a:rPr sz="1200" spc="20" dirty="0">
                <a:latin typeface="Times New Roman"/>
                <a:cs typeface="Times New Roman"/>
              </a:rPr>
              <a:t>and </a:t>
            </a:r>
            <a:r>
              <a:rPr sz="1200" spc="15" dirty="0">
                <a:latin typeface="Times New Roman"/>
                <a:cs typeface="Times New Roman"/>
              </a:rPr>
              <a:t>partially </a:t>
            </a:r>
            <a:r>
              <a:rPr sz="1200" spc="25" dirty="0">
                <a:latin typeface="Times New Roman"/>
                <a:cs typeface="Times New Roman"/>
              </a:rPr>
              <a:t>by </a:t>
            </a:r>
            <a:r>
              <a:rPr sz="1200" spc="15" dirty="0">
                <a:latin typeface="Times New Roman"/>
                <a:cs typeface="Times New Roman"/>
              </a:rPr>
              <a:t>the </a:t>
            </a:r>
            <a:r>
              <a:rPr sz="1200" spc="25" dirty="0">
                <a:latin typeface="Times New Roman"/>
                <a:cs typeface="Times New Roman"/>
              </a:rPr>
              <a:t>flow developed 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by </a:t>
            </a:r>
            <a:r>
              <a:rPr sz="1200" spc="20" dirty="0">
                <a:latin typeface="Times New Roman"/>
                <a:cs typeface="Times New Roman"/>
              </a:rPr>
              <a:t>the </a:t>
            </a:r>
            <a:r>
              <a:rPr sz="1200" spc="25" dirty="0">
                <a:latin typeface="Times New Roman"/>
                <a:cs typeface="Times New Roman"/>
              </a:rPr>
              <a:t>forward motion </a:t>
            </a:r>
            <a:r>
              <a:rPr sz="1200" spc="20" dirty="0">
                <a:latin typeface="Times New Roman"/>
                <a:cs typeface="Times New Roman"/>
              </a:rPr>
              <a:t>of the vehicle. </a:t>
            </a:r>
            <a:r>
              <a:rPr sz="1200" spc="25" dirty="0">
                <a:latin typeface="Times New Roman"/>
                <a:cs typeface="Times New Roman"/>
              </a:rPr>
              <a:t>The cooled water </a:t>
            </a:r>
            <a:r>
              <a:rPr sz="1200" spc="10" dirty="0">
                <a:latin typeface="Times New Roman"/>
                <a:cs typeface="Times New Roman"/>
              </a:rPr>
              <a:t>is </a:t>
            </a:r>
            <a:r>
              <a:rPr sz="1200" spc="20" dirty="0">
                <a:latin typeface="Times New Roman"/>
                <a:cs typeface="Times New Roman"/>
              </a:rPr>
              <a:t>again recirculated </a:t>
            </a:r>
            <a:r>
              <a:rPr sz="1200" spc="25" dirty="0">
                <a:latin typeface="Times New Roman"/>
                <a:cs typeface="Times New Roman"/>
              </a:rPr>
              <a:t>through </a:t>
            </a:r>
            <a:r>
              <a:rPr sz="1200" spc="15" dirty="0">
                <a:latin typeface="Times New Roman"/>
                <a:cs typeface="Times New Roman"/>
              </a:rPr>
              <a:t>the </a:t>
            </a:r>
            <a:r>
              <a:rPr sz="1200" spc="20" dirty="0">
                <a:latin typeface="Times New Roman"/>
                <a:cs typeface="Times New Roman"/>
              </a:rPr>
              <a:t>water 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jackets.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1400" spc="25" dirty="0">
                <a:latin typeface="Times New Roman"/>
                <a:cs typeface="Times New Roman"/>
              </a:rPr>
              <a:t>Types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of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25" dirty="0">
                <a:latin typeface="Times New Roman"/>
                <a:cs typeface="Times New Roman"/>
              </a:rPr>
              <a:t>Water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30" dirty="0">
                <a:latin typeface="Times New Roman"/>
                <a:cs typeface="Times New Roman"/>
              </a:rPr>
              <a:t>Cooling</a:t>
            </a:r>
            <a:r>
              <a:rPr sz="1400" spc="25" dirty="0">
                <a:latin typeface="Times New Roman"/>
                <a:cs typeface="Times New Roman"/>
              </a:rPr>
              <a:t> System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1200" spc="25" dirty="0">
                <a:latin typeface="Times New Roman"/>
                <a:cs typeface="Times New Roman"/>
              </a:rPr>
              <a:t>There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are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two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types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of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water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cooling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system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400" spc="30" dirty="0">
                <a:latin typeface="Times New Roman"/>
                <a:cs typeface="Times New Roman"/>
              </a:rPr>
              <a:t>Thermo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25" dirty="0">
                <a:latin typeface="Times New Roman"/>
                <a:cs typeface="Times New Roman"/>
              </a:rPr>
              <a:t>Siphon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30" dirty="0"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400"/>
              </a:lnSpc>
              <a:spcBef>
                <a:spcPts val="615"/>
              </a:spcBef>
            </a:pPr>
            <a:r>
              <a:rPr sz="1200" spc="20" dirty="0">
                <a:latin typeface="Times New Roman"/>
                <a:cs typeface="Times New Roman"/>
              </a:rPr>
              <a:t>In </a:t>
            </a:r>
            <a:r>
              <a:rPr sz="1200" spc="15" dirty="0">
                <a:latin typeface="Times New Roman"/>
                <a:cs typeface="Times New Roman"/>
              </a:rPr>
              <a:t>this </a:t>
            </a:r>
            <a:r>
              <a:rPr sz="1200" spc="25" dirty="0">
                <a:latin typeface="Times New Roman"/>
                <a:cs typeface="Times New Roman"/>
              </a:rPr>
              <a:t>system </a:t>
            </a:r>
            <a:r>
              <a:rPr sz="1200" spc="20" dirty="0">
                <a:latin typeface="Times New Roman"/>
                <a:cs typeface="Times New Roman"/>
              </a:rPr>
              <a:t>the </a:t>
            </a:r>
            <a:r>
              <a:rPr sz="1200" spc="15" dirty="0">
                <a:latin typeface="Times New Roman"/>
                <a:cs typeface="Times New Roman"/>
              </a:rPr>
              <a:t>circulation of </a:t>
            </a:r>
            <a:r>
              <a:rPr sz="1200" spc="20" dirty="0">
                <a:latin typeface="Times New Roman"/>
                <a:cs typeface="Times New Roman"/>
              </a:rPr>
              <a:t>water </a:t>
            </a:r>
            <a:r>
              <a:rPr sz="1200" spc="10" dirty="0">
                <a:latin typeface="Times New Roman"/>
                <a:cs typeface="Times New Roman"/>
              </a:rPr>
              <a:t>is </a:t>
            </a:r>
            <a:r>
              <a:rPr sz="1200" spc="25" dirty="0">
                <a:latin typeface="Times New Roman"/>
                <a:cs typeface="Times New Roman"/>
              </a:rPr>
              <a:t>due </a:t>
            </a:r>
            <a:r>
              <a:rPr sz="1200" spc="20" dirty="0">
                <a:latin typeface="Times New Roman"/>
                <a:cs typeface="Times New Roman"/>
              </a:rPr>
              <a:t>to difference </a:t>
            </a:r>
            <a:r>
              <a:rPr sz="1200" spc="15" dirty="0">
                <a:latin typeface="Times New Roman"/>
                <a:cs typeface="Times New Roman"/>
              </a:rPr>
              <a:t>in </a:t>
            </a:r>
            <a:r>
              <a:rPr sz="1200" spc="20" dirty="0">
                <a:latin typeface="Times New Roman"/>
                <a:cs typeface="Times New Roman"/>
              </a:rPr>
              <a:t>temperature </a:t>
            </a:r>
            <a:r>
              <a:rPr sz="1200" spc="15" dirty="0">
                <a:latin typeface="Times New Roman"/>
                <a:cs typeface="Times New Roman"/>
              </a:rPr>
              <a:t>(i.e. </a:t>
            </a:r>
            <a:r>
              <a:rPr sz="1200" spc="20" dirty="0">
                <a:latin typeface="Times New Roman"/>
                <a:cs typeface="Times New Roman"/>
              </a:rPr>
              <a:t>difference </a:t>
            </a:r>
            <a:r>
              <a:rPr sz="1200" spc="15" dirty="0">
                <a:latin typeface="Times New Roman"/>
                <a:cs typeface="Times New Roman"/>
              </a:rPr>
              <a:t>in </a:t>
            </a:r>
            <a:r>
              <a:rPr sz="1200" spc="20" dirty="0">
                <a:latin typeface="Times New Roman"/>
                <a:cs typeface="Times New Roman"/>
              </a:rPr>
              <a:t>densities)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of water. </a:t>
            </a:r>
            <a:r>
              <a:rPr sz="1200" spc="25" dirty="0">
                <a:latin typeface="Times New Roman"/>
                <a:cs typeface="Times New Roman"/>
              </a:rPr>
              <a:t>So </a:t>
            </a:r>
            <a:r>
              <a:rPr sz="1200" spc="20" dirty="0">
                <a:latin typeface="Times New Roman"/>
                <a:cs typeface="Times New Roman"/>
              </a:rPr>
              <a:t>in </a:t>
            </a:r>
            <a:r>
              <a:rPr sz="1200" spc="15" dirty="0">
                <a:latin typeface="Times New Roman"/>
                <a:cs typeface="Times New Roman"/>
              </a:rPr>
              <a:t>this </a:t>
            </a:r>
            <a:r>
              <a:rPr sz="1200" spc="25" dirty="0">
                <a:latin typeface="Times New Roman"/>
                <a:cs typeface="Times New Roman"/>
              </a:rPr>
              <a:t>system pump </a:t>
            </a:r>
            <a:r>
              <a:rPr sz="1200" spc="15" dirty="0">
                <a:latin typeface="Times New Roman"/>
                <a:cs typeface="Times New Roman"/>
              </a:rPr>
              <a:t>is </a:t>
            </a:r>
            <a:r>
              <a:rPr sz="1200" spc="20" dirty="0">
                <a:latin typeface="Times New Roman"/>
                <a:cs typeface="Times New Roman"/>
              </a:rPr>
              <a:t>not required </a:t>
            </a:r>
            <a:r>
              <a:rPr sz="1200" spc="15" dirty="0">
                <a:latin typeface="Times New Roman"/>
                <a:cs typeface="Times New Roman"/>
              </a:rPr>
              <a:t>but </a:t>
            </a:r>
            <a:r>
              <a:rPr sz="1200" spc="25" dirty="0">
                <a:latin typeface="Times New Roman"/>
                <a:cs typeface="Times New Roman"/>
              </a:rPr>
              <a:t>water </a:t>
            </a:r>
            <a:r>
              <a:rPr sz="1200" spc="15" dirty="0">
                <a:latin typeface="Times New Roman"/>
                <a:cs typeface="Times New Roman"/>
              </a:rPr>
              <a:t>is </a:t>
            </a:r>
            <a:r>
              <a:rPr sz="1200" spc="20" dirty="0">
                <a:latin typeface="Times New Roman"/>
                <a:cs typeface="Times New Roman"/>
              </a:rPr>
              <a:t>circulated </a:t>
            </a:r>
            <a:r>
              <a:rPr sz="1200" spc="25" dirty="0">
                <a:latin typeface="Times New Roman"/>
                <a:cs typeface="Times New Roman"/>
              </a:rPr>
              <a:t>because </a:t>
            </a:r>
            <a:r>
              <a:rPr sz="1200" spc="20" dirty="0">
                <a:latin typeface="Times New Roman"/>
                <a:cs typeface="Times New Roman"/>
              </a:rPr>
              <a:t>of density difference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only.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689" y="5559236"/>
            <a:ext cx="6181090" cy="1068070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287020" algn="ctr">
              <a:lnSpc>
                <a:spcPct val="100000"/>
              </a:lnSpc>
              <a:spcBef>
                <a:spcPts val="795"/>
              </a:spcBef>
            </a:pPr>
            <a:r>
              <a:rPr sz="1200" spc="-5" dirty="0">
                <a:latin typeface="Times New Roman"/>
                <a:cs typeface="Times New Roman"/>
              </a:rPr>
              <a:t>Thermo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Siphon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System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Cooling</a:t>
            </a:r>
            <a:endParaRPr sz="1200">
              <a:latin typeface="Times New Roman"/>
              <a:cs typeface="Times New Roman"/>
            </a:endParaRPr>
          </a:p>
          <a:p>
            <a:pPr marR="4246245" algn="ctr">
              <a:lnSpc>
                <a:spcPct val="100000"/>
              </a:lnSpc>
              <a:spcBef>
                <a:spcPts val="820"/>
              </a:spcBef>
            </a:pPr>
            <a:r>
              <a:rPr sz="1400" spc="35" dirty="0">
                <a:latin typeface="Times New Roman"/>
                <a:cs typeface="Times New Roman"/>
              </a:rPr>
              <a:t>Pump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spc="25" dirty="0">
                <a:latin typeface="Times New Roman"/>
                <a:cs typeface="Times New Roman"/>
              </a:rPr>
              <a:t>Circulation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30" dirty="0"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  <a:p>
            <a:pPr marL="609600" marR="5080" indent="-228600">
              <a:lnSpc>
                <a:spcPts val="1370"/>
              </a:lnSpc>
              <a:spcBef>
                <a:spcPts val="865"/>
              </a:spcBef>
            </a:pPr>
            <a:r>
              <a:rPr sz="1200" spc="20" dirty="0">
                <a:latin typeface="Times New Roman"/>
                <a:cs typeface="Times New Roman"/>
              </a:rPr>
              <a:t>In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this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system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circulation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of </a:t>
            </a:r>
            <a:r>
              <a:rPr sz="1200" spc="25" dirty="0">
                <a:latin typeface="Times New Roman"/>
                <a:cs typeface="Times New Roman"/>
              </a:rPr>
              <a:t>water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is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obtained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30" dirty="0">
                <a:latin typeface="Times New Roman"/>
                <a:cs typeface="Times New Roman"/>
              </a:rPr>
              <a:t>by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pump.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This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35" dirty="0">
                <a:latin typeface="Times New Roman"/>
                <a:cs typeface="Times New Roman"/>
              </a:rPr>
              <a:t>pump</a:t>
            </a:r>
            <a:r>
              <a:rPr sz="1200" spc="15" dirty="0">
                <a:latin typeface="Times New Roman"/>
                <a:cs typeface="Times New Roman"/>
              </a:rPr>
              <a:t> 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driven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by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30" dirty="0">
                <a:latin typeface="Times New Roman"/>
                <a:cs typeface="Times New Roman"/>
              </a:rPr>
              <a:t>means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of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engine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output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shaft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through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V-belts.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80308" y="8819119"/>
            <a:ext cx="1325245" cy="17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Times New Roman"/>
                <a:cs typeface="Times New Roman"/>
              </a:rPr>
              <a:t>Pump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Circulation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System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31136" y="3867911"/>
            <a:ext cx="3808475" cy="175259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68651" y="6835140"/>
            <a:ext cx="3140964" cy="1924812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8" name="object 8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6247" y="641362"/>
            <a:ext cx="16319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</a:t>
            </a:r>
            <a:r>
              <a:rPr sz="1100" spc="-10" dirty="0">
                <a:latin typeface="Calibri"/>
                <a:cs typeface="Calibri"/>
              </a:rPr>
              <a:t>M</a:t>
            </a:r>
            <a:r>
              <a:rPr sz="1100" dirty="0">
                <a:latin typeface="Calibri"/>
                <a:cs typeface="Calibri"/>
              </a:rPr>
              <a:t>OBILE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spc="10" dirty="0">
                <a:latin typeface="Calibri"/>
                <a:cs typeface="Calibri"/>
              </a:rPr>
              <a:t>G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RI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G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809750" y="1131569"/>
            <a:ext cx="3015615" cy="2381250"/>
            <a:chOff x="1809750" y="1131569"/>
            <a:chExt cx="3015615" cy="2381250"/>
          </a:xfrm>
        </p:grpSpPr>
        <p:sp>
          <p:nvSpPr>
            <p:cNvPr id="4" name="object 4"/>
            <p:cNvSpPr/>
            <p:nvPr/>
          </p:nvSpPr>
          <p:spPr>
            <a:xfrm>
              <a:off x="1981200" y="2465831"/>
              <a:ext cx="2837815" cy="1047115"/>
            </a:xfrm>
            <a:custGeom>
              <a:avLst/>
              <a:gdLst/>
              <a:ahLst/>
              <a:cxnLst/>
              <a:rect l="l" t="t" r="r" b="b"/>
              <a:pathLst>
                <a:path w="2837815" h="1047114">
                  <a:moveTo>
                    <a:pt x="13716" y="658368"/>
                  </a:moveTo>
                  <a:lnTo>
                    <a:pt x="3047" y="658368"/>
                  </a:lnTo>
                  <a:lnTo>
                    <a:pt x="3047" y="653796"/>
                  </a:lnTo>
                  <a:lnTo>
                    <a:pt x="1524" y="652272"/>
                  </a:lnTo>
                  <a:lnTo>
                    <a:pt x="1524" y="591312"/>
                  </a:lnTo>
                  <a:lnTo>
                    <a:pt x="3047" y="10668"/>
                  </a:lnTo>
                  <a:lnTo>
                    <a:pt x="1524" y="10668"/>
                  </a:lnTo>
                  <a:lnTo>
                    <a:pt x="0" y="9144"/>
                  </a:lnTo>
                  <a:lnTo>
                    <a:pt x="4572" y="0"/>
                  </a:lnTo>
                  <a:lnTo>
                    <a:pt x="537972" y="1524"/>
                  </a:lnTo>
                  <a:lnTo>
                    <a:pt x="539496" y="3048"/>
                  </a:lnTo>
                  <a:lnTo>
                    <a:pt x="541020" y="6095"/>
                  </a:lnTo>
                  <a:lnTo>
                    <a:pt x="541020" y="13716"/>
                  </a:lnTo>
                  <a:lnTo>
                    <a:pt x="445008" y="13716"/>
                  </a:lnTo>
                  <a:lnTo>
                    <a:pt x="16764" y="15240"/>
                  </a:lnTo>
                  <a:lnTo>
                    <a:pt x="16764" y="41148"/>
                  </a:lnTo>
                  <a:lnTo>
                    <a:pt x="15239" y="102108"/>
                  </a:lnTo>
                  <a:lnTo>
                    <a:pt x="15239" y="371856"/>
                  </a:lnTo>
                  <a:lnTo>
                    <a:pt x="13716" y="419100"/>
                  </a:lnTo>
                  <a:lnTo>
                    <a:pt x="13716" y="658368"/>
                  </a:lnTo>
                  <a:close/>
                </a:path>
                <a:path w="2837815" h="1047114">
                  <a:moveTo>
                    <a:pt x="541020" y="1033272"/>
                  </a:moveTo>
                  <a:lnTo>
                    <a:pt x="124968" y="1033272"/>
                  </a:lnTo>
                  <a:lnTo>
                    <a:pt x="528828" y="1031748"/>
                  </a:lnTo>
                  <a:lnTo>
                    <a:pt x="528828" y="899160"/>
                  </a:lnTo>
                  <a:lnTo>
                    <a:pt x="530352" y="850392"/>
                  </a:lnTo>
                  <a:lnTo>
                    <a:pt x="530352" y="800100"/>
                  </a:lnTo>
                  <a:lnTo>
                    <a:pt x="528828" y="748284"/>
                  </a:lnTo>
                  <a:lnTo>
                    <a:pt x="528828" y="643128"/>
                  </a:lnTo>
                  <a:lnTo>
                    <a:pt x="530352" y="591312"/>
                  </a:lnTo>
                  <a:lnTo>
                    <a:pt x="530352" y="486156"/>
                  </a:lnTo>
                  <a:lnTo>
                    <a:pt x="528828" y="434340"/>
                  </a:lnTo>
                  <a:lnTo>
                    <a:pt x="528828" y="281940"/>
                  </a:lnTo>
                  <a:lnTo>
                    <a:pt x="530352" y="275844"/>
                  </a:lnTo>
                  <a:lnTo>
                    <a:pt x="530352" y="227076"/>
                  </a:lnTo>
                  <a:lnTo>
                    <a:pt x="533400" y="173736"/>
                  </a:lnTo>
                  <a:lnTo>
                    <a:pt x="530352" y="170688"/>
                  </a:lnTo>
                  <a:lnTo>
                    <a:pt x="530352" y="15240"/>
                  </a:lnTo>
                  <a:lnTo>
                    <a:pt x="445008" y="13716"/>
                  </a:lnTo>
                  <a:lnTo>
                    <a:pt x="541020" y="13716"/>
                  </a:lnTo>
                  <a:lnTo>
                    <a:pt x="541020" y="269748"/>
                  </a:lnTo>
                  <a:lnTo>
                    <a:pt x="542544" y="272796"/>
                  </a:lnTo>
                  <a:lnTo>
                    <a:pt x="542544" y="275844"/>
                  </a:lnTo>
                  <a:lnTo>
                    <a:pt x="600456" y="277368"/>
                  </a:lnTo>
                  <a:lnTo>
                    <a:pt x="1164336" y="277368"/>
                  </a:lnTo>
                  <a:lnTo>
                    <a:pt x="2087880" y="281940"/>
                  </a:lnTo>
                  <a:lnTo>
                    <a:pt x="2087880" y="615696"/>
                  </a:lnTo>
                  <a:lnTo>
                    <a:pt x="1653540" y="615696"/>
                  </a:lnTo>
                  <a:lnTo>
                    <a:pt x="1641348" y="620268"/>
                  </a:lnTo>
                  <a:lnTo>
                    <a:pt x="1641348" y="681228"/>
                  </a:lnTo>
                  <a:lnTo>
                    <a:pt x="2836164" y="681228"/>
                  </a:lnTo>
                  <a:lnTo>
                    <a:pt x="2836164" y="769620"/>
                  </a:lnTo>
                  <a:lnTo>
                    <a:pt x="544068" y="769620"/>
                  </a:lnTo>
                  <a:lnTo>
                    <a:pt x="541020" y="771144"/>
                  </a:lnTo>
                  <a:lnTo>
                    <a:pt x="542544" y="880872"/>
                  </a:lnTo>
                  <a:lnTo>
                    <a:pt x="542544" y="990600"/>
                  </a:lnTo>
                  <a:lnTo>
                    <a:pt x="541020" y="1033272"/>
                  </a:lnTo>
                  <a:close/>
                </a:path>
                <a:path w="2837815" h="1047114">
                  <a:moveTo>
                    <a:pt x="1133856" y="277368"/>
                  </a:moveTo>
                  <a:lnTo>
                    <a:pt x="932688" y="277368"/>
                  </a:lnTo>
                  <a:lnTo>
                    <a:pt x="935736" y="275844"/>
                  </a:lnTo>
                  <a:lnTo>
                    <a:pt x="940308" y="252984"/>
                  </a:lnTo>
                  <a:lnTo>
                    <a:pt x="960120" y="214884"/>
                  </a:lnTo>
                  <a:lnTo>
                    <a:pt x="993648" y="182880"/>
                  </a:lnTo>
                  <a:lnTo>
                    <a:pt x="1046988" y="176784"/>
                  </a:lnTo>
                  <a:lnTo>
                    <a:pt x="1060704" y="181356"/>
                  </a:lnTo>
                  <a:lnTo>
                    <a:pt x="1106424" y="210312"/>
                  </a:lnTo>
                  <a:lnTo>
                    <a:pt x="1130808" y="260604"/>
                  </a:lnTo>
                  <a:lnTo>
                    <a:pt x="1132332" y="274320"/>
                  </a:lnTo>
                  <a:lnTo>
                    <a:pt x="1133856" y="277368"/>
                  </a:lnTo>
                  <a:close/>
                </a:path>
                <a:path w="2837815" h="1047114">
                  <a:moveTo>
                    <a:pt x="2837688" y="283464"/>
                  </a:moveTo>
                  <a:lnTo>
                    <a:pt x="2296668" y="283464"/>
                  </a:lnTo>
                  <a:lnTo>
                    <a:pt x="2299716" y="269748"/>
                  </a:lnTo>
                  <a:lnTo>
                    <a:pt x="2301240" y="245364"/>
                  </a:lnTo>
                  <a:lnTo>
                    <a:pt x="2299716" y="214884"/>
                  </a:lnTo>
                  <a:lnTo>
                    <a:pt x="2299716" y="204216"/>
                  </a:lnTo>
                  <a:lnTo>
                    <a:pt x="2382012" y="201168"/>
                  </a:lnTo>
                  <a:lnTo>
                    <a:pt x="2831592" y="204216"/>
                  </a:lnTo>
                  <a:lnTo>
                    <a:pt x="2837688" y="205740"/>
                  </a:lnTo>
                  <a:lnTo>
                    <a:pt x="2837688" y="283464"/>
                  </a:lnTo>
                  <a:close/>
                </a:path>
                <a:path w="2837815" h="1047114">
                  <a:moveTo>
                    <a:pt x="2831592" y="204216"/>
                  </a:moveTo>
                  <a:lnTo>
                    <a:pt x="2721864" y="204216"/>
                  </a:lnTo>
                  <a:lnTo>
                    <a:pt x="2779776" y="202692"/>
                  </a:lnTo>
                  <a:lnTo>
                    <a:pt x="2810256" y="202692"/>
                  </a:lnTo>
                  <a:lnTo>
                    <a:pt x="2831592" y="204216"/>
                  </a:lnTo>
                  <a:close/>
                </a:path>
                <a:path w="2837815" h="1047114">
                  <a:moveTo>
                    <a:pt x="914400" y="277368"/>
                  </a:moveTo>
                  <a:lnTo>
                    <a:pt x="731520" y="277368"/>
                  </a:lnTo>
                  <a:lnTo>
                    <a:pt x="888492" y="275844"/>
                  </a:lnTo>
                  <a:lnTo>
                    <a:pt x="914400" y="277368"/>
                  </a:lnTo>
                  <a:close/>
                </a:path>
                <a:path w="2837815" h="1047114">
                  <a:moveTo>
                    <a:pt x="1629156" y="280416"/>
                  </a:moveTo>
                  <a:lnTo>
                    <a:pt x="1481328" y="280416"/>
                  </a:lnTo>
                  <a:lnTo>
                    <a:pt x="1530096" y="278892"/>
                  </a:lnTo>
                  <a:lnTo>
                    <a:pt x="1580388" y="278892"/>
                  </a:lnTo>
                  <a:lnTo>
                    <a:pt x="1629156" y="280416"/>
                  </a:lnTo>
                  <a:close/>
                </a:path>
                <a:path w="2837815" h="1047114">
                  <a:moveTo>
                    <a:pt x="2836164" y="681228"/>
                  </a:moveTo>
                  <a:lnTo>
                    <a:pt x="2087880" y="681228"/>
                  </a:lnTo>
                  <a:lnTo>
                    <a:pt x="2087880" y="281940"/>
                  </a:lnTo>
                  <a:lnTo>
                    <a:pt x="2837688" y="283464"/>
                  </a:lnTo>
                  <a:lnTo>
                    <a:pt x="2837569" y="434340"/>
                  </a:lnTo>
                  <a:lnTo>
                    <a:pt x="2836164" y="615696"/>
                  </a:lnTo>
                  <a:lnTo>
                    <a:pt x="2836164" y="681228"/>
                  </a:lnTo>
                  <a:close/>
                </a:path>
                <a:path w="2837815" h="1047114">
                  <a:moveTo>
                    <a:pt x="2026920" y="620268"/>
                  </a:moveTo>
                  <a:lnTo>
                    <a:pt x="1871472" y="620268"/>
                  </a:lnTo>
                  <a:lnTo>
                    <a:pt x="1871472" y="615696"/>
                  </a:lnTo>
                  <a:lnTo>
                    <a:pt x="2026920" y="615696"/>
                  </a:lnTo>
                  <a:lnTo>
                    <a:pt x="2026920" y="620268"/>
                  </a:lnTo>
                  <a:close/>
                </a:path>
                <a:path w="2837815" h="1047114">
                  <a:moveTo>
                    <a:pt x="3047" y="1046988"/>
                  </a:moveTo>
                  <a:lnTo>
                    <a:pt x="3047" y="661416"/>
                  </a:lnTo>
                  <a:lnTo>
                    <a:pt x="12191" y="661416"/>
                  </a:lnTo>
                  <a:lnTo>
                    <a:pt x="13716" y="662940"/>
                  </a:lnTo>
                  <a:lnTo>
                    <a:pt x="13614" y="774192"/>
                  </a:lnTo>
                  <a:lnTo>
                    <a:pt x="12191" y="795528"/>
                  </a:lnTo>
                  <a:lnTo>
                    <a:pt x="12191" y="880872"/>
                  </a:lnTo>
                  <a:lnTo>
                    <a:pt x="13716" y="926592"/>
                  </a:lnTo>
                  <a:lnTo>
                    <a:pt x="13716" y="978408"/>
                  </a:lnTo>
                  <a:lnTo>
                    <a:pt x="15239" y="1031748"/>
                  </a:lnTo>
                  <a:lnTo>
                    <a:pt x="124968" y="1033272"/>
                  </a:lnTo>
                  <a:lnTo>
                    <a:pt x="541020" y="1033272"/>
                  </a:lnTo>
                  <a:lnTo>
                    <a:pt x="539496" y="1045464"/>
                  </a:lnTo>
                  <a:lnTo>
                    <a:pt x="3047" y="1046988"/>
                  </a:lnTo>
                  <a:close/>
                </a:path>
                <a:path w="2837815" h="1047114">
                  <a:moveTo>
                    <a:pt x="1703832" y="681228"/>
                  </a:moveTo>
                  <a:lnTo>
                    <a:pt x="1702308" y="681228"/>
                  </a:lnTo>
                  <a:lnTo>
                    <a:pt x="1702308" y="679704"/>
                  </a:lnTo>
                  <a:lnTo>
                    <a:pt x="1703832" y="681228"/>
                  </a:lnTo>
                  <a:close/>
                </a:path>
                <a:path w="2837815" h="1047114">
                  <a:moveTo>
                    <a:pt x="1197864" y="772668"/>
                  </a:moveTo>
                  <a:lnTo>
                    <a:pt x="1010412" y="772668"/>
                  </a:lnTo>
                  <a:lnTo>
                    <a:pt x="548640" y="769620"/>
                  </a:lnTo>
                  <a:lnTo>
                    <a:pt x="2836164" y="769620"/>
                  </a:lnTo>
                  <a:lnTo>
                    <a:pt x="2836164" y="771144"/>
                  </a:lnTo>
                  <a:lnTo>
                    <a:pt x="1164336" y="771144"/>
                  </a:lnTo>
                  <a:lnTo>
                    <a:pt x="1197864" y="772668"/>
                  </a:lnTo>
                  <a:close/>
                </a:path>
                <a:path w="2837815" h="1047114">
                  <a:moveTo>
                    <a:pt x="1418844" y="772668"/>
                  </a:moveTo>
                  <a:lnTo>
                    <a:pt x="1411224" y="772668"/>
                  </a:lnTo>
                  <a:lnTo>
                    <a:pt x="1415796" y="771144"/>
                  </a:lnTo>
                  <a:lnTo>
                    <a:pt x="1418844" y="772668"/>
                  </a:lnTo>
                  <a:close/>
                </a:path>
                <a:path w="2837815" h="1047114">
                  <a:moveTo>
                    <a:pt x="1991868" y="864108"/>
                  </a:moveTo>
                  <a:lnTo>
                    <a:pt x="1889760" y="864108"/>
                  </a:lnTo>
                  <a:lnTo>
                    <a:pt x="1688592" y="862584"/>
                  </a:lnTo>
                  <a:lnTo>
                    <a:pt x="1685544" y="774192"/>
                  </a:lnTo>
                  <a:lnTo>
                    <a:pt x="1424940" y="772668"/>
                  </a:lnTo>
                  <a:lnTo>
                    <a:pt x="2836164" y="771144"/>
                  </a:lnTo>
                  <a:lnTo>
                    <a:pt x="2836164" y="775716"/>
                  </a:lnTo>
                  <a:lnTo>
                    <a:pt x="1994916" y="775716"/>
                  </a:lnTo>
                  <a:lnTo>
                    <a:pt x="1993392" y="795528"/>
                  </a:lnTo>
                  <a:lnTo>
                    <a:pt x="1991868" y="819912"/>
                  </a:lnTo>
                  <a:lnTo>
                    <a:pt x="1991868" y="864108"/>
                  </a:lnTo>
                  <a:close/>
                </a:path>
                <a:path w="2837815" h="1047114">
                  <a:moveTo>
                    <a:pt x="1392936" y="774192"/>
                  </a:moveTo>
                  <a:lnTo>
                    <a:pt x="1220724" y="772668"/>
                  </a:lnTo>
                  <a:lnTo>
                    <a:pt x="1408176" y="772668"/>
                  </a:lnTo>
                  <a:lnTo>
                    <a:pt x="1392936" y="774192"/>
                  </a:lnTo>
                  <a:close/>
                </a:path>
                <a:path w="2837815" h="1047114">
                  <a:moveTo>
                    <a:pt x="2836164" y="850392"/>
                  </a:moveTo>
                  <a:lnTo>
                    <a:pt x="2593848" y="850392"/>
                  </a:lnTo>
                  <a:lnTo>
                    <a:pt x="2299716" y="848868"/>
                  </a:lnTo>
                  <a:lnTo>
                    <a:pt x="2298192" y="777240"/>
                  </a:lnTo>
                  <a:lnTo>
                    <a:pt x="2095500" y="775716"/>
                  </a:lnTo>
                  <a:lnTo>
                    <a:pt x="2836164" y="775716"/>
                  </a:lnTo>
                  <a:lnTo>
                    <a:pt x="2836164" y="850392"/>
                  </a:lnTo>
                  <a:close/>
                </a:path>
                <a:path w="2837815" h="1047114">
                  <a:moveTo>
                    <a:pt x="897636" y="804672"/>
                  </a:moveTo>
                  <a:lnTo>
                    <a:pt x="856488" y="804672"/>
                  </a:lnTo>
                  <a:lnTo>
                    <a:pt x="862584" y="801624"/>
                  </a:lnTo>
                  <a:lnTo>
                    <a:pt x="858012" y="792480"/>
                  </a:lnTo>
                  <a:lnTo>
                    <a:pt x="861060" y="786384"/>
                  </a:lnTo>
                  <a:lnTo>
                    <a:pt x="871728" y="789432"/>
                  </a:lnTo>
                  <a:lnTo>
                    <a:pt x="883920" y="795528"/>
                  </a:lnTo>
                  <a:lnTo>
                    <a:pt x="897636" y="804672"/>
                  </a:lnTo>
                  <a:close/>
                </a:path>
                <a:path w="2837815" h="1047114">
                  <a:moveTo>
                    <a:pt x="862584" y="835152"/>
                  </a:moveTo>
                  <a:lnTo>
                    <a:pt x="861060" y="822960"/>
                  </a:lnTo>
                  <a:lnTo>
                    <a:pt x="861060" y="816864"/>
                  </a:lnTo>
                  <a:lnTo>
                    <a:pt x="711708" y="813816"/>
                  </a:lnTo>
                  <a:lnTo>
                    <a:pt x="711708" y="806196"/>
                  </a:lnTo>
                  <a:lnTo>
                    <a:pt x="713232" y="803148"/>
                  </a:lnTo>
                  <a:lnTo>
                    <a:pt x="856488" y="804672"/>
                  </a:lnTo>
                  <a:lnTo>
                    <a:pt x="897636" y="804672"/>
                  </a:lnTo>
                  <a:lnTo>
                    <a:pt x="902208" y="807720"/>
                  </a:lnTo>
                  <a:lnTo>
                    <a:pt x="897636" y="815340"/>
                  </a:lnTo>
                  <a:lnTo>
                    <a:pt x="886968" y="822960"/>
                  </a:lnTo>
                  <a:lnTo>
                    <a:pt x="873252" y="830580"/>
                  </a:lnTo>
                  <a:lnTo>
                    <a:pt x="862584" y="835152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78935" y="3154680"/>
              <a:ext cx="287020" cy="165100"/>
            </a:xfrm>
            <a:custGeom>
              <a:avLst/>
              <a:gdLst/>
              <a:ahLst/>
              <a:cxnLst/>
              <a:rect l="l" t="t" r="r" b="b"/>
              <a:pathLst>
                <a:path w="287020" h="165100">
                  <a:moveTo>
                    <a:pt x="283464" y="164592"/>
                  </a:moveTo>
                  <a:lnTo>
                    <a:pt x="1524" y="163068"/>
                  </a:lnTo>
                  <a:lnTo>
                    <a:pt x="0" y="156972"/>
                  </a:lnTo>
                  <a:lnTo>
                    <a:pt x="1524" y="42672"/>
                  </a:lnTo>
                  <a:lnTo>
                    <a:pt x="1524" y="0"/>
                  </a:lnTo>
                  <a:lnTo>
                    <a:pt x="283464" y="1524"/>
                  </a:lnTo>
                  <a:lnTo>
                    <a:pt x="286512" y="24384"/>
                  </a:lnTo>
                  <a:lnTo>
                    <a:pt x="286512" y="156972"/>
                  </a:lnTo>
                  <a:lnTo>
                    <a:pt x="284988" y="161543"/>
                  </a:lnTo>
                  <a:lnTo>
                    <a:pt x="283464" y="1645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83280" y="3255263"/>
              <a:ext cx="838200" cy="52069"/>
            </a:xfrm>
            <a:custGeom>
              <a:avLst/>
              <a:gdLst/>
              <a:ahLst/>
              <a:cxnLst/>
              <a:rect l="l" t="t" r="r" b="b"/>
              <a:pathLst>
                <a:path w="838200" h="52070">
                  <a:moveTo>
                    <a:pt x="149352" y="47244"/>
                  </a:moveTo>
                  <a:lnTo>
                    <a:pt x="149352" y="35052"/>
                  </a:lnTo>
                  <a:lnTo>
                    <a:pt x="147828" y="28956"/>
                  </a:lnTo>
                  <a:lnTo>
                    <a:pt x="3047" y="28956"/>
                  </a:lnTo>
                  <a:lnTo>
                    <a:pt x="3047" y="24384"/>
                  </a:lnTo>
                  <a:lnTo>
                    <a:pt x="0" y="21336"/>
                  </a:lnTo>
                  <a:lnTo>
                    <a:pt x="3047" y="18288"/>
                  </a:lnTo>
                  <a:lnTo>
                    <a:pt x="147828" y="16764"/>
                  </a:lnTo>
                  <a:lnTo>
                    <a:pt x="147828" y="10668"/>
                  </a:lnTo>
                  <a:lnTo>
                    <a:pt x="149352" y="0"/>
                  </a:lnTo>
                  <a:lnTo>
                    <a:pt x="160020" y="1524"/>
                  </a:lnTo>
                  <a:lnTo>
                    <a:pt x="169164" y="6096"/>
                  </a:lnTo>
                  <a:lnTo>
                    <a:pt x="178308" y="13716"/>
                  </a:lnTo>
                  <a:lnTo>
                    <a:pt x="187452" y="19812"/>
                  </a:lnTo>
                  <a:lnTo>
                    <a:pt x="185928" y="24384"/>
                  </a:lnTo>
                  <a:lnTo>
                    <a:pt x="185928" y="27432"/>
                  </a:lnTo>
                  <a:lnTo>
                    <a:pt x="178308" y="32004"/>
                  </a:lnTo>
                  <a:lnTo>
                    <a:pt x="169164" y="39624"/>
                  </a:lnTo>
                  <a:lnTo>
                    <a:pt x="160020" y="44196"/>
                  </a:lnTo>
                  <a:lnTo>
                    <a:pt x="149352" y="47244"/>
                  </a:lnTo>
                  <a:close/>
                </a:path>
                <a:path w="838200" h="52070">
                  <a:moveTo>
                    <a:pt x="798576" y="51816"/>
                  </a:moveTo>
                  <a:lnTo>
                    <a:pt x="794004" y="47244"/>
                  </a:lnTo>
                  <a:lnTo>
                    <a:pt x="795528" y="39624"/>
                  </a:lnTo>
                  <a:lnTo>
                    <a:pt x="795528" y="32004"/>
                  </a:lnTo>
                  <a:lnTo>
                    <a:pt x="647700" y="30480"/>
                  </a:lnTo>
                  <a:lnTo>
                    <a:pt x="647700" y="27432"/>
                  </a:lnTo>
                  <a:lnTo>
                    <a:pt x="649224" y="19812"/>
                  </a:lnTo>
                  <a:lnTo>
                    <a:pt x="794004" y="19812"/>
                  </a:lnTo>
                  <a:lnTo>
                    <a:pt x="795528" y="15240"/>
                  </a:lnTo>
                  <a:lnTo>
                    <a:pt x="798576" y="3048"/>
                  </a:lnTo>
                  <a:lnTo>
                    <a:pt x="807720" y="6096"/>
                  </a:lnTo>
                  <a:lnTo>
                    <a:pt x="829056" y="18288"/>
                  </a:lnTo>
                  <a:lnTo>
                    <a:pt x="830579" y="19812"/>
                  </a:lnTo>
                  <a:lnTo>
                    <a:pt x="838200" y="24384"/>
                  </a:lnTo>
                  <a:lnTo>
                    <a:pt x="838200" y="27432"/>
                  </a:lnTo>
                  <a:lnTo>
                    <a:pt x="818388" y="39624"/>
                  </a:lnTo>
                  <a:lnTo>
                    <a:pt x="809244" y="47244"/>
                  </a:lnTo>
                  <a:lnTo>
                    <a:pt x="798576" y="51816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22220" y="2679191"/>
              <a:ext cx="2287905" cy="626745"/>
            </a:xfrm>
            <a:custGeom>
              <a:avLst/>
              <a:gdLst/>
              <a:ahLst/>
              <a:cxnLst/>
              <a:rect l="l" t="t" r="r" b="b"/>
              <a:pathLst>
                <a:path w="2287904" h="626745">
                  <a:moveTo>
                    <a:pt x="487680" y="544068"/>
                  </a:moveTo>
                  <a:lnTo>
                    <a:pt x="1524" y="544068"/>
                  </a:lnTo>
                  <a:lnTo>
                    <a:pt x="0" y="536448"/>
                  </a:lnTo>
                  <a:lnTo>
                    <a:pt x="0" y="102107"/>
                  </a:lnTo>
                  <a:lnTo>
                    <a:pt x="1524" y="89915"/>
                  </a:lnTo>
                  <a:lnTo>
                    <a:pt x="1524" y="77724"/>
                  </a:lnTo>
                  <a:lnTo>
                    <a:pt x="7619" y="77724"/>
                  </a:lnTo>
                  <a:lnTo>
                    <a:pt x="22860" y="76200"/>
                  </a:lnTo>
                  <a:lnTo>
                    <a:pt x="393192" y="77724"/>
                  </a:lnTo>
                  <a:lnTo>
                    <a:pt x="399288" y="102107"/>
                  </a:lnTo>
                  <a:lnTo>
                    <a:pt x="406908" y="123443"/>
                  </a:lnTo>
                  <a:lnTo>
                    <a:pt x="419100" y="143255"/>
                  </a:lnTo>
                  <a:lnTo>
                    <a:pt x="437388" y="158495"/>
                  </a:lnTo>
                  <a:lnTo>
                    <a:pt x="437388" y="161543"/>
                  </a:lnTo>
                  <a:lnTo>
                    <a:pt x="448056" y="170687"/>
                  </a:lnTo>
                  <a:lnTo>
                    <a:pt x="460248" y="175259"/>
                  </a:lnTo>
                  <a:lnTo>
                    <a:pt x="472440" y="178307"/>
                  </a:lnTo>
                  <a:lnTo>
                    <a:pt x="487680" y="181355"/>
                  </a:lnTo>
                  <a:lnTo>
                    <a:pt x="487680" y="544068"/>
                  </a:lnTo>
                  <a:close/>
                </a:path>
                <a:path w="2287904" h="626745">
                  <a:moveTo>
                    <a:pt x="1144524" y="547116"/>
                  </a:moveTo>
                  <a:lnTo>
                    <a:pt x="498348" y="545592"/>
                  </a:lnTo>
                  <a:lnTo>
                    <a:pt x="496824" y="441960"/>
                  </a:lnTo>
                  <a:lnTo>
                    <a:pt x="496824" y="338328"/>
                  </a:lnTo>
                  <a:lnTo>
                    <a:pt x="498348" y="234695"/>
                  </a:lnTo>
                  <a:lnTo>
                    <a:pt x="499872" y="182880"/>
                  </a:lnTo>
                  <a:lnTo>
                    <a:pt x="510540" y="179831"/>
                  </a:lnTo>
                  <a:lnTo>
                    <a:pt x="519684" y="178307"/>
                  </a:lnTo>
                  <a:lnTo>
                    <a:pt x="528828" y="175259"/>
                  </a:lnTo>
                  <a:lnTo>
                    <a:pt x="537972" y="170687"/>
                  </a:lnTo>
                  <a:lnTo>
                    <a:pt x="547116" y="163067"/>
                  </a:lnTo>
                  <a:lnTo>
                    <a:pt x="551688" y="163067"/>
                  </a:lnTo>
                  <a:lnTo>
                    <a:pt x="551688" y="156972"/>
                  </a:lnTo>
                  <a:lnTo>
                    <a:pt x="559308" y="153924"/>
                  </a:lnTo>
                  <a:lnTo>
                    <a:pt x="562356" y="150876"/>
                  </a:lnTo>
                  <a:lnTo>
                    <a:pt x="586740" y="105155"/>
                  </a:lnTo>
                  <a:lnTo>
                    <a:pt x="592836" y="79248"/>
                  </a:lnTo>
                  <a:lnTo>
                    <a:pt x="717804" y="79248"/>
                  </a:lnTo>
                  <a:lnTo>
                    <a:pt x="725424" y="80772"/>
                  </a:lnTo>
                  <a:lnTo>
                    <a:pt x="725424" y="83819"/>
                  </a:lnTo>
                  <a:lnTo>
                    <a:pt x="1757172" y="85343"/>
                  </a:lnTo>
                  <a:lnTo>
                    <a:pt x="1757172" y="94487"/>
                  </a:lnTo>
                  <a:lnTo>
                    <a:pt x="1758696" y="100583"/>
                  </a:lnTo>
                  <a:lnTo>
                    <a:pt x="1758696" y="376428"/>
                  </a:lnTo>
                  <a:lnTo>
                    <a:pt x="1760220" y="377951"/>
                  </a:lnTo>
                  <a:lnTo>
                    <a:pt x="1760220" y="380999"/>
                  </a:lnTo>
                  <a:lnTo>
                    <a:pt x="1758696" y="455676"/>
                  </a:lnTo>
                  <a:lnTo>
                    <a:pt x="1191768" y="455676"/>
                  </a:lnTo>
                  <a:lnTo>
                    <a:pt x="1147572" y="464820"/>
                  </a:lnTo>
                  <a:lnTo>
                    <a:pt x="1146048" y="486156"/>
                  </a:lnTo>
                  <a:lnTo>
                    <a:pt x="1144524" y="527304"/>
                  </a:lnTo>
                  <a:lnTo>
                    <a:pt x="1144524" y="547116"/>
                  </a:lnTo>
                  <a:close/>
                </a:path>
                <a:path w="2287904" h="626745">
                  <a:moveTo>
                    <a:pt x="1670304" y="83819"/>
                  </a:moveTo>
                  <a:lnTo>
                    <a:pt x="726948" y="83819"/>
                  </a:lnTo>
                  <a:lnTo>
                    <a:pt x="726948" y="80772"/>
                  </a:lnTo>
                  <a:lnTo>
                    <a:pt x="731520" y="79248"/>
                  </a:lnTo>
                  <a:lnTo>
                    <a:pt x="1670304" y="83819"/>
                  </a:lnTo>
                  <a:close/>
                </a:path>
                <a:path w="2287904" h="626745">
                  <a:moveTo>
                    <a:pt x="1278636" y="464820"/>
                  </a:moveTo>
                  <a:lnTo>
                    <a:pt x="1234440" y="458724"/>
                  </a:lnTo>
                  <a:lnTo>
                    <a:pt x="1191768" y="455676"/>
                  </a:lnTo>
                  <a:lnTo>
                    <a:pt x="1758696" y="455676"/>
                  </a:lnTo>
                  <a:lnTo>
                    <a:pt x="1758696" y="463296"/>
                  </a:lnTo>
                  <a:lnTo>
                    <a:pt x="1321308" y="463296"/>
                  </a:lnTo>
                  <a:lnTo>
                    <a:pt x="1278636" y="464820"/>
                  </a:lnTo>
                  <a:close/>
                </a:path>
                <a:path w="2287904" h="626745">
                  <a:moveTo>
                    <a:pt x="1418844" y="470916"/>
                  </a:moveTo>
                  <a:lnTo>
                    <a:pt x="1418844" y="466344"/>
                  </a:lnTo>
                  <a:lnTo>
                    <a:pt x="1325880" y="464820"/>
                  </a:lnTo>
                  <a:lnTo>
                    <a:pt x="1321308" y="463296"/>
                  </a:lnTo>
                  <a:lnTo>
                    <a:pt x="1758696" y="463296"/>
                  </a:lnTo>
                  <a:lnTo>
                    <a:pt x="1758696" y="466344"/>
                  </a:lnTo>
                  <a:lnTo>
                    <a:pt x="1423416" y="466344"/>
                  </a:lnTo>
                  <a:lnTo>
                    <a:pt x="1421892" y="469392"/>
                  </a:lnTo>
                  <a:lnTo>
                    <a:pt x="1418844" y="470916"/>
                  </a:lnTo>
                  <a:close/>
                </a:path>
                <a:path w="2287904" h="626745">
                  <a:moveTo>
                    <a:pt x="1723644" y="551688"/>
                  </a:moveTo>
                  <a:lnTo>
                    <a:pt x="1453896" y="550164"/>
                  </a:lnTo>
                  <a:lnTo>
                    <a:pt x="1452372" y="528828"/>
                  </a:lnTo>
                  <a:lnTo>
                    <a:pt x="1452372" y="507492"/>
                  </a:lnTo>
                  <a:lnTo>
                    <a:pt x="1450848" y="487680"/>
                  </a:lnTo>
                  <a:lnTo>
                    <a:pt x="1450848" y="466344"/>
                  </a:lnTo>
                  <a:lnTo>
                    <a:pt x="1758696" y="466344"/>
                  </a:lnTo>
                  <a:lnTo>
                    <a:pt x="1755648" y="544068"/>
                  </a:lnTo>
                  <a:lnTo>
                    <a:pt x="1725168" y="544068"/>
                  </a:lnTo>
                  <a:lnTo>
                    <a:pt x="1723644" y="551688"/>
                  </a:lnTo>
                  <a:close/>
                </a:path>
                <a:path w="2287904" h="626745">
                  <a:moveTo>
                    <a:pt x="1748028" y="551688"/>
                  </a:moveTo>
                  <a:lnTo>
                    <a:pt x="1740408" y="551688"/>
                  </a:lnTo>
                  <a:lnTo>
                    <a:pt x="1735835" y="548640"/>
                  </a:lnTo>
                  <a:lnTo>
                    <a:pt x="1734312" y="544068"/>
                  </a:lnTo>
                  <a:lnTo>
                    <a:pt x="1755648" y="544068"/>
                  </a:lnTo>
                  <a:lnTo>
                    <a:pt x="1755648" y="550164"/>
                  </a:lnTo>
                  <a:lnTo>
                    <a:pt x="1748028" y="551688"/>
                  </a:lnTo>
                  <a:close/>
                </a:path>
                <a:path w="2287904" h="626745">
                  <a:moveTo>
                    <a:pt x="1770888" y="626364"/>
                  </a:moveTo>
                  <a:lnTo>
                    <a:pt x="1767840" y="620268"/>
                  </a:lnTo>
                  <a:lnTo>
                    <a:pt x="1767840" y="411480"/>
                  </a:lnTo>
                  <a:lnTo>
                    <a:pt x="1769364" y="262127"/>
                  </a:lnTo>
                  <a:lnTo>
                    <a:pt x="1769364" y="1524"/>
                  </a:lnTo>
                  <a:lnTo>
                    <a:pt x="1770888" y="0"/>
                  </a:lnTo>
                  <a:lnTo>
                    <a:pt x="1842516" y="0"/>
                  </a:lnTo>
                  <a:lnTo>
                    <a:pt x="1950720" y="3048"/>
                  </a:lnTo>
                  <a:lnTo>
                    <a:pt x="1950720" y="6095"/>
                  </a:lnTo>
                  <a:lnTo>
                    <a:pt x="2287524" y="6095"/>
                  </a:lnTo>
                  <a:lnTo>
                    <a:pt x="2287524" y="54863"/>
                  </a:lnTo>
                  <a:lnTo>
                    <a:pt x="2286000" y="106680"/>
                  </a:lnTo>
                  <a:lnTo>
                    <a:pt x="2286000" y="513588"/>
                  </a:lnTo>
                  <a:lnTo>
                    <a:pt x="2284476" y="574548"/>
                  </a:lnTo>
                  <a:lnTo>
                    <a:pt x="2284476" y="624840"/>
                  </a:lnTo>
                  <a:lnTo>
                    <a:pt x="1770888" y="626364"/>
                  </a:lnTo>
                  <a:close/>
                </a:path>
                <a:path w="2287904" h="626745">
                  <a:moveTo>
                    <a:pt x="2287524" y="6095"/>
                  </a:moveTo>
                  <a:lnTo>
                    <a:pt x="1950720" y="6095"/>
                  </a:lnTo>
                  <a:lnTo>
                    <a:pt x="1953768" y="1524"/>
                  </a:lnTo>
                  <a:lnTo>
                    <a:pt x="1996440" y="0"/>
                  </a:lnTo>
                  <a:lnTo>
                    <a:pt x="2083308" y="0"/>
                  </a:lnTo>
                  <a:lnTo>
                    <a:pt x="2127504" y="1524"/>
                  </a:lnTo>
                  <a:lnTo>
                    <a:pt x="2257044" y="1524"/>
                  </a:lnTo>
                  <a:lnTo>
                    <a:pt x="2287524" y="3048"/>
                  </a:lnTo>
                  <a:lnTo>
                    <a:pt x="2287524" y="60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55619" y="2921508"/>
              <a:ext cx="44450" cy="208915"/>
            </a:xfrm>
            <a:custGeom>
              <a:avLst/>
              <a:gdLst/>
              <a:ahLst/>
              <a:cxnLst/>
              <a:rect l="l" t="t" r="r" b="b"/>
              <a:pathLst>
                <a:path w="44450" h="208914">
                  <a:moveTo>
                    <a:pt x="27432" y="208788"/>
                  </a:moveTo>
                  <a:lnTo>
                    <a:pt x="21336" y="208788"/>
                  </a:lnTo>
                  <a:lnTo>
                    <a:pt x="6096" y="178307"/>
                  </a:lnTo>
                  <a:lnTo>
                    <a:pt x="0" y="167640"/>
                  </a:lnTo>
                  <a:lnTo>
                    <a:pt x="1524" y="166116"/>
                  </a:lnTo>
                  <a:lnTo>
                    <a:pt x="1524" y="164592"/>
                  </a:lnTo>
                  <a:lnTo>
                    <a:pt x="3048" y="163068"/>
                  </a:lnTo>
                  <a:lnTo>
                    <a:pt x="16764" y="161543"/>
                  </a:lnTo>
                  <a:lnTo>
                    <a:pt x="18288" y="73152"/>
                  </a:lnTo>
                  <a:lnTo>
                    <a:pt x="18288" y="0"/>
                  </a:lnTo>
                  <a:lnTo>
                    <a:pt x="28956" y="0"/>
                  </a:lnTo>
                  <a:lnTo>
                    <a:pt x="28956" y="152400"/>
                  </a:lnTo>
                  <a:lnTo>
                    <a:pt x="30480" y="163068"/>
                  </a:lnTo>
                  <a:lnTo>
                    <a:pt x="35052" y="163068"/>
                  </a:lnTo>
                  <a:lnTo>
                    <a:pt x="44196" y="164592"/>
                  </a:lnTo>
                  <a:lnTo>
                    <a:pt x="41148" y="175260"/>
                  </a:lnTo>
                  <a:lnTo>
                    <a:pt x="28956" y="196595"/>
                  </a:lnTo>
                  <a:lnTo>
                    <a:pt x="27432" y="208788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9127" y="2657856"/>
              <a:ext cx="173736" cy="1905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923288" y="1199388"/>
              <a:ext cx="2901950" cy="1638300"/>
            </a:xfrm>
            <a:custGeom>
              <a:avLst/>
              <a:gdLst/>
              <a:ahLst/>
              <a:cxnLst/>
              <a:rect l="l" t="t" r="r" b="b"/>
              <a:pathLst>
                <a:path w="2901950" h="1638300">
                  <a:moveTo>
                    <a:pt x="251460" y="27432"/>
                  </a:moveTo>
                  <a:lnTo>
                    <a:pt x="242316" y="27432"/>
                  </a:lnTo>
                  <a:lnTo>
                    <a:pt x="242316" y="13716"/>
                  </a:lnTo>
                  <a:lnTo>
                    <a:pt x="252983" y="13716"/>
                  </a:lnTo>
                  <a:lnTo>
                    <a:pt x="251460" y="27432"/>
                  </a:lnTo>
                  <a:close/>
                </a:path>
                <a:path w="2901950" h="1638300">
                  <a:moveTo>
                    <a:pt x="283463" y="89916"/>
                  </a:moveTo>
                  <a:lnTo>
                    <a:pt x="217932" y="89916"/>
                  </a:lnTo>
                  <a:lnTo>
                    <a:pt x="217932" y="39624"/>
                  </a:lnTo>
                  <a:lnTo>
                    <a:pt x="219456" y="27432"/>
                  </a:lnTo>
                  <a:lnTo>
                    <a:pt x="281940" y="27432"/>
                  </a:lnTo>
                  <a:lnTo>
                    <a:pt x="281940" y="65532"/>
                  </a:lnTo>
                  <a:lnTo>
                    <a:pt x="283463" y="89916"/>
                  </a:lnTo>
                  <a:close/>
                </a:path>
                <a:path w="2901950" h="1638300">
                  <a:moveTo>
                    <a:pt x="1280160" y="1284731"/>
                  </a:moveTo>
                  <a:lnTo>
                    <a:pt x="1141476" y="1284731"/>
                  </a:lnTo>
                  <a:lnTo>
                    <a:pt x="1136904" y="1271015"/>
                  </a:lnTo>
                  <a:lnTo>
                    <a:pt x="1132331" y="1258823"/>
                  </a:lnTo>
                  <a:lnTo>
                    <a:pt x="13716" y="1258823"/>
                  </a:lnTo>
                  <a:lnTo>
                    <a:pt x="13716" y="1194816"/>
                  </a:lnTo>
                  <a:lnTo>
                    <a:pt x="12191" y="1194816"/>
                  </a:lnTo>
                  <a:lnTo>
                    <a:pt x="10667" y="1170432"/>
                  </a:lnTo>
                  <a:lnTo>
                    <a:pt x="9144" y="1144524"/>
                  </a:lnTo>
                  <a:lnTo>
                    <a:pt x="10667" y="1118616"/>
                  </a:lnTo>
                  <a:lnTo>
                    <a:pt x="15240" y="1106424"/>
                  </a:lnTo>
                  <a:lnTo>
                    <a:pt x="53340" y="1106424"/>
                  </a:lnTo>
                  <a:lnTo>
                    <a:pt x="53340" y="1004316"/>
                  </a:lnTo>
                  <a:lnTo>
                    <a:pt x="51816" y="966216"/>
                  </a:lnTo>
                  <a:lnTo>
                    <a:pt x="51816" y="928116"/>
                  </a:lnTo>
                  <a:lnTo>
                    <a:pt x="50383" y="737616"/>
                  </a:lnTo>
                  <a:lnTo>
                    <a:pt x="50291" y="598932"/>
                  </a:lnTo>
                  <a:lnTo>
                    <a:pt x="48767" y="496824"/>
                  </a:lnTo>
                  <a:lnTo>
                    <a:pt x="48767" y="332232"/>
                  </a:lnTo>
                  <a:lnTo>
                    <a:pt x="7620" y="332232"/>
                  </a:lnTo>
                  <a:lnTo>
                    <a:pt x="4571" y="306324"/>
                  </a:lnTo>
                  <a:lnTo>
                    <a:pt x="4571" y="256032"/>
                  </a:lnTo>
                  <a:lnTo>
                    <a:pt x="6096" y="230124"/>
                  </a:lnTo>
                  <a:lnTo>
                    <a:pt x="0" y="230124"/>
                  </a:lnTo>
                  <a:lnTo>
                    <a:pt x="0" y="217932"/>
                  </a:lnTo>
                  <a:lnTo>
                    <a:pt x="4571" y="217932"/>
                  </a:lnTo>
                  <a:lnTo>
                    <a:pt x="4571" y="128016"/>
                  </a:lnTo>
                  <a:lnTo>
                    <a:pt x="6096" y="103632"/>
                  </a:lnTo>
                  <a:lnTo>
                    <a:pt x="9144" y="89916"/>
                  </a:lnTo>
                  <a:lnTo>
                    <a:pt x="307848" y="89916"/>
                  </a:lnTo>
                  <a:lnTo>
                    <a:pt x="333756" y="103632"/>
                  </a:lnTo>
                  <a:lnTo>
                    <a:pt x="490728" y="103632"/>
                  </a:lnTo>
                  <a:lnTo>
                    <a:pt x="490728" y="141732"/>
                  </a:lnTo>
                  <a:lnTo>
                    <a:pt x="492252" y="179832"/>
                  </a:lnTo>
                  <a:lnTo>
                    <a:pt x="952500" y="179832"/>
                  </a:lnTo>
                  <a:lnTo>
                    <a:pt x="952500" y="408432"/>
                  </a:lnTo>
                  <a:lnTo>
                    <a:pt x="806196" y="408432"/>
                  </a:lnTo>
                  <a:lnTo>
                    <a:pt x="795528" y="420624"/>
                  </a:lnTo>
                  <a:lnTo>
                    <a:pt x="795528" y="484632"/>
                  </a:lnTo>
                  <a:lnTo>
                    <a:pt x="2900172" y="484632"/>
                  </a:lnTo>
                  <a:lnTo>
                    <a:pt x="2900172" y="585216"/>
                  </a:lnTo>
                  <a:lnTo>
                    <a:pt x="2898648" y="637032"/>
                  </a:lnTo>
                  <a:lnTo>
                    <a:pt x="2897123" y="687324"/>
                  </a:lnTo>
                  <a:lnTo>
                    <a:pt x="2897123" y="725424"/>
                  </a:lnTo>
                  <a:lnTo>
                    <a:pt x="1807464" y="725424"/>
                  </a:lnTo>
                  <a:lnTo>
                    <a:pt x="1807464" y="775716"/>
                  </a:lnTo>
                  <a:lnTo>
                    <a:pt x="1808988" y="928116"/>
                  </a:lnTo>
                  <a:lnTo>
                    <a:pt x="1237488" y="928116"/>
                  </a:lnTo>
                  <a:lnTo>
                    <a:pt x="1237488" y="1042416"/>
                  </a:lnTo>
                  <a:lnTo>
                    <a:pt x="1235963" y="1056132"/>
                  </a:lnTo>
                  <a:lnTo>
                    <a:pt x="1237488" y="1056132"/>
                  </a:lnTo>
                  <a:lnTo>
                    <a:pt x="1237488" y="1068324"/>
                  </a:lnTo>
                  <a:lnTo>
                    <a:pt x="1239012" y="1094232"/>
                  </a:lnTo>
                  <a:lnTo>
                    <a:pt x="1239012" y="1144524"/>
                  </a:lnTo>
                  <a:lnTo>
                    <a:pt x="1248155" y="1156716"/>
                  </a:lnTo>
                  <a:lnTo>
                    <a:pt x="1254252" y="1156716"/>
                  </a:lnTo>
                  <a:lnTo>
                    <a:pt x="1264920" y="1170432"/>
                  </a:lnTo>
                  <a:lnTo>
                    <a:pt x="1269492" y="1170432"/>
                  </a:lnTo>
                  <a:lnTo>
                    <a:pt x="1277112" y="1182624"/>
                  </a:lnTo>
                  <a:lnTo>
                    <a:pt x="1284731" y="1208532"/>
                  </a:lnTo>
                  <a:lnTo>
                    <a:pt x="1290828" y="1232916"/>
                  </a:lnTo>
                  <a:lnTo>
                    <a:pt x="1295400" y="1232916"/>
                  </a:lnTo>
                  <a:lnTo>
                    <a:pt x="1295400" y="1246631"/>
                  </a:lnTo>
                  <a:lnTo>
                    <a:pt x="1290828" y="1246631"/>
                  </a:lnTo>
                  <a:lnTo>
                    <a:pt x="1284731" y="1271015"/>
                  </a:lnTo>
                  <a:lnTo>
                    <a:pt x="1280160" y="1284731"/>
                  </a:lnTo>
                  <a:close/>
                </a:path>
                <a:path w="2901950" h="1638300">
                  <a:moveTo>
                    <a:pt x="490728" y="103632"/>
                  </a:moveTo>
                  <a:lnTo>
                    <a:pt x="359663" y="103632"/>
                  </a:lnTo>
                  <a:lnTo>
                    <a:pt x="384048" y="89916"/>
                  </a:lnTo>
                  <a:lnTo>
                    <a:pt x="490728" y="89916"/>
                  </a:lnTo>
                  <a:lnTo>
                    <a:pt x="490728" y="103632"/>
                  </a:lnTo>
                  <a:close/>
                </a:path>
                <a:path w="2901950" h="1638300">
                  <a:moveTo>
                    <a:pt x="2900172" y="484632"/>
                  </a:moveTo>
                  <a:lnTo>
                    <a:pt x="854963" y="484632"/>
                  </a:lnTo>
                  <a:lnTo>
                    <a:pt x="865631" y="470916"/>
                  </a:lnTo>
                  <a:lnTo>
                    <a:pt x="952500" y="470916"/>
                  </a:lnTo>
                  <a:lnTo>
                    <a:pt x="952500" y="128016"/>
                  </a:lnTo>
                  <a:lnTo>
                    <a:pt x="957071" y="115824"/>
                  </a:lnTo>
                  <a:lnTo>
                    <a:pt x="993647" y="115824"/>
                  </a:lnTo>
                  <a:lnTo>
                    <a:pt x="1013460" y="128016"/>
                  </a:lnTo>
                  <a:lnTo>
                    <a:pt x="1030223" y="141732"/>
                  </a:lnTo>
                  <a:lnTo>
                    <a:pt x="1043939" y="153924"/>
                  </a:lnTo>
                  <a:lnTo>
                    <a:pt x="1054608" y="179832"/>
                  </a:lnTo>
                  <a:lnTo>
                    <a:pt x="1399031" y="179832"/>
                  </a:lnTo>
                  <a:lnTo>
                    <a:pt x="1399031" y="294132"/>
                  </a:lnTo>
                  <a:lnTo>
                    <a:pt x="1400555" y="318516"/>
                  </a:lnTo>
                  <a:lnTo>
                    <a:pt x="1400555" y="344424"/>
                  </a:lnTo>
                  <a:lnTo>
                    <a:pt x="2057400" y="344424"/>
                  </a:lnTo>
                  <a:lnTo>
                    <a:pt x="2057400" y="356616"/>
                  </a:lnTo>
                  <a:lnTo>
                    <a:pt x="1982723" y="356616"/>
                  </a:lnTo>
                  <a:lnTo>
                    <a:pt x="1982723" y="370332"/>
                  </a:lnTo>
                  <a:lnTo>
                    <a:pt x="1947672" y="370332"/>
                  </a:lnTo>
                  <a:lnTo>
                    <a:pt x="1947672" y="432816"/>
                  </a:lnTo>
                  <a:lnTo>
                    <a:pt x="1979676" y="432816"/>
                  </a:lnTo>
                  <a:lnTo>
                    <a:pt x="1979676" y="446532"/>
                  </a:lnTo>
                  <a:lnTo>
                    <a:pt x="2900172" y="446532"/>
                  </a:lnTo>
                  <a:lnTo>
                    <a:pt x="2900172" y="484632"/>
                  </a:lnTo>
                  <a:close/>
                </a:path>
                <a:path w="2901950" h="1638300">
                  <a:moveTo>
                    <a:pt x="952500" y="179832"/>
                  </a:moveTo>
                  <a:lnTo>
                    <a:pt x="897636" y="179832"/>
                  </a:lnTo>
                  <a:lnTo>
                    <a:pt x="902208" y="166116"/>
                  </a:lnTo>
                  <a:lnTo>
                    <a:pt x="905255" y="153924"/>
                  </a:lnTo>
                  <a:lnTo>
                    <a:pt x="911352" y="153924"/>
                  </a:lnTo>
                  <a:lnTo>
                    <a:pt x="912876" y="141732"/>
                  </a:lnTo>
                  <a:lnTo>
                    <a:pt x="915923" y="141732"/>
                  </a:lnTo>
                  <a:lnTo>
                    <a:pt x="926592" y="128016"/>
                  </a:lnTo>
                  <a:lnTo>
                    <a:pt x="952500" y="128016"/>
                  </a:lnTo>
                  <a:lnTo>
                    <a:pt x="952500" y="179832"/>
                  </a:lnTo>
                  <a:close/>
                </a:path>
                <a:path w="2901950" h="1638300">
                  <a:moveTo>
                    <a:pt x="1711452" y="344424"/>
                  </a:moveTo>
                  <a:lnTo>
                    <a:pt x="1705355" y="344424"/>
                  </a:lnTo>
                  <a:lnTo>
                    <a:pt x="1706880" y="332232"/>
                  </a:lnTo>
                  <a:lnTo>
                    <a:pt x="1709928" y="332232"/>
                  </a:lnTo>
                  <a:lnTo>
                    <a:pt x="1711452" y="344424"/>
                  </a:lnTo>
                  <a:close/>
                </a:path>
                <a:path w="2901950" h="1638300">
                  <a:moveTo>
                    <a:pt x="2900172" y="446532"/>
                  </a:moveTo>
                  <a:lnTo>
                    <a:pt x="2046731" y="446532"/>
                  </a:lnTo>
                  <a:lnTo>
                    <a:pt x="2046731" y="432816"/>
                  </a:lnTo>
                  <a:lnTo>
                    <a:pt x="2057400" y="432816"/>
                  </a:lnTo>
                  <a:lnTo>
                    <a:pt x="2057400" y="344424"/>
                  </a:lnTo>
                  <a:lnTo>
                    <a:pt x="2302764" y="344424"/>
                  </a:lnTo>
                  <a:lnTo>
                    <a:pt x="2354580" y="356616"/>
                  </a:lnTo>
                  <a:lnTo>
                    <a:pt x="2898648" y="356616"/>
                  </a:lnTo>
                  <a:lnTo>
                    <a:pt x="2900172" y="394716"/>
                  </a:lnTo>
                  <a:lnTo>
                    <a:pt x="2900172" y="446532"/>
                  </a:lnTo>
                  <a:close/>
                </a:path>
                <a:path w="2901950" h="1638300">
                  <a:moveTo>
                    <a:pt x="2529839" y="356616"/>
                  </a:moveTo>
                  <a:lnTo>
                    <a:pt x="2400300" y="356616"/>
                  </a:lnTo>
                  <a:lnTo>
                    <a:pt x="2414015" y="344424"/>
                  </a:lnTo>
                  <a:lnTo>
                    <a:pt x="2476500" y="344424"/>
                  </a:lnTo>
                  <a:lnTo>
                    <a:pt x="2529839" y="356616"/>
                  </a:lnTo>
                  <a:close/>
                </a:path>
                <a:path w="2901950" h="1638300">
                  <a:moveTo>
                    <a:pt x="2057400" y="370332"/>
                  </a:moveTo>
                  <a:lnTo>
                    <a:pt x="2048255" y="370332"/>
                  </a:lnTo>
                  <a:lnTo>
                    <a:pt x="2048255" y="356616"/>
                  </a:lnTo>
                  <a:lnTo>
                    <a:pt x="2057400" y="356616"/>
                  </a:lnTo>
                  <a:lnTo>
                    <a:pt x="2057400" y="370332"/>
                  </a:lnTo>
                  <a:close/>
                </a:path>
                <a:path w="2901950" h="1638300">
                  <a:moveTo>
                    <a:pt x="47244" y="713232"/>
                  </a:moveTo>
                  <a:lnTo>
                    <a:pt x="45720" y="713232"/>
                  </a:lnTo>
                  <a:lnTo>
                    <a:pt x="45720" y="699516"/>
                  </a:lnTo>
                  <a:lnTo>
                    <a:pt x="47244" y="713232"/>
                  </a:lnTo>
                  <a:close/>
                </a:path>
                <a:path w="2901950" h="1638300">
                  <a:moveTo>
                    <a:pt x="1923288" y="801624"/>
                  </a:moveTo>
                  <a:lnTo>
                    <a:pt x="1918715" y="801624"/>
                  </a:lnTo>
                  <a:lnTo>
                    <a:pt x="1914144" y="789432"/>
                  </a:lnTo>
                  <a:lnTo>
                    <a:pt x="1917192" y="737616"/>
                  </a:lnTo>
                  <a:lnTo>
                    <a:pt x="1912620" y="725424"/>
                  </a:lnTo>
                  <a:lnTo>
                    <a:pt x="1926336" y="725424"/>
                  </a:lnTo>
                  <a:lnTo>
                    <a:pt x="1924812" y="737616"/>
                  </a:lnTo>
                  <a:lnTo>
                    <a:pt x="1924812" y="775716"/>
                  </a:lnTo>
                  <a:lnTo>
                    <a:pt x="1923288" y="801624"/>
                  </a:lnTo>
                  <a:close/>
                </a:path>
                <a:path w="2901950" h="1638300">
                  <a:moveTo>
                    <a:pt x="1947672" y="801624"/>
                  </a:moveTo>
                  <a:lnTo>
                    <a:pt x="1941576" y="801624"/>
                  </a:lnTo>
                  <a:lnTo>
                    <a:pt x="1940052" y="775716"/>
                  </a:lnTo>
                  <a:lnTo>
                    <a:pt x="1940052" y="763524"/>
                  </a:lnTo>
                  <a:lnTo>
                    <a:pt x="1938528" y="737616"/>
                  </a:lnTo>
                  <a:lnTo>
                    <a:pt x="1937004" y="725424"/>
                  </a:lnTo>
                  <a:lnTo>
                    <a:pt x="1950720" y="725424"/>
                  </a:lnTo>
                  <a:lnTo>
                    <a:pt x="1949196" y="737616"/>
                  </a:lnTo>
                  <a:lnTo>
                    <a:pt x="1949196" y="763524"/>
                  </a:lnTo>
                  <a:lnTo>
                    <a:pt x="1947672" y="775716"/>
                  </a:lnTo>
                  <a:lnTo>
                    <a:pt x="1947672" y="801624"/>
                  </a:lnTo>
                  <a:close/>
                </a:path>
                <a:path w="2901950" h="1638300">
                  <a:moveTo>
                    <a:pt x="2165604" y="992124"/>
                  </a:moveTo>
                  <a:lnTo>
                    <a:pt x="2063496" y="992124"/>
                  </a:lnTo>
                  <a:lnTo>
                    <a:pt x="2060447" y="725424"/>
                  </a:lnTo>
                  <a:lnTo>
                    <a:pt x="2165604" y="725424"/>
                  </a:lnTo>
                  <a:lnTo>
                    <a:pt x="2165604" y="992124"/>
                  </a:lnTo>
                  <a:close/>
                </a:path>
                <a:path w="2901950" h="1638300">
                  <a:moveTo>
                    <a:pt x="2281428" y="801624"/>
                  </a:moveTo>
                  <a:lnTo>
                    <a:pt x="2276856" y="801624"/>
                  </a:lnTo>
                  <a:lnTo>
                    <a:pt x="2275331" y="725424"/>
                  </a:lnTo>
                  <a:lnTo>
                    <a:pt x="2284476" y="725424"/>
                  </a:lnTo>
                  <a:lnTo>
                    <a:pt x="2284476" y="789432"/>
                  </a:lnTo>
                  <a:lnTo>
                    <a:pt x="2281428" y="801624"/>
                  </a:lnTo>
                  <a:close/>
                </a:path>
                <a:path w="2901950" h="1638300">
                  <a:moveTo>
                    <a:pt x="2307336" y="801624"/>
                  </a:moveTo>
                  <a:lnTo>
                    <a:pt x="2301239" y="801624"/>
                  </a:lnTo>
                  <a:lnTo>
                    <a:pt x="2298192" y="789432"/>
                  </a:lnTo>
                  <a:lnTo>
                    <a:pt x="2299715" y="737616"/>
                  </a:lnTo>
                  <a:lnTo>
                    <a:pt x="2298192" y="725424"/>
                  </a:lnTo>
                  <a:lnTo>
                    <a:pt x="2308860" y="725424"/>
                  </a:lnTo>
                  <a:lnTo>
                    <a:pt x="2308860" y="763524"/>
                  </a:lnTo>
                  <a:lnTo>
                    <a:pt x="2307336" y="789432"/>
                  </a:lnTo>
                  <a:lnTo>
                    <a:pt x="2307336" y="801624"/>
                  </a:lnTo>
                  <a:close/>
                </a:path>
                <a:path w="2901950" h="1638300">
                  <a:moveTo>
                    <a:pt x="2522220" y="992124"/>
                  </a:moveTo>
                  <a:lnTo>
                    <a:pt x="2421636" y="992124"/>
                  </a:lnTo>
                  <a:lnTo>
                    <a:pt x="2421636" y="966216"/>
                  </a:lnTo>
                  <a:lnTo>
                    <a:pt x="2420112" y="928116"/>
                  </a:lnTo>
                  <a:lnTo>
                    <a:pt x="2420112" y="725424"/>
                  </a:lnTo>
                  <a:lnTo>
                    <a:pt x="2897123" y="725424"/>
                  </a:lnTo>
                  <a:lnTo>
                    <a:pt x="2897123" y="737616"/>
                  </a:lnTo>
                  <a:lnTo>
                    <a:pt x="2898648" y="775716"/>
                  </a:lnTo>
                  <a:lnTo>
                    <a:pt x="2900172" y="877824"/>
                  </a:lnTo>
                  <a:lnTo>
                    <a:pt x="2900172" y="966216"/>
                  </a:lnTo>
                  <a:lnTo>
                    <a:pt x="2525268" y="966216"/>
                  </a:lnTo>
                  <a:lnTo>
                    <a:pt x="2523744" y="979932"/>
                  </a:lnTo>
                  <a:lnTo>
                    <a:pt x="2522220" y="992124"/>
                  </a:lnTo>
                  <a:close/>
                </a:path>
                <a:path w="2901950" h="1638300">
                  <a:moveTo>
                    <a:pt x="1450847" y="992124"/>
                  </a:moveTo>
                  <a:lnTo>
                    <a:pt x="1328928" y="992124"/>
                  </a:lnTo>
                  <a:lnTo>
                    <a:pt x="1324355" y="979932"/>
                  </a:lnTo>
                  <a:lnTo>
                    <a:pt x="1322831" y="966216"/>
                  </a:lnTo>
                  <a:lnTo>
                    <a:pt x="1322831" y="928116"/>
                  </a:lnTo>
                  <a:lnTo>
                    <a:pt x="1808988" y="928116"/>
                  </a:lnTo>
                  <a:lnTo>
                    <a:pt x="1808988" y="966216"/>
                  </a:lnTo>
                  <a:lnTo>
                    <a:pt x="1453896" y="966216"/>
                  </a:lnTo>
                  <a:lnTo>
                    <a:pt x="1450847" y="979932"/>
                  </a:lnTo>
                  <a:lnTo>
                    <a:pt x="1450847" y="992124"/>
                  </a:lnTo>
                  <a:close/>
                </a:path>
                <a:path w="2901950" h="1638300">
                  <a:moveTo>
                    <a:pt x="1571244" y="1042416"/>
                  </a:moveTo>
                  <a:lnTo>
                    <a:pt x="1562100" y="1042416"/>
                  </a:lnTo>
                  <a:lnTo>
                    <a:pt x="1562100" y="1004316"/>
                  </a:lnTo>
                  <a:lnTo>
                    <a:pt x="1563623" y="966216"/>
                  </a:lnTo>
                  <a:lnTo>
                    <a:pt x="1574292" y="966216"/>
                  </a:lnTo>
                  <a:lnTo>
                    <a:pt x="1571244" y="1042416"/>
                  </a:lnTo>
                  <a:close/>
                </a:path>
                <a:path w="2901950" h="1638300">
                  <a:moveTo>
                    <a:pt x="1595628" y="1042416"/>
                  </a:moveTo>
                  <a:lnTo>
                    <a:pt x="1589531" y="1042416"/>
                  </a:lnTo>
                  <a:lnTo>
                    <a:pt x="1588008" y="1030224"/>
                  </a:lnTo>
                  <a:lnTo>
                    <a:pt x="1588008" y="1004316"/>
                  </a:lnTo>
                  <a:lnTo>
                    <a:pt x="1586484" y="992124"/>
                  </a:lnTo>
                  <a:lnTo>
                    <a:pt x="1586484" y="966216"/>
                  </a:lnTo>
                  <a:lnTo>
                    <a:pt x="1597152" y="966216"/>
                  </a:lnTo>
                  <a:lnTo>
                    <a:pt x="1597152" y="1030224"/>
                  </a:lnTo>
                  <a:lnTo>
                    <a:pt x="1595628" y="1042416"/>
                  </a:lnTo>
                  <a:close/>
                </a:path>
                <a:path w="2901950" h="1638300">
                  <a:moveTo>
                    <a:pt x="1807464" y="992124"/>
                  </a:moveTo>
                  <a:lnTo>
                    <a:pt x="1705355" y="992124"/>
                  </a:lnTo>
                  <a:lnTo>
                    <a:pt x="1703831" y="979932"/>
                  </a:lnTo>
                  <a:lnTo>
                    <a:pt x="1702308" y="966216"/>
                  </a:lnTo>
                  <a:lnTo>
                    <a:pt x="1808988" y="966216"/>
                  </a:lnTo>
                  <a:lnTo>
                    <a:pt x="1808988" y="979932"/>
                  </a:lnTo>
                  <a:lnTo>
                    <a:pt x="1807464" y="992124"/>
                  </a:lnTo>
                  <a:close/>
                </a:path>
                <a:path w="2901950" h="1638300">
                  <a:moveTo>
                    <a:pt x="2636520" y="1056132"/>
                  </a:moveTo>
                  <a:lnTo>
                    <a:pt x="2634996" y="979932"/>
                  </a:lnTo>
                  <a:lnTo>
                    <a:pt x="2607564" y="979932"/>
                  </a:lnTo>
                  <a:lnTo>
                    <a:pt x="2580131" y="966216"/>
                  </a:lnTo>
                  <a:lnTo>
                    <a:pt x="2656331" y="966216"/>
                  </a:lnTo>
                  <a:lnTo>
                    <a:pt x="2645664" y="979932"/>
                  </a:lnTo>
                  <a:lnTo>
                    <a:pt x="2642615" y="992124"/>
                  </a:lnTo>
                  <a:lnTo>
                    <a:pt x="2642615" y="1004316"/>
                  </a:lnTo>
                  <a:lnTo>
                    <a:pt x="2644139" y="1042416"/>
                  </a:lnTo>
                  <a:lnTo>
                    <a:pt x="2636520" y="1056132"/>
                  </a:lnTo>
                  <a:close/>
                </a:path>
                <a:path w="2901950" h="1638300">
                  <a:moveTo>
                    <a:pt x="2667000" y="1056132"/>
                  </a:moveTo>
                  <a:lnTo>
                    <a:pt x="2660904" y="1056132"/>
                  </a:lnTo>
                  <a:lnTo>
                    <a:pt x="2657856" y="1042416"/>
                  </a:lnTo>
                  <a:lnTo>
                    <a:pt x="2659380" y="1018032"/>
                  </a:lnTo>
                  <a:lnTo>
                    <a:pt x="2660904" y="979932"/>
                  </a:lnTo>
                  <a:lnTo>
                    <a:pt x="2656331" y="966216"/>
                  </a:lnTo>
                  <a:lnTo>
                    <a:pt x="2679192" y="966216"/>
                  </a:lnTo>
                  <a:lnTo>
                    <a:pt x="2667000" y="979932"/>
                  </a:lnTo>
                  <a:lnTo>
                    <a:pt x="2667000" y="1030224"/>
                  </a:lnTo>
                  <a:lnTo>
                    <a:pt x="2668523" y="1042416"/>
                  </a:lnTo>
                  <a:lnTo>
                    <a:pt x="2667000" y="1042416"/>
                  </a:lnTo>
                  <a:lnTo>
                    <a:pt x="2667000" y="1056132"/>
                  </a:lnTo>
                  <a:close/>
                </a:path>
                <a:path w="2901950" h="1638300">
                  <a:moveTo>
                    <a:pt x="2900172" y="992124"/>
                  </a:moveTo>
                  <a:lnTo>
                    <a:pt x="2775204" y="992124"/>
                  </a:lnTo>
                  <a:lnTo>
                    <a:pt x="2773680" y="979932"/>
                  </a:lnTo>
                  <a:lnTo>
                    <a:pt x="2699004" y="979932"/>
                  </a:lnTo>
                  <a:lnTo>
                    <a:pt x="2679192" y="966216"/>
                  </a:lnTo>
                  <a:lnTo>
                    <a:pt x="2900172" y="966216"/>
                  </a:lnTo>
                  <a:lnTo>
                    <a:pt x="2900172" y="992124"/>
                  </a:lnTo>
                  <a:close/>
                </a:path>
                <a:path w="2901950" h="1638300">
                  <a:moveTo>
                    <a:pt x="2881884" y="1004316"/>
                  </a:moveTo>
                  <a:lnTo>
                    <a:pt x="2842260" y="1004316"/>
                  </a:lnTo>
                  <a:lnTo>
                    <a:pt x="2801112" y="992124"/>
                  </a:lnTo>
                  <a:lnTo>
                    <a:pt x="2901696" y="992124"/>
                  </a:lnTo>
                  <a:lnTo>
                    <a:pt x="2881884" y="1004316"/>
                  </a:lnTo>
                  <a:close/>
                </a:path>
                <a:path w="2901950" h="1638300">
                  <a:moveTo>
                    <a:pt x="499871" y="1347215"/>
                  </a:moveTo>
                  <a:lnTo>
                    <a:pt x="15240" y="1347215"/>
                  </a:lnTo>
                  <a:lnTo>
                    <a:pt x="13716" y="1322831"/>
                  </a:lnTo>
                  <a:lnTo>
                    <a:pt x="13716" y="1309115"/>
                  </a:lnTo>
                  <a:lnTo>
                    <a:pt x="12191" y="1284731"/>
                  </a:lnTo>
                  <a:lnTo>
                    <a:pt x="12191" y="1258823"/>
                  </a:lnTo>
                  <a:lnTo>
                    <a:pt x="499871" y="1258823"/>
                  </a:lnTo>
                  <a:lnTo>
                    <a:pt x="498348" y="1296923"/>
                  </a:lnTo>
                  <a:lnTo>
                    <a:pt x="499871" y="1347215"/>
                  </a:lnTo>
                  <a:close/>
                </a:path>
                <a:path w="2901950" h="1638300">
                  <a:moveTo>
                    <a:pt x="1258823" y="1309115"/>
                  </a:moveTo>
                  <a:lnTo>
                    <a:pt x="1159763" y="1309115"/>
                  </a:lnTo>
                  <a:lnTo>
                    <a:pt x="1146047" y="1284731"/>
                  </a:lnTo>
                  <a:lnTo>
                    <a:pt x="1272539" y="1284731"/>
                  </a:lnTo>
                  <a:lnTo>
                    <a:pt x="1267968" y="1296923"/>
                  </a:lnTo>
                  <a:lnTo>
                    <a:pt x="1258823" y="1309115"/>
                  </a:lnTo>
                  <a:close/>
                </a:path>
                <a:path w="2901950" h="1638300">
                  <a:moveTo>
                    <a:pt x="1239012" y="1322831"/>
                  </a:moveTo>
                  <a:lnTo>
                    <a:pt x="1179576" y="1322831"/>
                  </a:lnTo>
                  <a:lnTo>
                    <a:pt x="1171955" y="1309115"/>
                  </a:lnTo>
                  <a:lnTo>
                    <a:pt x="1249680" y="1309115"/>
                  </a:lnTo>
                  <a:lnTo>
                    <a:pt x="1239012" y="1322831"/>
                  </a:lnTo>
                  <a:close/>
                </a:path>
                <a:path w="2901950" h="1638300">
                  <a:moveTo>
                    <a:pt x="291083" y="1475231"/>
                  </a:moveTo>
                  <a:lnTo>
                    <a:pt x="228600" y="1475231"/>
                  </a:lnTo>
                  <a:lnTo>
                    <a:pt x="227075" y="1373123"/>
                  </a:lnTo>
                  <a:lnTo>
                    <a:pt x="225552" y="1347215"/>
                  </a:lnTo>
                  <a:lnTo>
                    <a:pt x="292608" y="1347215"/>
                  </a:lnTo>
                  <a:lnTo>
                    <a:pt x="291083" y="1385315"/>
                  </a:lnTo>
                  <a:lnTo>
                    <a:pt x="291083" y="1475231"/>
                  </a:lnTo>
                  <a:close/>
                </a:path>
                <a:path w="2901950" h="1638300">
                  <a:moveTo>
                    <a:pt x="696468" y="1633728"/>
                  </a:moveTo>
                  <a:lnTo>
                    <a:pt x="687323" y="1627631"/>
                  </a:lnTo>
                  <a:lnTo>
                    <a:pt x="678179" y="1623060"/>
                  </a:lnTo>
                  <a:lnTo>
                    <a:pt x="661415" y="1612392"/>
                  </a:lnTo>
                  <a:lnTo>
                    <a:pt x="665988" y="1603247"/>
                  </a:lnTo>
                  <a:lnTo>
                    <a:pt x="678179" y="1594104"/>
                  </a:lnTo>
                  <a:lnTo>
                    <a:pt x="691896" y="1588008"/>
                  </a:lnTo>
                  <a:lnTo>
                    <a:pt x="701039" y="1586484"/>
                  </a:lnTo>
                  <a:lnTo>
                    <a:pt x="701039" y="1592580"/>
                  </a:lnTo>
                  <a:lnTo>
                    <a:pt x="702563" y="1597152"/>
                  </a:lnTo>
                  <a:lnTo>
                    <a:pt x="704088" y="1604772"/>
                  </a:lnTo>
                  <a:lnTo>
                    <a:pt x="943355" y="1604772"/>
                  </a:lnTo>
                  <a:lnTo>
                    <a:pt x="941831" y="1615439"/>
                  </a:lnTo>
                  <a:lnTo>
                    <a:pt x="702563" y="1615439"/>
                  </a:lnTo>
                  <a:lnTo>
                    <a:pt x="702563" y="1632204"/>
                  </a:lnTo>
                  <a:lnTo>
                    <a:pt x="697992" y="1632204"/>
                  </a:lnTo>
                  <a:lnTo>
                    <a:pt x="696468" y="1633728"/>
                  </a:lnTo>
                  <a:close/>
                </a:path>
                <a:path w="2901950" h="1638300">
                  <a:moveTo>
                    <a:pt x="943355" y="1604772"/>
                  </a:moveTo>
                  <a:lnTo>
                    <a:pt x="704088" y="1604772"/>
                  </a:lnTo>
                  <a:lnTo>
                    <a:pt x="847344" y="1603247"/>
                  </a:lnTo>
                  <a:lnTo>
                    <a:pt x="943355" y="1604772"/>
                  </a:lnTo>
                  <a:close/>
                </a:path>
                <a:path w="2901950" h="1638300">
                  <a:moveTo>
                    <a:pt x="984504" y="1524"/>
                  </a:moveTo>
                  <a:lnTo>
                    <a:pt x="973836" y="1524"/>
                  </a:lnTo>
                  <a:lnTo>
                    <a:pt x="973836" y="0"/>
                  </a:lnTo>
                  <a:lnTo>
                    <a:pt x="984504" y="0"/>
                  </a:lnTo>
                  <a:lnTo>
                    <a:pt x="984504" y="1524"/>
                  </a:lnTo>
                  <a:close/>
                </a:path>
                <a:path w="2901950" h="1638300">
                  <a:moveTo>
                    <a:pt x="1778508" y="1638300"/>
                  </a:moveTo>
                  <a:lnTo>
                    <a:pt x="1776984" y="1638300"/>
                  </a:lnTo>
                  <a:lnTo>
                    <a:pt x="1763268" y="1627631"/>
                  </a:lnTo>
                  <a:lnTo>
                    <a:pt x="1754123" y="1623060"/>
                  </a:lnTo>
                  <a:lnTo>
                    <a:pt x="1743455" y="1615439"/>
                  </a:lnTo>
                  <a:lnTo>
                    <a:pt x="1748028" y="1607820"/>
                  </a:lnTo>
                  <a:lnTo>
                    <a:pt x="1760220" y="1598676"/>
                  </a:lnTo>
                  <a:lnTo>
                    <a:pt x="1772412" y="1591055"/>
                  </a:lnTo>
                  <a:lnTo>
                    <a:pt x="1781555" y="1589531"/>
                  </a:lnTo>
                  <a:lnTo>
                    <a:pt x="1781555" y="1594104"/>
                  </a:lnTo>
                  <a:lnTo>
                    <a:pt x="1783080" y="1606296"/>
                  </a:lnTo>
                  <a:lnTo>
                    <a:pt x="1798320" y="1606296"/>
                  </a:lnTo>
                  <a:lnTo>
                    <a:pt x="2016252" y="1609344"/>
                  </a:lnTo>
                  <a:lnTo>
                    <a:pt x="2017776" y="1609344"/>
                  </a:lnTo>
                  <a:lnTo>
                    <a:pt x="2020823" y="1610868"/>
                  </a:lnTo>
                  <a:lnTo>
                    <a:pt x="2020823" y="1618488"/>
                  </a:lnTo>
                  <a:lnTo>
                    <a:pt x="1834896" y="1618488"/>
                  </a:lnTo>
                  <a:lnTo>
                    <a:pt x="1854708" y="1620012"/>
                  </a:lnTo>
                  <a:lnTo>
                    <a:pt x="1783080" y="1620012"/>
                  </a:lnTo>
                  <a:lnTo>
                    <a:pt x="1783080" y="1624584"/>
                  </a:lnTo>
                  <a:lnTo>
                    <a:pt x="1781555" y="1630680"/>
                  </a:lnTo>
                  <a:lnTo>
                    <a:pt x="1781555" y="1636776"/>
                  </a:lnTo>
                  <a:lnTo>
                    <a:pt x="1780031" y="1636776"/>
                  </a:lnTo>
                  <a:lnTo>
                    <a:pt x="1778508" y="1638300"/>
                  </a:lnTo>
                  <a:close/>
                </a:path>
                <a:path w="2901950" h="1638300">
                  <a:moveTo>
                    <a:pt x="2020823" y="1620012"/>
                  </a:moveTo>
                  <a:lnTo>
                    <a:pt x="1854708" y="1620012"/>
                  </a:lnTo>
                  <a:lnTo>
                    <a:pt x="2020823" y="1618488"/>
                  </a:lnTo>
                  <a:lnTo>
                    <a:pt x="2020823" y="1620012"/>
                  </a:lnTo>
                  <a:close/>
                </a:path>
                <a:path w="2901950" h="1638300">
                  <a:moveTo>
                    <a:pt x="1909572" y="1626108"/>
                  </a:moveTo>
                  <a:lnTo>
                    <a:pt x="1906523" y="1626108"/>
                  </a:lnTo>
                  <a:lnTo>
                    <a:pt x="1905000" y="1623060"/>
                  </a:lnTo>
                  <a:lnTo>
                    <a:pt x="1905000" y="1620012"/>
                  </a:lnTo>
                  <a:lnTo>
                    <a:pt x="1911096" y="1620012"/>
                  </a:lnTo>
                  <a:lnTo>
                    <a:pt x="1909572" y="1621536"/>
                  </a:lnTo>
                  <a:lnTo>
                    <a:pt x="1909572" y="1626108"/>
                  </a:lnTo>
                  <a:close/>
                </a:path>
                <a:path w="2901950" h="1638300">
                  <a:moveTo>
                    <a:pt x="2257044" y="1507236"/>
                  </a:moveTo>
                  <a:lnTo>
                    <a:pt x="2257044" y="1502663"/>
                  </a:lnTo>
                  <a:lnTo>
                    <a:pt x="2261615" y="1502663"/>
                  </a:lnTo>
                  <a:lnTo>
                    <a:pt x="2261615" y="1505712"/>
                  </a:lnTo>
                  <a:lnTo>
                    <a:pt x="2257044" y="1507236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46147" y="2311907"/>
              <a:ext cx="464820" cy="347980"/>
            </a:xfrm>
            <a:custGeom>
              <a:avLst/>
              <a:gdLst/>
              <a:ahLst/>
              <a:cxnLst/>
              <a:rect l="l" t="t" r="r" b="b"/>
              <a:pathLst>
                <a:path w="464819" h="347980">
                  <a:moveTo>
                    <a:pt x="234695" y="304799"/>
                  </a:moveTo>
                  <a:lnTo>
                    <a:pt x="231647" y="304799"/>
                  </a:lnTo>
                  <a:lnTo>
                    <a:pt x="225551" y="300227"/>
                  </a:lnTo>
                  <a:lnTo>
                    <a:pt x="220979" y="292607"/>
                  </a:lnTo>
                  <a:lnTo>
                    <a:pt x="220979" y="284987"/>
                  </a:lnTo>
                  <a:lnTo>
                    <a:pt x="219455" y="275843"/>
                  </a:lnTo>
                  <a:lnTo>
                    <a:pt x="228599" y="269747"/>
                  </a:lnTo>
                  <a:lnTo>
                    <a:pt x="230123" y="268223"/>
                  </a:lnTo>
                  <a:lnTo>
                    <a:pt x="242315" y="269747"/>
                  </a:lnTo>
                  <a:lnTo>
                    <a:pt x="246887" y="278891"/>
                  </a:lnTo>
                  <a:lnTo>
                    <a:pt x="248411" y="286511"/>
                  </a:lnTo>
                  <a:lnTo>
                    <a:pt x="246887" y="295655"/>
                  </a:lnTo>
                  <a:lnTo>
                    <a:pt x="240791" y="303275"/>
                  </a:lnTo>
                  <a:lnTo>
                    <a:pt x="234695" y="304799"/>
                  </a:lnTo>
                  <a:close/>
                </a:path>
                <a:path w="464819" h="347980">
                  <a:moveTo>
                    <a:pt x="257555" y="316991"/>
                  </a:moveTo>
                  <a:lnTo>
                    <a:pt x="228599" y="316991"/>
                  </a:lnTo>
                  <a:lnTo>
                    <a:pt x="234695" y="315467"/>
                  </a:lnTo>
                  <a:lnTo>
                    <a:pt x="246887" y="313943"/>
                  </a:lnTo>
                  <a:lnTo>
                    <a:pt x="248411" y="310895"/>
                  </a:lnTo>
                  <a:lnTo>
                    <a:pt x="251459" y="307847"/>
                  </a:lnTo>
                  <a:lnTo>
                    <a:pt x="252983" y="304799"/>
                  </a:lnTo>
                  <a:lnTo>
                    <a:pt x="256031" y="304799"/>
                  </a:lnTo>
                  <a:lnTo>
                    <a:pt x="257555" y="313943"/>
                  </a:lnTo>
                  <a:lnTo>
                    <a:pt x="257555" y="316991"/>
                  </a:lnTo>
                  <a:close/>
                </a:path>
                <a:path w="464819" h="347980">
                  <a:moveTo>
                    <a:pt x="225551" y="347472"/>
                  </a:moveTo>
                  <a:lnTo>
                    <a:pt x="216407" y="347472"/>
                  </a:lnTo>
                  <a:lnTo>
                    <a:pt x="216407" y="310895"/>
                  </a:lnTo>
                  <a:lnTo>
                    <a:pt x="222503" y="312419"/>
                  </a:lnTo>
                  <a:lnTo>
                    <a:pt x="228599" y="316991"/>
                  </a:lnTo>
                  <a:lnTo>
                    <a:pt x="257555" y="316991"/>
                  </a:lnTo>
                  <a:lnTo>
                    <a:pt x="257555" y="338328"/>
                  </a:lnTo>
                  <a:lnTo>
                    <a:pt x="251459" y="345948"/>
                  </a:lnTo>
                  <a:lnTo>
                    <a:pt x="234695" y="345948"/>
                  </a:lnTo>
                  <a:lnTo>
                    <a:pt x="225551" y="347472"/>
                  </a:lnTo>
                  <a:close/>
                </a:path>
                <a:path w="464819" h="347980">
                  <a:moveTo>
                    <a:pt x="220979" y="260603"/>
                  </a:moveTo>
                  <a:lnTo>
                    <a:pt x="214883" y="260603"/>
                  </a:lnTo>
                  <a:lnTo>
                    <a:pt x="214883" y="237743"/>
                  </a:lnTo>
                  <a:lnTo>
                    <a:pt x="216407" y="228599"/>
                  </a:lnTo>
                  <a:lnTo>
                    <a:pt x="254507" y="231647"/>
                  </a:lnTo>
                  <a:lnTo>
                    <a:pt x="257555" y="237743"/>
                  </a:lnTo>
                  <a:lnTo>
                    <a:pt x="257555" y="256031"/>
                  </a:lnTo>
                  <a:lnTo>
                    <a:pt x="225551" y="256031"/>
                  </a:lnTo>
                  <a:lnTo>
                    <a:pt x="220979" y="257555"/>
                  </a:lnTo>
                  <a:lnTo>
                    <a:pt x="220979" y="260603"/>
                  </a:lnTo>
                  <a:close/>
                </a:path>
                <a:path w="464819" h="347980">
                  <a:moveTo>
                    <a:pt x="254507" y="266699"/>
                  </a:moveTo>
                  <a:lnTo>
                    <a:pt x="251459" y="263651"/>
                  </a:lnTo>
                  <a:lnTo>
                    <a:pt x="246887" y="257555"/>
                  </a:lnTo>
                  <a:lnTo>
                    <a:pt x="236219" y="256031"/>
                  </a:lnTo>
                  <a:lnTo>
                    <a:pt x="257555" y="256031"/>
                  </a:lnTo>
                  <a:lnTo>
                    <a:pt x="257555" y="263651"/>
                  </a:lnTo>
                  <a:lnTo>
                    <a:pt x="254507" y="266699"/>
                  </a:lnTo>
                  <a:close/>
                </a:path>
                <a:path w="464819" h="347980">
                  <a:moveTo>
                    <a:pt x="458724" y="164591"/>
                  </a:moveTo>
                  <a:lnTo>
                    <a:pt x="449580" y="163067"/>
                  </a:lnTo>
                  <a:lnTo>
                    <a:pt x="18288" y="163067"/>
                  </a:lnTo>
                  <a:lnTo>
                    <a:pt x="9143" y="161543"/>
                  </a:lnTo>
                  <a:lnTo>
                    <a:pt x="4571" y="156971"/>
                  </a:lnTo>
                  <a:lnTo>
                    <a:pt x="4571" y="143255"/>
                  </a:lnTo>
                  <a:lnTo>
                    <a:pt x="21335" y="143255"/>
                  </a:lnTo>
                  <a:lnTo>
                    <a:pt x="27431" y="140207"/>
                  </a:lnTo>
                  <a:lnTo>
                    <a:pt x="27431" y="135635"/>
                  </a:lnTo>
                  <a:lnTo>
                    <a:pt x="6095" y="134112"/>
                  </a:lnTo>
                  <a:lnTo>
                    <a:pt x="1524" y="129539"/>
                  </a:lnTo>
                  <a:lnTo>
                    <a:pt x="3047" y="121919"/>
                  </a:lnTo>
                  <a:lnTo>
                    <a:pt x="3047" y="115823"/>
                  </a:lnTo>
                  <a:lnTo>
                    <a:pt x="33527" y="112776"/>
                  </a:lnTo>
                  <a:lnTo>
                    <a:pt x="33527" y="106679"/>
                  </a:lnTo>
                  <a:lnTo>
                    <a:pt x="3047" y="103631"/>
                  </a:lnTo>
                  <a:lnTo>
                    <a:pt x="3047" y="97535"/>
                  </a:lnTo>
                  <a:lnTo>
                    <a:pt x="4571" y="85343"/>
                  </a:lnTo>
                  <a:lnTo>
                    <a:pt x="27431" y="83819"/>
                  </a:lnTo>
                  <a:lnTo>
                    <a:pt x="27431" y="76200"/>
                  </a:lnTo>
                  <a:lnTo>
                    <a:pt x="4571" y="76200"/>
                  </a:lnTo>
                  <a:lnTo>
                    <a:pt x="3047" y="70103"/>
                  </a:lnTo>
                  <a:lnTo>
                    <a:pt x="1524" y="65531"/>
                  </a:lnTo>
                  <a:lnTo>
                    <a:pt x="3047" y="59435"/>
                  </a:lnTo>
                  <a:lnTo>
                    <a:pt x="19812" y="57912"/>
                  </a:lnTo>
                  <a:lnTo>
                    <a:pt x="30479" y="57912"/>
                  </a:lnTo>
                  <a:lnTo>
                    <a:pt x="33527" y="56388"/>
                  </a:lnTo>
                  <a:lnTo>
                    <a:pt x="33527" y="51815"/>
                  </a:lnTo>
                  <a:lnTo>
                    <a:pt x="27431" y="48767"/>
                  </a:lnTo>
                  <a:lnTo>
                    <a:pt x="3047" y="48767"/>
                  </a:lnTo>
                  <a:lnTo>
                    <a:pt x="3047" y="32003"/>
                  </a:lnTo>
                  <a:lnTo>
                    <a:pt x="24383" y="30479"/>
                  </a:lnTo>
                  <a:lnTo>
                    <a:pt x="25907" y="27431"/>
                  </a:lnTo>
                  <a:lnTo>
                    <a:pt x="25907" y="21335"/>
                  </a:lnTo>
                  <a:lnTo>
                    <a:pt x="22859" y="19812"/>
                  </a:lnTo>
                  <a:lnTo>
                    <a:pt x="3047" y="19812"/>
                  </a:lnTo>
                  <a:lnTo>
                    <a:pt x="0" y="12191"/>
                  </a:lnTo>
                  <a:lnTo>
                    <a:pt x="1524" y="6095"/>
                  </a:lnTo>
                  <a:lnTo>
                    <a:pt x="4571" y="0"/>
                  </a:lnTo>
                  <a:lnTo>
                    <a:pt x="461772" y="1523"/>
                  </a:lnTo>
                  <a:lnTo>
                    <a:pt x="461772" y="19812"/>
                  </a:lnTo>
                  <a:lnTo>
                    <a:pt x="455676" y="22859"/>
                  </a:lnTo>
                  <a:lnTo>
                    <a:pt x="435864" y="22859"/>
                  </a:lnTo>
                  <a:lnTo>
                    <a:pt x="435864" y="25907"/>
                  </a:lnTo>
                  <a:lnTo>
                    <a:pt x="437388" y="30479"/>
                  </a:lnTo>
                  <a:lnTo>
                    <a:pt x="454151" y="30479"/>
                  </a:lnTo>
                  <a:lnTo>
                    <a:pt x="461772" y="32003"/>
                  </a:lnTo>
                  <a:lnTo>
                    <a:pt x="461772" y="50291"/>
                  </a:lnTo>
                  <a:lnTo>
                    <a:pt x="457200" y="50291"/>
                  </a:lnTo>
                  <a:lnTo>
                    <a:pt x="445008" y="51815"/>
                  </a:lnTo>
                  <a:lnTo>
                    <a:pt x="445008" y="59435"/>
                  </a:lnTo>
                  <a:lnTo>
                    <a:pt x="455676" y="59435"/>
                  </a:lnTo>
                  <a:lnTo>
                    <a:pt x="461772" y="60959"/>
                  </a:lnTo>
                  <a:lnTo>
                    <a:pt x="461772" y="77723"/>
                  </a:lnTo>
                  <a:lnTo>
                    <a:pt x="437388" y="77723"/>
                  </a:lnTo>
                  <a:lnTo>
                    <a:pt x="437388" y="83819"/>
                  </a:lnTo>
                  <a:lnTo>
                    <a:pt x="438912" y="85343"/>
                  </a:lnTo>
                  <a:lnTo>
                    <a:pt x="454151" y="85343"/>
                  </a:lnTo>
                  <a:lnTo>
                    <a:pt x="461772" y="86867"/>
                  </a:lnTo>
                  <a:lnTo>
                    <a:pt x="463296" y="92964"/>
                  </a:lnTo>
                  <a:lnTo>
                    <a:pt x="461772" y="105155"/>
                  </a:lnTo>
                  <a:lnTo>
                    <a:pt x="449580" y="106679"/>
                  </a:lnTo>
                  <a:lnTo>
                    <a:pt x="445008" y="106679"/>
                  </a:lnTo>
                  <a:lnTo>
                    <a:pt x="445008" y="114300"/>
                  </a:lnTo>
                  <a:lnTo>
                    <a:pt x="455676" y="114300"/>
                  </a:lnTo>
                  <a:lnTo>
                    <a:pt x="461772" y="115823"/>
                  </a:lnTo>
                  <a:lnTo>
                    <a:pt x="461772" y="134112"/>
                  </a:lnTo>
                  <a:lnTo>
                    <a:pt x="454151" y="134112"/>
                  </a:lnTo>
                  <a:lnTo>
                    <a:pt x="438912" y="135635"/>
                  </a:lnTo>
                  <a:lnTo>
                    <a:pt x="438912" y="141731"/>
                  </a:lnTo>
                  <a:lnTo>
                    <a:pt x="461772" y="144779"/>
                  </a:lnTo>
                  <a:lnTo>
                    <a:pt x="461772" y="161543"/>
                  </a:lnTo>
                  <a:lnTo>
                    <a:pt x="458724" y="164591"/>
                  </a:lnTo>
                  <a:close/>
                </a:path>
                <a:path w="464819" h="347980">
                  <a:moveTo>
                    <a:pt x="428244" y="1523"/>
                  </a:moveTo>
                  <a:lnTo>
                    <a:pt x="394715" y="1523"/>
                  </a:lnTo>
                  <a:lnTo>
                    <a:pt x="411480" y="0"/>
                  </a:lnTo>
                  <a:lnTo>
                    <a:pt x="428244" y="1523"/>
                  </a:lnTo>
                  <a:close/>
                </a:path>
                <a:path w="464819" h="347980">
                  <a:moveTo>
                    <a:pt x="443484" y="172211"/>
                  </a:moveTo>
                  <a:lnTo>
                    <a:pt x="19812" y="172211"/>
                  </a:lnTo>
                  <a:lnTo>
                    <a:pt x="35051" y="169163"/>
                  </a:lnTo>
                  <a:lnTo>
                    <a:pt x="35051" y="164591"/>
                  </a:lnTo>
                  <a:lnTo>
                    <a:pt x="33527" y="163067"/>
                  </a:lnTo>
                  <a:lnTo>
                    <a:pt x="449580" y="163067"/>
                  </a:lnTo>
                  <a:lnTo>
                    <a:pt x="443484" y="164591"/>
                  </a:lnTo>
                  <a:lnTo>
                    <a:pt x="443484" y="172211"/>
                  </a:lnTo>
                  <a:close/>
                </a:path>
                <a:path w="464819" h="347980">
                  <a:moveTo>
                    <a:pt x="85343" y="219455"/>
                  </a:moveTo>
                  <a:lnTo>
                    <a:pt x="7619" y="216407"/>
                  </a:lnTo>
                  <a:lnTo>
                    <a:pt x="1524" y="213359"/>
                  </a:lnTo>
                  <a:lnTo>
                    <a:pt x="3047" y="205739"/>
                  </a:lnTo>
                  <a:lnTo>
                    <a:pt x="4571" y="201167"/>
                  </a:lnTo>
                  <a:lnTo>
                    <a:pt x="28955" y="199643"/>
                  </a:lnTo>
                  <a:lnTo>
                    <a:pt x="27431" y="195071"/>
                  </a:lnTo>
                  <a:lnTo>
                    <a:pt x="27431" y="193547"/>
                  </a:lnTo>
                  <a:lnTo>
                    <a:pt x="4571" y="188975"/>
                  </a:lnTo>
                  <a:lnTo>
                    <a:pt x="4571" y="172211"/>
                  </a:lnTo>
                  <a:lnTo>
                    <a:pt x="457200" y="172211"/>
                  </a:lnTo>
                  <a:lnTo>
                    <a:pt x="461772" y="173735"/>
                  </a:lnTo>
                  <a:lnTo>
                    <a:pt x="461772" y="190499"/>
                  </a:lnTo>
                  <a:lnTo>
                    <a:pt x="454151" y="190499"/>
                  </a:lnTo>
                  <a:lnTo>
                    <a:pt x="437388" y="193547"/>
                  </a:lnTo>
                  <a:lnTo>
                    <a:pt x="437388" y="196595"/>
                  </a:lnTo>
                  <a:lnTo>
                    <a:pt x="438912" y="198119"/>
                  </a:lnTo>
                  <a:lnTo>
                    <a:pt x="461772" y="202691"/>
                  </a:lnTo>
                  <a:lnTo>
                    <a:pt x="463296" y="205739"/>
                  </a:lnTo>
                  <a:lnTo>
                    <a:pt x="464820" y="217931"/>
                  </a:lnTo>
                  <a:lnTo>
                    <a:pt x="85343" y="2194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31720" y="2503932"/>
              <a:ext cx="27940" cy="10795"/>
            </a:xfrm>
            <a:custGeom>
              <a:avLst/>
              <a:gdLst/>
              <a:ahLst/>
              <a:cxnLst/>
              <a:rect l="l" t="t" r="r" b="b"/>
              <a:pathLst>
                <a:path w="27939" h="10794">
                  <a:moveTo>
                    <a:pt x="3048" y="10668"/>
                  </a:moveTo>
                  <a:lnTo>
                    <a:pt x="1524" y="7620"/>
                  </a:lnTo>
                  <a:lnTo>
                    <a:pt x="0" y="6096"/>
                  </a:lnTo>
                  <a:lnTo>
                    <a:pt x="0" y="3048"/>
                  </a:lnTo>
                  <a:lnTo>
                    <a:pt x="4572" y="0"/>
                  </a:lnTo>
                  <a:lnTo>
                    <a:pt x="12192" y="0"/>
                  </a:lnTo>
                  <a:lnTo>
                    <a:pt x="25908" y="1524"/>
                  </a:lnTo>
                  <a:lnTo>
                    <a:pt x="25908" y="4572"/>
                  </a:lnTo>
                  <a:lnTo>
                    <a:pt x="27432" y="6096"/>
                  </a:lnTo>
                  <a:lnTo>
                    <a:pt x="24384" y="9144"/>
                  </a:lnTo>
                  <a:lnTo>
                    <a:pt x="3048" y="10668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3240" y="2350008"/>
              <a:ext cx="141731" cy="15544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996439" y="2446019"/>
              <a:ext cx="370840" cy="41275"/>
            </a:xfrm>
            <a:custGeom>
              <a:avLst/>
              <a:gdLst/>
              <a:ahLst/>
              <a:cxnLst/>
              <a:rect l="l" t="t" r="r" b="b"/>
              <a:pathLst>
                <a:path w="370839" h="41275">
                  <a:moveTo>
                    <a:pt x="7620" y="10668"/>
                  </a:moveTo>
                  <a:lnTo>
                    <a:pt x="1524" y="9144"/>
                  </a:lnTo>
                  <a:lnTo>
                    <a:pt x="0" y="7620"/>
                  </a:lnTo>
                  <a:lnTo>
                    <a:pt x="0" y="3048"/>
                  </a:lnTo>
                  <a:lnTo>
                    <a:pt x="1524" y="1524"/>
                  </a:lnTo>
                  <a:lnTo>
                    <a:pt x="51816" y="1524"/>
                  </a:lnTo>
                  <a:lnTo>
                    <a:pt x="51816" y="9144"/>
                  </a:lnTo>
                  <a:lnTo>
                    <a:pt x="7620" y="10668"/>
                  </a:lnTo>
                  <a:close/>
                </a:path>
                <a:path w="370839" h="41275">
                  <a:moveTo>
                    <a:pt x="77724" y="10668"/>
                  </a:moveTo>
                  <a:lnTo>
                    <a:pt x="76200" y="7620"/>
                  </a:lnTo>
                  <a:lnTo>
                    <a:pt x="76200" y="3048"/>
                  </a:lnTo>
                  <a:lnTo>
                    <a:pt x="82296" y="1524"/>
                  </a:lnTo>
                  <a:lnTo>
                    <a:pt x="102108" y="1524"/>
                  </a:lnTo>
                  <a:lnTo>
                    <a:pt x="102108" y="9144"/>
                  </a:lnTo>
                  <a:lnTo>
                    <a:pt x="89916" y="9144"/>
                  </a:lnTo>
                  <a:lnTo>
                    <a:pt x="77724" y="10668"/>
                  </a:lnTo>
                  <a:close/>
                </a:path>
                <a:path w="370839" h="41275">
                  <a:moveTo>
                    <a:pt x="129540" y="10668"/>
                  </a:moveTo>
                  <a:lnTo>
                    <a:pt x="126492" y="4572"/>
                  </a:lnTo>
                  <a:lnTo>
                    <a:pt x="126492" y="3048"/>
                  </a:lnTo>
                  <a:lnTo>
                    <a:pt x="140208" y="0"/>
                  </a:lnTo>
                  <a:lnTo>
                    <a:pt x="153924" y="0"/>
                  </a:lnTo>
                  <a:lnTo>
                    <a:pt x="181356" y="3048"/>
                  </a:lnTo>
                  <a:lnTo>
                    <a:pt x="179832" y="7620"/>
                  </a:lnTo>
                  <a:lnTo>
                    <a:pt x="179832" y="9144"/>
                  </a:lnTo>
                  <a:lnTo>
                    <a:pt x="153924" y="9144"/>
                  </a:lnTo>
                  <a:lnTo>
                    <a:pt x="129540" y="10668"/>
                  </a:lnTo>
                  <a:close/>
                </a:path>
                <a:path w="370839" h="41275">
                  <a:moveTo>
                    <a:pt x="222504" y="10668"/>
                  </a:moveTo>
                  <a:lnTo>
                    <a:pt x="205740" y="10668"/>
                  </a:lnTo>
                  <a:lnTo>
                    <a:pt x="204216" y="7620"/>
                  </a:lnTo>
                  <a:lnTo>
                    <a:pt x="204216" y="6096"/>
                  </a:lnTo>
                  <a:lnTo>
                    <a:pt x="205740" y="1524"/>
                  </a:lnTo>
                  <a:lnTo>
                    <a:pt x="219456" y="1524"/>
                  </a:lnTo>
                  <a:lnTo>
                    <a:pt x="234696" y="3048"/>
                  </a:lnTo>
                  <a:lnTo>
                    <a:pt x="230123" y="7620"/>
                  </a:lnTo>
                  <a:lnTo>
                    <a:pt x="222504" y="10668"/>
                  </a:lnTo>
                  <a:close/>
                </a:path>
                <a:path w="370839" h="41275">
                  <a:moveTo>
                    <a:pt x="260604" y="10668"/>
                  </a:moveTo>
                  <a:lnTo>
                    <a:pt x="259080" y="10668"/>
                  </a:lnTo>
                  <a:lnTo>
                    <a:pt x="256032" y="7620"/>
                  </a:lnTo>
                  <a:lnTo>
                    <a:pt x="254508" y="7620"/>
                  </a:lnTo>
                  <a:lnTo>
                    <a:pt x="254508" y="3048"/>
                  </a:lnTo>
                  <a:lnTo>
                    <a:pt x="280416" y="3048"/>
                  </a:lnTo>
                  <a:lnTo>
                    <a:pt x="294132" y="1524"/>
                  </a:lnTo>
                  <a:lnTo>
                    <a:pt x="303276" y="1524"/>
                  </a:lnTo>
                  <a:lnTo>
                    <a:pt x="309372" y="3048"/>
                  </a:lnTo>
                  <a:lnTo>
                    <a:pt x="307847" y="6096"/>
                  </a:lnTo>
                  <a:lnTo>
                    <a:pt x="307847" y="9144"/>
                  </a:lnTo>
                  <a:lnTo>
                    <a:pt x="260604" y="10668"/>
                  </a:lnTo>
                  <a:close/>
                </a:path>
                <a:path w="370839" h="41275">
                  <a:moveTo>
                    <a:pt x="361188" y="10668"/>
                  </a:moveTo>
                  <a:lnTo>
                    <a:pt x="335280" y="10668"/>
                  </a:lnTo>
                  <a:lnTo>
                    <a:pt x="335280" y="3048"/>
                  </a:lnTo>
                  <a:lnTo>
                    <a:pt x="336804" y="1524"/>
                  </a:lnTo>
                  <a:lnTo>
                    <a:pt x="361188" y="1524"/>
                  </a:lnTo>
                  <a:lnTo>
                    <a:pt x="362712" y="3048"/>
                  </a:lnTo>
                  <a:lnTo>
                    <a:pt x="361188" y="10668"/>
                  </a:lnTo>
                  <a:close/>
                </a:path>
                <a:path w="370839" h="41275">
                  <a:moveTo>
                    <a:pt x="339852" y="41148"/>
                  </a:moveTo>
                  <a:lnTo>
                    <a:pt x="316992" y="38100"/>
                  </a:lnTo>
                  <a:lnTo>
                    <a:pt x="315468" y="35052"/>
                  </a:lnTo>
                  <a:lnTo>
                    <a:pt x="315468" y="30480"/>
                  </a:lnTo>
                  <a:lnTo>
                    <a:pt x="329184" y="28956"/>
                  </a:lnTo>
                  <a:lnTo>
                    <a:pt x="356616" y="28956"/>
                  </a:lnTo>
                  <a:lnTo>
                    <a:pt x="370332" y="30480"/>
                  </a:lnTo>
                  <a:lnTo>
                    <a:pt x="370332" y="39624"/>
                  </a:lnTo>
                  <a:lnTo>
                    <a:pt x="339852" y="41148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420112" y="2404872"/>
              <a:ext cx="634365" cy="41275"/>
            </a:xfrm>
            <a:custGeom>
              <a:avLst/>
              <a:gdLst/>
              <a:ahLst/>
              <a:cxnLst/>
              <a:rect l="l" t="t" r="r" b="b"/>
              <a:pathLst>
                <a:path w="634364" h="41275">
                  <a:moveTo>
                    <a:pt x="623316" y="41148"/>
                  </a:moveTo>
                  <a:lnTo>
                    <a:pt x="605028" y="39624"/>
                  </a:lnTo>
                  <a:lnTo>
                    <a:pt x="556260" y="36576"/>
                  </a:lnTo>
                  <a:lnTo>
                    <a:pt x="121920" y="36576"/>
                  </a:lnTo>
                  <a:lnTo>
                    <a:pt x="21336" y="35052"/>
                  </a:lnTo>
                  <a:lnTo>
                    <a:pt x="4572" y="33528"/>
                  </a:lnTo>
                  <a:lnTo>
                    <a:pt x="3048" y="32004"/>
                  </a:lnTo>
                  <a:lnTo>
                    <a:pt x="3048" y="30480"/>
                  </a:lnTo>
                  <a:lnTo>
                    <a:pt x="18288" y="30480"/>
                  </a:lnTo>
                  <a:lnTo>
                    <a:pt x="22860" y="28956"/>
                  </a:lnTo>
                  <a:lnTo>
                    <a:pt x="25908" y="22860"/>
                  </a:lnTo>
                  <a:lnTo>
                    <a:pt x="3048" y="21336"/>
                  </a:lnTo>
                  <a:lnTo>
                    <a:pt x="0" y="13716"/>
                  </a:lnTo>
                  <a:lnTo>
                    <a:pt x="3048" y="6096"/>
                  </a:lnTo>
                  <a:lnTo>
                    <a:pt x="3048" y="0"/>
                  </a:lnTo>
                  <a:lnTo>
                    <a:pt x="106680" y="0"/>
                  </a:lnTo>
                  <a:lnTo>
                    <a:pt x="106680" y="3048"/>
                  </a:lnTo>
                  <a:lnTo>
                    <a:pt x="102108" y="3048"/>
                  </a:lnTo>
                  <a:lnTo>
                    <a:pt x="89916" y="4572"/>
                  </a:lnTo>
                  <a:lnTo>
                    <a:pt x="89916" y="10668"/>
                  </a:lnTo>
                  <a:lnTo>
                    <a:pt x="606552" y="10668"/>
                  </a:lnTo>
                  <a:lnTo>
                    <a:pt x="608076" y="12192"/>
                  </a:lnTo>
                  <a:lnTo>
                    <a:pt x="614172" y="15240"/>
                  </a:lnTo>
                  <a:lnTo>
                    <a:pt x="630936" y="15240"/>
                  </a:lnTo>
                  <a:lnTo>
                    <a:pt x="630936" y="22860"/>
                  </a:lnTo>
                  <a:lnTo>
                    <a:pt x="632460" y="30480"/>
                  </a:lnTo>
                  <a:lnTo>
                    <a:pt x="632460" y="36576"/>
                  </a:lnTo>
                  <a:lnTo>
                    <a:pt x="623316" y="41148"/>
                  </a:lnTo>
                  <a:close/>
                </a:path>
                <a:path w="634364" h="41275">
                  <a:moveTo>
                    <a:pt x="606552" y="10668"/>
                  </a:moveTo>
                  <a:lnTo>
                    <a:pt x="117348" y="10668"/>
                  </a:lnTo>
                  <a:lnTo>
                    <a:pt x="117348" y="3048"/>
                  </a:lnTo>
                  <a:lnTo>
                    <a:pt x="115824" y="1524"/>
                  </a:lnTo>
                  <a:lnTo>
                    <a:pt x="432816" y="0"/>
                  </a:lnTo>
                  <a:lnTo>
                    <a:pt x="632460" y="3048"/>
                  </a:lnTo>
                  <a:lnTo>
                    <a:pt x="633984" y="6096"/>
                  </a:lnTo>
                  <a:lnTo>
                    <a:pt x="606552" y="6096"/>
                  </a:lnTo>
                  <a:lnTo>
                    <a:pt x="606552" y="10668"/>
                  </a:lnTo>
                  <a:close/>
                </a:path>
                <a:path w="634364" h="41275">
                  <a:moveTo>
                    <a:pt x="633984" y="7620"/>
                  </a:moveTo>
                  <a:lnTo>
                    <a:pt x="606552" y="6096"/>
                  </a:lnTo>
                  <a:lnTo>
                    <a:pt x="633984" y="6096"/>
                  </a:lnTo>
                  <a:lnTo>
                    <a:pt x="633984" y="7620"/>
                  </a:lnTo>
                  <a:close/>
                </a:path>
                <a:path w="634364" h="41275">
                  <a:moveTo>
                    <a:pt x="630936" y="15240"/>
                  </a:moveTo>
                  <a:lnTo>
                    <a:pt x="614172" y="15240"/>
                  </a:lnTo>
                  <a:lnTo>
                    <a:pt x="624840" y="13716"/>
                  </a:lnTo>
                  <a:lnTo>
                    <a:pt x="630936" y="13716"/>
                  </a:lnTo>
                  <a:lnTo>
                    <a:pt x="630936" y="152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468879" y="2407920"/>
              <a:ext cx="568960" cy="30480"/>
            </a:xfrm>
            <a:custGeom>
              <a:avLst/>
              <a:gdLst/>
              <a:ahLst/>
              <a:cxnLst/>
              <a:rect l="l" t="t" r="r" b="b"/>
              <a:pathLst>
                <a:path w="568960" h="30480">
                  <a:moveTo>
                    <a:pt x="18288" y="28956"/>
                  </a:moveTo>
                  <a:lnTo>
                    <a:pt x="12192" y="27432"/>
                  </a:lnTo>
                  <a:lnTo>
                    <a:pt x="7620" y="25908"/>
                  </a:lnTo>
                  <a:lnTo>
                    <a:pt x="0" y="25908"/>
                  </a:lnTo>
                  <a:lnTo>
                    <a:pt x="0" y="22860"/>
                  </a:lnTo>
                  <a:lnTo>
                    <a:pt x="1524" y="19812"/>
                  </a:lnTo>
                  <a:lnTo>
                    <a:pt x="54864" y="19812"/>
                  </a:lnTo>
                  <a:lnTo>
                    <a:pt x="54864" y="25908"/>
                  </a:lnTo>
                  <a:lnTo>
                    <a:pt x="18288" y="28956"/>
                  </a:lnTo>
                  <a:close/>
                </a:path>
                <a:path w="568960" h="30480">
                  <a:moveTo>
                    <a:pt x="92964" y="28956"/>
                  </a:moveTo>
                  <a:lnTo>
                    <a:pt x="83820" y="25908"/>
                  </a:lnTo>
                  <a:lnTo>
                    <a:pt x="80772" y="25908"/>
                  </a:lnTo>
                  <a:lnTo>
                    <a:pt x="79248" y="21336"/>
                  </a:lnTo>
                  <a:lnTo>
                    <a:pt x="79248" y="18288"/>
                  </a:lnTo>
                  <a:lnTo>
                    <a:pt x="102108" y="18288"/>
                  </a:lnTo>
                  <a:lnTo>
                    <a:pt x="103632" y="21336"/>
                  </a:lnTo>
                  <a:lnTo>
                    <a:pt x="105156" y="22860"/>
                  </a:lnTo>
                  <a:lnTo>
                    <a:pt x="103632" y="25908"/>
                  </a:lnTo>
                  <a:lnTo>
                    <a:pt x="97536" y="27432"/>
                  </a:lnTo>
                  <a:lnTo>
                    <a:pt x="92964" y="28956"/>
                  </a:lnTo>
                  <a:close/>
                </a:path>
                <a:path w="568960" h="30480">
                  <a:moveTo>
                    <a:pt x="97536" y="9144"/>
                  </a:moveTo>
                  <a:lnTo>
                    <a:pt x="94488" y="7620"/>
                  </a:lnTo>
                  <a:lnTo>
                    <a:pt x="94488" y="1524"/>
                  </a:lnTo>
                  <a:lnTo>
                    <a:pt x="106680" y="0"/>
                  </a:lnTo>
                  <a:lnTo>
                    <a:pt x="135636" y="0"/>
                  </a:lnTo>
                  <a:lnTo>
                    <a:pt x="146304" y="1524"/>
                  </a:lnTo>
                  <a:lnTo>
                    <a:pt x="146304" y="7620"/>
                  </a:lnTo>
                  <a:lnTo>
                    <a:pt x="97536" y="9144"/>
                  </a:lnTo>
                  <a:close/>
                </a:path>
                <a:path w="568960" h="30480">
                  <a:moveTo>
                    <a:pt x="160020" y="28956"/>
                  </a:moveTo>
                  <a:lnTo>
                    <a:pt x="132588" y="28956"/>
                  </a:lnTo>
                  <a:lnTo>
                    <a:pt x="129540" y="27432"/>
                  </a:lnTo>
                  <a:lnTo>
                    <a:pt x="131064" y="21336"/>
                  </a:lnTo>
                  <a:lnTo>
                    <a:pt x="132588" y="18288"/>
                  </a:lnTo>
                  <a:lnTo>
                    <a:pt x="182880" y="18288"/>
                  </a:lnTo>
                  <a:lnTo>
                    <a:pt x="182880" y="25908"/>
                  </a:lnTo>
                  <a:lnTo>
                    <a:pt x="179832" y="27432"/>
                  </a:lnTo>
                  <a:lnTo>
                    <a:pt x="173736" y="27432"/>
                  </a:lnTo>
                  <a:lnTo>
                    <a:pt x="160020" y="28956"/>
                  </a:lnTo>
                  <a:close/>
                </a:path>
                <a:path w="568960" h="30480">
                  <a:moveTo>
                    <a:pt x="179832" y="10668"/>
                  </a:moveTo>
                  <a:lnTo>
                    <a:pt x="172212" y="10668"/>
                  </a:lnTo>
                  <a:lnTo>
                    <a:pt x="169164" y="9144"/>
                  </a:lnTo>
                  <a:lnTo>
                    <a:pt x="169164" y="0"/>
                  </a:lnTo>
                  <a:lnTo>
                    <a:pt x="198120" y="0"/>
                  </a:lnTo>
                  <a:lnTo>
                    <a:pt x="198120" y="7620"/>
                  </a:lnTo>
                  <a:lnTo>
                    <a:pt x="192024" y="7620"/>
                  </a:lnTo>
                  <a:lnTo>
                    <a:pt x="179832" y="10668"/>
                  </a:lnTo>
                  <a:close/>
                </a:path>
                <a:path w="568960" h="30480">
                  <a:moveTo>
                    <a:pt x="233171" y="28956"/>
                  </a:moveTo>
                  <a:lnTo>
                    <a:pt x="211836" y="28956"/>
                  </a:lnTo>
                  <a:lnTo>
                    <a:pt x="207264" y="25908"/>
                  </a:lnTo>
                  <a:lnTo>
                    <a:pt x="205740" y="25908"/>
                  </a:lnTo>
                  <a:lnTo>
                    <a:pt x="205740" y="21336"/>
                  </a:lnTo>
                  <a:lnTo>
                    <a:pt x="211836" y="19812"/>
                  </a:lnTo>
                  <a:lnTo>
                    <a:pt x="216407" y="19812"/>
                  </a:lnTo>
                  <a:lnTo>
                    <a:pt x="222504" y="18288"/>
                  </a:lnTo>
                  <a:lnTo>
                    <a:pt x="231647" y="19812"/>
                  </a:lnTo>
                  <a:lnTo>
                    <a:pt x="231647" y="25908"/>
                  </a:lnTo>
                  <a:lnTo>
                    <a:pt x="233171" y="28956"/>
                  </a:lnTo>
                  <a:close/>
                </a:path>
                <a:path w="568960" h="30480">
                  <a:moveTo>
                    <a:pt x="222504" y="10668"/>
                  </a:moveTo>
                  <a:lnTo>
                    <a:pt x="219456" y="7620"/>
                  </a:lnTo>
                  <a:lnTo>
                    <a:pt x="219456" y="4572"/>
                  </a:lnTo>
                  <a:lnTo>
                    <a:pt x="220980" y="0"/>
                  </a:lnTo>
                  <a:lnTo>
                    <a:pt x="272795" y="0"/>
                  </a:lnTo>
                  <a:lnTo>
                    <a:pt x="272795" y="9144"/>
                  </a:lnTo>
                  <a:lnTo>
                    <a:pt x="222504" y="10668"/>
                  </a:lnTo>
                  <a:close/>
                </a:path>
                <a:path w="568960" h="30480">
                  <a:moveTo>
                    <a:pt x="278892" y="28956"/>
                  </a:moveTo>
                  <a:lnTo>
                    <a:pt x="265176" y="25908"/>
                  </a:lnTo>
                  <a:lnTo>
                    <a:pt x="257556" y="25908"/>
                  </a:lnTo>
                  <a:lnTo>
                    <a:pt x="256032" y="22860"/>
                  </a:lnTo>
                  <a:lnTo>
                    <a:pt x="256032" y="21336"/>
                  </a:lnTo>
                  <a:lnTo>
                    <a:pt x="269747" y="19812"/>
                  </a:lnTo>
                  <a:lnTo>
                    <a:pt x="295656" y="19812"/>
                  </a:lnTo>
                  <a:lnTo>
                    <a:pt x="307847" y="21336"/>
                  </a:lnTo>
                  <a:lnTo>
                    <a:pt x="307847" y="25908"/>
                  </a:lnTo>
                  <a:lnTo>
                    <a:pt x="284988" y="27432"/>
                  </a:lnTo>
                  <a:lnTo>
                    <a:pt x="278892" y="28956"/>
                  </a:lnTo>
                  <a:close/>
                </a:path>
                <a:path w="568960" h="30480">
                  <a:moveTo>
                    <a:pt x="324612" y="7620"/>
                  </a:moveTo>
                  <a:lnTo>
                    <a:pt x="297180" y="7620"/>
                  </a:lnTo>
                  <a:lnTo>
                    <a:pt x="298704" y="3048"/>
                  </a:lnTo>
                  <a:lnTo>
                    <a:pt x="303276" y="1524"/>
                  </a:lnTo>
                  <a:lnTo>
                    <a:pt x="323088" y="1524"/>
                  </a:lnTo>
                  <a:lnTo>
                    <a:pt x="324612" y="3048"/>
                  </a:lnTo>
                  <a:lnTo>
                    <a:pt x="324612" y="7620"/>
                  </a:lnTo>
                  <a:close/>
                </a:path>
                <a:path w="568960" h="30480">
                  <a:moveTo>
                    <a:pt x="300228" y="9144"/>
                  </a:moveTo>
                  <a:lnTo>
                    <a:pt x="298704" y="7620"/>
                  </a:lnTo>
                  <a:lnTo>
                    <a:pt x="316992" y="7620"/>
                  </a:lnTo>
                  <a:lnTo>
                    <a:pt x="300228" y="9144"/>
                  </a:lnTo>
                  <a:close/>
                </a:path>
                <a:path w="568960" h="30480">
                  <a:moveTo>
                    <a:pt x="338328" y="28956"/>
                  </a:moveTo>
                  <a:lnTo>
                    <a:pt x="333756" y="24384"/>
                  </a:lnTo>
                  <a:lnTo>
                    <a:pt x="335280" y="21336"/>
                  </a:lnTo>
                  <a:lnTo>
                    <a:pt x="359664" y="21336"/>
                  </a:lnTo>
                  <a:lnTo>
                    <a:pt x="359664" y="27432"/>
                  </a:lnTo>
                  <a:lnTo>
                    <a:pt x="352044" y="27432"/>
                  </a:lnTo>
                  <a:lnTo>
                    <a:pt x="338328" y="28956"/>
                  </a:lnTo>
                  <a:close/>
                </a:path>
                <a:path w="568960" h="30480">
                  <a:moveTo>
                    <a:pt x="388620" y="10668"/>
                  </a:moveTo>
                  <a:lnTo>
                    <a:pt x="352044" y="7620"/>
                  </a:lnTo>
                  <a:lnTo>
                    <a:pt x="350520" y="4572"/>
                  </a:lnTo>
                  <a:lnTo>
                    <a:pt x="350520" y="3048"/>
                  </a:lnTo>
                  <a:lnTo>
                    <a:pt x="402336" y="3048"/>
                  </a:lnTo>
                  <a:lnTo>
                    <a:pt x="402336" y="7620"/>
                  </a:lnTo>
                  <a:lnTo>
                    <a:pt x="399288" y="9144"/>
                  </a:lnTo>
                  <a:lnTo>
                    <a:pt x="388620" y="10668"/>
                  </a:lnTo>
                  <a:close/>
                </a:path>
                <a:path w="568960" h="30480">
                  <a:moveTo>
                    <a:pt x="414527" y="28956"/>
                  </a:moveTo>
                  <a:lnTo>
                    <a:pt x="388620" y="28956"/>
                  </a:lnTo>
                  <a:lnTo>
                    <a:pt x="388620" y="27432"/>
                  </a:lnTo>
                  <a:lnTo>
                    <a:pt x="387096" y="25908"/>
                  </a:lnTo>
                  <a:lnTo>
                    <a:pt x="387096" y="22860"/>
                  </a:lnTo>
                  <a:lnTo>
                    <a:pt x="388620" y="19812"/>
                  </a:lnTo>
                  <a:lnTo>
                    <a:pt x="428244" y="19812"/>
                  </a:lnTo>
                  <a:lnTo>
                    <a:pt x="441960" y="21336"/>
                  </a:lnTo>
                  <a:lnTo>
                    <a:pt x="440436" y="25908"/>
                  </a:lnTo>
                  <a:lnTo>
                    <a:pt x="440436" y="27432"/>
                  </a:lnTo>
                  <a:lnTo>
                    <a:pt x="426720" y="27432"/>
                  </a:lnTo>
                  <a:lnTo>
                    <a:pt x="414527" y="28956"/>
                  </a:lnTo>
                  <a:close/>
                </a:path>
                <a:path w="568960" h="30480">
                  <a:moveTo>
                    <a:pt x="426720" y="10668"/>
                  </a:moveTo>
                  <a:lnTo>
                    <a:pt x="425196" y="7620"/>
                  </a:lnTo>
                  <a:lnTo>
                    <a:pt x="425196" y="3048"/>
                  </a:lnTo>
                  <a:lnTo>
                    <a:pt x="432816" y="1524"/>
                  </a:lnTo>
                  <a:lnTo>
                    <a:pt x="440436" y="1524"/>
                  </a:lnTo>
                  <a:lnTo>
                    <a:pt x="448056" y="3048"/>
                  </a:lnTo>
                  <a:lnTo>
                    <a:pt x="455676" y="3048"/>
                  </a:lnTo>
                  <a:lnTo>
                    <a:pt x="455676" y="4572"/>
                  </a:lnTo>
                  <a:lnTo>
                    <a:pt x="454151" y="7620"/>
                  </a:lnTo>
                  <a:lnTo>
                    <a:pt x="426720" y="10668"/>
                  </a:lnTo>
                  <a:close/>
                </a:path>
                <a:path w="568960" h="30480">
                  <a:moveTo>
                    <a:pt x="490727" y="28956"/>
                  </a:moveTo>
                  <a:lnTo>
                    <a:pt x="466344" y="28956"/>
                  </a:lnTo>
                  <a:lnTo>
                    <a:pt x="464820" y="25908"/>
                  </a:lnTo>
                  <a:lnTo>
                    <a:pt x="464820" y="21336"/>
                  </a:lnTo>
                  <a:lnTo>
                    <a:pt x="490727" y="21336"/>
                  </a:lnTo>
                  <a:lnTo>
                    <a:pt x="490727" y="28956"/>
                  </a:lnTo>
                  <a:close/>
                </a:path>
                <a:path w="568960" h="30480">
                  <a:moveTo>
                    <a:pt x="531876" y="10668"/>
                  </a:moveTo>
                  <a:lnTo>
                    <a:pt x="480060" y="10668"/>
                  </a:lnTo>
                  <a:lnTo>
                    <a:pt x="480060" y="1524"/>
                  </a:lnTo>
                  <a:lnTo>
                    <a:pt x="531876" y="3048"/>
                  </a:lnTo>
                  <a:lnTo>
                    <a:pt x="531876" y="10668"/>
                  </a:lnTo>
                  <a:close/>
                </a:path>
                <a:path w="568960" h="30480">
                  <a:moveTo>
                    <a:pt x="518160" y="30480"/>
                  </a:moveTo>
                  <a:lnTo>
                    <a:pt x="516636" y="25908"/>
                  </a:lnTo>
                  <a:lnTo>
                    <a:pt x="515112" y="22860"/>
                  </a:lnTo>
                  <a:lnTo>
                    <a:pt x="516636" y="21336"/>
                  </a:lnTo>
                  <a:lnTo>
                    <a:pt x="568451" y="22860"/>
                  </a:lnTo>
                  <a:lnTo>
                    <a:pt x="568451" y="28956"/>
                  </a:lnTo>
                  <a:lnTo>
                    <a:pt x="544068" y="28956"/>
                  </a:lnTo>
                  <a:lnTo>
                    <a:pt x="518160" y="30480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18460" y="1431035"/>
              <a:ext cx="349250" cy="965200"/>
            </a:xfrm>
            <a:custGeom>
              <a:avLst/>
              <a:gdLst/>
              <a:ahLst/>
              <a:cxnLst/>
              <a:rect l="l" t="t" r="r" b="b"/>
              <a:pathLst>
                <a:path w="349250" h="965200">
                  <a:moveTo>
                    <a:pt x="321564" y="1524"/>
                  </a:moveTo>
                  <a:lnTo>
                    <a:pt x="248412" y="1524"/>
                  </a:lnTo>
                  <a:lnTo>
                    <a:pt x="272796" y="0"/>
                  </a:lnTo>
                  <a:lnTo>
                    <a:pt x="297179" y="0"/>
                  </a:lnTo>
                  <a:lnTo>
                    <a:pt x="321564" y="1524"/>
                  </a:lnTo>
                  <a:close/>
                </a:path>
                <a:path w="349250" h="965200">
                  <a:moveTo>
                    <a:pt x="132588" y="964692"/>
                  </a:moveTo>
                  <a:lnTo>
                    <a:pt x="94488" y="961644"/>
                  </a:lnTo>
                  <a:lnTo>
                    <a:pt x="3048" y="958596"/>
                  </a:lnTo>
                  <a:lnTo>
                    <a:pt x="3048" y="798576"/>
                  </a:lnTo>
                  <a:lnTo>
                    <a:pt x="1482" y="580644"/>
                  </a:lnTo>
                  <a:lnTo>
                    <a:pt x="13" y="420624"/>
                  </a:lnTo>
                  <a:lnTo>
                    <a:pt x="0" y="106680"/>
                  </a:lnTo>
                  <a:lnTo>
                    <a:pt x="1524" y="59436"/>
                  </a:lnTo>
                  <a:lnTo>
                    <a:pt x="7620" y="56388"/>
                  </a:lnTo>
                  <a:lnTo>
                    <a:pt x="15240" y="53340"/>
                  </a:lnTo>
                  <a:lnTo>
                    <a:pt x="21336" y="50292"/>
                  </a:lnTo>
                  <a:lnTo>
                    <a:pt x="50292" y="21336"/>
                  </a:lnTo>
                  <a:lnTo>
                    <a:pt x="56388" y="7620"/>
                  </a:lnTo>
                  <a:lnTo>
                    <a:pt x="59436" y="1524"/>
                  </a:lnTo>
                  <a:lnTo>
                    <a:pt x="338328" y="1524"/>
                  </a:lnTo>
                  <a:lnTo>
                    <a:pt x="345948" y="3048"/>
                  </a:lnTo>
                  <a:lnTo>
                    <a:pt x="347472" y="27432"/>
                  </a:lnTo>
                  <a:lnTo>
                    <a:pt x="348996" y="80772"/>
                  </a:lnTo>
                  <a:lnTo>
                    <a:pt x="347472" y="106680"/>
                  </a:lnTo>
                  <a:lnTo>
                    <a:pt x="327660" y="106680"/>
                  </a:lnTo>
                  <a:lnTo>
                    <a:pt x="326136" y="115824"/>
                  </a:lnTo>
                  <a:lnTo>
                    <a:pt x="326136" y="135636"/>
                  </a:lnTo>
                  <a:lnTo>
                    <a:pt x="324612" y="146304"/>
                  </a:lnTo>
                  <a:lnTo>
                    <a:pt x="324612" y="245364"/>
                  </a:lnTo>
                  <a:lnTo>
                    <a:pt x="140208" y="245364"/>
                  </a:lnTo>
                  <a:lnTo>
                    <a:pt x="129540" y="246888"/>
                  </a:lnTo>
                  <a:lnTo>
                    <a:pt x="118872" y="291084"/>
                  </a:lnTo>
                  <a:lnTo>
                    <a:pt x="117348" y="312419"/>
                  </a:lnTo>
                  <a:lnTo>
                    <a:pt x="117348" y="344424"/>
                  </a:lnTo>
                  <a:lnTo>
                    <a:pt x="118872" y="373380"/>
                  </a:lnTo>
                  <a:lnTo>
                    <a:pt x="118872" y="376428"/>
                  </a:lnTo>
                  <a:lnTo>
                    <a:pt x="123444" y="406908"/>
                  </a:lnTo>
                  <a:lnTo>
                    <a:pt x="132588" y="437387"/>
                  </a:lnTo>
                  <a:lnTo>
                    <a:pt x="121920" y="483108"/>
                  </a:lnTo>
                  <a:lnTo>
                    <a:pt x="117348" y="531876"/>
                  </a:lnTo>
                  <a:lnTo>
                    <a:pt x="121920" y="580644"/>
                  </a:lnTo>
                  <a:lnTo>
                    <a:pt x="132588" y="626363"/>
                  </a:lnTo>
                  <a:lnTo>
                    <a:pt x="137160" y="630936"/>
                  </a:lnTo>
                  <a:lnTo>
                    <a:pt x="140208" y="632459"/>
                  </a:lnTo>
                  <a:lnTo>
                    <a:pt x="144780" y="633984"/>
                  </a:lnTo>
                  <a:lnTo>
                    <a:pt x="327660" y="633984"/>
                  </a:lnTo>
                  <a:lnTo>
                    <a:pt x="327660" y="643128"/>
                  </a:lnTo>
                  <a:lnTo>
                    <a:pt x="213360" y="644651"/>
                  </a:lnTo>
                  <a:lnTo>
                    <a:pt x="196596" y="644651"/>
                  </a:lnTo>
                  <a:lnTo>
                    <a:pt x="187452" y="646176"/>
                  </a:lnTo>
                  <a:lnTo>
                    <a:pt x="187452" y="647699"/>
                  </a:lnTo>
                  <a:lnTo>
                    <a:pt x="185928" y="652272"/>
                  </a:lnTo>
                  <a:lnTo>
                    <a:pt x="185928" y="911351"/>
                  </a:lnTo>
                  <a:lnTo>
                    <a:pt x="172212" y="918972"/>
                  </a:lnTo>
                  <a:lnTo>
                    <a:pt x="166116" y="923544"/>
                  </a:lnTo>
                  <a:lnTo>
                    <a:pt x="160020" y="926592"/>
                  </a:lnTo>
                  <a:lnTo>
                    <a:pt x="152400" y="935736"/>
                  </a:lnTo>
                  <a:lnTo>
                    <a:pt x="150876" y="941832"/>
                  </a:lnTo>
                  <a:lnTo>
                    <a:pt x="147828" y="941832"/>
                  </a:lnTo>
                  <a:lnTo>
                    <a:pt x="138684" y="960120"/>
                  </a:lnTo>
                  <a:lnTo>
                    <a:pt x="132588" y="964692"/>
                  </a:lnTo>
                  <a:close/>
                </a:path>
                <a:path w="349250" h="965200">
                  <a:moveTo>
                    <a:pt x="156972" y="420624"/>
                  </a:moveTo>
                  <a:lnTo>
                    <a:pt x="158496" y="400811"/>
                  </a:lnTo>
                  <a:lnTo>
                    <a:pt x="160020" y="397763"/>
                  </a:lnTo>
                  <a:lnTo>
                    <a:pt x="163068" y="364236"/>
                  </a:lnTo>
                  <a:lnTo>
                    <a:pt x="163068" y="330708"/>
                  </a:lnTo>
                  <a:lnTo>
                    <a:pt x="160020" y="297180"/>
                  </a:lnTo>
                  <a:lnTo>
                    <a:pt x="155448" y="262128"/>
                  </a:lnTo>
                  <a:lnTo>
                    <a:pt x="150876" y="254507"/>
                  </a:lnTo>
                  <a:lnTo>
                    <a:pt x="146304" y="248412"/>
                  </a:lnTo>
                  <a:lnTo>
                    <a:pt x="140208" y="245364"/>
                  </a:lnTo>
                  <a:lnTo>
                    <a:pt x="324612" y="245364"/>
                  </a:lnTo>
                  <a:lnTo>
                    <a:pt x="324612" y="330708"/>
                  </a:lnTo>
                  <a:lnTo>
                    <a:pt x="326136" y="361187"/>
                  </a:lnTo>
                  <a:lnTo>
                    <a:pt x="252984" y="361187"/>
                  </a:lnTo>
                  <a:lnTo>
                    <a:pt x="248412" y="373380"/>
                  </a:lnTo>
                  <a:lnTo>
                    <a:pt x="246888" y="388620"/>
                  </a:lnTo>
                  <a:lnTo>
                    <a:pt x="246888" y="406908"/>
                  </a:lnTo>
                  <a:lnTo>
                    <a:pt x="245364" y="419100"/>
                  </a:lnTo>
                  <a:lnTo>
                    <a:pt x="224028" y="419100"/>
                  </a:lnTo>
                  <a:lnTo>
                    <a:pt x="156972" y="420624"/>
                  </a:lnTo>
                  <a:close/>
                </a:path>
                <a:path w="349250" h="965200">
                  <a:moveTo>
                    <a:pt x="284988" y="420624"/>
                  </a:moveTo>
                  <a:lnTo>
                    <a:pt x="283464" y="406908"/>
                  </a:lnTo>
                  <a:lnTo>
                    <a:pt x="281940" y="390144"/>
                  </a:lnTo>
                  <a:lnTo>
                    <a:pt x="281940" y="361187"/>
                  </a:lnTo>
                  <a:lnTo>
                    <a:pt x="326136" y="361187"/>
                  </a:lnTo>
                  <a:lnTo>
                    <a:pt x="326136" y="376428"/>
                  </a:lnTo>
                  <a:lnTo>
                    <a:pt x="315467" y="382524"/>
                  </a:lnTo>
                  <a:lnTo>
                    <a:pt x="307848" y="394716"/>
                  </a:lnTo>
                  <a:lnTo>
                    <a:pt x="304800" y="406908"/>
                  </a:lnTo>
                  <a:lnTo>
                    <a:pt x="300228" y="419100"/>
                  </a:lnTo>
                  <a:lnTo>
                    <a:pt x="294131" y="419100"/>
                  </a:lnTo>
                  <a:lnTo>
                    <a:pt x="284988" y="420624"/>
                  </a:lnTo>
                  <a:close/>
                </a:path>
                <a:path w="349250" h="965200">
                  <a:moveTo>
                    <a:pt x="326136" y="515111"/>
                  </a:moveTo>
                  <a:lnTo>
                    <a:pt x="265176" y="515111"/>
                  </a:lnTo>
                  <a:lnTo>
                    <a:pt x="283464" y="513587"/>
                  </a:lnTo>
                  <a:lnTo>
                    <a:pt x="283464" y="458724"/>
                  </a:lnTo>
                  <a:lnTo>
                    <a:pt x="289560" y="455676"/>
                  </a:lnTo>
                  <a:lnTo>
                    <a:pt x="294131" y="457200"/>
                  </a:lnTo>
                  <a:lnTo>
                    <a:pt x="300228" y="458724"/>
                  </a:lnTo>
                  <a:lnTo>
                    <a:pt x="312419" y="489204"/>
                  </a:lnTo>
                  <a:lnTo>
                    <a:pt x="315467" y="489204"/>
                  </a:lnTo>
                  <a:lnTo>
                    <a:pt x="316992" y="495300"/>
                  </a:lnTo>
                  <a:lnTo>
                    <a:pt x="321564" y="498348"/>
                  </a:lnTo>
                  <a:lnTo>
                    <a:pt x="326136" y="504444"/>
                  </a:lnTo>
                  <a:lnTo>
                    <a:pt x="326136" y="515111"/>
                  </a:lnTo>
                  <a:close/>
                </a:path>
                <a:path w="349250" h="965200">
                  <a:moveTo>
                    <a:pt x="327660" y="633984"/>
                  </a:moveTo>
                  <a:lnTo>
                    <a:pt x="144780" y="633984"/>
                  </a:lnTo>
                  <a:lnTo>
                    <a:pt x="156972" y="617220"/>
                  </a:lnTo>
                  <a:lnTo>
                    <a:pt x="166116" y="537972"/>
                  </a:lnTo>
                  <a:lnTo>
                    <a:pt x="163068" y="521208"/>
                  </a:lnTo>
                  <a:lnTo>
                    <a:pt x="163068" y="504444"/>
                  </a:lnTo>
                  <a:lnTo>
                    <a:pt x="161544" y="489204"/>
                  </a:lnTo>
                  <a:lnTo>
                    <a:pt x="160020" y="472440"/>
                  </a:lnTo>
                  <a:lnTo>
                    <a:pt x="156972" y="464820"/>
                  </a:lnTo>
                  <a:lnTo>
                    <a:pt x="156972" y="458724"/>
                  </a:lnTo>
                  <a:lnTo>
                    <a:pt x="248412" y="457200"/>
                  </a:lnTo>
                  <a:lnTo>
                    <a:pt x="248412" y="499872"/>
                  </a:lnTo>
                  <a:lnTo>
                    <a:pt x="249936" y="512063"/>
                  </a:lnTo>
                  <a:lnTo>
                    <a:pt x="254508" y="513587"/>
                  </a:lnTo>
                  <a:lnTo>
                    <a:pt x="265176" y="515111"/>
                  </a:lnTo>
                  <a:lnTo>
                    <a:pt x="326136" y="515111"/>
                  </a:lnTo>
                  <a:lnTo>
                    <a:pt x="327660" y="537972"/>
                  </a:lnTo>
                  <a:lnTo>
                    <a:pt x="327660" y="6339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01696" y="1493520"/>
              <a:ext cx="0" cy="901065"/>
            </a:xfrm>
            <a:custGeom>
              <a:avLst/>
              <a:gdLst/>
              <a:ahLst/>
              <a:cxnLst/>
              <a:rect l="l" t="t" r="r" b="b"/>
              <a:pathLst>
                <a:path h="901064">
                  <a:moveTo>
                    <a:pt x="0" y="0"/>
                  </a:moveTo>
                  <a:lnTo>
                    <a:pt x="0" y="900683"/>
                  </a:lnTo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77440" y="1427987"/>
              <a:ext cx="509270" cy="965200"/>
            </a:xfrm>
            <a:custGeom>
              <a:avLst/>
              <a:gdLst/>
              <a:ahLst/>
              <a:cxnLst/>
              <a:rect l="l" t="t" r="r" b="b"/>
              <a:pathLst>
                <a:path w="509269" h="965200">
                  <a:moveTo>
                    <a:pt x="64008" y="964692"/>
                  </a:moveTo>
                  <a:lnTo>
                    <a:pt x="45720" y="960120"/>
                  </a:lnTo>
                  <a:lnTo>
                    <a:pt x="45720" y="947927"/>
                  </a:lnTo>
                  <a:lnTo>
                    <a:pt x="44196" y="925068"/>
                  </a:lnTo>
                  <a:lnTo>
                    <a:pt x="44196" y="899160"/>
                  </a:lnTo>
                  <a:lnTo>
                    <a:pt x="42672" y="874775"/>
                  </a:lnTo>
                  <a:lnTo>
                    <a:pt x="7620" y="871727"/>
                  </a:lnTo>
                  <a:lnTo>
                    <a:pt x="4572" y="813816"/>
                  </a:lnTo>
                  <a:lnTo>
                    <a:pt x="4572" y="755904"/>
                  </a:lnTo>
                  <a:lnTo>
                    <a:pt x="7620" y="755904"/>
                  </a:lnTo>
                  <a:lnTo>
                    <a:pt x="6096" y="754379"/>
                  </a:lnTo>
                  <a:lnTo>
                    <a:pt x="6096" y="751331"/>
                  </a:lnTo>
                  <a:lnTo>
                    <a:pt x="4572" y="725424"/>
                  </a:lnTo>
                  <a:lnTo>
                    <a:pt x="4572" y="643127"/>
                  </a:lnTo>
                  <a:lnTo>
                    <a:pt x="3048" y="603504"/>
                  </a:lnTo>
                  <a:lnTo>
                    <a:pt x="3048" y="403860"/>
                  </a:lnTo>
                  <a:lnTo>
                    <a:pt x="1524" y="301752"/>
                  </a:lnTo>
                  <a:lnTo>
                    <a:pt x="0" y="274319"/>
                  </a:lnTo>
                  <a:lnTo>
                    <a:pt x="1524" y="231648"/>
                  </a:lnTo>
                  <a:lnTo>
                    <a:pt x="1524" y="181356"/>
                  </a:lnTo>
                  <a:lnTo>
                    <a:pt x="0" y="144780"/>
                  </a:lnTo>
                  <a:lnTo>
                    <a:pt x="1524" y="102108"/>
                  </a:lnTo>
                  <a:lnTo>
                    <a:pt x="19812" y="100584"/>
                  </a:lnTo>
                  <a:lnTo>
                    <a:pt x="38100" y="100584"/>
                  </a:lnTo>
                  <a:lnTo>
                    <a:pt x="38100" y="47244"/>
                  </a:lnTo>
                  <a:lnTo>
                    <a:pt x="39624" y="4572"/>
                  </a:lnTo>
                  <a:lnTo>
                    <a:pt x="60960" y="0"/>
                  </a:lnTo>
                  <a:lnTo>
                    <a:pt x="86868" y="0"/>
                  </a:lnTo>
                  <a:lnTo>
                    <a:pt x="137160" y="1524"/>
                  </a:lnTo>
                  <a:lnTo>
                    <a:pt x="434340" y="1524"/>
                  </a:lnTo>
                  <a:lnTo>
                    <a:pt x="443484" y="4572"/>
                  </a:lnTo>
                  <a:lnTo>
                    <a:pt x="452628" y="22860"/>
                  </a:lnTo>
                  <a:lnTo>
                    <a:pt x="458724" y="30480"/>
                  </a:lnTo>
                  <a:lnTo>
                    <a:pt x="467868" y="36576"/>
                  </a:lnTo>
                  <a:lnTo>
                    <a:pt x="470916" y="42672"/>
                  </a:lnTo>
                  <a:lnTo>
                    <a:pt x="473964" y="47244"/>
                  </a:lnTo>
                  <a:lnTo>
                    <a:pt x="480060" y="50292"/>
                  </a:lnTo>
                  <a:lnTo>
                    <a:pt x="480060" y="53340"/>
                  </a:lnTo>
                  <a:lnTo>
                    <a:pt x="483107" y="54864"/>
                  </a:lnTo>
                  <a:lnTo>
                    <a:pt x="487680" y="56388"/>
                  </a:lnTo>
                  <a:lnTo>
                    <a:pt x="502920" y="64008"/>
                  </a:lnTo>
                  <a:lnTo>
                    <a:pt x="502920" y="181356"/>
                  </a:lnTo>
                  <a:lnTo>
                    <a:pt x="460248" y="181356"/>
                  </a:lnTo>
                  <a:lnTo>
                    <a:pt x="458724" y="190500"/>
                  </a:lnTo>
                  <a:lnTo>
                    <a:pt x="458724" y="198119"/>
                  </a:lnTo>
                  <a:lnTo>
                    <a:pt x="377952" y="198119"/>
                  </a:lnTo>
                  <a:lnTo>
                    <a:pt x="358140" y="201168"/>
                  </a:lnTo>
                  <a:lnTo>
                    <a:pt x="358140" y="207264"/>
                  </a:lnTo>
                  <a:lnTo>
                    <a:pt x="359664" y="208788"/>
                  </a:lnTo>
                  <a:lnTo>
                    <a:pt x="364236" y="211836"/>
                  </a:lnTo>
                  <a:lnTo>
                    <a:pt x="460248" y="211836"/>
                  </a:lnTo>
                  <a:lnTo>
                    <a:pt x="460248" y="230124"/>
                  </a:lnTo>
                  <a:lnTo>
                    <a:pt x="502920" y="230124"/>
                  </a:lnTo>
                  <a:lnTo>
                    <a:pt x="505968" y="510539"/>
                  </a:lnTo>
                  <a:lnTo>
                    <a:pt x="505968" y="661416"/>
                  </a:lnTo>
                  <a:lnTo>
                    <a:pt x="509016" y="961644"/>
                  </a:lnTo>
                  <a:lnTo>
                    <a:pt x="64008" y="964692"/>
                  </a:lnTo>
                  <a:close/>
                </a:path>
                <a:path w="509269" h="965200">
                  <a:moveTo>
                    <a:pt x="502920" y="204216"/>
                  </a:moveTo>
                  <a:lnTo>
                    <a:pt x="495300" y="198119"/>
                  </a:lnTo>
                  <a:lnTo>
                    <a:pt x="481584" y="190500"/>
                  </a:lnTo>
                  <a:lnTo>
                    <a:pt x="469392" y="182880"/>
                  </a:lnTo>
                  <a:lnTo>
                    <a:pt x="460248" y="181356"/>
                  </a:lnTo>
                  <a:lnTo>
                    <a:pt x="502920" y="181356"/>
                  </a:lnTo>
                  <a:lnTo>
                    <a:pt x="502920" y="204216"/>
                  </a:lnTo>
                  <a:close/>
                </a:path>
                <a:path w="509269" h="965200">
                  <a:moveTo>
                    <a:pt x="460248" y="211836"/>
                  </a:moveTo>
                  <a:lnTo>
                    <a:pt x="364236" y="211836"/>
                  </a:lnTo>
                  <a:lnTo>
                    <a:pt x="460248" y="210312"/>
                  </a:lnTo>
                  <a:lnTo>
                    <a:pt x="460248" y="211836"/>
                  </a:lnTo>
                  <a:close/>
                </a:path>
                <a:path w="509269" h="965200">
                  <a:moveTo>
                    <a:pt x="502920" y="230124"/>
                  </a:moveTo>
                  <a:lnTo>
                    <a:pt x="460248" y="230124"/>
                  </a:lnTo>
                  <a:lnTo>
                    <a:pt x="470916" y="225552"/>
                  </a:lnTo>
                  <a:lnTo>
                    <a:pt x="492252" y="213360"/>
                  </a:lnTo>
                  <a:lnTo>
                    <a:pt x="502920" y="210312"/>
                  </a:lnTo>
                  <a:lnTo>
                    <a:pt x="502920" y="2301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994916" y="2331720"/>
              <a:ext cx="372110" cy="41275"/>
            </a:xfrm>
            <a:custGeom>
              <a:avLst/>
              <a:gdLst/>
              <a:ahLst/>
              <a:cxnLst/>
              <a:rect l="l" t="t" r="r" b="b"/>
              <a:pathLst>
                <a:path w="372110" h="41275">
                  <a:moveTo>
                    <a:pt x="9144" y="41148"/>
                  </a:moveTo>
                  <a:lnTo>
                    <a:pt x="7620" y="33528"/>
                  </a:lnTo>
                  <a:lnTo>
                    <a:pt x="9144" y="32004"/>
                  </a:lnTo>
                  <a:lnTo>
                    <a:pt x="32004" y="32004"/>
                  </a:lnTo>
                  <a:lnTo>
                    <a:pt x="33528" y="33528"/>
                  </a:lnTo>
                  <a:lnTo>
                    <a:pt x="33528" y="36576"/>
                  </a:lnTo>
                  <a:lnTo>
                    <a:pt x="35052" y="38100"/>
                  </a:lnTo>
                  <a:lnTo>
                    <a:pt x="9144" y="41148"/>
                  </a:lnTo>
                  <a:close/>
                </a:path>
                <a:path w="372110" h="41275">
                  <a:moveTo>
                    <a:pt x="19812" y="13716"/>
                  </a:moveTo>
                  <a:lnTo>
                    <a:pt x="7620" y="10668"/>
                  </a:lnTo>
                  <a:lnTo>
                    <a:pt x="1524" y="10668"/>
                  </a:lnTo>
                  <a:lnTo>
                    <a:pt x="1524" y="7620"/>
                  </a:lnTo>
                  <a:lnTo>
                    <a:pt x="0" y="1524"/>
                  </a:lnTo>
                  <a:lnTo>
                    <a:pt x="27432" y="1524"/>
                  </a:lnTo>
                  <a:lnTo>
                    <a:pt x="53340" y="3048"/>
                  </a:lnTo>
                  <a:lnTo>
                    <a:pt x="53340" y="10668"/>
                  </a:lnTo>
                  <a:lnTo>
                    <a:pt x="45720" y="12192"/>
                  </a:lnTo>
                  <a:lnTo>
                    <a:pt x="27432" y="12192"/>
                  </a:lnTo>
                  <a:lnTo>
                    <a:pt x="19812" y="13716"/>
                  </a:lnTo>
                  <a:close/>
                </a:path>
                <a:path w="372110" h="41275">
                  <a:moveTo>
                    <a:pt x="103632" y="10668"/>
                  </a:moveTo>
                  <a:lnTo>
                    <a:pt x="76200" y="10668"/>
                  </a:lnTo>
                  <a:lnTo>
                    <a:pt x="77724" y="1524"/>
                  </a:lnTo>
                  <a:lnTo>
                    <a:pt x="94488" y="1524"/>
                  </a:lnTo>
                  <a:lnTo>
                    <a:pt x="103632" y="3048"/>
                  </a:lnTo>
                  <a:lnTo>
                    <a:pt x="103632" y="10668"/>
                  </a:lnTo>
                  <a:close/>
                </a:path>
                <a:path w="372110" h="41275">
                  <a:moveTo>
                    <a:pt x="82296" y="12192"/>
                  </a:moveTo>
                  <a:lnTo>
                    <a:pt x="79248" y="10668"/>
                  </a:lnTo>
                  <a:lnTo>
                    <a:pt x="96012" y="10668"/>
                  </a:lnTo>
                  <a:lnTo>
                    <a:pt x="82296" y="12192"/>
                  </a:lnTo>
                  <a:close/>
                </a:path>
                <a:path w="372110" h="41275">
                  <a:moveTo>
                    <a:pt x="57912" y="41148"/>
                  </a:moveTo>
                  <a:lnTo>
                    <a:pt x="56388" y="38100"/>
                  </a:lnTo>
                  <a:lnTo>
                    <a:pt x="54864" y="33528"/>
                  </a:lnTo>
                  <a:lnTo>
                    <a:pt x="67056" y="30480"/>
                  </a:lnTo>
                  <a:lnTo>
                    <a:pt x="97536" y="30480"/>
                  </a:lnTo>
                  <a:lnTo>
                    <a:pt x="111252" y="33528"/>
                  </a:lnTo>
                  <a:lnTo>
                    <a:pt x="109728" y="33528"/>
                  </a:lnTo>
                  <a:lnTo>
                    <a:pt x="109728" y="39624"/>
                  </a:lnTo>
                  <a:lnTo>
                    <a:pt x="83820" y="39624"/>
                  </a:lnTo>
                  <a:lnTo>
                    <a:pt x="57912" y="41148"/>
                  </a:lnTo>
                  <a:close/>
                </a:path>
                <a:path w="372110" h="41275">
                  <a:moveTo>
                    <a:pt x="146304" y="41148"/>
                  </a:moveTo>
                  <a:lnTo>
                    <a:pt x="138684" y="39624"/>
                  </a:lnTo>
                  <a:lnTo>
                    <a:pt x="135636" y="38100"/>
                  </a:lnTo>
                  <a:lnTo>
                    <a:pt x="135636" y="33528"/>
                  </a:lnTo>
                  <a:lnTo>
                    <a:pt x="161544" y="33528"/>
                  </a:lnTo>
                  <a:lnTo>
                    <a:pt x="161544" y="38100"/>
                  </a:lnTo>
                  <a:lnTo>
                    <a:pt x="156972" y="39624"/>
                  </a:lnTo>
                  <a:lnTo>
                    <a:pt x="146304" y="41148"/>
                  </a:lnTo>
                  <a:close/>
                </a:path>
                <a:path w="372110" h="41275">
                  <a:moveTo>
                    <a:pt x="156972" y="13716"/>
                  </a:moveTo>
                  <a:lnTo>
                    <a:pt x="129540" y="10668"/>
                  </a:lnTo>
                  <a:lnTo>
                    <a:pt x="128016" y="7620"/>
                  </a:lnTo>
                  <a:lnTo>
                    <a:pt x="128016" y="4572"/>
                  </a:lnTo>
                  <a:lnTo>
                    <a:pt x="155448" y="3048"/>
                  </a:lnTo>
                  <a:lnTo>
                    <a:pt x="182879" y="3048"/>
                  </a:lnTo>
                  <a:lnTo>
                    <a:pt x="182879" y="10668"/>
                  </a:lnTo>
                  <a:lnTo>
                    <a:pt x="173736" y="10668"/>
                  </a:lnTo>
                  <a:lnTo>
                    <a:pt x="156972" y="13716"/>
                  </a:lnTo>
                  <a:close/>
                </a:path>
                <a:path w="372110" h="41275">
                  <a:moveTo>
                    <a:pt x="210312" y="13716"/>
                  </a:moveTo>
                  <a:lnTo>
                    <a:pt x="208788" y="13716"/>
                  </a:lnTo>
                  <a:lnTo>
                    <a:pt x="205740" y="12192"/>
                  </a:lnTo>
                  <a:lnTo>
                    <a:pt x="204215" y="7620"/>
                  </a:lnTo>
                  <a:lnTo>
                    <a:pt x="204215" y="4572"/>
                  </a:lnTo>
                  <a:lnTo>
                    <a:pt x="205740" y="3048"/>
                  </a:lnTo>
                  <a:lnTo>
                    <a:pt x="234696" y="3048"/>
                  </a:lnTo>
                  <a:lnTo>
                    <a:pt x="234696" y="9144"/>
                  </a:lnTo>
                  <a:lnTo>
                    <a:pt x="217932" y="12192"/>
                  </a:lnTo>
                  <a:lnTo>
                    <a:pt x="210312" y="13716"/>
                  </a:lnTo>
                  <a:close/>
                </a:path>
                <a:path w="372110" h="41275">
                  <a:moveTo>
                    <a:pt x="214884" y="41148"/>
                  </a:moveTo>
                  <a:lnTo>
                    <a:pt x="187452" y="41148"/>
                  </a:lnTo>
                  <a:lnTo>
                    <a:pt x="187452" y="32004"/>
                  </a:lnTo>
                  <a:lnTo>
                    <a:pt x="237744" y="32004"/>
                  </a:lnTo>
                  <a:lnTo>
                    <a:pt x="237744" y="38100"/>
                  </a:lnTo>
                  <a:lnTo>
                    <a:pt x="230124" y="39624"/>
                  </a:lnTo>
                  <a:lnTo>
                    <a:pt x="214884" y="41148"/>
                  </a:lnTo>
                  <a:close/>
                </a:path>
                <a:path w="372110" h="41275">
                  <a:moveTo>
                    <a:pt x="263652" y="41148"/>
                  </a:moveTo>
                  <a:lnTo>
                    <a:pt x="263652" y="33528"/>
                  </a:lnTo>
                  <a:lnTo>
                    <a:pt x="283464" y="32004"/>
                  </a:lnTo>
                  <a:lnTo>
                    <a:pt x="289560" y="32004"/>
                  </a:lnTo>
                  <a:lnTo>
                    <a:pt x="289560" y="38100"/>
                  </a:lnTo>
                  <a:lnTo>
                    <a:pt x="275844" y="38100"/>
                  </a:lnTo>
                  <a:lnTo>
                    <a:pt x="263652" y="41148"/>
                  </a:lnTo>
                  <a:close/>
                </a:path>
                <a:path w="372110" h="41275">
                  <a:moveTo>
                    <a:pt x="260603" y="13716"/>
                  </a:moveTo>
                  <a:lnTo>
                    <a:pt x="256032" y="10668"/>
                  </a:lnTo>
                  <a:lnTo>
                    <a:pt x="256032" y="1524"/>
                  </a:lnTo>
                  <a:lnTo>
                    <a:pt x="283464" y="0"/>
                  </a:lnTo>
                  <a:lnTo>
                    <a:pt x="298703" y="1524"/>
                  </a:lnTo>
                  <a:lnTo>
                    <a:pt x="309372" y="3048"/>
                  </a:lnTo>
                  <a:lnTo>
                    <a:pt x="307848" y="9144"/>
                  </a:lnTo>
                  <a:lnTo>
                    <a:pt x="307848" y="10668"/>
                  </a:lnTo>
                  <a:lnTo>
                    <a:pt x="271272" y="10668"/>
                  </a:lnTo>
                  <a:lnTo>
                    <a:pt x="260603" y="13716"/>
                  </a:lnTo>
                  <a:close/>
                </a:path>
                <a:path w="372110" h="41275">
                  <a:moveTo>
                    <a:pt x="307848" y="12192"/>
                  </a:moveTo>
                  <a:lnTo>
                    <a:pt x="283464" y="10668"/>
                  </a:lnTo>
                  <a:lnTo>
                    <a:pt x="307848" y="10668"/>
                  </a:lnTo>
                  <a:lnTo>
                    <a:pt x="307848" y="12192"/>
                  </a:lnTo>
                  <a:close/>
                </a:path>
                <a:path w="372110" h="41275">
                  <a:moveTo>
                    <a:pt x="336804" y="13716"/>
                  </a:moveTo>
                  <a:lnTo>
                    <a:pt x="336804" y="4572"/>
                  </a:lnTo>
                  <a:lnTo>
                    <a:pt x="362712" y="3048"/>
                  </a:lnTo>
                  <a:lnTo>
                    <a:pt x="362712" y="10668"/>
                  </a:lnTo>
                  <a:lnTo>
                    <a:pt x="359664" y="10668"/>
                  </a:lnTo>
                  <a:lnTo>
                    <a:pt x="355092" y="12192"/>
                  </a:lnTo>
                  <a:lnTo>
                    <a:pt x="344423" y="12192"/>
                  </a:lnTo>
                  <a:lnTo>
                    <a:pt x="336804" y="13716"/>
                  </a:lnTo>
                  <a:close/>
                </a:path>
                <a:path w="372110" h="41275">
                  <a:moveTo>
                    <a:pt x="352044" y="13716"/>
                  </a:moveTo>
                  <a:lnTo>
                    <a:pt x="344423" y="12192"/>
                  </a:lnTo>
                  <a:lnTo>
                    <a:pt x="355092" y="12192"/>
                  </a:lnTo>
                  <a:lnTo>
                    <a:pt x="352044" y="13716"/>
                  </a:lnTo>
                  <a:close/>
                </a:path>
                <a:path w="372110" h="41275">
                  <a:moveTo>
                    <a:pt x="356616" y="41148"/>
                  </a:moveTo>
                  <a:lnTo>
                    <a:pt x="315467" y="41148"/>
                  </a:lnTo>
                  <a:lnTo>
                    <a:pt x="315467" y="33528"/>
                  </a:lnTo>
                  <a:lnTo>
                    <a:pt x="371856" y="33528"/>
                  </a:lnTo>
                  <a:lnTo>
                    <a:pt x="371856" y="38100"/>
                  </a:lnTo>
                  <a:lnTo>
                    <a:pt x="356616" y="41148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18103" y="2089404"/>
              <a:ext cx="132587" cy="24688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193036" y="1528571"/>
              <a:ext cx="59690" cy="775970"/>
            </a:xfrm>
            <a:custGeom>
              <a:avLst/>
              <a:gdLst/>
              <a:ahLst/>
              <a:cxnLst/>
              <a:rect l="l" t="t" r="r" b="b"/>
              <a:pathLst>
                <a:path w="59689" h="775969">
                  <a:moveTo>
                    <a:pt x="15240" y="775716"/>
                  </a:moveTo>
                  <a:lnTo>
                    <a:pt x="9144" y="774191"/>
                  </a:lnTo>
                  <a:lnTo>
                    <a:pt x="6096" y="774191"/>
                  </a:lnTo>
                  <a:lnTo>
                    <a:pt x="4572" y="670560"/>
                  </a:lnTo>
                  <a:lnTo>
                    <a:pt x="4572" y="566928"/>
                  </a:lnTo>
                  <a:lnTo>
                    <a:pt x="1524" y="361187"/>
                  </a:lnTo>
                  <a:lnTo>
                    <a:pt x="1524" y="257556"/>
                  </a:lnTo>
                  <a:lnTo>
                    <a:pt x="0" y="155448"/>
                  </a:lnTo>
                  <a:lnTo>
                    <a:pt x="0" y="0"/>
                  </a:lnTo>
                  <a:lnTo>
                    <a:pt x="39624" y="1524"/>
                  </a:lnTo>
                  <a:lnTo>
                    <a:pt x="54864" y="1524"/>
                  </a:lnTo>
                  <a:lnTo>
                    <a:pt x="54864" y="129539"/>
                  </a:lnTo>
                  <a:lnTo>
                    <a:pt x="56387" y="175260"/>
                  </a:lnTo>
                  <a:lnTo>
                    <a:pt x="57912" y="306323"/>
                  </a:lnTo>
                  <a:lnTo>
                    <a:pt x="57912" y="509015"/>
                  </a:lnTo>
                  <a:lnTo>
                    <a:pt x="54864" y="509015"/>
                  </a:lnTo>
                  <a:lnTo>
                    <a:pt x="54864" y="510539"/>
                  </a:lnTo>
                  <a:lnTo>
                    <a:pt x="57912" y="510539"/>
                  </a:lnTo>
                  <a:lnTo>
                    <a:pt x="57912" y="566928"/>
                  </a:lnTo>
                  <a:lnTo>
                    <a:pt x="59436" y="615695"/>
                  </a:lnTo>
                  <a:lnTo>
                    <a:pt x="59436" y="774191"/>
                  </a:lnTo>
                  <a:lnTo>
                    <a:pt x="36576" y="774191"/>
                  </a:lnTo>
                  <a:lnTo>
                    <a:pt x="15240" y="7757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69236" y="1530095"/>
              <a:ext cx="0" cy="774700"/>
            </a:xfrm>
            <a:custGeom>
              <a:avLst/>
              <a:gdLst/>
              <a:ahLst/>
              <a:cxnLst/>
              <a:rect l="l" t="t" r="r" b="b"/>
              <a:pathLst>
                <a:path h="774700">
                  <a:moveTo>
                    <a:pt x="0" y="0"/>
                  </a:moveTo>
                  <a:lnTo>
                    <a:pt x="0" y="774191"/>
                  </a:lnTo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287524" y="1528571"/>
              <a:ext cx="59690" cy="775970"/>
            </a:xfrm>
            <a:custGeom>
              <a:avLst/>
              <a:gdLst/>
              <a:ahLst/>
              <a:cxnLst/>
              <a:rect l="l" t="t" r="r" b="b"/>
              <a:pathLst>
                <a:path w="59689" h="775969">
                  <a:moveTo>
                    <a:pt x="6096" y="775716"/>
                  </a:moveTo>
                  <a:lnTo>
                    <a:pt x="4572" y="771144"/>
                  </a:lnTo>
                  <a:lnTo>
                    <a:pt x="3048" y="626364"/>
                  </a:lnTo>
                  <a:lnTo>
                    <a:pt x="1524" y="432816"/>
                  </a:lnTo>
                  <a:lnTo>
                    <a:pt x="1524" y="336804"/>
                  </a:lnTo>
                  <a:lnTo>
                    <a:pt x="0" y="333756"/>
                  </a:lnTo>
                  <a:lnTo>
                    <a:pt x="0" y="0"/>
                  </a:lnTo>
                  <a:lnTo>
                    <a:pt x="39624" y="1524"/>
                  </a:lnTo>
                  <a:lnTo>
                    <a:pt x="53340" y="1524"/>
                  </a:lnTo>
                  <a:lnTo>
                    <a:pt x="54864" y="4572"/>
                  </a:lnTo>
                  <a:lnTo>
                    <a:pt x="54864" y="260604"/>
                  </a:lnTo>
                  <a:lnTo>
                    <a:pt x="57912" y="466344"/>
                  </a:lnTo>
                  <a:lnTo>
                    <a:pt x="57912" y="620268"/>
                  </a:lnTo>
                  <a:lnTo>
                    <a:pt x="59436" y="670560"/>
                  </a:lnTo>
                  <a:lnTo>
                    <a:pt x="59436" y="774192"/>
                  </a:lnTo>
                  <a:lnTo>
                    <a:pt x="32004" y="774192"/>
                  </a:lnTo>
                  <a:lnTo>
                    <a:pt x="6096" y="7757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362200" y="1530095"/>
              <a:ext cx="0" cy="774700"/>
            </a:xfrm>
            <a:custGeom>
              <a:avLst/>
              <a:gdLst/>
              <a:ahLst/>
              <a:cxnLst/>
              <a:rect l="l" t="t" r="r" b="b"/>
              <a:pathLst>
                <a:path h="774700">
                  <a:moveTo>
                    <a:pt x="0" y="0"/>
                  </a:moveTo>
                  <a:lnTo>
                    <a:pt x="0" y="774191"/>
                  </a:lnTo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008632" y="1530095"/>
              <a:ext cx="60960" cy="772795"/>
            </a:xfrm>
            <a:custGeom>
              <a:avLst/>
              <a:gdLst/>
              <a:ahLst/>
              <a:cxnLst/>
              <a:rect l="l" t="t" r="r" b="b"/>
              <a:pathLst>
                <a:path w="60960" h="772794">
                  <a:moveTo>
                    <a:pt x="9143" y="772668"/>
                  </a:moveTo>
                  <a:lnTo>
                    <a:pt x="6095" y="758952"/>
                  </a:lnTo>
                  <a:lnTo>
                    <a:pt x="6095" y="601980"/>
                  </a:lnTo>
                  <a:lnTo>
                    <a:pt x="3047" y="300228"/>
                  </a:lnTo>
                  <a:lnTo>
                    <a:pt x="1523" y="199643"/>
                  </a:lnTo>
                  <a:lnTo>
                    <a:pt x="0" y="114300"/>
                  </a:lnTo>
                  <a:lnTo>
                    <a:pt x="0" y="0"/>
                  </a:lnTo>
                  <a:lnTo>
                    <a:pt x="53339" y="0"/>
                  </a:lnTo>
                  <a:lnTo>
                    <a:pt x="56387" y="15240"/>
                  </a:lnTo>
                  <a:lnTo>
                    <a:pt x="56387" y="76200"/>
                  </a:lnTo>
                  <a:lnTo>
                    <a:pt x="54863" y="97536"/>
                  </a:lnTo>
                  <a:lnTo>
                    <a:pt x="56387" y="114300"/>
                  </a:lnTo>
                  <a:lnTo>
                    <a:pt x="54863" y="149352"/>
                  </a:lnTo>
                  <a:lnTo>
                    <a:pt x="56387" y="167640"/>
                  </a:lnTo>
                  <a:lnTo>
                    <a:pt x="56387" y="249936"/>
                  </a:lnTo>
                  <a:lnTo>
                    <a:pt x="57911" y="368808"/>
                  </a:lnTo>
                  <a:lnTo>
                    <a:pt x="57911" y="469391"/>
                  </a:lnTo>
                  <a:lnTo>
                    <a:pt x="59435" y="670560"/>
                  </a:lnTo>
                  <a:lnTo>
                    <a:pt x="60959" y="771143"/>
                  </a:lnTo>
                  <a:lnTo>
                    <a:pt x="35051" y="771143"/>
                  </a:lnTo>
                  <a:lnTo>
                    <a:pt x="9143" y="7726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086355" y="1528571"/>
              <a:ext cx="0" cy="774700"/>
            </a:xfrm>
            <a:custGeom>
              <a:avLst/>
              <a:gdLst/>
              <a:ahLst/>
              <a:cxnLst/>
              <a:rect l="l" t="t" r="r" b="b"/>
              <a:pathLst>
                <a:path h="774700">
                  <a:moveTo>
                    <a:pt x="0" y="0"/>
                  </a:moveTo>
                  <a:lnTo>
                    <a:pt x="0" y="774191"/>
                  </a:lnTo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100072" y="1527048"/>
              <a:ext cx="62865" cy="774700"/>
            </a:xfrm>
            <a:custGeom>
              <a:avLst/>
              <a:gdLst/>
              <a:ahLst/>
              <a:cxnLst/>
              <a:rect l="l" t="t" r="r" b="b"/>
              <a:pathLst>
                <a:path w="62864" h="774700">
                  <a:moveTo>
                    <a:pt x="62483" y="774191"/>
                  </a:moveTo>
                  <a:lnTo>
                    <a:pt x="9143" y="774191"/>
                  </a:lnTo>
                  <a:lnTo>
                    <a:pt x="7619" y="771143"/>
                  </a:lnTo>
                  <a:lnTo>
                    <a:pt x="6095" y="766572"/>
                  </a:lnTo>
                  <a:lnTo>
                    <a:pt x="6095" y="665987"/>
                  </a:lnTo>
                  <a:lnTo>
                    <a:pt x="4571" y="618743"/>
                  </a:lnTo>
                  <a:lnTo>
                    <a:pt x="3047" y="361187"/>
                  </a:lnTo>
                  <a:lnTo>
                    <a:pt x="1523" y="259080"/>
                  </a:lnTo>
                  <a:lnTo>
                    <a:pt x="1523" y="208788"/>
                  </a:lnTo>
                  <a:lnTo>
                    <a:pt x="0" y="156972"/>
                  </a:lnTo>
                  <a:lnTo>
                    <a:pt x="0" y="4572"/>
                  </a:lnTo>
                  <a:lnTo>
                    <a:pt x="10667" y="1524"/>
                  </a:lnTo>
                  <a:lnTo>
                    <a:pt x="25907" y="0"/>
                  </a:lnTo>
                  <a:lnTo>
                    <a:pt x="56387" y="1524"/>
                  </a:lnTo>
                  <a:lnTo>
                    <a:pt x="57911" y="309372"/>
                  </a:lnTo>
                  <a:lnTo>
                    <a:pt x="60959" y="614172"/>
                  </a:lnTo>
                  <a:lnTo>
                    <a:pt x="60959" y="716279"/>
                  </a:lnTo>
                  <a:lnTo>
                    <a:pt x="62483" y="774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177796" y="1530095"/>
              <a:ext cx="0" cy="772795"/>
            </a:xfrm>
            <a:custGeom>
              <a:avLst/>
              <a:gdLst/>
              <a:ahLst/>
              <a:cxnLst/>
              <a:rect l="l" t="t" r="r" b="b"/>
              <a:pathLst>
                <a:path h="772794">
                  <a:moveTo>
                    <a:pt x="0" y="0"/>
                  </a:moveTo>
                  <a:lnTo>
                    <a:pt x="0" y="772667"/>
                  </a:lnTo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991868" y="1530095"/>
              <a:ext cx="0" cy="771525"/>
            </a:xfrm>
            <a:custGeom>
              <a:avLst/>
              <a:gdLst/>
              <a:ahLst/>
              <a:cxnLst/>
              <a:rect l="l" t="t" r="r" b="b"/>
              <a:pathLst>
                <a:path h="771525">
                  <a:moveTo>
                    <a:pt x="0" y="0"/>
                  </a:moveTo>
                  <a:lnTo>
                    <a:pt x="0" y="771144"/>
                  </a:lnTo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127248" y="2164080"/>
              <a:ext cx="10795" cy="119380"/>
            </a:xfrm>
            <a:custGeom>
              <a:avLst/>
              <a:gdLst/>
              <a:ahLst/>
              <a:cxnLst/>
              <a:rect l="l" t="t" r="r" b="b"/>
              <a:pathLst>
                <a:path w="10794" h="119380">
                  <a:moveTo>
                    <a:pt x="4572" y="118872"/>
                  </a:moveTo>
                  <a:lnTo>
                    <a:pt x="1524" y="105156"/>
                  </a:lnTo>
                  <a:lnTo>
                    <a:pt x="0" y="88392"/>
                  </a:lnTo>
                  <a:lnTo>
                    <a:pt x="0" y="71628"/>
                  </a:lnTo>
                  <a:lnTo>
                    <a:pt x="3048" y="57912"/>
                  </a:lnTo>
                  <a:lnTo>
                    <a:pt x="9144" y="57912"/>
                  </a:lnTo>
                  <a:lnTo>
                    <a:pt x="9144" y="88392"/>
                  </a:lnTo>
                  <a:lnTo>
                    <a:pt x="10668" y="117348"/>
                  </a:lnTo>
                  <a:lnTo>
                    <a:pt x="6096" y="117348"/>
                  </a:lnTo>
                  <a:lnTo>
                    <a:pt x="4572" y="118872"/>
                  </a:lnTo>
                  <a:close/>
                </a:path>
                <a:path w="10794" h="119380">
                  <a:moveTo>
                    <a:pt x="3048" y="33528"/>
                  </a:moveTo>
                  <a:lnTo>
                    <a:pt x="1524" y="24384"/>
                  </a:lnTo>
                  <a:lnTo>
                    <a:pt x="1524" y="7620"/>
                  </a:lnTo>
                  <a:lnTo>
                    <a:pt x="3048" y="0"/>
                  </a:lnTo>
                  <a:lnTo>
                    <a:pt x="9144" y="0"/>
                  </a:lnTo>
                  <a:lnTo>
                    <a:pt x="9144" y="15240"/>
                  </a:lnTo>
                  <a:lnTo>
                    <a:pt x="10668" y="32004"/>
                  </a:lnTo>
                  <a:lnTo>
                    <a:pt x="7620" y="32004"/>
                  </a:lnTo>
                  <a:lnTo>
                    <a:pt x="3048" y="33528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256788" y="1549908"/>
              <a:ext cx="1557655" cy="631190"/>
            </a:xfrm>
            <a:custGeom>
              <a:avLst/>
              <a:gdLst/>
              <a:ahLst/>
              <a:cxnLst/>
              <a:rect l="l" t="t" r="r" b="b"/>
              <a:pathLst>
                <a:path w="1557654" h="631189">
                  <a:moveTo>
                    <a:pt x="56387" y="623316"/>
                  </a:moveTo>
                  <a:lnTo>
                    <a:pt x="28956" y="623316"/>
                  </a:lnTo>
                  <a:lnTo>
                    <a:pt x="4572" y="620268"/>
                  </a:lnTo>
                  <a:lnTo>
                    <a:pt x="1524" y="384048"/>
                  </a:lnTo>
                  <a:lnTo>
                    <a:pt x="1524" y="310896"/>
                  </a:lnTo>
                  <a:lnTo>
                    <a:pt x="0" y="280415"/>
                  </a:lnTo>
                  <a:lnTo>
                    <a:pt x="0" y="0"/>
                  </a:lnTo>
                  <a:lnTo>
                    <a:pt x="403860" y="1524"/>
                  </a:lnTo>
                  <a:lnTo>
                    <a:pt x="641604" y="4572"/>
                  </a:lnTo>
                  <a:lnTo>
                    <a:pt x="643128" y="7620"/>
                  </a:lnTo>
                  <a:lnTo>
                    <a:pt x="669036" y="7620"/>
                  </a:lnTo>
                  <a:lnTo>
                    <a:pt x="670560" y="13716"/>
                  </a:lnTo>
                  <a:lnTo>
                    <a:pt x="670560" y="41148"/>
                  </a:lnTo>
                  <a:lnTo>
                    <a:pt x="659892" y="41148"/>
                  </a:lnTo>
                  <a:lnTo>
                    <a:pt x="655320" y="42672"/>
                  </a:lnTo>
                  <a:lnTo>
                    <a:pt x="656844" y="51816"/>
                  </a:lnTo>
                  <a:lnTo>
                    <a:pt x="659892" y="60960"/>
                  </a:lnTo>
                  <a:lnTo>
                    <a:pt x="662940" y="60960"/>
                  </a:lnTo>
                  <a:lnTo>
                    <a:pt x="667512" y="73152"/>
                  </a:lnTo>
                  <a:lnTo>
                    <a:pt x="669036" y="79248"/>
                  </a:lnTo>
                  <a:lnTo>
                    <a:pt x="672084" y="79248"/>
                  </a:lnTo>
                  <a:lnTo>
                    <a:pt x="672084" y="80772"/>
                  </a:lnTo>
                  <a:lnTo>
                    <a:pt x="673608" y="83820"/>
                  </a:lnTo>
                  <a:lnTo>
                    <a:pt x="106680" y="83820"/>
                  </a:lnTo>
                  <a:lnTo>
                    <a:pt x="105156" y="85344"/>
                  </a:lnTo>
                  <a:lnTo>
                    <a:pt x="105156" y="182880"/>
                  </a:lnTo>
                  <a:lnTo>
                    <a:pt x="106680" y="231648"/>
                  </a:lnTo>
                  <a:lnTo>
                    <a:pt x="106680" y="426720"/>
                  </a:lnTo>
                  <a:lnTo>
                    <a:pt x="108086" y="463296"/>
                  </a:lnTo>
                  <a:lnTo>
                    <a:pt x="108204" y="573024"/>
                  </a:lnTo>
                  <a:lnTo>
                    <a:pt x="106680" y="621792"/>
                  </a:lnTo>
                  <a:lnTo>
                    <a:pt x="56387" y="623316"/>
                  </a:lnTo>
                  <a:close/>
                </a:path>
                <a:path w="1557654" h="631189">
                  <a:moveTo>
                    <a:pt x="669036" y="7620"/>
                  </a:moveTo>
                  <a:lnTo>
                    <a:pt x="643128" y="7620"/>
                  </a:lnTo>
                  <a:lnTo>
                    <a:pt x="661416" y="3048"/>
                  </a:lnTo>
                  <a:lnTo>
                    <a:pt x="669036" y="4572"/>
                  </a:lnTo>
                  <a:lnTo>
                    <a:pt x="669036" y="7620"/>
                  </a:lnTo>
                  <a:close/>
                </a:path>
                <a:path w="1557654" h="631189">
                  <a:moveTo>
                    <a:pt x="417576" y="624840"/>
                  </a:moveTo>
                  <a:lnTo>
                    <a:pt x="384048" y="621792"/>
                  </a:lnTo>
                  <a:lnTo>
                    <a:pt x="382524" y="612648"/>
                  </a:lnTo>
                  <a:lnTo>
                    <a:pt x="381000" y="524256"/>
                  </a:lnTo>
                  <a:lnTo>
                    <a:pt x="381000" y="377952"/>
                  </a:lnTo>
                  <a:lnTo>
                    <a:pt x="379476" y="280415"/>
                  </a:lnTo>
                  <a:lnTo>
                    <a:pt x="379476" y="213360"/>
                  </a:lnTo>
                  <a:lnTo>
                    <a:pt x="377952" y="156972"/>
                  </a:lnTo>
                  <a:lnTo>
                    <a:pt x="377952" y="85344"/>
                  </a:lnTo>
                  <a:lnTo>
                    <a:pt x="106680" y="83820"/>
                  </a:lnTo>
                  <a:lnTo>
                    <a:pt x="673608" y="83820"/>
                  </a:lnTo>
                  <a:lnTo>
                    <a:pt x="673608" y="85344"/>
                  </a:lnTo>
                  <a:lnTo>
                    <a:pt x="461772" y="85344"/>
                  </a:lnTo>
                  <a:lnTo>
                    <a:pt x="463296" y="623316"/>
                  </a:lnTo>
                  <a:lnTo>
                    <a:pt x="417576" y="624840"/>
                  </a:lnTo>
                  <a:close/>
                </a:path>
                <a:path w="1557654" h="631189">
                  <a:moveTo>
                    <a:pt x="313944" y="601980"/>
                  </a:moveTo>
                  <a:lnTo>
                    <a:pt x="278892" y="601980"/>
                  </a:lnTo>
                  <a:lnTo>
                    <a:pt x="239268" y="600456"/>
                  </a:lnTo>
                  <a:lnTo>
                    <a:pt x="120395" y="598932"/>
                  </a:lnTo>
                  <a:lnTo>
                    <a:pt x="118871" y="524256"/>
                  </a:lnTo>
                  <a:lnTo>
                    <a:pt x="118871" y="461772"/>
                  </a:lnTo>
                  <a:lnTo>
                    <a:pt x="166116" y="461772"/>
                  </a:lnTo>
                  <a:lnTo>
                    <a:pt x="211836" y="463296"/>
                  </a:lnTo>
                  <a:lnTo>
                    <a:pt x="368808" y="463296"/>
                  </a:lnTo>
                  <a:lnTo>
                    <a:pt x="371856" y="545592"/>
                  </a:lnTo>
                  <a:lnTo>
                    <a:pt x="371856" y="586740"/>
                  </a:lnTo>
                  <a:lnTo>
                    <a:pt x="370332" y="598932"/>
                  </a:lnTo>
                  <a:lnTo>
                    <a:pt x="335280" y="600456"/>
                  </a:lnTo>
                  <a:lnTo>
                    <a:pt x="313944" y="601980"/>
                  </a:lnTo>
                  <a:close/>
                </a:path>
                <a:path w="1557654" h="631189">
                  <a:moveTo>
                    <a:pt x="368808" y="463296"/>
                  </a:moveTo>
                  <a:lnTo>
                    <a:pt x="211836" y="463296"/>
                  </a:lnTo>
                  <a:lnTo>
                    <a:pt x="225552" y="461772"/>
                  </a:lnTo>
                  <a:lnTo>
                    <a:pt x="252984" y="461772"/>
                  </a:lnTo>
                  <a:lnTo>
                    <a:pt x="368808" y="463296"/>
                  </a:lnTo>
                  <a:close/>
                </a:path>
                <a:path w="1557654" h="631189">
                  <a:moveTo>
                    <a:pt x="781812" y="624840"/>
                  </a:moveTo>
                  <a:lnTo>
                    <a:pt x="762000" y="624840"/>
                  </a:lnTo>
                  <a:lnTo>
                    <a:pt x="742188" y="623316"/>
                  </a:lnTo>
                  <a:lnTo>
                    <a:pt x="737616" y="91440"/>
                  </a:lnTo>
                  <a:lnTo>
                    <a:pt x="728472" y="88392"/>
                  </a:lnTo>
                  <a:lnTo>
                    <a:pt x="711708" y="86868"/>
                  </a:lnTo>
                  <a:lnTo>
                    <a:pt x="681228" y="85344"/>
                  </a:lnTo>
                  <a:lnTo>
                    <a:pt x="685800" y="74676"/>
                  </a:lnTo>
                  <a:lnTo>
                    <a:pt x="690372" y="65532"/>
                  </a:lnTo>
                  <a:lnTo>
                    <a:pt x="694944" y="53340"/>
                  </a:lnTo>
                  <a:lnTo>
                    <a:pt x="699516" y="42672"/>
                  </a:lnTo>
                  <a:lnTo>
                    <a:pt x="690372" y="41148"/>
                  </a:lnTo>
                  <a:lnTo>
                    <a:pt x="685800" y="41148"/>
                  </a:lnTo>
                  <a:lnTo>
                    <a:pt x="684276" y="36576"/>
                  </a:lnTo>
                  <a:lnTo>
                    <a:pt x="682752" y="30480"/>
                  </a:lnTo>
                  <a:lnTo>
                    <a:pt x="682752" y="4572"/>
                  </a:lnTo>
                  <a:lnTo>
                    <a:pt x="734568" y="1524"/>
                  </a:lnTo>
                  <a:lnTo>
                    <a:pt x="789432" y="1524"/>
                  </a:lnTo>
                  <a:lnTo>
                    <a:pt x="842772" y="3048"/>
                  </a:lnTo>
                  <a:lnTo>
                    <a:pt x="896112" y="6096"/>
                  </a:lnTo>
                  <a:lnTo>
                    <a:pt x="1211580" y="7620"/>
                  </a:lnTo>
                  <a:lnTo>
                    <a:pt x="1237488" y="9144"/>
                  </a:lnTo>
                  <a:lnTo>
                    <a:pt x="1552956" y="9144"/>
                  </a:lnTo>
                  <a:lnTo>
                    <a:pt x="1556004" y="12192"/>
                  </a:lnTo>
                  <a:lnTo>
                    <a:pt x="1556004" y="88392"/>
                  </a:lnTo>
                  <a:lnTo>
                    <a:pt x="822960" y="88392"/>
                  </a:lnTo>
                  <a:lnTo>
                    <a:pt x="819912" y="111252"/>
                  </a:lnTo>
                  <a:lnTo>
                    <a:pt x="819912" y="217932"/>
                  </a:lnTo>
                  <a:lnTo>
                    <a:pt x="821349" y="370332"/>
                  </a:lnTo>
                  <a:lnTo>
                    <a:pt x="821436" y="623316"/>
                  </a:lnTo>
                  <a:lnTo>
                    <a:pt x="781812" y="624840"/>
                  </a:lnTo>
                  <a:close/>
                </a:path>
                <a:path w="1557654" h="631189">
                  <a:moveTo>
                    <a:pt x="932688" y="4572"/>
                  </a:moveTo>
                  <a:lnTo>
                    <a:pt x="929640" y="4572"/>
                  </a:lnTo>
                  <a:lnTo>
                    <a:pt x="929640" y="1524"/>
                  </a:lnTo>
                  <a:lnTo>
                    <a:pt x="932688" y="4572"/>
                  </a:lnTo>
                  <a:close/>
                </a:path>
                <a:path w="1557654" h="631189">
                  <a:moveTo>
                    <a:pt x="935736" y="6096"/>
                  </a:moveTo>
                  <a:lnTo>
                    <a:pt x="896112" y="6096"/>
                  </a:lnTo>
                  <a:lnTo>
                    <a:pt x="902208" y="4572"/>
                  </a:lnTo>
                  <a:lnTo>
                    <a:pt x="934212" y="4572"/>
                  </a:lnTo>
                  <a:lnTo>
                    <a:pt x="935736" y="6096"/>
                  </a:lnTo>
                  <a:close/>
                </a:path>
                <a:path w="1557654" h="631189">
                  <a:moveTo>
                    <a:pt x="1292352" y="9144"/>
                  </a:moveTo>
                  <a:lnTo>
                    <a:pt x="1237488" y="9144"/>
                  </a:lnTo>
                  <a:lnTo>
                    <a:pt x="1251204" y="7620"/>
                  </a:lnTo>
                  <a:lnTo>
                    <a:pt x="1264920" y="7620"/>
                  </a:lnTo>
                  <a:lnTo>
                    <a:pt x="1292352" y="9144"/>
                  </a:lnTo>
                  <a:close/>
                </a:path>
                <a:path w="1557654" h="631189">
                  <a:moveTo>
                    <a:pt x="1456944" y="9144"/>
                  </a:moveTo>
                  <a:lnTo>
                    <a:pt x="1292352" y="9144"/>
                  </a:lnTo>
                  <a:lnTo>
                    <a:pt x="1307592" y="7620"/>
                  </a:lnTo>
                  <a:lnTo>
                    <a:pt x="1447800" y="7620"/>
                  </a:lnTo>
                  <a:lnTo>
                    <a:pt x="1456944" y="9144"/>
                  </a:lnTo>
                  <a:close/>
                </a:path>
                <a:path w="1557654" h="631189">
                  <a:moveTo>
                    <a:pt x="1513332" y="630936"/>
                  </a:moveTo>
                  <a:lnTo>
                    <a:pt x="1499616" y="629412"/>
                  </a:lnTo>
                  <a:lnTo>
                    <a:pt x="1456944" y="629412"/>
                  </a:lnTo>
                  <a:lnTo>
                    <a:pt x="1453896" y="618744"/>
                  </a:lnTo>
                  <a:lnTo>
                    <a:pt x="1453896" y="571500"/>
                  </a:lnTo>
                  <a:lnTo>
                    <a:pt x="1452372" y="92964"/>
                  </a:lnTo>
                  <a:lnTo>
                    <a:pt x="1296924" y="91440"/>
                  </a:lnTo>
                  <a:lnTo>
                    <a:pt x="1094232" y="91440"/>
                  </a:lnTo>
                  <a:lnTo>
                    <a:pt x="822960" y="88392"/>
                  </a:lnTo>
                  <a:lnTo>
                    <a:pt x="1556004" y="88392"/>
                  </a:lnTo>
                  <a:lnTo>
                    <a:pt x="1556004" y="379476"/>
                  </a:lnTo>
                  <a:lnTo>
                    <a:pt x="1557528" y="467868"/>
                  </a:lnTo>
                  <a:lnTo>
                    <a:pt x="1557528" y="629412"/>
                  </a:lnTo>
                  <a:lnTo>
                    <a:pt x="1513332" y="630936"/>
                  </a:lnTo>
                  <a:close/>
                </a:path>
                <a:path w="1557654" h="631189">
                  <a:moveTo>
                    <a:pt x="1178052" y="626364"/>
                  </a:moveTo>
                  <a:lnTo>
                    <a:pt x="1112520" y="626364"/>
                  </a:lnTo>
                  <a:lnTo>
                    <a:pt x="1100328" y="624840"/>
                  </a:lnTo>
                  <a:lnTo>
                    <a:pt x="1097280" y="379476"/>
                  </a:lnTo>
                  <a:lnTo>
                    <a:pt x="1095756" y="370332"/>
                  </a:lnTo>
                  <a:lnTo>
                    <a:pt x="1095756" y="91440"/>
                  </a:lnTo>
                  <a:lnTo>
                    <a:pt x="1232916" y="91440"/>
                  </a:lnTo>
                  <a:lnTo>
                    <a:pt x="1178052" y="92964"/>
                  </a:lnTo>
                  <a:lnTo>
                    <a:pt x="1178052" y="99060"/>
                  </a:lnTo>
                  <a:lnTo>
                    <a:pt x="1176528" y="103632"/>
                  </a:lnTo>
                  <a:lnTo>
                    <a:pt x="1178052" y="108204"/>
                  </a:lnTo>
                  <a:lnTo>
                    <a:pt x="1178052" y="626364"/>
                  </a:lnTo>
                  <a:close/>
                </a:path>
                <a:path w="1557654" h="631189">
                  <a:moveTo>
                    <a:pt x="1303020" y="605028"/>
                  </a:moveTo>
                  <a:lnTo>
                    <a:pt x="1191768" y="605028"/>
                  </a:lnTo>
                  <a:lnTo>
                    <a:pt x="1188720" y="573024"/>
                  </a:lnTo>
                  <a:lnTo>
                    <a:pt x="1188720" y="472440"/>
                  </a:lnTo>
                  <a:lnTo>
                    <a:pt x="1190244" y="469392"/>
                  </a:lnTo>
                  <a:lnTo>
                    <a:pt x="1191768" y="467868"/>
                  </a:lnTo>
                  <a:lnTo>
                    <a:pt x="1440180" y="469392"/>
                  </a:lnTo>
                  <a:lnTo>
                    <a:pt x="1440180" y="601980"/>
                  </a:lnTo>
                  <a:lnTo>
                    <a:pt x="1303020" y="601980"/>
                  </a:lnTo>
                  <a:lnTo>
                    <a:pt x="1303020" y="605028"/>
                  </a:lnTo>
                  <a:close/>
                </a:path>
                <a:path w="1557654" h="631189">
                  <a:moveTo>
                    <a:pt x="1322832" y="606552"/>
                  </a:moveTo>
                  <a:lnTo>
                    <a:pt x="1316736" y="606552"/>
                  </a:lnTo>
                  <a:lnTo>
                    <a:pt x="1310640" y="601980"/>
                  </a:lnTo>
                  <a:lnTo>
                    <a:pt x="1328928" y="601980"/>
                  </a:lnTo>
                  <a:lnTo>
                    <a:pt x="1322832" y="606552"/>
                  </a:lnTo>
                  <a:close/>
                </a:path>
                <a:path w="1557654" h="631189">
                  <a:moveTo>
                    <a:pt x="1440180" y="606552"/>
                  </a:moveTo>
                  <a:lnTo>
                    <a:pt x="1399032" y="606552"/>
                  </a:lnTo>
                  <a:lnTo>
                    <a:pt x="1338072" y="605028"/>
                  </a:lnTo>
                  <a:lnTo>
                    <a:pt x="1330452" y="601980"/>
                  </a:lnTo>
                  <a:lnTo>
                    <a:pt x="1440180" y="601980"/>
                  </a:lnTo>
                  <a:lnTo>
                    <a:pt x="1440180" y="606552"/>
                  </a:lnTo>
                  <a:close/>
                </a:path>
                <a:path w="1557654" h="631189">
                  <a:moveTo>
                    <a:pt x="1431036" y="608076"/>
                  </a:moveTo>
                  <a:lnTo>
                    <a:pt x="1427988" y="608076"/>
                  </a:lnTo>
                  <a:lnTo>
                    <a:pt x="1414272" y="606552"/>
                  </a:lnTo>
                  <a:lnTo>
                    <a:pt x="1435608" y="606552"/>
                  </a:lnTo>
                  <a:lnTo>
                    <a:pt x="1431036" y="6080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127248" y="2087880"/>
              <a:ext cx="1466215" cy="50800"/>
            </a:xfrm>
            <a:custGeom>
              <a:avLst/>
              <a:gdLst/>
              <a:ahLst/>
              <a:cxnLst/>
              <a:rect l="l" t="t" r="r" b="b"/>
              <a:pathLst>
                <a:path w="1466214" h="50800">
                  <a:moveTo>
                    <a:pt x="3048" y="50292"/>
                  </a:moveTo>
                  <a:lnTo>
                    <a:pt x="1524" y="50292"/>
                  </a:lnTo>
                  <a:lnTo>
                    <a:pt x="0" y="39624"/>
                  </a:lnTo>
                  <a:lnTo>
                    <a:pt x="0" y="18288"/>
                  </a:lnTo>
                  <a:lnTo>
                    <a:pt x="1524" y="7620"/>
                  </a:lnTo>
                  <a:lnTo>
                    <a:pt x="21336" y="7620"/>
                  </a:lnTo>
                  <a:lnTo>
                    <a:pt x="21336" y="15240"/>
                  </a:lnTo>
                  <a:lnTo>
                    <a:pt x="12192" y="16764"/>
                  </a:lnTo>
                  <a:lnTo>
                    <a:pt x="9144" y="18288"/>
                  </a:lnTo>
                  <a:lnTo>
                    <a:pt x="7620" y="33528"/>
                  </a:lnTo>
                  <a:lnTo>
                    <a:pt x="7620" y="45720"/>
                  </a:lnTo>
                  <a:lnTo>
                    <a:pt x="6096" y="48768"/>
                  </a:lnTo>
                  <a:lnTo>
                    <a:pt x="4572" y="48768"/>
                  </a:lnTo>
                  <a:lnTo>
                    <a:pt x="3048" y="50292"/>
                  </a:lnTo>
                  <a:close/>
                </a:path>
                <a:path w="1466214" h="50800">
                  <a:moveTo>
                    <a:pt x="370332" y="44196"/>
                  </a:moveTo>
                  <a:lnTo>
                    <a:pt x="361188" y="39624"/>
                  </a:lnTo>
                  <a:lnTo>
                    <a:pt x="358140" y="32004"/>
                  </a:lnTo>
                  <a:lnTo>
                    <a:pt x="356616" y="21336"/>
                  </a:lnTo>
                  <a:lnTo>
                    <a:pt x="356616" y="10668"/>
                  </a:lnTo>
                  <a:lnTo>
                    <a:pt x="364236" y="3048"/>
                  </a:lnTo>
                  <a:lnTo>
                    <a:pt x="373380" y="0"/>
                  </a:lnTo>
                  <a:lnTo>
                    <a:pt x="384048" y="3048"/>
                  </a:lnTo>
                  <a:lnTo>
                    <a:pt x="391668" y="10668"/>
                  </a:lnTo>
                  <a:lnTo>
                    <a:pt x="394716" y="10668"/>
                  </a:lnTo>
                  <a:lnTo>
                    <a:pt x="393192" y="24384"/>
                  </a:lnTo>
                  <a:lnTo>
                    <a:pt x="390144" y="33528"/>
                  </a:lnTo>
                  <a:lnTo>
                    <a:pt x="382523" y="41148"/>
                  </a:lnTo>
                  <a:lnTo>
                    <a:pt x="370332" y="44196"/>
                  </a:lnTo>
                  <a:close/>
                </a:path>
                <a:path w="1466214" h="50800">
                  <a:moveTo>
                    <a:pt x="1444752" y="48768"/>
                  </a:moveTo>
                  <a:lnTo>
                    <a:pt x="1435608" y="42672"/>
                  </a:lnTo>
                  <a:lnTo>
                    <a:pt x="1431036" y="36576"/>
                  </a:lnTo>
                  <a:lnTo>
                    <a:pt x="1429512" y="28956"/>
                  </a:lnTo>
                  <a:lnTo>
                    <a:pt x="1429512" y="16764"/>
                  </a:lnTo>
                  <a:lnTo>
                    <a:pt x="1434084" y="7620"/>
                  </a:lnTo>
                  <a:lnTo>
                    <a:pt x="1441703" y="4572"/>
                  </a:lnTo>
                  <a:lnTo>
                    <a:pt x="1452372" y="4572"/>
                  </a:lnTo>
                  <a:lnTo>
                    <a:pt x="1463040" y="9144"/>
                  </a:lnTo>
                  <a:lnTo>
                    <a:pt x="1466087" y="22860"/>
                  </a:lnTo>
                  <a:lnTo>
                    <a:pt x="1463040" y="33528"/>
                  </a:lnTo>
                  <a:lnTo>
                    <a:pt x="1455420" y="44196"/>
                  </a:lnTo>
                  <a:lnTo>
                    <a:pt x="1444752" y="48768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491484" y="2098548"/>
              <a:ext cx="1092835" cy="27940"/>
            </a:xfrm>
            <a:custGeom>
              <a:avLst/>
              <a:gdLst/>
              <a:ahLst/>
              <a:cxnLst/>
              <a:rect l="l" t="t" r="r" b="b"/>
              <a:pathLst>
                <a:path w="1092835" h="27939">
                  <a:moveTo>
                    <a:pt x="9144" y="24384"/>
                  </a:moveTo>
                  <a:lnTo>
                    <a:pt x="3048" y="22860"/>
                  </a:lnTo>
                  <a:lnTo>
                    <a:pt x="1524" y="15240"/>
                  </a:lnTo>
                  <a:lnTo>
                    <a:pt x="0" y="9144"/>
                  </a:lnTo>
                  <a:lnTo>
                    <a:pt x="4572" y="0"/>
                  </a:lnTo>
                  <a:lnTo>
                    <a:pt x="15240" y="0"/>
                  </a:lnTo>
                  <a:lnTo>
                    <a:pt x="21336" y="4572"/>
                  </a:lnTo>
                  <a:lnTo>
                    <a:pt x="21336" y="22860"/>
                  </a:lnTo>
                  <a:lnTo>
                    <a:pt x="9144" y="24384"/>
                  </a:lnTo>
                  <a:close/>
                </a:path>
                <a:path w="1092835" h="27939">
                  <a:moveTo>
                    <a:pt x="1078992" y="27432"/>
                  </a:moveTo>
                  <a:lnTo>
                    <a:pt x="1072896" y="22860"/>
                  </a:lnTo>
                  <a:lnTo>
                    <a:pt x="1074420" y="15240"/>
                  </a:lnTo>
                  <a:lnTo>
                    <a:pt x="1074420" y="6096"/>
                  </a:lnTo>
                  <a:lnTo>
                    <a:pt x="1078992" y="3048"/>
                  </a:lnTo>
                  <a:lnTo>
                    <a:pt x="1083564" y="3048"/>
                  </a:lnTo>
                  <a:lnTo>
                    <a:pt x="1088136" y="4572"/>
                  </a:lnTo>
                  <a:lnTo>
                    <a:pt x="1092708" y="13716"/>
                  </a:lnTo>
                  <a:lnTo>
                    <a:pt x="1091184" y="19812"/>
                  </a:lnTo>
                  <a:lnTo>
                    <a:pt x="1088136" y="22860"/>
                  </a:lnTo>
                  <a:lnTo>
                    <a:pt x="1078992" y="274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176016" y="2095500"/>
              <a:ext cx="24765" cy="9525"/>
            </a:xfrm>
            <a:custGeom>
              <a:avLst/>
              <a:gdLst/>
              <a:ahLst/>
              <a:cxnLst/>
              <a:rect l="l" t="t" r="r" b="b"/>
              <a:pathLst>
                <a:path w="24764" h="9525">
                  <a:moveTo>
                    <a:pt x="0" y="9144"/>
                  </a:moveTo>
                  <a:lnTo>
                    <a:pt x="0" y="0"/>
                  </a:lnTo>
                  <a:lnTo>
                    <a:pt x="16763" y="0"/>
                  </a:lnTo>
                  <a:lnTo>
                    <a:pt x="24383" y="1524"/>
                  </a:lnTo>
                  <a:lnTo>
                    <a:pt x="24383" y="7620"/>
                  </a:lnTo>
                  <a:lnTo>
                    <a:pt x="16763" y="7620"/>
                  </a:lnTo>
                  <a:lnTo>
                    <a:pt x="0" y="9144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046476" y="1889759"/>
              <a:ext cx="26034" cy="161925"/>
            </a:xfrm>
            <a:custGeom>
              <a:avLst/>
              <a:gdLst/>
              <a:ahLst/>
              <a:cxnLst/>
              <a:rect l="l" t="t" r="r" b="b"/>
              <a:pathLst>
                <a:path w="26035" h="161925">
                  <a:moveTo>
                    <a:pt x="13715" y="161543"/>
                  </a:moveTo>
                  <a:lnTo>
                    <a:pt x="3047" y="123444"/>
                  </a:lnTo>
                  <a:lnTo>
                    <a:pt x="0" y="82296"/>
                  </a:lnTo>
                  <a:lnTo>
                    <a:pt x="3047" y="39624"/>
                  </a:lnTo>
                  <a:lnTo>
                    <a:pt x="9143" y="0"/>
                  </a:lnTo>
                  <a:lnTo>
                    <a:pt x="16763" y="0"/>
                  </a:lnTo>
                  <a:lnTo>
                    <a:pt x="18287" y="3048"/>
                  </a:lnTo>
                  <a:lnTo>
                    <a:pt x="21335" y="27432"/>
                  </a:lnTo>
                  <a:lnTo>
                    <a:pt x="25907" y="60960"/>
                  </a:lnTo>
                  <a:lnTo>
                    <a:pt x="25907" y="83820"/>
                  </a:lnTo>
                  <a:lnTo>
                    <a:pt x="24383" y="115824"/>
                  </a:lnTo>
                  <a:lnTo>
                    <a:pt x="21335" y="144779"/>
                  </a:lnTo>
                  <a:lnTo>
                    <a:pt x="13715" y="1615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445508" y="2004059"/>
              <a:ext cx="251460" cy="0"/>
            </a:xfrm>
            <a:custGeom>
              <a:avLst/>
              <a:gdLst/>
              <a:ahLst/>
              <a:cxnLst/>
              <a:rect l="l" t="t" r="r" b="b"/>
              <a:pathLst>
                <a:path w="251460">
                  <a:moveTo>
                    <a:pt x="0" y="0"/>
                  </a:moveTo>
                  <a:lnTo>
                    <a:pt x="251459" y="0"/>
                  </a:lnTo>
                </a:path>
              </a:pathLst>
            </a:custGeom>
            <a:ln w="1066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468623" y="2002536"/>
              <a:ext cx="20320" cy="3175"/>
            </a:xfrm>
            <a:custGeom>
              <a:avLst/>
              <a:gdLst/>
              <a:ahLst/>
              <a:cxnLst/>
              <a:rect l="l" t="t" r="r" b="b"/>
              <a:pathLst>
                <a:path w="20320" h="3175">
                  <a:moveTo>
                    <a:pt x="13716" y="3048"/>
                  </a:moveTo>
                  <a:lnTo>
                    <a:pt x="9144" y="3048"/>
                  </a:lnTo>
                  <a:lnTo>
                    <a:pt x="9144" y="1524"/>
                  </a:lnTo>
                  <a:lnTo>
                    <a:pt x="0" y="1524"/>
                  </a:lnTo>
                  <a:lnTo>
                    <a:pt x="0" y="0"/>
                  </a:lnTo>
                  <a:lnTo>
                    <a:pt x="19812" y="0"/>
                  </a:lnTo>
                  <a:lnTo>
                    <a:pt x="19812" y="1524"/>
                  </a:lnTo>
                  <a:lnTo>
                    <a:pt x="13716" y="1524"/>
                  </a:lnTo>
                  <a:lnTo>
                    <a:pt x="13716" y="30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459480" y="2002536"/>
              <a:ext cx="167640" cy="1905"/>
            </a:xfrm>
            <a:custGeom>
              <a:avLst/>
              <a:gdLst/>
              <a:ahLst/>
              <a:cxnLst/>
              <a:rect l="l" t="t" r="r" b="b"/>
              <a:pathLst>
                <a:path w="167639" h="1905">
                  <a:moveTo>
                    <a:pt x="0" y="0"/>
                  </a:moveTo>
                  <a:lnTo>
                    <a:pt x="167639" y="0"/>
                  </a:lnTo>
                </a:path>
                <a:path w="167639" h="1905">
                  <a:moveTo>
                    <a:pt x="33527" y="1523"/>
                  </a:moveTo>
                  <a:lnTo>
                    <a:pt x="167639" y="1523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375660" y="200101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4" y="1524"/>
                  </a:moveTo>
                  <a:lnTo>
                    <a:pt x="0" y="1524"/>
                  </a:lnTo>
                  <a:lnTo>
                    <a:pt x="0" y="0"/>
                  </a:lnTo>
                  <a:lnTo>
                    <a:pt x="1524" y="0"/>
                  </a:lnTo>
                  <a:lnTo>
                    <a:pt x="1524" y="15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375660" y="1999488"/>
              <a:ext cx="250190" cy="1905"/>
            </a:xfrm>
            <a:custGeom>
              <a:avLst/>
              <a:gdLst/>
              <a:ahLst/>
              <a:cxnLst/>
              <a:rect l="l" t="t" r="r" b="b"/>
              <a:pathLst>
                <a:path w="250189" h="1905">
                  <a:moveTo>
                    <a:pt x="0" y="1524"/>
                  </a:moveTo>
                  <a:lnTo>
                    <a:pt x="249936" y="1524"/>
                  </a:lnTo>
                </a:path>
                <a:path w="250189" h="1905">
                  <a:moveTo>
                    <a:pt x="0" y="0"/>
                  </a:moveTo>
                  <a:lnTo>
                    <a:pt x="249936" y="0"/>
                  </a:lnTo>
                </a:path>
                <a:path w="250189" h="1905">
                  <a:moveTo>
                    <a:pt x="0" y="0"/>
                  </a:moveTo>
                  <a:lnTo>
                    <a:pt x="249936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375660" y="1996440"/>
              <a:ext cx="250190" cy="0"/>
            </a:xfrm>
            <a:custGeom>
              <a:avLst/>
              <a:gdLst/>
              <a:ahLst/>
              <a:cxnLst/>
              <a:rect l="l" t="t" r="r" b="b"/>
              <a:pathLst>
                <a:path w="250189">
                  <a:moveTo>
                    <a:pt x="0" y="0"/>
                  </a:moveTo>
                  <a:lnTo>
                    <a:pt x="249936" y="0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424427" y="1993391"/>
              <a:ext cx="86995" cy="0"/>
            </a:xfrm>
            <a:custGeom>
              <a:avLst/>
              <a:gdLst/>
              <a:ahLst/>
              <a:cxnLst/>
              <a:rect l="l" t="t" r="r" b="b"/>
              <a:pathLst>
                <a:path w="86995">
                  <a:moveTo>
                    <a:pt x="0" y="0"/>
                  </a:moveTo>
                  <a:lnTo>
                    <a:pt x="86868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445508" y="1979676"/>
              <a:ext cx="251460" cy="12700"/>
            </a:xfrm>
            <a:custGeom>
              <a:avLst/>
              <a:gdLst/>
              <a:ahLst/>
              <a:cxnLst/>
              <a:rect l="l" t="t" r="r" b="b"/>
              <a:pathLst>
                <a:path w="251460" h="12700">
                  <a:moveTo>
                    <a:pt x="227076" y="12192"/>
                  </a:moveTo>
                  <a:lnTo>
                    <a:pt x="181356" y="12192"/>
                  </a:lnTo>
                  <a:lnTo>
                    <a:pt x="99060" y="9144"/>
                  </a:lnTo>
                  <a:lnTo>
                    <a:pt x="0" y="9144"/>
                  </a:lnTo>
                  <a:lnTo>
                    <a:pt x="1524" y="4572"/>
                  </a:lnTo>
                  <a:lnTo>
                    <a:pt x="3048" y="1524"/>
                  </a:lnTo>
                  <a:lnTo>
                    <a:pt x="24383" y="0"/>
                  </a:lnTo>
                  <a:lnTo>
                    <a:pt x="251460" y="1524"/>
                  </a:lnTo>
                  <a:lnTo>
                    <a:pt x="251460" y="7620"/>
                  </a:lnTo>
                  <a:lnTo>
                    <a:pt x="246888" y="9144"/>
                  </a:lnTo>
                  <a:lnTo>
                    <a:pt x="227076" y="12192"/>
                  </a:lnTo>
                  <a:close/>
                </a:path>
                <a:path w="251460" h="12700">
                  <a:moveTo>
                    <a:pt x="83819" y="10668"/>
                  </a:moveTo>
                  <a:lnTo>
                    <a:pt x="16764" y="10668"/>
                  </a:lnTo>
                  <a:lnTo>
                    <a:pt x="6095" y="9144"/>
                  </a:lnTo>
                  <a:lnTo>
                    <a:pt x="94488" y="9144"/>
                  </a:lnTo>
                  <a:lnTo>
                    <a:pt x="83819" y="106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375660" y="1981200"/>
              <a:ext cx="251460" cy="0"/>
            </a:xfrm>
            <a:custGeom>
              <a:avLst/>
              <a:gdLst/>
              <a:ahLst/>
              <a:cxnLst/>
              <a:rect l="l" t="t" r="r" b="b"/>
              <a:pathLst>
                <a:path w="251460">
                  <a:moveTo>
                    <a:pt x="0" y="0"/>
                  </a:moveTo>
                  <a:lnTo>
                    <a:pt x="251459" y="0"/>
                  </a:lnTo>
                </a:path>
              </a:pathLst>
            </a:custGeom>
            <a:ln w="1066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372611" y="1645920"/>
              <a:ext cx="1324610" cy="327660"/>
            </a:xfrm>
            <a:custGeom>
              <a:avLst/>
              <a:gdLst/>
              <a:ahLst/>
              <a:cxnLst/>
              <a:rect l="l" t="t" r="r" b="b"/>
              <a:pathLst>
                <a:path w="1324610" h="327660">
                  <a:moveTo>
                    <a:pt x="3047" y="320040"/>
                  </a:moveTo>
                  <a:lnTo>
                    <a:pt x="3047" y="310895"/>
                  </a:lnTo>
                  <a:lnTo>
                    <a:pt x="53339" y="309371"/>
                  </a:lnTo>
                  <a:lnTo>
                    <a:pt x="103631" y="309371"/>
                  </a:lnTo>
                  <a:lnTo>
                    <a:pt x="254507" y="312419"/>
                  </a:lnTo>
                  <a:lnTo>
                    <a:pt x="254507" y="318515"/>
                  </a:lnTo>
                  <a:lnTo>
                    <a:pt x="25907" y="318515"/>
                  </a:lnTo>
                  <a:lnTo>
                    <a:pt x="3047" y="320040"/>
                  </a:lnTo>
                  <a:close/>
                </a:path>
                <a:path w="1324610" h="327660">
                  <a:moveTo>
                    <a:pt x="254507" y="321564"/>
                  </a:moveTo>
                  <a:lnTo>
                    <a:pt x="92964" y="321564"/>
                  </a:lnTo>
                  <a:lnTo>
                    <a:pt x="48767" y="318515"/>
                  </a:lnTo>
                  <a:lnTo>
                    <a:pt x="254507" y="318515"/>
                  </a:lnTo>
                  <a:lnTo>
                    <a:pt x="254507" y="321564"/>
                  </a:lnTo>
                  <a:close/>
                </a:path>
                <a:path w="1324610" h="327660">
                  <a:moveTo>
                    <a:pt x="245363" y="303275"/>
                  </a:moveTo>
                  <a:lnTo>
                    <a:pt x="242315" y="303275"/>
                  </a:lnTo>
                  <a:lnTo>
                    <a:pt x="3047" y="300227"/>
                  </a:lnTo>
                  <a:lnTo>
                    <a:pt x="3047" y="297179"/>
                  </a:lnTo>
                  <a:lnTo>
                    <a:pt x="1524" y="295655"/>
                  </a:lnTo>
                  <a:lnTo>
                    <a:pt x="1524" y="219455"/>
                  </a:lnTo>
                  <a:lnTo>
                    <a:pt x="0" y="103632"/>
                  </a:lnTo>
                  <a:lnTo>
                    <a:pt x="0" y="3048"/>
                  </a:lnTo>
                  <a:lnTo>
                    <a:pt x="3047" y="1524"/>
                  </a:lnTo>
                  <a:lnTo>
                    <a:pt x="4571" y="0"/>
                  </a:lnTo>
                  <a:lnTo>
                    <a:pt x="210311" y="1524"/>
                  </a:lnTo>
                  <a:lnTo>
                    <a:pt x="239267" y="3048"/>
                  </a:lnTo>
                  <a:lnTo>
                    <a:pt x="251459" y="3048"/>
                  </a:lnTo>
                  <a:lnTo>
                    <a:pt x="251459" y="22859"/>
                  </a:lnTo>
                  <a:lnTo>
                    <a:pt x="252983" y="25908"/>
                  </a:lnTo>
                  <a:lnTo>
                    <a:pt x="252983" y="193547"/>
                  </a:lnTo>
                  <a:lnTo>
                    <a:pt x="254507" y="246887"/>
                  </a:lnTo>
                  <a:lnTo>
                    <a:pt x="254507" y="301751"/>
                  </a:lnTo>
                  <a:lnTo>
                    <a:pt x="249935" y="301751"/>
                  </a:lnTo>
                  <a:lnTo>
                    <a:pt x="245363" y="303275"/>
                  </a:lnTo>
                  <a:close/>
                </a:path>
                <a:path w="1324610" h="327660">
                  <a:moveTo>
                    <a:pt x="1324356" y="326136"/>
                  </a:moveTo>
                  <a:lnTo>
                    <a:pt x="1304544" y="326136"/>
                  </a:lnTo>
                  <a:lnTo>
                    <a:pt x="1289304" y="324612"/>
                  </a:lnTo>
                  <a:lnTo>
                    <a:pt x="1072896" y="324612"/>
                  </a:lnTo>
                  <a:lnTo>
                    <a:pt x="1072896" y="316991"/>
                  </a:lnTo>
                  <a:lnTo>
                    <a:pt x="1124712" y="313943"/>
                  </a:lnTo>
                  <a:lnTo>
                    <a:pt x="1176528" y="316991"/>
                  </a:lnTo>
                  <a:lnTo>
                    <a:pt x="1322832" y="316991"/>
                  </a:lnTo>
                  <a:lnTo>
                    <a:pt x="1322832" y="320040"/>
                  </a:lnTo>
                  <a:lnTo>
                    <a:pt x="1324356" y="324612"/>
                  </a:lnTo>
                  <a:lnTo>
                    <a:pt x="1324356" y="326136"/>
                  </a:lnTo>
                  <a:close/>
                </a:path>
                <a:path w="1324610" h="327660">
                  <a:moveTo>
                    <a:pt x="1283208" y="316991"/>
                  </a:moveTo>
                  <a:lnTo>
                    <a:pt x="1176528" y="316991"/>
                  </a:lnTo>
                  <a:lnTo>
                    <a:pt x="1184148" y="315467"/>
                  </a:lnTo>
                  <a:lnTo>
                    <a:pt x="1283208" y="316991"/>
                  </a:lnTo>
                  <a:close/>
                </a:path>
                <a:path w="1324610" h="327660">
                  <a:moveTo>
                    <a:pt x="1322832" y="316991"/>
                  </a:moveTo>
                  <a:lnTo>
                    <a:pt x="1283208" y="316991"/>
                  </a:lnTo>
                  <a:lnTo>
                    <a:pt x="1303020" y="315467"/>
                  </a:lnTo>
                  <a:lnTo>
                    <a:pt x="1313688" y="315467"/>
                  </a:lnTo>
                  <a:lnTo>
                    <a:pt x="1322832" y="316991"/>
                  </a:lnTo>
                  <a:close/>
                </a:path>
                <a:path w="1324610" h="327660">
                  <a:moveTo>
                    <a:pt x="1248156" y="327660"/>
                  </a:moveTo>
                  <a:lnTo>
                    <a:pt x="1203960" y="324612"/>
                  </a:lnTo>
                  <a:lnTo>
                    <a:pt x="1266444" y="324612"/>
                  </a:lnTo>
                  <a:lnTo>
                    <a:pt x="1248156" y="327660"/>
                  </a:lnTo>
                  <a:close/>
                </a:path>
                <a:path w="1324610" h="327660">
                  <a:moveTo>
                    <a:pt x="1082039" y="307847"/>
                  </a:moveTo>
                  <a:lnTo>
                    <a:pt x="1075944" y="306323"/>
                  </a:lnTo>
                  <a:lnTo>
                    <a:pt x="1072896" y="304799"/>
                  </a:lnTo>
                  <a:lnTo>
                    <a:pt x="1072896" y="7620"/>
                  </a:lnTo>
                  <a:lnTo>
                    <a:pt x="1318260" y="7620"/>
                  </a:lnTo>
                  <a:lnTo>
                    <a:pt x="1321308" y="10667"/>
                  </a:lnTo>
                  <a:lnTo>
                    <a:pt x="1322832" y="19811"/>
                  </a:lnTo>
                  <a:lnTo>
                    <a:pt x="1322832" y="163067"/>
                  </a:lnTo>
                  <a:lnTo>
                    <a:pt x="1324356" y="210311"/>
                  </a:lnTo>
                  <a:lnTo>
                    <a:pt x="1324356" y="306323"/>
                  </a:lnTo>
                  <a:lnTo>
                    <a:pt x="1130808" y="306323"/>
                  </a:lnTo>
                  <a:lnTo>
                    <a:pt x="1082039" y="3078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186684" y="1804416"/>
              <a:ext cx="0" cy="131445"/>
            </a:xfrm>
            <a:custGeom>
              <a:avLst/>
              <a:gdLst/>
              <a:ahLst/>
              <a:cxnLst/>
              <a:rect l="l" t="t" r="r" b="b"/>
              <a:pathLst>
                <a:path h="131444">
                  <a:moveTo>
                    <a:pt x="0" y="0"/>
                  </a:moveTo>
                  <a:lnTo>
                    <a:pt x="0" y="131063"/>
                  </a:lnTo>
                </a:path>
              </a:pathLst>
            </a:custGeom>
            <a:ln w="1066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901440" y="1929383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19" y="6095"/>
                  </a:moveTo>
                  <a:lnTo>
                    <a:pt x="1524" y="6095"/>
                  </a:lnTo>
                  <a:lnTo>
                    <a:pt x="0" y="1524"/>
                  </a:lnTo>
                  <a:lnTo>
                    <a:pt x="3048" y="0"/>
                  </a:lnTo>
                  <a:lnTo>
                    <a:pt x="6095" y="1524"/>
                  </a:lnTo>
                  <a:lnTo>
                    <a:pt x="6095" y="3048"/>
                  </a:lnTo>
                  <a:lnTo>
                    <a:pt x="7619" y="6095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230879" y="1746504"/>
              <a:ext cx="1112520" cy="170815"/>
            </a:xfrm>
            <a:custGeom>
              <a:avLst/>
              <a:gdLst/>
              <a:ahLst/>
              <a:cxnLst/>
              <a:rect l="l" t="t" r="r" b="b"/>
              <a:pathLst>
                <a:path w="1112520" h="170814">
                  <a:moveTo>
                    <a:pt x="15240" y="170688"/>
                  </a:moveTo>
                  <a:lnTo>
                    <a:pt x="12192" y="170688"/>
                  </a:lnTo>
                  <a:lnTo>
                    <a:pt x="3048" y="156972"/>
                  </a:lnTo>
                  <a:lnTo>
                    <a:pt x="0" y="137160"/>
                  </a:lnTo>
                  <a:lnTo>
                    <a:pt x="0" y="117348"/>
                  </a:lnTo>
                  <a:lnTo>
                    <a:pt x="3048" y="97536"/>
                  </a:lnTo>
                  <a:lnTo>
                    <a:pt x="10668" y="77724"/>
                  </a:lnTo>
                  <a:lnTo>
                    <a:pt x="15240" y="77724"/>
                  </a:lnTo>
                  <a:lnTo>
                    <a:pt x="15240" y="170688"/>
                  </a:lnTo>
                  <a:close/>
                </a:path>
                <a:path w="1112520" h="170814">
                  <a:moveTo>
                    <a:pt x="534924" y="156972"/>
                  </a:moveTo>
                  <a:lnTo>
                    <a:pt x="501396" y="155448"/>
                  </a:lnTo>
                  <a:lnTo>
                    <a:pt x="499872" y="117348"/>
                  </a:lnTo>
                  <a:lnTo>
                    <a:pt x="496824" y="38100"/>
                  </a:lnTo>
                  <a:lnTo>
                    <a:pt x="501396" y="1524"/>
                  </a:lnTo>
                  <a:lnTo>
                    <a:pt x="650748" y="0"/>
                  </a:lnTo>
                  <a:lnTo>
                    <a:pt x="751332" y="3048"/>
                  </a:lnTo>
                  <a:lnTo>
                    <a:pt x="754380" y="13716"/>
                  </a:lnTo>
                  <a:lnTo>
                    <a:pt x="752856" y="50292"/>
                  </a:lnTo>
                  <a:lnTo>
                    <a:pt x="752856" y="153924"/>
                  </a:lnTo>
                  <a:lnTo>
                    <a:pt x="536448" y="153924"/>
                  </a:lnTo>
                  <a:lnTo>
                    <a:pt x="534924" y="156972"/>
                  </a:lnTo>
                  <a:close/>
                </a:path>
                <a:path w="1112520" h="170814">
                  <a:moveTo>
                    <a:pt x="752856" y="158496"/>
                  </a:moveTo>
                  <a:lnTo>
                    <a:pt x="589788" y="158496"/>
                  </a:lnTo>
                  <a:lnTo>
                    <a:pt x="557784" y="156972"/>
                  </a:lnTo>
                  <a:lnTo>
                    <a:pt x="541020" y="156972"/>
                  </a:lnTo>
                  <a:lnTo>
                    <a:pt x="539496" y="155448"/>
                  </a:lnTo>
                  <a:lnTo>
                    <a:pt x="539496" y="153924"/>
                  </a:lnTo>
                  <a:lnTo>
                    <a:pt x="752856" y="153924"/>
                  </a:lnTo>
                  <a:lnTo>
                    <a:pt x="752856" y="158496"/>
                  </a:lnTo>
                  <a:close/>
                </a:path>
                <a:path w="1112520" h="170814">
                  <a:moveTo>
                    <a:pt x="1112520" y="163068"/>
                  </a:moveTo>
                  <a:lnTo>
                    <a:pt x="1074420" y="161544"/>
                  </a:lnTo>
                  <a:lnTo>
                    <a:pt x="902208" y="161544"/>
                  </a:lnTo>
                  <a:lnTo>
                    <a:pt x="858012" y="160020"/>
                  </a:lnTo>
                  <a:lnTo>
                    <a:pt x="856488" y="146304"/>
                  </a:lnTo>
                  <a:lnTo>
                    <a:pt x="858012" y="117348"/>
                  </a:lnTo>
                  <a:lnTo>
                    <a:pt x="856488" y="103632"/>
                  </a:lnTo>
                  <a:lnTo>
                    <a:pt x="856488" y="28956"/>
                  </a:lnTo>
                  <a:lnTo>
                    <a:pt x="858012" y="4572"/>
                  </a:lnTo>
                  <a:lnTo>
                    <a:pt x="885444" y="3048"/>
                  </a:lnTo>
                  <a:lnTo>
                    <a:pt x="1089660" y="3048"/>
                  </a:lnTo>
                  <a:lnTo>
                    <a:pt x="1109472" y="4572"/>
                  </a:lnTo>
                  <a:lnTo>
                    <a:pt x="1110996" y="12192"/>
                  </a:lnTo>
                  <a:lnTo>
                    <a:pt x="1110996" y="51816"/>
                  </a:lnTo>
                  <a:lnTo>
                    <a:pt x="1112520" y="70104"/>
                  </a:lnTo>
                  <a:lnTo>
                    <a:pt x="1112520" y="163068"/>
                  </a:lnTo>
                  <a:close/>
                </a:path>
                <a:path w="1112520" h="170814">
                  <a:moveTo>
                    <a:pt x="1031748" y="164592"/>
                  </a:moveTo>
                  <a:lnTo>
                    <a:pt x="990600" y="161544"/>
                  </a:lnTo>
                  <a:lnTo>
                    <a:pt x="1051560" y="161544"/>
                  </a:lnTo>
                  <a:lnTo>
                    <a:pt x="1031748" y="1645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835907" y="1842516"/>
              <a:ext cx="398145" cy="47625"/>
            </a:xfrm>
            <a:custGeom>
              <a:avLst/>
              <a:gdLst/>
              <a:ahLst/>
              <a:cxnLst/>
              <a:rect l="l" t="t" r="r" b="b"/>
              <a:pathLst>
                <a:path w="398145" h="47625">
                  <a:moveTo>
                    <a:pt x="13716" y="44196"/>
                  </a:moveTo>
                  <a:lnTo>
                    <a:pt x="1524" y="30480"/>
                  </a:lnTo>
                  <a:lnTo>
                    <a:pt x="0" y="16764"/>
                  </a:lnTo>
                  <a:lnTo>
                    <a:pt x="6096" y="4572"/>
                  </a:lnTo>
                  <a:lnTo>
                    <a:pt x="22860" y="0"/>
                  </a:lnTo>
                  <a:lnTo>
                    <a:pt x="27432" y="1524"/>
                  </a:lnTo>
                  <a:lnTo>
                    <a:pt x="35052" y="3048"/>
                  </a:lnTo>
                  <a:lnTo>
                    <a:pt x="39624" y="16764"/>
                  </a:lnTo>
                  <a:lnTo>
                    <a:pt x="39624" y="27432"/>
                  </a:lnTo>
                  <a:lnTo>
                    <a:pt x="36576" y="33528"/>
                  </a:lnTo>
                  <a:lnTo>
                    <a:pt x="28956" y="39624"/>
                  </a:lnTo>
                  <a:lnTo>
                    <a:pt x="28956" y="42672"/>
                  </a:lnTo>
                  <a:lnTo>
                    <a:pt x="22860" y="42672"/>
                  </a:lnTo>
                  <a:lnTo>
                    <a:pt x="13716" y="44196"/>
                  </a:lnTo>
                  <a:close/>
                </a:path>
                <a:path w="398145" h="47625">
                  <a:moveTo>
                    <a:pt x="376428" y="47244"/>
                  </a:moveTo>
                  <a:lnTo>
                    <a:pt x="371856" y="42672"/>
                  </a:lnTo>
                  <a:lnTo>
                    <a:pt x="365760" y="39624"/>
                  </a:lnTo>
                  <a:lnTo>
                    <a:pt x="362712" y="35052"/>
                  </a:lnTo>
                  <a:lnTo>
                    <a:pt x="361188" y="24384"/>
                  </a:lnTo>
                  <a:lnTo>
                    <a:pt x="361188" y="16764"/>
                  </a:lnTo>
                  <a:lnTo>
                    <a:pt x="364236" y="9144"/>
                  </a:lnTo>
                  <a:lnTo>
                    <a:pt x="371856" y="3048"/>
                  </a:lnTo>
                  <a:lnTo>
                    <a:pt x="385572" y="4572"/>
                  </a:lnTo>
                  <a:lnTo>
                    <a:pt x="393192" y="9144"/>
                  </a:lnTo>
                  <a:lnTo>
                    <a:pt x="396240" y="16764"/>
                  </a:lnTo>
                  <a:lnTo>
                    <a:pt x="397764" y="30480"/>
                  </a:lnTo>
                  <a:lnTo>
                    <a:pt x="393192" y="36576"/>
                  </a:lnTo>
                  <a:lnTo>
                    <a:pt x="388620" y="41148"/>
                  </a:lnTo>
                  <a:lnTo>
                    <a:pt x="384047" y="44196"/>
                  </a:lnTo>
                  <a:lnTo>
                    <a:pt x="376428" y="47244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044952" y="1648968"/>
              <a:ext cx="1298575" cy="228600"/>
            </a:xfrm>
            <a:custGeom>
              <a:avLst/>
              <a:gdLst/>
              <a:ahLst/>
              <a:cxnLst/>
              <a:rect l="l" t="t" r="r" b="b"/>
              <a:pathLst>
                <a:path w="1298575" h="228600">
                  <a:moveTo>
                    <a:pt x="12192" y="202692"/>
                  </a:moveTo>
                  <a:lnTo>
                    <a:pt x="4572" y="182880"/>
                  </a:lnTo>
                  <a:lnTo>
                    <a:pt x="1524" y="156972"/>
                  </a:lnTo>
                  <a:lnTo>
                    <a:pt x="0" y="132588"/>
                  </a:lnTo>
                  <a:lnTo>
                    <a:pt x="1524" y="109728"/>
                  </a:lnTo>
                  <a:lnTo>
                    <a:pt x="1524" y="96012"/>
                  </a:lnTo>
                  <a:lnTo>
                    <a:pt x="3048" y="68580"/>
                  </a:lnTo>
                  <a:lnTo>
                    <a:pt x="9144" y="45720"/>
                  </a:lnTo>
                  <a:lnTo>
                    <a:pt x="18288" y="47244"/>
                  </a:lnTo>
                  <a:lnTo>
                    <a:pt x="21336" y="60960"/>
                  </a:lnTo>
                  <a:lnTo>
                    <a:pt x="21336" y="68580"/>
                  </a:lnTo>
                  <a:lnTo>
                    <a:pt x="22860" y="73152"/>
                  </a:lnTo>
                  <a:lnTo>
                    <a:pt x="25908" y="80772"/>
                  </a:lnTo>
                  <a:lnTo>
                    <a:pt x="25908" y="140208"/>
                  </a:lnTo>
                  <a:lnTo>
                    <a:pt x="24384" y="155448"/>
                  </a:lnTo>
                  <a:lnTo>
                    <a:pt x="21336" y="170688"/>
                  </a:lnTo>
                  <a:lnTo>
                    <a:pt x="19812" y="184404"/>
                  </a:lnTo>
                  <a:lnTo>
                    <a:pt x="18288" y="199644"/>
                  </a:lnTo>
                  <a:lnTo>
                    <a:pt x="13716" y="201168"/>
                  </a:lnTo>
                  <a:lnTo>
                    <a:pt x="12192" y="202692"/>
                  </a:lnTo>
                  <a:close/>
                </a:path>
                <a:path w="1298575" h="228600">
                  <a:moveTo>
                    <a:pt x="36576" y="228600"/>
                  </a:moveTo>
                  <a:lnTo>
                    <a:pt x="21336" y="225551"/>
                  </a:lnTo>
                  <a:lnTo>
                    <a:pt x="19812" y="220980"/>
                  </a:lnTo>
                  <a:lnTo>
                    <a:pt x="18288" y="219456"/>
                  </a:lnTo>
                  <a:lnTo>
                    <a:pt x="21336" y="213360"/>
                  </a:lnTo>
                  <a:lnTo>
                    <a:pt x="121920" y="214884"/>
                  </a:lnTo>
                  <a:lnTo>
                    <a:pt x="121920" y="225551"/>
                  </a:lnTo>
                  <a:lnTo>
                    <a:pt x="100584" y="225551"/>
                  </a:lnTo>
                  <a:lnTo>
                    <a:pt x="36576" y="228600"/>
                  </a:lnTo>
                  <a:close/>
                </a:path>
                <a:path w="1298575" h="228600">
                  <a:moveTo>
                    <a:pt x="175260" y="227076"/>
                  </a:moveTo>
                  <a:lnTo>
                    <a:pt x="172212" y="225551"/>
                  </a:lnTo>
                  <a:lnTo>
                    <a:pt x="156972" y="225551"/>
                  </a:lnTo>
                  <a:lnTo>
                    <a:pt x="156972" y="213360"/>
                  </a:lnTo>
                  <a:lnTo>
                    <a:pt x="175260" y="213360"/>
                  </a:lnTo>
                  <a:lnTo>
                    <a:pt x="175260" y="227076"/>
                  </a:lnTo>
                  <a:close/>
                </a:path>
                <a:path w="1298575" h="228600">
                  <a:moveTo>
                    <a:pt x="807719" y="225551"/>
                  </a:moveTo>
                  <a:lnTo>
                    <a:pt x="803148" y="220980"/>
                  </a:lnTo>
                  <a:lnTo>
                    <a:pt x="801623" y="216408"/>
                  </a:lnTo>
                  <a:lnTo>
                    <a:pt x="801623" y="210312"/>
                  </a:lnTo>
                  <a:lnTo>
                    <a:pt x="804671" y="204215"/>
                  </a:lnTo>
                  <a:lnTo>
                    <a:pt x="816864" y="205739"/>
                  </a:lnTo>
                  <a:lnTo>
                    <a:pt x="819912" y="213360"/>
                  </a:lnTo>
                  <a:lnTo>
                    <a:pt x="816864" y="219456"/>
                  </a:lnTo>
                  <a:lnTo>
                    <a:pt x="807719" y="225551"/>
                  </a:lnTo>
                  <a:close/>
                </a:path>
                <a:path w="1298575" h="228600">
                  <a:moveTo>
                    <a:pt x="876300" y="36576"/>
                  </a:moveTo>
                  <a:lnTo>
                    <a:pt x="835152" y="36576"/>
                  </a:lnTo>
                  <a:lnTo>
                    <a:pt x="835152" y="35052"/>
                  </a:lnTo>
                  <a:lnTo>
                    <a:pt x="876300" y="35052"/>
                  </a:lnTo>
                  <a:lnTo>
                    <a:pt x="876300" y="36576"/>
                  </a:lnTo>
                  <a:close/>
                </a:path>
                <a:path w="1298575" h="228600">
                  <a:moveTo>
                    <a:pt x="690371" y="53340"/>
                  </a:moveTo>
                  <a:lnTo>
                    <a:pt x="687323" y="51816"/>
                  </a:lnTo>
                  <a:lnTo>
                    <a:pt x="687323" y="42672"/>
                  </a:lnTo>
                  <a:lnTo>
                    <a:pt x="783336" y="44196"/>
                  </a:lnTo>
                  <a:lnTo>
                    <a:pt x="798575" y="44196"/>
                  </a:lnTo>
                  <a:lnTo>
                    <a:pt x="807719" y="45720"/>
                  </a:lnTo>
                  <a:lnTo>
                    <a:pt x="937260" y="45720"/>
                  </a:lnTo>
                  <a:lnTo>
                    <a:pt x="937260" y="51816"/>
                  </a:lnTo>
                  <a:lnTo>
                    <a:pt x="690371" y="53340"/>
                  </a:lnTo>
                  <a:close/>
                </a:path>
                <a:path w="1298575" h="228600">
                  <a:moveTo>
                    <a:pt x="937260" y="45720"/>
                  </a:moveTo>
                  <a:lnTo>
                    <a:pt x="807719" y="45720"/>
                  </a:lnTo>
                  <a:lnTo>
                    <a:pt x="810768" y="44196"/>
                  </a:lnTo>
                  <a:lnTo>
                    <a:pt x="937260" y="42672"/>
                  </a:lnTo>
                  <a:lnTo>
                    <a:pt x="937260" y="45720"/>
                  </a:lnTo>
                  <a:close/>
                </a:path>
                <a:path w="1298575" h="228600">
                  <a:moveTo>
                    <a:pt x="870204" y="91440"/>
                  </a:moveTo>
                  <a:lnTo>
                    <a:pt x="803148" y="89916"/>
                  </a:lnTo>
                  <a:lnTo>
                    <a:pt x="774192" y="88392"/>
                  </a:lnTo>
                  <a:lnTo>
                    <a:pt x="745236" y="88392"/>
                  </a:lnTo>
                  <a:lnTo>
                    <a:pt x="687323" y="86868"/>
                  </a:lnTo>
                  <a:lnTo>
                    <a:pt x="687323" y="80772"/>
                  </a:lnTo>
                  <a:lnTo>
                    <a:pt x="702564" y="79248"/>
                  </a:lnTo>
                  <a:lnTo>
                    <a:pt x="717804" y="79248"/>
                  </a:lnTo>
                  <a:lnTo>
                    <a:pt x="731519" y="80772"/>
                  </a:lnTo>
                  <a:lnTo>
                    <a:pt x="938784" y="80772"/>
                  </a:lnTo>
                  <a:lnTo>
                    <a:pt x="937260" y="85344"/>
                  </a:lnTo>
                  <a:lnTo>
                    <a:pt x="937260" y="86868"/>
                  </a:lnTo>
                  <a:lnTo>
                    <a:pt x="905256" y="89916"/>
                  </a:lnTo>
                  <a:lnTo>
                    <a:pt x="870204" y="91440"/>
                  </a:lnTo>
                  <a:close/>
                </a:path>
                <a:path w="1298575" h="228600">
                  <a:moveTo>
                    <a:pt x="763523" y="80772"/>
                  </a:moveTo>
                  <a:lnTo>
                    <a:pt x="731519" y="80772"/>
                  </a:lnTo>
                  <a:lnTo>
                    <a:pt x="746760" y="79248"/>
                  </a:lnTo>
                  <a:lnTo>
                    <a:pt x="763523" y="80772"/>
                  </a:lnTo>
                  <a:close/>
                </a:path>
                <a:path w="1298575" h="228600">
                  <a:moveTo>
                    <a:pt x="938784" y="71628"/>
                  </a:moveTo>
                  <a:lnTo>
                    <a:pt x="696468" y="71628"/>
                  </a:lnTo>
                  <a:lnTo>
                    <a:pt x="687323" y="70104"/>
                  </a:lnTo>
                  <a:lnTo>
                    <a:pt x="685800" y="67056"/>
                  </a:lnTo>
                  <a:lnTo>
                    <a:pt x="687323" y="60960"/>
                  </a:lnTo>
                  <a:lnTo>
                    <a:pt x="826008" y="60960"/>
                  </a:lnTo>
                  <a:lnTo>
                    <a:pt x="883919" y="62484"/>
                  </a:lnTo>
                  <a:lnTo>
                    <a:pt x="938784" y="62484"/>
                  </a:lnTo>
                  <a:lnTo>
                    <a:pt x="938784" y="71628"/>
                  </a:lnTo>
                  <a:close/>
                </a:path>
                <a:path w="1298575" h="228600">
                  <a:moveTo>
                    <a:pt x="938784" y="62484"/>
                  </a:moveTo>
                  <a:lnTo>
                    <a:pt x="883919" y="62484"/>
                  </a:lnTo>
                  <a:lnTo>
                    <a:pt x="897636" y="60960"/>
                  </a:lnTo>
                  <a:lnTo>
                    <a:pt x="911352" y="60960"/>
                  </a:lnTo>
                  <a:lnTo>
                    <a:pt x="938784" y="62484"/>
                  </a:lnTo>
                  <a:close/>
                </a:path>
                <a:path w="1298575" h="228600">
                  <a:moveTo>
                    <a:pt x="1173480" y="228600"/>
                  </a:moveTo>
                  <a:lnTo>
                    <a:pt x="1165860" y="228600"/>
                  </a:lnTo>
                  <a:lnTo>
                    <a:pt x="1158240" y="220980"/>
                  </a:lnTo>
                  <a:lnTo>
                    <a:pt x="1161288" y="217932"/>
                  </a:lnTo>
                  <a:lnTo>
                    <a:pt x="1159764" y="208788"/>
                  </a:lnTo>
                  <a:lnTo>
                    <a:pt x="1167384" y="205739"/>
                  </a:lnTo>
                  <a:lnTo>
                    <a:pt x="1171956" y="205739"/>
                  </a:lnTo>
                  <a:lnTo>
                    <a:pt x="1179576" y="211836"/>
                  </a:lnTo>
                  <a:lnTo>
                    <a:pt x="1179576" y="214884"/>
                  </a:lnTo>
                  <a:lnTo>
                    <a:pt x="1178052" y="225551"/>
                  </a:lnTo>
                  <a:lnTo>
                    <a:pt x="1173480" y="228600"/>
                  </a:lnTo>
                  <a:close/>
                </a:path>
                <a:path w="1298575" h="228600">
                  <a:moveTo>
                    <a:pt x="1060704" y="71628"/>
                  </a:moveTo>
                  <a:lnTo>
                    <a:pt x="1043940" y="71628"/>
                  </a:lnTo>
                  <a:lnTo>
                    <a:pt x="1043940" y="62484"/>
                  </a:lnTo>
                  <a:lnTo>
                    <a:pt x="1295399" y="65532"/>
                  </a:lnTo>
                  <a:lnTo>
                    <a:pt x="1295399" y="70104"/>
                  </a:lnTo>
                  <a:lnTo>
                    <a:pt x="1077468" y="70104"/>
                  </a:lnTo>
                  <a:lnTo>
                    <a:pt x="1060704" y="71628"/>
                  </a:lnTo>
                  <a:close/>
                </a:path>
                <a:path w="1298575" h="228600">
                  <a:moveTo>
                    <a:pt x="1109472" y="74676"/>
                  </a:moveTo>
                  <a:lnTo>
                    <a:pt x="1094232" y="71628"/>
                  </a:lnTo>
                  <a:lnTo>
                    <a:pt x="1077468" y="70104"/>
                  </a:lnTo>
                  <a:lnTo>
                    <a:pt x="1295399" y="70104"/>
                  </a:lnTo>
                  <a:lnTo>
                    <a:pt x="1295399" y="71628"/>
                  </a:lnTo>
                  <a:lnTo>
                    <a:pt x="1289303" y="73152"/>
                  </a:lnTo>
                  <a:lnTo>
                    <a:pt x="1156716" y="73152"/>
                  </a:lnTo>
                  <a:lnTo>
                    <a:pt x="1109472" y="74676"/>
                  </a:lnTo>
                  <a:close/>
                </a:path>
                <a:path w="1298575" h="228600">
                  <a:moveTo>
                    <a:pt x="1249680" y="76200"/>
                  </a:moveTo>
                  <a:lnTo>
                    <a:pt x="1156716" y="73152"/>
                  </a:lnTo>
                  <a:lnTo>
                    <a:pt x="1289303" y="73152"/>
                  </a:lnTo>
                  <a:lnTo>
                    <a:pt x="1249680" y="76200"/>
                  </a:lnTo>
                  <a:close/>
                </a:path>
                <a:path w="1298575" h="228600">
                  <a:moveTo>
                    <a:pt x="1295399" y="53340"/>
                  </a:moveTo>
                  <a:lnTo>
                    <a:pt x="1043940" y="53340"/>
                  </a:lnTo>
                  <a:lnTo>
                    <a:pt x="1042416" y="50292"/>
                  </a:lnTo>
                  <a:lnTo>
                    <a:pt x="1042416" y="45720"/>
                  </a:lnTo>
                  <a:lnTo>
                    <a:pt x="1295399" y="47244"/>
                  </a:lnTo>
                  <a:lnTo>
                    <a:pt x="1295399" y="53340"/>
                  </a:lnTo>
                  <a:close/>
                </a:path>
                <a:path w="1298575" h="228600">
                  <a:moveTo>
                    <a:pt x="1053084" y="54864"/>
                  </a:moveTo>
                  <a:lnTo>
                    <a:pt x="1046988" y="53340"/>
                  </a:lnTo>
                  <a:lnTo>
                    <a:pt x="1078992" y="53340"/>
                  </a:lnTo>
                  <a:lnTo>
                    <a:pt x="1053084" y="54864"/>
                  </a:lnTo>
                  <a:close/>
                </a:path>
                <a:path w="1298575" h="228600">
                  <a:moveTo>
                    <a:pt x="1295399" y="36576"/>
                  </a:moveTo>
                  <a:lnTo>
                    <a:pt x="1097280" y="36576"/>
                  </a:lnTo>
                  <a:lnTo>
                    <a:pt x="1042416" y="35052"/>
                  </a:lnTo>
                  <a:lnTo>
                    <a:pt x="1042416" y="16764"/>
                  </a:lnTo>
                  <a:lnTo>
                    <a:pt x="1043940" y="9144"/>
                  </a:lnTo>
                  <a:lnTo>
                    <a:pt x="1043940" y="0"/>
                  </a:lnTo>
                  <a:lnTo>
                    <a:pt x="1295399" y="3048"/>
                  </a:lnTo>
                  <a:lnTo>
                    <a:pt x="1295399" y="36576"/>
                  </a:lnTo>
                  <a:close/>
                </a:path>
                <a:path w="1298575" h="228600">
                  <a:moveTo>
                    <a:pt x="1068324" y="91440"/>
                  </a:moveTo>
                  <a:lnTo>
                    <a:pt x="1057656" y="91440"/>
                  </a:lnTo>
                  <a:lnTo>
                    <a:pt x="1050036" y="89916"/>
                  </a:lnTo>
                  <a:lnTo>
                    <a:pt x="1043940" y="88392"/>
                  </a:lnTo>
                  <a:lnTo>
                    <a:pt x="1043940" y="82296"/>
                  </a:lnTo>
                  <a:lnTo>
                    <a:pt x="1196340" y="80772"/>
                  </a:lnTo>
                  <a:lnTo>
                    <a:pt x="1248156" y="80772"/>
                  </a:lnTo>
                  <a:lnTo>
                    <a:pt x="1298448" y="83820"/>
                  </a:lnTo>
                  <a:lnTo>
                    <a:pt x="1296924" y="88392"/>
                  </a:lnTo>
                  <a:lnTo>
                    <a:pt x="1295399" y="89916"/>
                  </a:lnTo>
                  <a:lnTo>
                    <a:pt x="1077468" y="89916"/>
                  </a:lnTo>
                  <a:lnTo>
                    <a:pt x="1068324" y="914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843527" y="1684020"/>
              <a:ext cx="139065" cy="0"/>
            </a:xfrm>
            <a:custGeom>
              <a:avLst/>
              <a:gdLst/>
              <a:ahLst/>
              <a:cxnLst/>
              <a:rect l="l" t="t" r="r" b="b"/>
              <a:pathLst>
                <a:path w="139064">
                  <a:moveTo>
                    <a:pt x="0" y="0"/>
                  </a:moveTo>
                  <a:lnTo>
                    <a:pt x="138683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732276" y="1677924"/>
              <a:ext cx="250190" cy="0"/>
            </a:xfrm>
            <a:custGeom>
              <a:avLst/>
              <a:gdLst/>
              <a:ahLst/>
              <a:cxnLst/>
              <a:rect l="l" t="t" r="r" b="b"/>
              <a:pathLst>
                <a:path w="250189">
                  <a:moveTo>
                    <a:pt x="0" y="0"/>
                  </a:moveTo>
                  <a:lnTo>
                    <a:pt x="249935" y="0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730751" y="1667255"/>
              <a:ext cx="251460" cy="0"/>
            </a:xfrm>
            <a:custGeom>
              <a:avLst/>
              <a:gdLst/>
              <a:ahLst/>
              <a:cxnLst/>
              <a:rect l="l" t="t" r="r" b="b"/>
              <a:pathLst>
                <a:path w="251460">
                  <a:moveTo>
                    <a:pt x="0" y="0"/>
                  </a:moveTo>
                  <a:lnTo>
                    <a:pt x="251459" y="0"/>
                  </a:lnTo>
                </a:path>
              </a:pathLst>
            </a:custGeom>
            <a:ln w="1066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730751" y="1656587"/>
              <a:ext cx="251460" cy="0"/>
            </a:xfrm>
            <a:custGeom>
              <a:avLst/>
              <a:gdLst/>
              <a:ahLst/>
              <a:cxnLst/>
              <a:rect l="l" t="t" r="r" b="b"/>
              <a:pathLst>
                <a:path w="251460">
                  <a:moveTo>
                    <a:pt x="0" y="0"/>
                  </a:moveTo>
                  <a:lnTo>
                    <a:pt x="251459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730751" y="1648967"/>
              <a:ext cx="251460" cy="3175"/>
            </a:xfrm>
            <a:custGeom>
              <a:avLst/>
              <a:gdLst/>
              <a:ahLst/>
              <a:cxnLst/>
              <a:rect l="l" t="t" r="r" b="b"/>
              <a:pathLst>
                <a:path w="251460" h="3175">
                  <a:moveTo>
                    <a:pt x="0" y="3048"/>
                  </a:moveTo>
                  <a:lnTo>
                    <a:pt x="251459" y="3048"/>
                  </a:lnTo>
                </a:path>
                <a:path w="251460" h="3175">
                  <a:moveTo>
                    <a:pt x="0" y="0"/>
                  </a:moveTo>
                  <a:lnTo>
                    <a:pt x="155448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543556" y="1383791"/>
              <a:ext cx="769620" cy="184785"/>
            </a:xfrm>
            <a:custGeom>
              <a:avLst/>
              <a:gdLst/>
              <a:ahLst/>
              <a:cxnLst/>
              <a:rect l="l" t="t" r="r" b="b"/>
              <a:pathLst>
                <a:path w="769620" h="184784">
                  <a:moveTo>
                    <a:pt x="15240" y="158496"/>
                  </a:moveTo>
                  <a:lnTo>
                    <a:pt x="0" y="158496"/>
                  </a:lnTo>
                  <a:lnTo>
                    <a:pt x="1524" y="149352"/>
                  </a:lnTo>
                  <a:lnTo>
                    <a:pt x="3048" y="146304"/>
                  </a:lnTo>
                  <a:lnTo>
                    <a:pt x="9144" y="146304"/>
                  </a:lnTo>
                  <a:lnTo>
                    <a:pt x="16764" y="149352"/>
                  </a:lnTo>
                  <a:lnTo>
                    <a:pt x="16764" y="150876"/>
                  </a:lnTo>
                  <a:lnTo>
                    <a:pt x="15240" y="158496"/>
                  </a:lnTo>
                  <a:close/>
                </a:path>
                <a:path w="769620" h="184784">
                  <a:moveTo>
                    <a:pt x="7620" y="160020"/>
                  </a:moveTo>
                  <a:lnTo>
                    <a:pt x="3048" y="160020"/>
                  </a:lnTo>
                  <a:lnTo>
                    <a:pt x="1524" y="158496"/>
                  </a:lnTo>
                  <a:lnTo>
                    <a:pt x="10668" y="158496"/>
                  </a:lnTo>
                  <a:lnTo>
                    <a:pt x="7620" y="160020"/>
                  </a:lnTo>
                  <a:close/>
                </a:path>
                <a:path w="769620" h="184784">
                  <a:moveTo>
                    <a:pt x="94488" y="184404"/>
                  </a:moveTo>
                  <a:lnTo>
                    <a:pt x="91440" y="184404"/>
                  </a:lnTo>
                  <a:lnTo>
                    <a:pt x="88392" y="173736"/>
                  </a:lnTo>
                  <a:lnTo>
                    <a:pt x="88392" y="170688"/>
                  </a:lnTo>
                  <a:lnTo>
                    <a:pt x="94488" y="161544"/>
                  </a:lnTo>
                  <a:lnTo>
                    <a:pt x="100584" y="161544"/>
                  </a:lnTo>
                  <a:lnTo>
                    <a:pt x="103632" y="163068"/>
                  </a:lnTo>
                  <a:lnTo>
                    <a:pt x="103632" y="176784"/>
                  </a:lnTo>
                  <a:lnTo>
                    <a:pt x="100584" y="182880"/>
                  </a:lnTo>
                  <a:lnTo>
                    <a:pt x="94488" y="184404"/>
                  </a:lnTo>
                  <a:close/>
                </a:path>
                <a:path w="769620" h="184784">
                  <a:moveTo>
                    <a:pt x="126492" y="169164"/>
                  </a:moveTo>
                  <a:lnTo>
                    <a:pt x="128016" y="164592"/>
                  </a:lnTo>
                  <a:lnTo>
                    <a:pt x="129540" y="161544"/>
                  </a:lnTo>
                  <a:lnTo>
                    <a:pt x="135636" y="161544"/>
                  </a:lnTo>
                  <a:lnTo>
                    <a:pt x="135636" y="166116"/>
                  </a:lnTo>
                  <a:lnTo>
                    <a:pt x="134112" y="166116"/>
                  </a:lnTo>
                  <a:lnTo>
                    <a:pt x="126492" y="169164"/>
                  </a:lnTo>
                  <a:close/>
                </a:path>
                <a:path w="769620" h="184784">
                  <a:moveTo>
                    <a:pt x="736092" y="155448"/>
                  </a:moveTo>
                  <a:lnTo>
                    <a:pt x="734568" y="126492"/>
                  </a:lnTo>
                  <a:lnTo>
                    <a:pt x="733044" y="102108"/>
                  </a:lnTo>
                  <a:lnTo>
                    <a:pt x="733044" y="38100"/>
                  </a:lnTo>
                  <a:lnTo>
                    <a:pt x="487680" y="36576"/>
                  </a:lnTo>
                  <a:lnTo>
                    <a:pt x="438912" y="36576"/>
                  </a:lnTo>
                  <a:lnTo>
                    <a:pt x="438912" y="33528"/>
                  </a:lnTo>
                  <a:lnTo>
                    <a:pt x="461772" y="32004"/>
                  </a:lnTo>
                  <a:lnTo>
                    <a:pt x="484631" y="32004"/>
                  </a:lnTo>
                  <a:lnTo>
                    <a:pt x="480060" y="27432"/>
                  </a:lnTo>
                  <a:lnTo>
                    <a:pt x="466344" y="24384"/>
                  </a:lnTo>
                  <a:lnTo>
                    <a:pt x="440436" y="24384"/>
                  </a:lnTo>
                  <a:lnTo>
                    <a:pt x="440436" y="16764"/>
                  </a:lnTo>
                  <a:lnTo>
                    <a:pt x="454152" y="15240"/>
                  </a:lnTo>
                  <a:lnTo>
                    <a:pt x="454152" y="12192"/>
                  </a:lnTo>
                  <a:lnTo>
                    <a:pt x="455676" y="10668"/>
                  </a:lnTo>
                  <a:lnTo>
                    <a:pt x="445007" y="9144"/>
                  </a:lnTo>
                  <a:lnTo>
                    <a:pt x="440436" y="9144"/>
                  </a:lnTo>
                  <a:lnTo>
                    <a:pt x="438912" y="1524"/>
                  </a:lnTo>
                  <a:lnTo>
                    <a:pt x="568452" y="0"/>
                  </a:lnTo>
                  <a:lnTo>
                    <a:pt x="582168" y="1524"/>
                  </a:lnTo>
                  <a:lnTo>
                    <a:pt x="611124" y="1524"/>
                  </a:lnTo>
                  <a:lnTo>
                    <a:pt x="623316" y="3048"/>
                  </a:lnTo>
                  <a:lnTo>
                    <a:pt x="768096" y="3048"/>
                  </a:lnTo>
                  <a:lnTo>
                    <a:pt x="769619" y="13716"/>
                  </a:lnTo>
                  <a:lnTo>
                    <a:pt x="769619" y="27432"/>
                  </a:lnTo>
                  <a:lnTo>
                    <a:pt x="768096" y="41148"/>
                  </a:lnTo>
                  <a:lnTo>
                    <a:pt x="760475" y="41148"/>
                  </a:lnTo>
                  <a:lnTo>
                    <a:pt x="758952" y="53340"/>
                  </a:lnTo>
                  <a:lnTo>
                    <a:pt x="758952" y="83820"/>
                  </a:lnTo>
                  <a:lnTo>
                    <a:pt x="760475" y="99060"/>
                  </a:lnTo>
                  <a:lnTo>
                    <a:pt x="762000" y="99060"/>
                  </a:lnTo>
                  <a:lnTo>
                    <a:pt x="765048" y="100584"/>
                  </a:lnTo>
                  <a:lnTo>
                    <a:pt x="768096" y="100584"/>
                  </a:lnTo>
                  <a:lnTo>
                    <a:pt x="768096" y="124968"/>
                  </a:lnTo>
                  <a:lnTo>
                    <a:pt x="758952" y="124968"/>
                  </a:lnTo>
                  <a:lnTo>
                    <a:pt x="758952" y="146304"/>
                  </a:lnTo>
                  <a:lnTo>
                    <a:pt x="760475" y="153924"/>
                  </a:lnTo>
                  <a:lnTo>
                    <a:pt x="751332" y="153924"/>
                  </a:lnTo>
                  <a:lnTo>
                    <a:pt x="736092" y="155448"/>
                  </a:lnTo>
                  <a:close/>
                </a:path>
                <a:path w="769620" h="184784">
                  <a:moveTo>
                    <a:pt x="603504" y="1524"/>
                  </a:moveTo>
                  <a:lnTo>
                    <a:pt x="589788" y="1524"/>
                  </a:lnTo>
                  <a:lnTo>
                    <a:pt x="597407" y="0"/>
                  </a:lnTo>
                  <a:lnTo>
                    <a:pt x="603504" y="1524"/>
                  </a:lnTo>
                  <a:close/>
                </a:path>
                <a:path w="769620" h="184784">
                  <a:moveTo>
                    <a:pt x="768096" y="3048"/>
                  </a:moveTo>
                  <a:lnTo>
                    <a:pt x="626364" y="3048"/>
                  </a:lnTo>
                  <a:lnTo>
                    <a:pt x="629412" y="1524"/>
                  </a:lnTo>
                  <a:lnTo>
                    <a:pt x="637031" y="1524"/>
                  </a:lnTo>
                  <a:lnTo>
                    <a:pt x="649223" y="0"/>
                  </a:lnTo>
                  <a:lnTo>
                    <a:pt x="768096" y="1524"/>
                  </a:lnTo>
                  <a:lnTo>
                    <a:pt x="768096" y="3048"/>
                  </a:lnTo>
                  <a:close/>
                </a:path>
                <a:path w="769620" h="184784">
                  <a:moveTo>
                    <a:pt x="768096" y="50292"/>
                  </a:moveTo>
                  <a:lnTo>
                    <a:pt x="765048" y="44196"/>
                  </a:lnTo>
                  <a:lnTo>
                    <a:pt x="765048" y="41148"/>
                  </a:lnTo>
                  <a:lnTo>
                    <a:pt x="768096" y="41148"/>
                  </a:lnTo>
                  <a:lnTo>
                    <a:pt x="768096" y="50292"/>
                  </a:lnTo>
                  <a:close/>
                </a:path>
                <a:path w="769620" h="184784">
                  <a:moveTo>
                    <a:pt x="768096" y="100584"/>
                  </a:moveTo>
                  <a:lnTo>
                    <a:pt x="765048" y="100584"/>
                  </a:lnTo>
                  <a:lnTo>
                    <a:pt x="769619" y="53340"/>
                  </a:lnTo>
                  <a:lnTo>
                    <a:pt x="768096" y="77724"/>
                  </a:lnTo>
                  <a:lnTo>
                    <a:pt x="768096" y="100584"/>
                  </a:lnTo>
                  <a:close/>
                </a:path>
                <a:path w="769620" h="184784">
                  <a:moveTo>
                    <a:pt x="768096" y="149352"/>
                  </a:moveTo>
                  <a:lnTo>
                    <a:pt x="766571" y="141732"/>
                  </a:lnTo>
                  <a:lnTo>
                    <a:pt x="765048" y="124968"/>
                  </a:lnTo>
                  <a:lnTo>
                    <a:pt x="768096" y="124968"/>
                  </a:lnTo>
                  <a:lnTo>
                    <a:pt x="768096" y="1493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282696" y="1467612"/>
              <a:ext cx="6350" cy="59690"/>
            </a:xfrm>
            <a:custGeom>
              <a:avLst/>
              <a:gdLst/>
              <a:ahLst/>
              <a:cxnLst/>
              <a:rect l="l" t="t" r="r" b="b"/>
              <a:pathLst>
                <a:path w="6350" h="59690">
                  <a:moveTo>
                    <a:pt x="6096" y="59436"/>
                  </a:moveTo>
                  <a:lnTo>
                    <a:pt x="0" y="59436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4572" y="0"/>
                  </a:lnTo>
                  <a:lnTo>
                    <a:pt x="6096" y="0"/>
                  </a:lnTo>
                  <a:lnTo>
                    <a:pt x="6096" y="59436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938528" y="1298448"/>
              <a:ext cx="464820" cy="218440"/>
            </a:xfrm>
            <a:custGeom>
              <a:avLst/>
              <a:gdLst/>
              <a:ahLst/>
              <a:cxnLst/>
              <a:rect l="l" t="t" r="r" b="b"/>
              <a:pathLst>
                <a:path w="464819" h="218440">
                  <a:moveTo>
                    <a:pt x="239267" y="1524"/>
                  </a:moveTo>
                  <a:lnTo>
                    <a:pt x="181355" y="1524"/>
                  </a:lnTo>
                  <a:lnTo>
                    <a:pt x="184403" y="0"/>
                  </a:lnTo>
                  <a:lnTo>
                    <a:pt x="204215" y="0"/>
                  </a:lnTo>
                  <a:lnTo>
                    <a:pt x="239267" y="1524"/>
                  </a:lnTo>
                  <a:close/>
                </a:path>
                <a:path w="464819" h="218440">
                  <a:moveTo>
                    <a:pt x="463296" y="22860"/>
                  </a:moveTo>
                  <a:lnTo>
                    <a:pt x="4571" y="22860"/>
                  </a:lnTo>
                  <a:lnTo>
                    <a:pt x="0" y="18288"/>
                  </a:lnTo>
                  <a:lnTo>
                    <a:pt x="1523" y="7620"/>
                  </a:lnTo>
                  <a:lnTo>
                    <a:pt x="1523" y="1524"/>
                  </a:lnTo>
                  <a:lnTo>
                    <a:pt x="452628" y="1524"/>
                  </a:lnTo>
                  <a:lnTo>
                    <a:pt x="461772" y="3048"/>
                  </a:lnTo>
                  <a:lnTo>
                    <a:pt x="463296" y="22860"/>
                  </a:lnTo>
                  <a:close/>
                </a:path>
                <a:path w="464819" h="218440">
                  <a:moveTo>
                    <a:pt x="3047" y="50292"/>
                  </a:moveTo>
                  <a:lnTo>
                    <a:pt x="1523" y="38100"/>
                  </a:lnTo>
                  <a:lnTo>
                    <a:pt x="1523" y="32004"/>
                  </a:lnTo>
                  <a:lnTo>
                    <a:pt x="16763" y="28956"/>
                  </a:lnTo>
                  <a:lnTo>
                    <a:pt x="25908" y="28956"/>
                  </a:lnTo>
                  <a:lnTo>
                    <a:pt x="27432" y="24384"/>
                  </a:lnTo>
                  <a:lnTo>
                    <a:pt x="27432" y="22860"/>
                  </a:lnTo>
                  <a:lnTo>
                    <a:pt x="454152" y="22860"/>
                  </a:lnTo>
                  <a:lnTo>
                    <a:pt x="438912" y="24384"/>
                  </a:lnTo>
                  <a:lnTo>
                    <a:pt x="437388" y="27432"/>
                  </a:lnTo>
                  <a:lnTo>
                    <a:pt x="437388" y="28956"/>
                  </a:lnTo>
                  <a:lnTo>
                    <a:pt x="443484" y="30480"/>
                  </a:lnTo>
                  <a:lnTo>
                    <a:pt x="454152" y="30480"/>
                  </a:lnTo>
                  <a:lnTo>
                    <a:pt x="464820" y="32004"/>
                  </a:lnTo>
                  <a:lnTo>
                    <a:pt x="463296" y="42672"/>
                  </a:lnTo>
                  <a:lnTo>
                    <a:pt x="461772" y="47244"/>
                  </a:lnTo>
                  <a:lnTo>
                    <a:pt x="458724" y="48768"/>
                  </a:lnTo>
                  <a:lnTo>
                    <a:pt x="21335" y="48768"/>
                  </a:lnTo>
                  <a:lnTo>
                    <a:pt x="3047" y="50292"/>
                  </a:lnTo>
                  <a:close/>
                </a:path>
                <a:path w="464819" h="218440">
                  <a:moveTo>
                    <a:pt x="445008" y="60960"/>
                  </a:moveTo>
                  <a:lnTo>
                    <a:pt x="16763" y="60960"/>
                  </a:lnTo>
                  <a:lnTo>
                    <a:pt x="32004" y="57912"/>
                  </a:lnTo>
                  <a:lnTo>
                    <a:pt x="28956" y="50292"/>
                  </a:lnTo>
                  <a:lnTo>
                    <a:pt x="21335" y="48768"/>
                  </a:lnTo>
                  <a:lnTo>
                    <a:pt x="458724" y="48768"/>
                  </a:lnTo>
                  <a:lnTo>
                    <a:pt x="454152" y="50292"/>
                  </a:lnTo>
                  <a:lnTo>
                    <a:pt x="443484" y="51816"/>
                  </a:lnTo>
                  <a:lnTo>
                    <a:pt x="443484" y="53340"/>
                  </a:lnTo>
                  <a:lnTo>
                    <a:pt x="445008" y="57912"/>
                  </a:lnTo>
                  <a:lnTo>
                    <a:pt x="445008" y="60960"/>
                  </a:lnTo>
                  <a:close/>
                </a:path>
                <a:path w="464819" h="218440">
                  <a:moveTo>
                    <a:pt x="449580" y="88392"/>
                  </a:moveTo>
                  <a:lnTo>
                    <a:pt x="25908" y="88392"/>
                  </a:lnTo>
                  <a:lnTo>
                    <a:pt x="25908" y="80772"/>
                  </a:lnTo>
                  <a:lnTo>
                    <a:pt x="9143" y="77724"/>
                  </a:lnTo>
                  <a:lnTo>
                    <a:pt x="1523" y="77724"/>
                  </a:lnTo>
                  <a:lnTo>
                    <a:pt x="1523" y="60960"/>
                  </a:lnTo>
                  <a:lnTo>
                    <a:pt x="461772" y="60960"/>
                  </a:lnTo>
                  <a:lnTo>
                    <a:pt x="463296" y="71628"/>
                  </a:lnTo>
                  <a:lnTo>
                    <a:pt x="463296" y="77724"/>
                  </a:lnTo>
                  <a:lnTo>
                    <a:pt x="446532" y="80772"/>
                  </a:lnTo>
                  <a:lnTo>
                    <a:pt x="438912" y="82296"/>
                  </a:lnTo>
                  <a:lnTo>
                    <a:pt x="437388" y="82296"/>
                  </a:lnTo>
                  <a:lnTo>
                    <a:pt x="437388" y="85344"/>
                  </a:lnTo>
                  <a:lnTo>
                    <a:pt x="449580" y="88392"/>
                  </a:lnTo>
                  <a:close/>
                </a:path>
                <a:path w="464819" h="218440">
                  <a:moveTo>
                    <a:pt x="463296" y="106680"/>
                  </a:moveTo>
                  <a:lnTo>
                    <a:pt x="1523" y="106680"/>
                  </a:lnTo>
                  <a:lnTo>
                    <a:pt x="1523" y="88392"/>
                  </a:lnTo>
                  <a:lnTo>
                    <a:pt x="463296" y="88392"/>
                  </a:lnTo>
                  <a:lnTo>
                    <a:pt x="463296" y="106680"/>
                  </a:lnTo>
                  <a:close/>
                </a:path>
                <a:path w="464819" h="218440">
                  <a:moveTo>
                    <a:pt x="463296" y="217932"/>
                  </a:moveTo>
                  <a:lnTo>
                    <a:pt x="50291" y="217932"/>
                  </a:lnTo>
                  <a:lnTo>
                    <a:pt x="7619" y="216408"/>
                  </a:lnTo>
                  <a:lnTo>
                    <a:pt x="1523" y="213360"/>
                  </a:lnTo>
                  <a:lnTo>
                    <a:pt x="3047" y="205740"/>
                  </a:lnTo>
                  <a:lnTo>
                    <a:pt x="4571" y="202692"/>
                  </a:lnTo>
                  <a:lnTo>
                    <a:pt x="18287" y="199644"/>
                  </a:lnTo>
                  <a:lnTo>
                    <a:pt x="25908" y="198120"/>
                  </a:lnTo>
                  <a:lnTo>
                    <a:pt x="25908" y="192024"/>
                  </a:lnTo>
                  <a:lnTo>
                    <a:pt x="18287" y="190500"/>
                  </a:lnTo>
                  <a:lnTo>
                    <a:pt x="3047" y="190500"/>
                  </a:lnTo>
                  <a:lnTo>
                    <a:pt x="1523" y="179832"/>
                  </a:lnTo>
                  <a:lnTo>
                    <a:pt x="4571" y="172212"/>
                  </a:lnTo>
                  <a:lnTo>
                    <a:pt x="12191" y="172212"/>
                  </a:lnTo>
                  <a:lnTo>
                    <a:pt x="19811" y="170688"/>
                  </a:lnTo>
                  <a:lnTo>
                    <a:pt x="33528" y="170688"/>
                  </a:lnTo>
                  <a:lnTo>
                    <a:pt x="33528" y="166116"/>
                  </a:lnTo>
                  <a:lnTo>
                    <a:pt x="32004" y="164592"/>
                  </a:lnTo>
                  <a:lnTo>
                    <a:pt x="3047" y="161544"/>
                  </a:lnTo>
                  <a:lnTo>
                    <a:pt x="3047" y="143256"/>
                  </a:lnTo>
                  <a:lnTo>
                    <a:pt x="25908" y="143256"/>
                  </a:lnTo>
                  <a:lnTo>
                    <a:pt x="25908" y="135636"/>
                  </a:lnTo>
                  <a:lnTo>
                    <a:pt x="6095" y="134112"/>
                  </a:lnTo>
                  <a:lnTo>
                    <a:pt x="1523" y="132588"/>
                  </a:lnTo>
                  <a:lnTo>
                    <a:pt x="1523" y="123444"/>
                  </a:lnTo>
                  <a:lnTo>
                    <a:pt x="3047" y="118872"/>
                  </a:lnTo>
                  <a:lnTo>
                    <a:pt x="4571" y="117348"/>
                  </a:lnTo>
                  <a:lnTo>
                    <a:pt x="7619" y="117348"/>
                  </a:lnTo>
                  <a:lnTo>
                    <a:pt x="16763" y="115824"/>
                  </a:lnTo>
                  <a:lnTo>
                    <a:pt x="32004" y="114300"/>
                  </a:lnTo>
                  <a:lnTo>
                    <a:pt x="32004" y="108204"/>
                  </a:lnTo>
                  <a:lnTo>
                    <a:pt x="24383" y="106680"/>
                  </a:lnTo>
                  <a:lnTo>
                    <a:pt x="449580" y="106680"/>
                  </a:lnTo>
                  <a:lnTo>
                    <a:pt x="443484" y="109728"/>
                  </a:lnTo>
                  <a:lnTo>
                    <a:pt x="443484" y="115824"/>
                  </a:lnTo>
                  <a:lnTo>
                    <a:pt x="457200" y="117348"/>
                  </a:lnTo>
                  <a:lnTo>
                    <a:pt x="463296" y="118872"/>
                  </a:lnTo>
                  <a:lnTo>
                    <a:pt x="463296" y="123444"/>
                  </a:lnTo>
                  <a:lnTo>
                    <a:pt x="464820" y="135636"/>
                  </a:lnTo>
                  <a:lnTo>
                    <a:pt x="437388" y="135636"/>
                  </a:lnTo>
                  <a:lnTo>
                    <a:pt x="437388" y="144780"/>
                  </a:lnTo>
                  <a:lnTo>
                    <a:pt x="463296" y="144780"/>
                  </a:lnTo>
                  <a:lnTo>
                    <a:pt x="463296" y="161544"/>
                  </a:lnTo>
                  <a:lnTo>
                    <a:pt x="445008" y="166116"/>
                  </a:lnTo>
                  <a:lnTo>
                    <a:pt x="443484" y="169164"/>
                  </a:lnTo>
                  <a:lnTo>
                    <a:pt x="443484" y="170688"/>
                  </a:lnTo>
                  <a:lnTo>
                    <a:pt x="457200" y="172212"/>
                  </a:lnTo>
                  <a:lnTo>
                    <a:pt x="463296" y="173736"/>
                  </a:lnTo>
                  <a:lnTo>
                    <a:pt x="464820" y="181356"/>
                  </a:lnTo>
                  <a:lnTo>
                    <a:pt x="464820" y="192024"/>
                  </a:lnTo>
                  <a:lnTo>
                    <a:pt x="437388" y="192024"/>
                  </a:lnTo>
                  <a:lnTo>
                    <a:pt x="440436" y="199644"/>
                  </a:lnTo>
                  <a:lnTo>
                    <a:pt x="446532" y="202692"/>
                  </a:lnTo>
                  <a:lnTo>
                    <a:pt x="463296" y="202692"/>
                  </a:lnTo>
                  <a:lnTo>
                    <a:pt x="463296" y="2179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990344" y="1488948"/>
              <a:ext cx="360045" cy="12700"/>
            </a:xfrm>
            <a:custGeom>
              <a:avLst/>
              <a:gdLst/>
              <a:ahLst/>
              <a:cxnLst/>
              <a:rect l="l" t="t" r="r" b="b"/>
              <a:pathLst>
                <a:path w="360044" h="12700">
                  <a:moveTo>
                    <a:pt x="0" y="12192"/>
                  </a:moveTo>
                  <a:lnTo>
                    <a:pt x="0" y="3048"/>
                  </a:lnTo>
                  <a:lnTo>
                    <a:pt x="16764" y="0"/>
                  </a:lnTo>
                  <a:lnTo>
                    <a:pt x="38100" y="0"/>
                  </a:lnTo>
                  <a:lnTo>
                    <a:pt x="50292" y="1524"/>
                  </a:lnTo>
                  <a:lnTo>
                    <a:pt x="50292" y="4572"/>
                  </a:lnTo>
                  <a:lnTo>
                    <a:pt x="51816" y="10668"/>
                  </a:lnTo>
                  <a:lnTo>
                    <a:pt x="25908" y="10668"/>
                  </a:lnTo>
                  <a:lnTo>
                    <a:pt x="0" y="12192"/>
                  </a:lnTo>
                  <a:close/>
                </a:path>
                <a:path w="360044" h="12700">
                  <a:moveTo>
                    <a:pt x="100584" y="12192"/>
                  </a:moveTo>
                  <a:lnTo>
                    <a:pt x="88392" y="12192"/>
                  </a:lnTo>
                  <a:lnTo>
                    <a:pt x="82296" y="10668"/>
                  </a:lnTo>
                  <a:lnTo>
                    <a:pt x="76200" y="10668"/>
                  </a:lnTo>
                  <a:lnTo>
                    <a:pt x="76200" y="3048"/>
                  </a:lnTo>
                  <a:lnTo>
                    <a:pt x="82296" y="1524"/>
                  </a:lnTo>
                  <a:lnTo>
                    <a:pt x="94488" y="0"/>
                  </a:lnTo>
                  <a:lnTo>
                    <a:pt x="100584" y="1524"/>
                  </a:lnTo>
                  <a:lnTo>
                    <a:pt x="100584" y="12192"/>
                  </a:lnTo>
                  <a:close/>
                </a:path>
                <a:path w="360044" h="12700">
                  <a:moveTo>
                    <a:pt x="172212" y="12192"/>
                  </a:moveTo>
                  <a:lnTo>
                    <a:pt x="153924" y="12192"/>
                  </a:lnTo>
                  <a:lnTo>
                    <a:pt x="128016" y="10668"/>
                  </a:lnTo>
                  <a:lnTo>
                    <a:pt x="128016" y="3048"/>
                  </a:lnTo>
                  <a:lnTo>
                    <a:pt x="140208" y="1524"/>
                  </a:lnTo>
                  <a:lnTo>
                    <a:pt x="153924" y="1524"/>
                  </a:lnTo>
                  <a:lnTo>
                    <a:pt x="182880" y="3048"/>
                  </a:lnTo>
                  <a:lnTo>
                    <a:pt x="178307" y="9144"/>
                  </a:lnTo>
                  <a:lnTo>
                    <a:pt x="172212" y="12192"/>
                  </a:lnTo>
                  <a:close/>
                </a:path>
                <a:path w="360044" h="12700">
                  <a:moveTo>
                    <a:pt x="231647" y="12192"/>
                  </a:moveTo>
                  <a:lnTo>
                    <a:pt x="204216" y="12192"/>
                  </a:lnTo>
                  <a:lnTo>
                    <a:pt x="202692" y="4572"/>
                  </a:lnTo>
                  <a:lnTo>
                    <a:pt x="204216" y="1524"/>
                  </a:lnTo>
                  <a:lnTo>
                    <a:pt x="225552" y="1524"/>
                  </a:lnTo>
                  <a:lnTo>
                    <a:pt x="233171" y="3048"/>
                  </a:lnTo>
                  <a:lnTo>
                    <a:pt x="231647" y="7620"/>
                  </a:lnTo>
                  <a:lnTo>
                    <a:pt x="231647" y="12192"/>
                  </a:lnTo>
                  <a:close/>
                </a:path>
                <a:path w="360044" h="12700">
                  <a:moveTo>
                    <a:pt x="265176" y="12192"/>
                  </a:moveTo>
                  <a:lnTo>
                    <a:pt x="254507" y="12192"/>
                  </a:lnTo>
                  <a:lnTo>
                    <a:pt x="256032" y="6096"/>
                  </a:lnTo>
                  <a:lnTo>
                    <a:pt x="256032" y="1524"/>
                  </a:lnTo>
                  <a:lnTo>
                    <a:pt x="307847" y="1524"/>
                  </a:lnTo>
                  <a:lnTo>
                    <a:pt x="307847" y="10668"/>
                  </a:lnTo>
                  <a:lnTo>
                    <a:pt x="297180" y="10668"/>
                  </a:lnTo>
                  <a:lnTo>
                    <a:pt x="265176" y="12192"/>
                  </a:lnTo>
                  <a:close/>
                </a:path>
                <a:path w="360044" h="12700">
                  <a:moveTo>
                    <a:pt x="359664" y="12192"/>
                  </a:moveTo>
                  <a:lnTo>
                    <a:pt x="338327" y="12192"/>
                  </a:lnTo>
                  <a:lnTo>
                    <a:pt x="336803" y="9144"/>
                  </a:lnTo>
                  <a:lnTo>
                    <a:pt x="333756" y="7620"/>
                  </a:lnTo>
                  <a:lnTo>
                    <a:pt x="333756" y="3048"/>
                  </a:lnTo>
                  <a:lnTo>
                    <a:pt x="335280" y="1524"/>
                  </a:lnTo>
                  <a:lnTo>
                    <a:pt x="359664" y="1524"/>
                  </a:lnTo>
                  <a:lnTo>
                    <a:pt x="359664" y="12192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30068" y="1325879"/>
              <a:ext cx="141731" cy="155447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2124456" y="1409699"/>
              <a:ext cx="1164590" cy="62865"/>
            </a:xfrm>
            <a:custGeom>
              <a:avLst/>
              <a:gdLst/>
              <a:ahLst/>
              <a:cxnLst/>
              <a:rect l="l" t="t" r="r" b="b"/>
              <a:pathLst>
                <a:path w="1164589" h="62865">
                  <a:moveTo>
                    <a:pt x="21336" y="62484"/>
                  </a:moveTo>
                  <a:lnTo>
                    <a:pt x="10668" y="60960"/>
                  </a:lnTo>
                  <a:lnTo>
                    <a:pt x="0" y="60960"/>
                  </a:lnTo>
                  <a:lnTo>
                    <a:pt x="0" y="57912"/>
                  </a:lnTo>
                  <a:lnTo>
                    <a:pt x="1524" y="54864"/>
                  </a:lnTo>
                  <a:lnTo>
                    <a:pt x="6096" y="53340"/>
                  </a:lnTo>
                  <a:lnTo>
                    <a:pt x="25908" y="53340"/>
                  </a:lnTo>
                  <a:lnTo>
                    <a:pt x="25908" y="57912"/>
                  </a:lnTo>
                  <a:lnTo>
                    <a:pt x="24384" y="60960"/>
                  </a:lnTo>
                  <a:lnTo>
                    <a:pt x="21336" y="62484"/>
                  </a:lnTo>
                  <a:close/>
                </a:path>
                <a:path w="1164589" h="62865">
                  <a:moveTo>
                    <a:pt x="1164336" y="30480"/>
                  </a:moveTo>
                  <a:lnTo>
                    <a:pt x="1159764" y="30480"/>
                  </a:lnTo>
                  <a:lnTo>
                    <a:pt x="1158240" y="16764"/>
                  </a:lnTo>
                  <a:lnTo>
                    <a:pt x="1156716" y="9144"/>
                  </a:lnTo>
                  <a:lnTo>
                    <a:pt x="1146048" y="7620"/>
                  </a:lnTo>
                  <a:lnTo>
                    <a:pt x="1109472" y="7620"/>
                  </a:lnTo>
                  <a:lnTo>
                    <a:pt x="1106424" y="6096"/>
                  </a:lnTo>
                  <a:lnTo>
                    <a:pt x="1107948" y="0"/>
                  </a:lnTo>
                  <a:lnTo>
                    <a:pt x="1162812" y="0"/>
                  </a:lnTo>
                  <a:lnTo>
                    <a:pt x="1162812" y="15240"/>
                  </a:lnTo>
                  <a:lnTo>
                    <a:pt x="1164336" y="22860"/>
                  </a:lnTo>
                  <a:lnTo>
                    <a:pt x="1164336" y="30480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415540" y="1382268"/>
              <a:ext cx="401320" cy="38100"/>
            </a:xfrm>
            <a:custGeom>
              <a:avLst/>
              <a:gdLst/>
              <a:ahLst/>
              <a:cxnLst/>
              <a:rect l="l" t="t" r="r" b="b"/>
              <a:pathLst>
                <a:path w="401319" h="38100">
                  <a:moveTo>
                    <a:pt x="1524" y="24384"/>
                  </a:moveTo>
                  <a:lnTo>
                    <a:pt x="0" y="21336"/>
                  </a:lnTo>
                  <a:lnTo>
                    <a:pt x="0" y="1524"/>
                  </a:lnTo>
                  <a:lnTo>
                    <a:pt x="80772" y="0"/>
                  </a:lnTo>
                  <a:lnTo>
                    <a:pt x="121919" y="0"/>
                  </a:lnTo>
                  <a:lnTo>
                    <a:pt x="161544" y="1524"/>
                  </a:lnTo>
                  <a:lnTo>
                    <a:pt x="399288" y="1524"/>
                  </a:lnTo>
                  <a:lnTo>
                    <a:pt x="399288" y="3048"/>
                  </a:lnTo>
                  <a:lnTo>
                    <a:pt x="400812" y="9144"/>
                  </a:lnTo>
                  <a:lnTo>
                    <a:pt x="399288" y="9144"/>
                  </a:lnTo>
                  <a:lnTo>
                    <a:pt x="396240" y="10668"/>
                  </a:lnTo>
                  <a:lnTo>
                    <a:pt x="399288" y="19812"/>
                  </a:lnTo>
                  <a:lnTo>
                    <a:pt x="399288" y="22860"/>
                  </a:lnTo>
                  <a:lnTo>
                    <a:pt x="6096" y="22860"/>
                  </a:lnTo>
                  <a:lnTo>
                    <a:pt x="1524" y="24384"/>
                  </a:lnTo>
                  <a:close/>
                </a:path>
                <a:path w="401319" h="38100">
                  <a:moveTo>
                    <a:pt x="399288" y="1524"/>
                  </a:moveTo>
                  <a:lnTo>
                    <a:pt x="161544" y="1524"/>
                  </a:lnTo>
                  <a:lnTo>
                    <a:pt x="257556" y="0"/>
                  </a:lnTo>
                  <a:lnTo>
                    <a:pt x="399288" y="1524"/>
                  </a:lnTo>
                  <a:close/>
                </a:path>
                <a:path w="401319" h="38100">
                  <a:moveTo>
                    <a:pt x="124967" y="35052"/>
                  </a:moveTo>
                  <a:lnTo>
                    <a:pt x="3048" y="35052"/>
                  </a:lnTo>
                  <a:lnTo>
                    <a:pt x="3048" y="32004"/>
                  </a:lnTo>
                  <a:lnTo>
                    <a:pt x="19812" y="30480"/>
                  </a:lnTo>
                  <a:lnTo>
                    <a:pt x="19812" y="27432"/>
                  </a:lnTo>
                  <a:lnTo>
                    <a:pt x="16764" y="22860"/>
                  </a:lnTo>
                  <a:lnTo>
                    <a:pt x="256032" y="22860"/>
                  </a:lnTo>
                  <a:lnTo>
                    <a:pt x="254508" y="24384"/>
                  </a:lnTo>
                  <a:lnTo>
                    <a:pt x="134112" y="24384"/>
                  </a:lnTo>
                  <a:lnTo>
                    <a:pt x="121919" y="25908"/>
                  </a:lnTo>
                  <a:lnTo>
                    <a:pt x="121919" y="30480"/>
                  </a:lnTo>
                  <a:lnTo>
                    <a:pt x="124967" y="35052"/>
                  </a:lnTo>
                  <a:close/>
                </a:path>
                <a:path w="401319" h="38100">
                  <a:moveTo>
                    <a:pt x="289560" y="36576"/>
                  </a:moveTo>
                  <a:lnTo>
                    <a:pt x="280416" y="36576"/>
                  </a:lnTo>
                  <a:lnTo>
                    <a:pt x="274320" y="35052"/>
                  </a:lnTo>
                  <a:lnTo>
                    <a:pt x="274320" y="33528"/>
                  </a:lnTo>
                  <a:lnTo>
                    <a:pt x="277368" y="33528"/>
                  </a:lnTo>
                  <a:lnTo>
                    <a:pt x="277368" y="27432"/>
                  </a:lnTo>
                  <a:lnTo>
                    <a:pt x="269748" y="24384"/>
                  </a:lnTo>
                  <a:lnTo>
                    <a:pt x="262128" y="22860"/>
                  </a:lnTo>
                  <a:lnTo>
                    <a:pt x="399288" y="22860"/>
                  </a:lnTo>
                  <a:lnTo>
                    <a:pt x="399288" y="24384"/>
                  </a:lnTo>
                  <a:lnTo>
                    <a:pt x="301752" y="24384"/>
                  </a:lnTo>
                  <a:lnTo>
                    <a:pt x="300228" y="30480"/>
                  </a:lnTo>
                  <a:lnTo>
                    <a:pt x="303276" y="33528"/>
                  </a:lnTo>
                  <a:lnTo>
                    <a:pt x="297180" y="35052"/>
                  </a:lnTo>
                  <a:lnTo>
                    <a:pt x="289560" y="36576"/>
                  </a:lnTo>
                  <a:close/>
                </a:path>
                <a:path w="401319" h="38100">
                  <a:moveTo>
                    <a:pt x="179832" y="35052"/>
                  </a:moveTo>
                  <a:lnTo>
                    <a:pt x="128016" y="35052"/>
                  </a:lnTo>
                  <a:lnTo>
                    <a:pt x="143255" y="32004"/>
                  </a:lnTo>
                  <a:lnTo>
                    <a:pt x="147828" y="30480"/>
                  </a:lnTo>
                  <a:lnTo>
                    <a:pt x="147828" y="27432"/>
                  </a:lnTo>
                  <a:lnTo>
                    <a:pt x="146304" y="25908"/>
                  </a:lnTo>
                  <a:lnTo>
                    <a:pt x="140207" y="24384"/>
                  </a:lnTo>
                  <a:lnTo>
                    <a:pt x="173736" y="24384"/>
                  </a:lnTo>
                  <a:lnTo>
                    <a:pt x="173736" y="28956"/>
                  </a:lnTo>
                  <a:lnTo>
                    <a:pt x="175260" y="32004"/>
                  </a:lnTo>
                  <a:lnTo>
                    <a:pt x="179832" y="35052"/>
                  </a:lnTo>
                  <a:close/>
                </a:path>
                <a:path w="401319" h="38100">
                  <a:moveTo>
                    <a:pt x="252984" y="36576"/>
                  </a:moveTo>
                  <a:lnTo>
                    <a:pt x="236220" y="36576"/>
                  </a:lnTo>
                  <a:lnTo>
                    <a:pt x="205740" y="33528"/>
                  </a:lnTo>
                  <a:lnTo>
                    <a:pt x="225552" y="32004"/>
                  </a:lnTo>
                  <a:lnTo>
                    <a:pt x="224028" y="28956"/>
                  </a:lnTo>
                  <a:lnTo>
                    <a:pt x="224028" y="24384"/>
                  </a:lnTo>
                  <a:lnTo>
                    <a:pt x="254508" y="24384"/>
                  </a:lnTo>
                  <a:lnTo>
                    <a:pt x="249936" y="27432"/>
                  </a:lnTo>
                  <a:lnTo>
                    <a:pt x="248412" y="27432"/>
                  </a:lnTo>
                  <a:lnTo>
                    <a:pt x="248412" y="32004"/>
                  </a:lnTo>
                  <a:lnTo>
                    <a:pt x="268224" y="33528"/>
                  </a:lnTo>
                  <a:lnTo>
                    <a:pt x="252984" y="36576"/>
                  </a:lnTo>
                  <a:close/>
                </a:path>
                <a:path w="401319" h="38100">
                  <a:moveTo>
                    <a:pt x="356616" y="38100"/>
                  </a:moveTo>
                  <a:lnTo>
                    <a:pt x="347472" y="36576"/>
                  </a:lnTo>
                  <a:lnTo>
                    <a:pt x="344424" y="35052"/>
                  </a:lnTo>
                  <a:lnTo>
                    <a:pt x="344424" y="33528"/>
                  </a:lnTo>
                  <a:lnTo>
                    <a:pt x="345948" y="32004"/>
                  </a:lnTo>
                  <a:lnTo>
                    <a:pt x="353568" y="30480"/>
                  </a:lnTo>
                  <a:lnTo>
                    <a:pt x="353568" y="27432"/>
                  </a:lnTo>
                  <a:lnTo>
                    <a:pt x="348996" y="25908"/>
                  </a:lnTo>
                  <a:lnTo>
                    <a:pt x="341376" y="24384"/>
                  </a:lnTo>
                  <a:lnTo>
                    <a:pt x="381000" y="24384"/>
                  </a:lnTo>
                  <a:lnTo>
                    <a:pt x="377952" y="27432"/>
                  </a:lnTo>
                  <a:lnTo>
                    <a:pt x="377952" y="32004"/>
                  </a:lnTo>
                  <a:lnTo>
                    <a:pt x="381000" y="33528"/>
                  </a:lnTo>
                  <a:lnTo>
                    <a:pt x="397764" y="33528"/>
                  </a:lnTo>
                  <a:lnTo>
                    <a:pt x="397764" y="35052"/>
                  </a:lnTo>
                  <a:lnTo>
                    <a:pt x="356616" y="38100"/>
                  </a:lnTo>
                  <a:close/>
                </a:path>
                <a:path w="401319" h="38100">
                  <a:moveTo>
                    <a:pt x="327660" y="38100"/>
                  </a:moveTo>
                  <a:lnTo>
                    <a:pt x="306324" y="35052"/>
                  </a:lnTo>
                  <a:lnTo>
                    <a:pt x="306324" y="33528"/>
                  </a:lnTo>
                  <a:lnTo>
                    <a:pt x="324612" y="33528"/>
                  </a:lnTo>
                  <a:lnTo>
                    <a:pt x="333756" y="35052"/>
                  </a:lnTo>
                  <a:lnTo>
                    <a:pt x="338328" y="35052"/>
                  </a:lnTo>
                  <a:lnTo>
                    <a:pt x="333756" y="36576"/>
                  </a:lnTo>
                  <a:lnTo>
                    <a:pt x="327660" y="38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304287" y="1406651"/>
              <a:ext cx="55244" cy="10795"/>
            </a:xfrm>
            <a:custGeom>
              <a:avLst/>
              <a:gdLst/>
              <a:ahLst/>
              <a:cxnLst/>
              <a:rect l="l" t="t" r="r" b="b"/>
              <a:pathLst>
                <a:path w="55244" h="10794">
                  <a:moveTo>
                    <a:pt x="42671" y="10668"/>
                  </a:moveTo>
                  <a:lnTo>
                    <a:pt x="0" y="7620"/>
                  </a:lnTo>
                  <a:lnTo>
                    <a:pt x="0" y="4572"/>
                  </a:lnTo>
                  <a:lnTo>
                    <a:pt x="1523" y="0"/>
                  </a:lnTo>
                  <a:lnTo>
                    <a:pt x="54863" y="0"/>
                  </a:lnTo>
                  <a:lnTo>
                    <a:pt x="54863" y="6096"/>
                  </a:lnTo>
                  <a:lnTo>
                    <a:pt x="45719" y="9144"/>
                  </a:lnTo>
                  <a:lnTo>
                    <a:pt x="42671" y="10668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602991" y="1414271"/>
              <a:ext cx="10795" cy="3175"/>
            </a:xfrm>
            <a:custGeom>
              <a:avLst/>
              <a:gdLst/>
              <a:ahLst/>
              <a:cxnLst/>
              <a:rect l="l" t="t" r="r" b="b"/>
              <a:pathLst>
                <a:path w="10794" h="3175">
                  <a:moveTo>
                    <a:pt x="10668" y="3048"/>
                  </a:moveTo>
                  <a:lnTo>
                    <a:pt x="0" y="3048"/>
                  </a:lnTo>
                  <a:lnTo>
                    <a:pt x="0" y="1524"/>
                  </a:lnTo>
                  <a:lnTo>
                    <a:pt x="3048" y="0"/>
                  </a:lnTo>
                  <a:lnTo>
                    <a:pt x="10668" y="0"/>
                  </a:lnTo>
                  <a:lnTo>
                    <a:pt x="10668" y="30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987296" y="1319784"/>
              <a:ext cx="1316990" cy="100965"/>
            </a:xfrm>
            <a:custGeom>
              <a:avLst/>
              <a:gdLst/>
              <a:ahLst/>
              <a:cxnLst/>
              <a:rect l="l" t="t" r="r" b="b"/>
              <a:pathLst>
                <a:path w="1316989" h="100965">
                  <a:moveTo>
                    <a:pt x="32004" y="39624"/>
                  </a:moveTo>
                  <a:lnTo>
                    <a:pt x="28955" y="39624"/>
                  </a:lnTo>
                  <a:lnTo>
                    <a:pt x="15240" y="38100"/>
                  </a:lnTo>
                  <a:lnTo>
                    <a:pt x="9144" y="38100"/>
                  </a:lnTo>
                  <a:lnTo>
                    <a:pt x="7620" y="32004"/>
                  </a:lnTo>
                  <a:lnTo>
                    <a:pt x="6096" y="30479"/>
                  </a:lnTo>
                  <a:lnTo>
                    <a:pt x="12191" y="30479"/>
                  </a:lnTo>
                  <a:lnTo>
                    <a:pt x="16763" y="28956"/>
                  </a:lnTo>
                  <a:lnTo>
                    <a:pt x="22859" y="28956"/>
                  </a:lnTo>
                  <a:lnTo>
                    <a:pt x="33528" y="30479"/>
                  </a:lnTo>
                  <a:lnTo>
                    <a:pt x="33528" y="38100"/>
                  </a:lnTo>
                  <a:lnTo>
                    <a:pt x="32004" y="39624"/>
                  </a:lnTo>
                  <a:close/>
                </a:path>
                <a:path w="1316989" h="100965">
                  <a:moveTo>
                    <a:pt x="28955" y="97536"/>
                  </a:moveTo>
                  <a:lnTo>
                    <a:pt x="12191" y="96012"/>
                  </a:lnTo>
                  <a:lnTo>
                    <a:pt x="6096" y="96012"/>
                  </a:lnTo>
                  <a:lnTo>
                    <a:pt x="9144" y="88391"/>
                  </a:lnTo>
                  <a:lnTo>
                    <a:pt x="16763" y="85344"/>
                  </a:lnTo>
                  <a:lnTo>
                    <a:pt x="35052" y="86867"/>
                  </a:lnTo>
                  <a:lnTo>
                    <a:pt x="35052" y="94487"/>
                  </a:lnTo>
                  <a:lnTo>
                    <a:pt x="32004" y="96012"/>
                  </a:lnTo>
                  <a:lnTo>
                    <a:pt x="12191" y="96012"/>
                  </a:lnTo>
                  <a:lnTo>
                    <a:pt x="9144" y="97536"/>
                  </a:lnTo>
                  <a:lnTo>
                    <a:pt x="28955" y="97536"/>
                  </a:lnTo>
                  <a:close/>
                </a:path>
                <a:path w="1316989" h="100965">
                  <a:moveTo>
                    <a:pt x="9144" y="68579"/>
                  </a:moveTo>
                  <a:lnTo>
                    <a:pt x="3048" y="65532"/>
                  </a:lnTo>
                  <a:lnTo>
                    <a:pt x="1524" y="64008"/>
                  </a:lnTo>
                  <a:lnTo>
                    <a:pt x="1524" y="59436"/>
                  </a:lnTo>
                  <a:lnTo>
                    <a:pt x="53340" y="59436"/>
                  </a:lnTo>
                  <a:lnTo>
                    <a:pt x="53340" y="64008"/>
                  </a:lnTo>
                  <a:lnTo>
                    <a:pt x="32004" y="67056"/>
                  </a:lnTo>
                  <a:lnTo>
                    <a:pt x="9144" y="68579"/>
                  </a:lnTo>
                  <a:close/>
                </a:path>
                <a:path w="1316989" h="100965">
                  <a:moveTo>
                    <a:pt x="53340" y="9144"/>
                  </a:moveTo>
                  <a:lnTo>
                    <a:pt x="0" y="9144"/>
                  </a:lnTo>
                  <a:lnTo>
                    <a:pt x="0" y="6095"/>
                  </a:lnTo>
                  <a:lnTo>
                    <a:pt x="1524" y="3048"/>
                  </a:lnTo>
                  <a:lnTo>
                    <a:pt x="12191" y="1524"/>
                  </a:lnTo>
                  <a:lnTo>
                    <a:pt x="27432" y="1524"/>
                  </a:lnTo>
                  <a:lnTo>
                    <a:pt x="42671" y="0"/>
                  </a:lnTo>
                  <a:lnTo>
                    <a:pt x="51816" y="3048"/>
                  </a:lnTo>
                  <a:lnTo>
                    <a:pt x="51816" y="6095"/>
                  </a:lnTo>
                  <a:lnTo>
                    <a:pt x="53340" y="9144"/>
                  </a:lnTo>
                  <a:close/>
                </a:path>
                <a:path w="1316989" h="100965">
                  <a:moveTo>
                    <a:pt x="27432" y="10667"/>
                  </a:moveTo>
                  <a:lnTo>
                    <a:pt x="3048" y="10667"/>
                  </a:lnTo>
                  <a:lnTo>
                    <a:pt x="1524" y="9144"/>
                  </a:lnTo>
                  <a:lnTo>
                    <a:pt x="39624" y="9144"/>
                  </a:lnTo>
                  <a:lnTo>
                    <a:pt x="27432" y="10667"/>
                  </a:lnTo>
                  <a:close/>
                </a:path>
                <a:path w="1316989" h="100965">
                  <a:moveTo>
                    <a:pt x="89916" y="67056"/>
                  </a:moveTo>
                  <a:lnTo>
                    <a:pt x="77724" y="67056"/>
                  </a:lnTo>
                  <a:lnTo>
                    <a:pt x="77724" y="64008"/>
                  </a:lnTo>
                  <a:lnTo>
                    <a:pt x="79248" y="60960"/>
                  </a:lnTo>
                  <a:lnTo>
                    <a:pt x="103632" y="57912"/>
                  </a:lnTo>
                  <a:lnTo>
                    <a:pt x="103632" y="65532"/>
                  </a:lnTo>
                  <a:lnTo>
                    <a:pt x="96012" y="65532"/>
                  </a:lnTo>
                  <a:lnTo>
                    <a:pt x="89916" y="67056"/>
                  </a:lnTo>
                  <a:close/>
                </a:path>
                <a:path w="1316989" h="100965">
                  <a:moveTo>
                    <a:pt x="103632" y="9144"/>
                  </a:moveTo>
                  <a:lnTo>
                    <a:pt x="77724" y="9144"/>
                  </a:lnTo>
                  <a:lnTo>
                    <a:pt x="77724" y="4571"/>
                  </a:lnTo>
                  <a:lnTo>
                    <a:pt x="91440" y="1524"/>
                  </a:lnTo>
                  <a:lnTo>
                    <a:pt x="103632" y="1524"/>
                  </a:lnTo>
                  <a:lnTo>
                    <a:pt x="103632" y="9144"/>
                  </a:lnTo>
                  <a:close/>
                </a:path>
                <a:path w="1316989" h="100965">
                  <a:moveTo>
                    <a:pt x="59436" y="97536"/>
                  </a:moveTo>
                  <a:lnTo>
                    <a:pt x="57912" y="88391"/>
                  </a:lnTo>
                  <a:lnTo>
                    <a:pt x="65532" y="85344"/>
                  </a:lnTo>
                  <a:lnTo>
                    <a:pt x="82296" y="85344"/>
                  </a:lnTo>
                  <a:lnTo>
                    <a:pt x="109728" y="86867"/>
                  </a:lnTo>
                  <a:lnTo>
                    <a:pt x="109728" y="89916"/>
                  </a:lnTo>
                  <a:lnTo>
                    <a:pt x="111252" y="96012"/>
                  </a:lnTo>
                  <a:lnTo>
                    <a:pt x="85344" y="96012"/>
                  </a:lnTo>
                  <a:lnTo>
                    <a:pt x="59436" y="97536"/>
                  </a:lnTo>
                  <a:close/>
                </a:path>
                <a:path w="1316989" h="100965">
                  <a:moveTo>
                    <a:pt x="91440" y="39624"/>
                  </a:moveTo>
                  <a:lnTo>
                    <a:pt x="60959" y="39624"/>
                  </a:lnTo>
                  <a:lnTo>
                    <a:pt x="56387" y="36575"/>
                  </a:lnTo>
                  <a:lnTo>
                    <a:pt x="57912" y="30479"/>
                  </a:lnTo>
                  <a:lnTo>
                    <a:pt x="83820" y="28956"/>
                  </a:lnTo>
                  <a:lnTo>
                    <a:pt x="97536" y="28956"/>
                  </a:lnTo>
                  <a:lnTo>
                    <a:pt x="111252" y="30479"/>
                  </a:lnTo>
                  <a:lnTo>
                    <a:pt x="111252" y="36575"/>
                  </a:lnTo>
                  <a:lnTo>
                    <a:pt x="100583" y="38100"/>
                  </a:lnTo>
                  <a:lnTo>
                    <a:pt x="91440" y="39624"/>
                  </a:lnTo>
                  <a:close/>
                </a:path>
                <a:path w="1316989" h="100965">
                  <a:moveTo>
                    <a:pt x="137159" y="97536"/>
                  </a:moveTo>
                  <a:lnTo>
                    <a:pt x="135636" y="94487"/>
                  </a:lnTo>
                  <a:lnTo>
                    <a:pt x="135636" y="88391"/>
                  </a:lnTo>
                  <a:lnTo>
                    <a:pt x="141732" y="86867"/>
                  </a:lnTo>
                  <a:lnTo>
                    <a:pt x="149352" y="85344"/>
                  </a:lnTo>
                  <a:lnTo>
                    <a:pt x="161544" y="86867"/>
                  </a:lnTo>
                  <a:lnTo>
                    <a:pt x="161544" y="96012"/>
                  </a:lnTo>
                  <a:lnTo>
                    <a:pt x="152400" y="96012"/>
                  </a:lnTo>
                  <a:lnTo>
                    <a:pt x="137159" y="97536"/>
                  </a:lnTo>
                  <a:close/>
                </a:path>
                <a:path w="1316989" h="100965">
                  <a:moveTo>
                    <a:pt x="140208" y="39624"/>
                  </a:moveTo>
                  <a:lnTo>
                    <a:pt x="135636" y="39624"/>
                  </a:lnTo>
                  <a:lnTo>
                    <a:pt x="135636" y="30479"/>
                  </a:lnTo>
                  <a:lnTo>
                    <a:pt x="143255" y="28956"/>
                  </a:lnTo>
                  <a:lnTo>
                    <a:pt x="152400" y="28956"/>
                  </a:lnTo>
                  <a:lnTo>
                    <a:pt x="161544" y="30479"/>
                  </a:lnTo>
                  <a:lnTo>
                    <a:pt x="164591" y="36575"/>
                  </a:lnTo>
                  <a:lnTo>
                    <a:pt x="161544" y="38100"/>
                  </a:lnTo>
                  <a:lnTo>
                    <a:pt x="140208" y="39624"/>
                  </a:lnTo>
                  <a:close/>
                </a:path>
                <a:path w="1316989" h="100965">
                  <a:moveTo>
                    <a:pt x="166116" y="68579"/>
                  </a:moveTo>
                  <a:lnTo>
                    <a:pt x="129540" y="65532"/>
                  </a:lnTo>
                  <a:lnTo>
                    <a:pt x="131063" y="60960"/>
                  </a:lnTo>
                  <a:lnTo>
                    <a:pt x="132587" y="59436"/>
                  </a:lnTo>
                  <a:lnTo>
                    <a:pt x="156971" y="59436"/>
                  </a:lnTo>
                  <a:lnTo>
                    <a:pt x="169163" y="57912"/>
                  </a:lnTo>
                  <a:lnTo>
                    <a:pt x="182879" y="57912"/>
                  </a:lnTo>
                  <a:lnTo>
                    <a:pt x="182879" y="65532"/>
                  </a:lnTo>
                  <a:lnTo>
                    <a:pt x="176783" y="67056"/>
                  </a:lnTo>
                  <a:lnTo>
                    <a:pt x="166116" y="68579"/>
                  </a:lnTo>
                  <a:close/>
                </a:path>
                <a:path w="1316989" h="100965">
                  <a:moveTo>
                    <a:pt x="150875" y="10667"/>
                  </a:moveTo>
                  <a:lnTo>
                    <a:pt x="137159" y="9144"/>
                  </a:lnTo>
                  <a:lnTo>
                    <a:pt x="131063" y="7620"/>
                  </a:lnTo>
                  <a:lnTo>
                    <a:pt x="131063" y="3048"/>
                  </a:lnTo>
                  <a:lnTo>
                    <a:pt x="141732" y="1524"/>
                  </a:lnTo>
                  <a:lnTo>
                    <a:pt x="170687" y="1524"/>
                  </a:lnTo>
                  <a:lnTo>
                    <a:pt x="182879" y="3048"/>
                  </a:lnTo>
                  <a:lnTo>
                    <a:pt x="184404" y="4571"/>
                  </a:lnTo>
                  <a:lnTo>
                    <a:pt x="181355" y="7620"/>
                  </a:lnTo>
                  <a:lnTo>
                    <a:pt x="150875" y="10667"/>
                  </a:lnTo>
                  <a:close/>
                </a:path>
                <a:path w="1316989" h="100965">
                  <a:moveTo>
                    <a:pt x="207263" y="10667"/>
                  </a:moveTo>
                  <a:lnTo>
                    <a:pt x="205740" y="4571"/>
                  </a:lnTo>
                  <a:lnTo>
                    <a:pt x="214883" y="1524"/>
                  </a:lnTo>
                  <a:lnTo>
                    <a:pt x="227075" y="3048"/>
                  </a:lnTo>
                  <a:lnTo>
                    <a:pt x="234696" y="3048"/>
                  </a:lnTo>
                  <a:lnTo>
                    <a:pt x="233171" y="6095"/>
                  </a:lnTo>
                  <a:lnTo>
                    <a:pt x="233171" y="9144"/>
                  </a:lnTo>
                  <a:lnTo>
                    <a:pt x="207263" y="10667"/>
                  </a:lnTo>
                  <a:close/>
                </a:path>
                <a:path w="1316989" h="100965">
                  <a:moveTo>
                    <a:pt x="220979" y="68579"/>
                  </a:moveTo>
                  <a:lnTo>
                    <a:pt x="205740" y="67056"/>
                  </a:lnTo>
                  <a:lnTo>
                    <a:pt x="205740" y="59436"/>
                  </a:lnTo>
                  <a:lnTo>
                    <a:pt x="230124" y="59436"/>
                  </a:lnTo>
                  <a:lnTo>
                    <a:pt x="234696" y="60960"/>
                  </a:lnTo>
                  <a:lnTo>
                    <a:pt x="234696" y="62483"/>
                  </a:lnTo>
                  <a:lnTo>
                    <a:pt x="236220" y="65532"/>
                  </a:lnTo>
                  <a:lnTo>
                    <a:pt x="230124" y="67056"/>
                  </a:lnTo>
                  <a:lnTo>
                    <a:pt x="220979" y="68579"/>
                  </a:lnTo>
                  <a:close/>
                </a:path>
                <a:path w="1316989" h="100965">
                  <a:moveTo>
                    <a:pt x="239267" y="39624"/>
                  </a:moveTo>
                  <a:lnTo>
                    <a:pt x="187452" y="39624"/>
                  </a:lnTo>
                  <a:lnTo>
                    <a:pt x="187452" y="30479"/>
                  </a:lnTo>
                  <a:lnTo>
                    <a:pt x="188975" y="28956"/>
                  </a:lnTo>
                  <a:lnTo>
                    <a:pt x="227075" y="28956"/>
                  </a:lnTo>
                  <a:lnTo>
                    <a:pt x="239267" y="30479"/>
                  </a:lnTo>
                  <a:lnTo>
                    <a:pt x="239267" y="39624"/>
                  </a:lnTo>
                  <a:close/>
                </a:path>
                <a:path w="1316989" h="100965">
                  <a:moveTo>
                    <a:pt x="240791" y="97536"/>
                  </a:moveTo>
                  <a:lnTo>
                    <a:pt x="187452" y="97536"/>
                  </a:lnTo>
                  <a:lnTo>
                    <a:pt x="187452" y="89916"/>
                  </a:lnTo>
                  <a:lnTo>
                    <a:pt x="196596" y="85344"/>
                  </a:lnTo>
                  <a:lnTo>
                    <a:pt x="211836" y="85344"/>
                  </a:lnTo>
                  <a:lnTo>
                    <a:pt x="240791" y="86867"/>
                  </a:lnTo>
                  <a:lnTo>
                    <a:pt x="240791" y="97536"/>
                  </a:lnTo>
                  <a:close/>
                </a:path>
                <a:path w="1316989" h="100965">
                  <a:moveTo>
                    <a:pt x="294132" y="97536"/>
                  </a:moveTo>
                  <a:lnTo>
                    <a:pt x="271271" y="97536"/>
                  </a:lnTo>
                  <a:lnTo>
                    <a:pt x="265175" y="94487"/>
                  </a:lnTo>
                  <a:lnTo>
                    <a:pt x="263652" y="94487"/>
                  </a:lnTo>
                  <a:lnTo>
                    <a:pt x="263652" y="88391"/>
                  </a:lnTo>
                  <a:lnTo>
                    <a:pt x="294132" y="88391"/>
                  </a:lnTo>
                  <a:lnTo>
                    <a:pt x="294132" y="97536"/>
                  </a:lnTo>
                  <a:close/>
                </a:path>
                <a:path w="1316989" h="100965">
                  <a:moveTo>
                    <a:pt x="288036" y="39624"/>
                  </a:moveTo>
                  <a:lnTo>
                    <a:pt x="263652" y="39624"/>
                  </a:lnTo>
                  <a:lnTo>
                    <a:pt x="262128" y="36575"/>
                  </a:lnTo>
                  <a:lnTo>
                    <a:pt x="263652" y="30479"/>
                  </a:lnTo>
                  <a:lnTo>
                    <a:pt x="268224" y="30479"/>
                  </a:lnTo>
                  <a:lnTo>
                    <a:pt x="271271" y="28956"/>
                  </a:lnTo>
                  <a:lnTo>
                    <a:pt x="278891" y="28956"/>
                  </a:lnTo>
                  <a:lnTo>
                    <a:pt x="292608" y="30479"/>
                  </a:lnTo>
                  <a:lnTo>
                    <a:pt x="292608" y="32004"/>
                  </a:lnTo>
                  <a:lnTo>
                    <a:pt x="294132" y="36575"/>
                  </a:lnTo>
                  <a:lnTo>
                    <a:pt x="288036" y="39624"/>
                  </a:lnTo>
                  <a:close/>
                </a:path>
                <a:path w="1316989" h="100965">
                  <a:moveTo>
                    <a:pt x="266700" y="68579"/>
                  </a:moveTo>
                  <a:lnTo>
                    <a:pt x="260604" y="67056"/>
                  </a:lnTo>
                  <a:lnTo>
                    <a:pt x="259079" y="65532"/>
                  </a:lnTo>
                  <a:lnTo>
                    <a:pt x="259079" y="59436"/>
                  </a:lnTo>
                  <a:lnTo>
                    <a:pt x="262128" y="57912"/>
                  </a:lnTo>
                  <a:lnTo>
                    <a:pt x="269748" y="57912"/>
                  </a:lnTo>
                  <a:lnTo>
                    <a:pt x="310896" y="59436"/>
                  </a:lnTo>
                  <a:lnTo>
                    <a:pt x="310896" y="62483"/>
                  </a:lnTo>
                  <a:lnTo>
                    <a:pt x="312420" y="64008"/>
                  </a:lnTo>
                  <a:lnTo>
                    <a:pt x="312420" y="67056"/>
                  </a:lnTo>
                  <a:lnTo>
                    <a:pt x="266700" y="68579"/>
                  </a:lnTo>
                  <a:close/>
                </a:path>
                <a:path w="1316989" h="100965">
                  <a:moveTo>
                    <a:pt x="312420" y="10667"/>
                  </a:moveTo>
                  <a:lnTo>
                    <a:pt x="260604" y="10667"/>
                  </a:lnTo>
                  <a:lnTo>
                    <a:pt x="252983" y="7620"/>
                  </a:lnTo>
                  <a:lnTo>
                    <a:pt x="257555" y="3048"/>
                  </a:lnTo>
                  <a:lnTo>
                    <a:pt x="262128" y="1524"/>
                  </a:lnTo>
                  <a:lnTo>
                    <a:pt x="309371" y="1524"/>
                  </a:lnTo>
                  <a:lnTo>
                    <a:pt x="310896" y="7620"/>
                  </a:lnTo>
                  <a:lnTo>
                    <a:pt x="312420" y="10667"/>
                  </a:lnTo>
                  <a:close/>
                </a:path>
                <a:path w="1316989" h="100965">
                  <a:moveTo>
                    <a:pt x="338328" y="10667"/>
                  </a:moveTo>
                  <a:lnTo>
                    <a:pt x="336804" y="6095"/>
                  </a:lnTo>
                  <a:lnTo>
                    <a:pt x="336804" y="1524"/>
                  </a:lnTo>
                  <a:lnTo>
                    <a:pt x="362712" y="1524"/>
                  </a:lnTo>
                  <a:lnTo>
                    <a:pt x="362712" y="9144"/>
                  </a:lnTo>
                  <a:lnTo>
                    <a:pt x="345948" y="9144"/>
                  </a:lnTo>
                  <a:lnTo>
                    <a:pt x="338328" y="10667"/>
                  </a:lnTo>
                  <a:close/>
                </a:path>
                <a:path w="1316989" h="100965">
                  <a:moveTo>
                    <a:pt x="353567" y="67056"/>
                  </a:moveTo>
                  <a:lnTo>
                    <a:pt x="338328" y="67056"/>
                  </a:lnTo>
                  <a:lnTo>
                    <a:pt x="338328" y="60960"/>
                  </a:lnTo>
                  <a:lnTo>
                    <a:pt x="347471" y="59436"/>
                  </a:lnTo>
                  <a:lnTo>
                    <a:pt x="364236" y="59436"/>
                  </a:lnTo>
                  <a:lnTo>
                    <a:pt x="359663" y="65532"/>
                  </a:lnTo>
                  <a:lnTo>
                    <a:pt x="353567" y="67056"/>
                  </a:lnTo>
                  <a:close/>
                </a:path>
                <a:path w="1316989" h="100965">
                  <a:moveTo>
                    <a:pt x="332232" y="39624"/>
                  </a:moveTo>
                  <a:lnTo>
                    <a:pt x="315467" y="39624"/>
                  </a:lnTo>
                  <a:lnTo>
                    <a:pt x="315467" y="33528"/>
                  </a:lnTo>
                  <a:lnTo>
                    <a:pt x="316991" y="30479"/>
                  </a:lnTo>
                  <a:lnTo>
                    <a:pt x="370332" y="30479"/>
                  </a:lnTo>
                  <a:lnTo>
                    <a:pt x="370332" y="38100"/>
                  </a:lnTo>
                  <a:lnTo>
                    <a:pt x="332232" y="39624"/>
                  </a:lnTo>
                  <a:close/>
                </a:path>
                <a:path w="1316989" h="100965">
                  <a:moveTo>
                    <a:pt x="473963" y="77724"/>
                  </a:moveTo>
                  <a:lnTo>
                    <a:pt x="437388" y="77724"/>
                  </a:lnTo>
                  <a:lnTo>
                    <a:pt x="437388" y="73152"/>
                  </a:lnTo>
                  <a:lnTo>
                    <a:pt x="438912" y="71628"/>
                  </a:lnTo>
                  <a:lnTo>
                    <a:pt x="451104" y="70104"/>
                  </a:lnTo>
                  <a:lnTo>
                    <a:pt x="469392" y="67056"/>
                  </a:lnTo>
                  <a:lnTo>
                    <a:pt x="486155" y="70104"/>
                  </a:lnTo>
                  <a:lnTo>
                    <a:pt x="493776" y="76200"/>
                  </a:lnTo>
                  <a:lnTo>
                    <a:pt x="473963" y="77724"/>
                  </a:lnTo>
                  <a:close/>
                </a:path>
                <a:path w="1316989" h="100965">
                  <a:moveTo>
                    <a:pt x="452628" y="80771"/>
                  </a:moveTo>
                  <a:lnTo>
                    <a:pt x="446532" y="79248"/>
                  </a:lnTo>
                  <a:lnTo>
                    <a:pt x="443483" y="77724"/>
                  </a:lnTo>
                  <a:lnTo>
                    <a:pt x="461771" y="77724"/>
                  </a:lnTo>
                  <a:lnTo>
                    <a:pt x="452628" y="80771"/>
                  </a:lnTo>
                  <a:close/>
                </a:path>
                <a:path w="1316989" h="100965">
                  <a:moveTo>
                    <a:pt x="477012" y="96012"/>
                  </a:moveTo>
                  <a:lnTo>
                    <a:pt x="472439" y="92964"/>
                  </a:lnTo>
                  <a:lnTo>
                    <a:pt x="470915" y="92964"/>
                  </a:lnTo>
                  <a:lnTo>
                    <a:pt x="477012" y="86867"/>
                  </a:lnTo>
                  <a:lnTo>
                    <a:pt x="493776" y="85344"/>
                  </a:lnTo>
                  <a:lnTo>
                    <a:pt x="512063" y="85344"/>
                  </a:lnTo>
                  <a:lnTo>
                    <a:pt x="522731" y="86867"/>
                  </a:lnTo>
                  <a:lnTo>
                    <a:pt x="522731" y="94487"/>
                  </a:lnTo>
                  <a:lnTo>
                    <a:pt x="499871" y="94487"/>
                  </a:lnTo>
                  <a:lnTo>
                    <a:pt x="477012" y="96012"/>
                  </a:lnTo>
                  <a:close/>
                </a:path>
                <a:path w="1316989" h="100965">
                  <a:moveTo>
                    <a:pt x="527304" y="79248"/>
                  </a:moveTo>
                  <a:lnTo>
                    <a:pt x="519684" y="77724"/>
                  </a:lnTo>
                  <a:lnTo>
                    <a:pt x="515112" y="76200"/>
                  </a:lnTo>
                  <a:lnTo>
                    <a:pt x="516636" y="71628"/>
                  </a:lnTo>
                  <a:lnTo>
                    <a:pt x="531876" y="70104"/>
                  </a:lnTo>
                  <a:lnTo>
                    <a:pt x="547115" y="70104"/>
                  </a:lnTo>
                  <a:lnTo>
                    <a:pt x="545592" y="74675"/>
                  </a:lnTo>
                  <a:lnTo>
                    <a:pt x="545592" y="77724"/>
                  </a:lnTo>
                  <a:lnTo>
                    <a:pt x="527304" y="79248"/>
                  </a:lnTo>
                  <a:close/>
                </a:path>
                <a:path w="1316989" h="100965">
                  <a:moveTo>
                    <a:pt x="571500" y="79248"/>
                  </a:moveTo>
                  <a:lnTo>
                    <a:pt x="568452" y="77724"/>
                  </a:lnTo>
                  <a:lnTo>
                    <a:pt x="568452" y="71628"/>
                  </a:lnTo>
                  <a:lnTo>
                    <a:pt x="580644" y="70104"/>
                  </a:lnTo>
                  <a:lnTo>
                    <a:pt x="598931" y="68579"/>
                  </a:lnTo>
                  <a:lnTo>
                    <a:pt x="615696" y="70104"/>
                  </a:lnTo>
                  <a:lnTo>
                    <a:pt x="621792" y="76200"/>
                  </a:lnTo>
                  <a:lnTo>
                    <a:pt x="571500" y="79248"/>
                  </a:lnTo>
                  <a:close/>
                </a:path>
                <a:path w="1316989" h="100965">
                  <a:moveTo>
                    <a:pt x="658368" y="79248"/>
                  </a:moveTo>
                  <a:lnTo>
                    <a:pt x="644652" y="79248"/>
                  </a:lnTo>
                  <a:lnTo>
                    <a:pt x="641604" y="77724"/>
                  </a:lnTo>
                  <a:lnTo>
                    <a:pt x="641604" y="71628"/>
                  </a:lnTo>
                  <a:lnTo>
                    <a:pt x="658368" y="70104"/>
                  </a:lnTo>
                  <a:lnTo>
                    <a:pt x="665988" y="71628"/>
                  </a:lnTo>
                  <a:lnTo>
                    <a:pt x="672084" y="73152"/>
                  </a:lnTo>
                  <a:lnTo>
                    <a:pt x="672084" y="76200"/>
                  </a:lnTo>
                  <a:lnTo>
                    <a:pt x="670560" y="77724"/>
                  </a:lnTo>
                  <a:lnTo>
                    <a:pt x="667512" y="77724"/>
                  </a:lnTo>
                  <a:lnTo>
                    <a:pt x="658368" y="79248"/>
                  </a:lnTo>
                  <a:close/>
                </a:path>
                <a:path w="1316989" h="100965">
                  <a:moveTo>
                    <a:pt x="697992" y="80771"/>
                  </a:moveTo>
                  <a:lnTo>
                    <a:pt x="693420" y="76200"/>
                  </a:lnTo>
                  <a:lnTo>
                    <a:pt x="694944" y="73152"/>
                  </a:lnTo>
                  <a:lnTo>
                    <a:pt x="702563" y="70104"/>
                  </a:lnTo>
                  <a:lnTo>
                    <a:pt x="740663" y="70104"/>
                  </a:lnTo>
                  <a:lnTo>
                    <a:pt x="752855" y="73152"/>
                  </a:lnTo>
                  <a:lnTo>
                    <a:pt x="752855" y="77724"/>
                  </a:lnTo>
                  <a:lnTo>
                    <a:pt x="725423" y="77724"/>
                  </a:lnTo>
                  <a:lnTo>
                    <a:pt x="697992" y="80771"/>
                  </a:lnTo>
                  <a:close/>
                </a:path>
                <a:path w="1316989" h="100965">
                  <a:moveTo>
                    <a:pt x="797052" y="80771"/>
                  </a:moveTo>
                  <a:lnTo>
                    <a:pt x="780288" y="77724"/>
                  </a:lnTo>
                  <a:lnTo>
                    <a:pt x="772668" y="77724"/>
                  </a:lnTo>
                  <a:lnTo>
                    <a:pt x="772668" y="74675"/>
                  </a:lnTo>
                  <a:lnTo>
                    <a:pt x="778763" y="71628"/>
                  </a:lnTo>
                  <a:lnTo>
                    <a:pt x="786384" y="70104"/>
                  </a:lnTo>
                  <a:lnTo>
                    <a:pt x="801623" y="70104"/>
                  </a:lnTo>
                  <a:lnTo>
                    <a:pt x="804671" y="79248"/>
                  </a:lnTo>
                  <a:lnTo>
                    <a:pt x="801623" y="79248"/>
                  </a:lnTo>
                  <a:lnTo>
                    <a:pt x="797052" y="80771"/>
                  </a:lnTo>
                  <a:close/>
                </a:path>
                <a:path w="1316989" h="100965">
                  <a:moveTo>
                    <a:pt x="861060" y="97536"/>
                  </a:moveTo>
                  <a:lnTo>
                    <a:pt x="858012" y="96012"/>
                  </a:lnTo>
                  <a:lnTo>
                    <a:pt x="858012" y="89916"/>
                  </a:lnTo>
                  <a:lnTo>
                    <a:pt x="870204" y="88391"/>
                  </a:lnTo>
                  <a:lnTo>
                    <a:pt x="883920" y="86867"/>
                  </a:lnTo>
                  <a:lnTo>
                    <a:pt x="897636" y="86867"/>
                  </a:lnTo>
                  <a:lnTo>
                    <a:pt x="909828" y="89916"/>
                  </a:lnTo>
                  <a:lnTo>
                    <a:pt x="911352" y="96012"/>
                  </a:lnTo>
                  <a:lnTo>
                    <a:pt x="861060" y="97536"/>
                  </a:lnTo>
                  <a:close/>
                </a:path>
                <a:path w="1316989" h="100965">
                  <a:moveTo>
                    <a:pt x="903731" y="80771"/>
                  </a:moveTo>
                  <a:lnTo>
                    <a:pt x="902207" y="77724"/>
                  </a:lnTo>
                  <a:lnTo>
                    <a:pt x="900684" y="76200"/>
                  </a:lnTo>
                  <a:lnTo>
                    <a:pt x="902207" y="73152"/>
                  </a:lnTo>
                  <a:lnTo>
                    <a:pt x="934212" y="73152"/>
                  </a:lnTo>
                  <a:lnTo>
                    <a:pt x="934212" y="77724"/>
                  </a:lnTo>
                  <a:lnTo>
                    <a:pt x="918971" y="79248"/>
                  </a:lnTo>
                  <a:lnTo>
                    <a:pt x="911352" y="79248"/>
                  </a:lnTo>
                  <a:lnTo>
                    <a:pt x="903731" y="80771"/>
                  </a:lnTo>
                  <a:close/>
                </a:path>
                <a:path w="1316989" h="100965">
                  <a:moveTo>
                    <a:pt x="941831" y="97536"/>
                  </a:moveTo>
                  <a:lnTo>
                    <a:pt x="938784" y="94487"/>
                  </a:lnTo>
                  <a:lnTo>
                    <a:pt x="937260" y="94487"/>
                  </a:lnTo>
                  <a:lnTo>
                    <a:pt x="937260" y="89916"/>
                  </a:lnTo>
                  <a:lnTo>
                    <a:pt x="943355" y="88391"/>
                  </a:lnTo>
                  <a:lnTo>
                    <a:pt x="957071" y="88391"/>
                  </a:lnTo>
                  <a:lnTo>
                    <a:pt x="964692" y="89916"/>
                  </a:lnTo>
                  <a:lnTo>
                    <a:pt x="964692" y="91440"/>
                  </a:lnTo>
                  <a:lnTo>
                    <a:pt x="963168" y="92964"/>
                  </a:lnTo>
                  <a:lnTo>
                    <a:pt x="963168" y="96012"/>
                  </a:lnTo>
                  <a:lnTo>
                    <a:pt x="957071" y="96012"/>
                  </a:lnTo>
                  <a:lnTo>
                    <a:pt x="941831" y="97536"/>
                  </a:lnTo>
                  <a:close/>
                </a:path>
                <a:path w="1316989" h="100965">
                  <a:moveTo>
                    <a:pt x="1037844" y="82295"/>
                  </a:moveTo>
                  <a:lnTo>
                    <a:pt x="1034796" y="82295"/>
                  </a:lnTo>
                  <a:lnTo>
                    <a:pt x="1031747" y="80771"/>
                  </a:lnTo>
                  <a:lnTo>
                    <a:pt x="1030223" y="77724"/>
                  </a:lnTo>
                  <a:lnTo>
                    <a:pt x="1031747" y="74675"/>
                  </a:lnTo>
                  <a:lnTo>
                    <a:pt x="1062228" y="74675"/>
                  </a:lnTo>
                  <a:lnTo>
                    <a:pt x="1062228" y="80771"/>
                  </a:lnTo>
                  <a:lnTo>
                    <a:pt x="1037844" y="82295"/>
                  </a:lnTo>
                  <a:close/>
                </a:path>
                <a:path w="1316989" h="100965">
                  <a:moveTo>
                    <a:pt x="1092707" y="97536"/>
                  </a:moveTo>
                  <a:lnTo>
                    <a:pt x="1065276" y="97536"/>
                  </a:lnTo>
                  <a:lnTo>
                    <a:pt x="1063752" y="96012"/>
                  </a:lnTo>
                  <a:lnTo>
                    <a:pt x="1063752" y="91440"/>
                  </a:lnTo>
                  <a:lnTo>
                    <a:pt x="1071371" y="89916"/>
                  </a:lnTo>
                  <a:lnTo>
                    <a:pt x="1086612" y="89916"/>
                  </a:lnTo>
                  <a:lnTo>
                    <a:pt x="1092707" y="91440"/>
                  </a:lnTo>
                  <a:lnTo>
                    <a:pt x="1092707" y="97536"/>
                  </a:lnTo>
                  <a:close/>
                </a:path>
                <a:path w="1316989" h="100965">
                  <a:moveTo>
                    <a:pt x="1117092" y="82295"/>
                  </a:moveTo>
                  <a:lnTo>
                    <a:pt x="1091184" y="82295"/>
                  </a:lnTo>
                  <a:lnTo>
                    <a:pt x="1089660" y="74675"/>
                  </a:lnTo>
                  <a:lnTo>
                    <a:pt x="1106423" y="71628"/>
                  </a:lnTo>
                  <a:lnTo>
                    <a:pt x="1124712" y="73152"/>
                  </a:lnTo>
                  <a:lnTo>
                    <a:pt x="1136904" y="74675"/>
                  </a:lnTo>
                  <a:lnTo>
                    <a:pt x="1139952" y="79248"/>
                  </a:lnTo>
                  <a:lnTo>
                    <a:pt x="1136904" y="80771"/>
                  </a:lnTo>
                  <a:lnTo>
                    <a:pt x="1130807" y="80771"/>
                  </a:lnTo>
                  <a:lnTo>
                    <a:pt x="1117092" y="82295"/>
                  </a:lnTo>
                  <a:close/>
                </a:path>
                <a:path w="1316989" h="100965">
                  <a:moveTo>
                    <a:pt x="1165860" y="97536"/>
                  </a:moveTo>
                  <a:lnTo>
                    <a:pt x="1117092" y="97536"/>
                  </a:lnTo>
                  <a:lnTo>
                    <a:pt x="1115568" y="96012"/>
                  </a:lnTo>
                  <a:lnTo>
                    <a:pt x="1117092" y="92964"/>
                  </a:lnTo>
                  <a:lnTo>
                    <a:pt x="1117092" y="89916"/>
                  </a:lnTo>
                  <a:lnTo>
                    <a:pt x="1167384" y="91440"/>
                  </a:lnTo>
                  <a:lnTo>
                    <a:pt x="1165860" y="94487"/>
                  </a:lnTo>
                  <a:lnTo>
                    <a:pt x="1165860" y="97536"/>
                  </a:lnTo>
                  <a:close/>
                </a:path>
                <a:path w="1316989" h="100965">
                  <a:moveTo>
                    <a:pt x="1182623" y="82295"/>
                  </a:moveTo>
                  <a:lnTo>
                    <a:pt x="1162812" y="82295"/>
                  </a:lnTo>
                  <a:lnTo>
                    <a:pt x="1161288" y="79248"/>
                  </a:lnTo>
                  <a:lnTo>
                    <a:pt x="1161288" y="74675"/>
                  </a:lnTo>
                  <a:lnTo>
                    <a:pt x="1190244" y="74675"/>
                  </a:lnTo>
                  <a:lnTo>
                    <a:pt x="1190244" y="80771"/>
                  </a:lnTo>
                  <a:lnTo>
                    <a:pt x="1182623" y="82295"/>
                  </a:lnTo>
                  <a:close/>
                </a:path>
                <a:path w="1316989" h="100965">
                  <a:moveTo>
                    <a:pt x="1217676" y="100583"/>
                  </a:moveTo>
                  <a:lnTo>
                    <a:pt x="1205484" y="97536"/>
                  </a:lnTo>
                  <a:lnTo>
                    <a:pt x="1193292" y="97536"/>
                  </a:lnTo>
                  <a:lnTo>
                    <a:pt x="1193292" y="91440"/>
                  </a:lnTo>
                  <a:lnTo>
                    <a:pt x="1199388" y="91440"/>
                  </a:lnTo>
                  <a:lnTo>
                    <a:pt x="1205484" y="89916"/>
                  </a:lnTo>
                  <a:lnTo>
                    <a:pt x="1213104" y="89916"/>
                  </a:lnTo>
                  <a:lnTo>
                    <a:pt x="1217676" y="91440"/>
                  </a:lnTo>
                  <a:lnTo>
                    <a:pt x="1217676" y="100583"/>
                  </a:lnTo>
                  <a:close/>
                </a:path>
                <a:path w="1316989" h="100965">
                  <a:moveTo>
                    <a:pt x="1264920" y="82295"/>
                  </a:moveTo>
                  <a:lnTo>
                    <a:pt x="1242060" y="82295"/>
                  </a:lnTo>
                  <a:lnTo>
                    <a:pt x="1231392" y="80771"/>
                  </a:lnTo>
                  <a:lnTo>
                    <a:pt x="1214628" y="80771"/>
                  </a:lnTo>
                  <a:lnTo>
                    <a:pt x="1214628" y="74675"/>
                  </a:lnTo>
                  <a:lnTo>
                    <a:pt x="1225296" y="74675"/>
                  </a:lnTo>
                  <a:lnTo>
                    <a:pt x="1239012" y="73152"/>
                  </a:lnTo>
                  <a:lnTo>
                    <a:pt x="1254252" y="73152"/>
                  </a:lnTo>
                  <a:lnTo>
                    <a:pt x="1264920" y="76200"/>
                  </a:lnTo>
                  <a:lnTo>
                    <a:pt x="1264920" y="82295"/>
                  </a:lnTo>
                  <a:close/>
                </a:path>
                <a:path w="1316989" h="100965">
                  <a:moveTo>
                    <a:pt x="1258823" y="83820"/>
                  </a:moveTo>
                  <a:lnTo>
                    <a:pt x="1249680" y="82295"/>
                  </a:lnTo>
                  <a:lnTo>
                    <a:pt x="1260347" y="82295"/>
                  </a:lnTo>
                  <a:lnTo>
                    <a:pt x="1258823" y="83820"/>
                  </a:lnTo>
                  <a:close/>
                </a:path>
                <a:path w="1316989" h="100965">
                  <a:moveTo>
                    <a:pt x="1292352" y="82295"/>
                  </a:moveTo>
                  <a:lnTo>
                    <a:pt x="1289304" y="77724"/>
                  </a:lnTo>
                  <a:lnTo>
                    <a:pt x="1289304" y="76200"/>
                  </a:lnTo>
                  <a:lnTo>
                    <a:pt x="1295400" y="74675"/>
                  </a:lnTo>
                  <a:lnTo>
                    <a:pt x="1316736" y="74675"/>
                  </a:lnTo>
                  <a:lnTo>
                    <a:pt x="1316736" y="80771"/>
                  </a:lnTo>
                  <a:lnTo>
                    <a:pt x="1307592" y="80771"/>
                  </a:lnTo>
                  <a:lnTo>
                    <a:pt x="1292352" y="82295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153412" y="1228344"/>
              <a:ext cx="41275" cy="59690"/>
            </a:xfrm>
            <a:custGeom>
              <a:avLst/>
              <a:gdLst/>
              <a:ahLst/>
              <a:cxnLst/>
              <a:rect l="l" t="t" r="r" b="b"/>
              <a:pathLst>
                <a:path w="41275" h="59690">
                  <a:moveTo>
                    <a:pt x="41148" y="59436"/>
                  </a:moveTo>
                  <a:lnTo>
                    <a:pt x="0" y="59436"/>
                  </a:lnTo>
                  <a:lnTo>
                    <a:pt x="0" y="1524"/>
                  </a:lnTo>
                  <a:lnTo>
                    <a:pt x="9144" y="0"/>
                  </a:lnTo>
                  <a:lnTo>
                    <a:pt x="39624" y="0"/>
                  </a:lnTo>
                  <a:lnTo>
                    <a:pt x="41148" y="13716"/>
                  </a:lnTo>
                  <a:lnTo>
                    <a:pt x="41148" y="5943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788919" y="1793748"/>
              <a:ext cx="0" cy="268605"/>
            </a:xfrm>
            <a:custGeom>
              <a:avLst/>
              <a:gdLst/>
              <a:ahLst/>
              <a:cxnLst/>
              <a:rect l="l" t="t" r="r" b="b"/>
              <a:pathLst>
                <a:path h="268605">
                  <a:moveTo>
                    <a:pt x="0" y="0"/>
                  </a:moveTo>
                  <a:lnTo>
                    <a:pt x="0" y="268223"/>
                  </a:lnTo>
                </a:path>
              </a:pathLst>
            </a:custGeom>
            <a:ln w="7620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770632" y="2057400"/>
              <a:ext cx="35560" cy="33655"/>
            </a:xfrm>
            <a:custGeom>
              <a:avLst/>
              <a:gdLst/>
              <a:ahLst/>
              <a:cxnLst/>
              <a:rect l="l" t="t" r="r" b="b"/>
              <a:pathLst>
                <a:path w="35560" h="33655">
                  <a:moveTo>
                    <a:pt x="18287" y="33528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18287" y="33528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453640" y="1793748"/>
              <a:ext cx="0" cy="268605"/>
            </a:xfrm>
            <a:custGeom>
              <a:avLst/>
              <a:gdLst/>
              <a:ahLst/>
              <a:cxnLst/>
              <a:rect l="l" t="t" r="r" b="b"/>
              <a:pathLst>
                <a:path h="268605">
                  <a:moveTo>
                    <a:pt x="0" y="0"/>
                  </a:moveTo>
                  <a:lnTo>
                    <a:pt x="0" y="268223"/>
                  </a:lnTo>
                </a:path>
              </a:pathLst>
            </a:custGeom>
            <a:ln w="7620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435351" y="1616963"/>
              <a:ext cx="451484" cy="759460"/>
            </a:xfrm>
            <a:custGeom>
              <a:avLst/>
              <a:gdLst/>
              <a:ahLst/>
              <a:cxnLst/>
              <a:rect l="l" t="t" r="r" b="b"/>
              <a:pathLst>
                <a:path w="451485" h="759460">
                  <a:moveTo>
                    <a:pt x="18288" y="473964"/>
                  </a:moveTo>
                  <a:lnTo>
                    <a:pt x="0" y="440436"/>
                  </a:lnTo>
                  <a:lnTo>
                    <a:pt x="35052" y="440436"/>
                  </a:lnTo>
                  <a:lnTo>
                    <a:pt x="18288" y="473964"/>
                  </a:lnTo>
                  <a:close/>
                </a:path>
                <a:path w="451485" h="759460">
                  <a:moveTo>
                    <a:pt x="245364" y="758952"/>
                  </a:moveTo>
                  <a:lnTo>
                    <a:pt x="245364" y="723900"/>
                  </a:lnTo>
                  <a:lnTo>
                    <a:pt x="278892" y="740664"/>
                  </a:lnTo>
                  <a:lnTo>
                    <a:pt x="245364" y="758952"/>
                  </a:lnTo>
                  <a:close/>
                </a:path>
                <a:path w="451485" h="759460">
                  <a:moveTo>
                    <a:pt x="417576" y="35052"/>
                  </a:moveTo>
                  <a:lnTo>
                    <a:pt x="417576" y="0"/>
                  </a:lnTo>
                  <a:lnTo>
                    <a:pt x="451104" y="16764"/>
                  </a:lnTo>
                  <a:lnTo>
                    <a:pt x="417576" y="35052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230880" y="222656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44"/>
                  </a:moveTo>
                  <a:lnTo>
                    <a:pt x="0" y="0"/>
                  </a:lnTo>
                </a:path>
              </a:pathLst>
            </a:custGeom>
            <a:ln w="7620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214116" y="2197608"/>
              <a:ext cx="35560" cy="32384"/>
            </a:xfrm>
            <a:custGeom>
              <a:avLst/>
              <a:gdLst/>
              <a:ahLst/>
              <a:cxnLst/>
              <a:rect l="l" t="t" r="r" b="b"/>
              <a:pathLst>
                <a:path w="35560" h="32385">
                  <a:moveTo>
                    <a:pt x="35051" y="32004"/>
                  </a:moveTo>
                  <a:lnTo>
                    <a:pt x="0" y="32004"/>
                  </a:lnTo>
                  <a:lnTo>
                    <a:pt x="16764" y="0"/>
                  </a:lnTo>
                  <a:lnTo>
                    <a:pt x="35051" y="32004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233927" y="2435351"/>
              <a:ext cx="106680" cy="0"/>
            </a:xfrm>
            <a:custGeom>
              <a:avLst/>
              <a:gdLst/>
              <a:ahLst/>
              <a:cxnLst/>
              <a:rect l="l" t="t" r="r" b="b"/>
              <a:pathLst>
                <a:path w="106679">
                  <a:moveTo>
                    <a:pt x="106680" y="0"/>
                  </a:moveTo>
                  <a:lnTo>
                    <a:pt x="0" y="0"/>
                  </a:lnTo>
                </a:path>
              </a:pathLst>
            </a:custGeom>
            <a:ln w="7620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203448" y="2417063"/>
              <a:ext cx="33655" cy="36830"/>
            </a:xfrm>
            <a:custGeom>
              <a:avLst/>
              <a:gdLst/>
              <a:ahLst/>
              <a:cxnLst/>
              <a:rect l="l" t="t" r="r" b="b"/>
              <a:pathLst>
                <a:path w="33655" h="36830">
                  <a:moveTo>
                    <a:pt x="33527" y="36576"/>
                  </a:moveTo>
                  <a:lnTo>
                    <a:pt x="0" y="18287"/>
                  </a:lnTo>
                  <a:lnTo>
                    <a:pt x="33527" y="0"/>
                  </a:lnTo>
                  <a:lnTo>
                    <a:pt x="33527" y="36576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250948" y="2602991"/>
              <a:ext cx="106680" cy="0"/>
            </a:xfrm>
            <a:custGeom>
              <a:avLst/>
              <a:gdLst/>
              <a:ahLst/>
              <a:cxnLst/>
              <a:rect l="l" t="t" r="r" b="b"/>
              <a:pathLst>
                <a:path w="106680">
                  <a:moveTo>
                    <a:pt x="106679" y="0"/>
                  </a:moveTo>
                  <a:lnTo>
                    <a:pt x="0" y="0"/>
                  </a:lnTo>
                </a:path>
              </a:pathLst>
            </a:custGeom>
            <a:ln w="7620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220468" y="2586227"/>
              <a:ext cx="33655" cy="35560"/>
            </a:xfrm>
            <a:custGeom>
              <a:avLst/>
              <a:gdLst/>
              <a:ahLst/>
              <a:cxnLst/>
              <a:rect l="l" t="t" r="r" b="b"/>
              <a:pathLst>
                <a:path w="33655" h="35560">
                  <a:moveTo>
                    <a:pt x="33528" y="35052"/>
                  </a:moveTo>
                  <a:lnTo>
                    <a:pt x="0" y="16764"/>
                  </a:lnTo>
                  <a:lnTo>
                    <a:pt x="33528" y="0"/>
                  </a:lnTo>
                  <a:lnTo>
                    <a:pt x="33528" y="35052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570988" y="1335024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5">
                  <a:moveTo>
                    <a:pt x="108203" y="0"/>
                  </a:moveTo>
                  <a:lnTo>
                    <a:pt x="0" y="0"/>
                  </a:lnTo>
                </a:path>
              </a:pathLst>
            </a:custGeom>
            <a:ln w="7620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542032" y="1316736"/>
              <a:ext cx="33655" cy="35560"/>
            </a:xfrm>
            <a:custGeom>
              <a:avLst/>
              <a:gdLst/>
              <a:ahLst/>
              <a:cxnLst/>
              <a:rect l="l" t="t" r="r" b="b"/>
              <a:pathLst>
                <a:path w="33655" h="35559">
                  <a:moveTo>
                    <a:pt x="33527" y="35051"/>
                  </a:moveTo>
                  <a:lnTo>
                    <a:pt x="0" y="16763"/>
                  </a:lnTo>
                  <a:lnTo>
                    <a:pt x="33527" y="0"/>
                  </a:lnTo>
                  <a:lnTo>
                    <a:pt x="33527" y="35051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043427" y="1335024"/>
              <a:ext cx="106680" cy="0"/>
            </a:xfrm>
            <a:custGeom>
              <a:avLst/>
              <a:gdLst/>
              <a:ahLst/>
              <a:cxnLst/>
              <a:rect l="l" t="t" r="r" b="b"/>
              <a:pathLst>
                <a:path w="106680">
                  <a:moveTo>
                    <a:pt x="106680" y="0"/>
                  </a:moveTo>
                  <a:lnTo>
                    <a:pt x="0" y="0"/>
                  </a:lnTo>
                </a:path>
              </a:pathLst>
            </a:custGeom>
            <a:ln w="7620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012948" y="1316736"/>
              <a:ext cx="33655" cy="35560"/>
            </a:xfrm>
            <a:custGeom>
              <a:avLst/>
              <a:gdLst/>
              <a:ahLst/>
              <a:cxnLst/>
              <a:rect l="l" t="t" r="r" b="b"/>
              <a:pathLst>
                <a:path w="33655" h="35559">
                  <a:moveTo>
                    <a:pt x="33527" y="35051"/>
                  </a:moveTo>
                  <a:lnTo>
                    <a:pt x="0" y="16763"/>
                  </a:lnTo>
                  <a:lnTo>
                    <a:pt x="33527" y="0"/>
                  </a:lnTo>
                  <a:lnTo>
                    <a:pt x="33527" y="35051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058668" y="1581912"/>
              <a:ext cx="0" cy="71755"/>
            </a:xfrm>
            <a:custGeom>
              <a:avLst/>
              <a:gdLst/>
              <a:ahLst/>
              <a:cxnLst/>
              <a:rect l="l" t="t" r="r" b="b"/>
              <a:pathLst>
                <a:path h="71755">
                  <a:moveTo>
                    <a:pt x="0" y="0"/>
                  </a:moveTo>
                  <a:lnTo>
                    <a:pt x="0" y="71628"/>
                  </a:lnTo>
                </a:path>
              </a:pathLst>
            </a:custGeom>
            <a:ln w="7620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041903" y="1648967"/>
              <a:ext cx="35560" cy="33655"/>
            </a:xfrm>
            <a:custGeom>
              <a:avLst/>
              <a:gdLst/>
              <a:ahLst/>
              <a:cxnLst/>
              <a:rect l="l" t="t" r="r" b="b"/>
              <a:pathLst>
                <a:path w="35560" h="33655">
                  <a:moveTo>
                    <a:pt x="16764" y="33528"/>
                  </a:moveTo>
                  <a:lnTo>
                    <a:pt x="0" y="0"/>
                  </a:lnTo>
                  <a:lnTo>
                    <a:pt x="35052" y="0"/>
                  </a:lnTo>
                  <a:lnTo>
                    <a:pt x="16764" y="33528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171700" y="1135379"/>
              <a:ext cx="0" cy="64135"/>
            </a:xfrm>
            <a:custGeom>
              <a:avLst/>
              <a:gdLst/>
              <a:ahLst/>
              <a:cxnLst/>
              <a:rect l="l" t="t" r="r" b="b"/>
              <a:pathLst>
                <a:path h="64134">
                  <a:moveTo>
                    <a:pt x="0" y="0"/>
                  </a:moveTo>
                  <a:lnTo>
                    <a:pt x="0" y="64008"/>
                  </a:lnTo>
                </a:path>
              </a:pathLst>
            </a:custGeom>
            <a:ln w="7620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153412" y="1196339"/>
              <a:ext cx="35560" cy="33655"/>
            </a:xfrm>
            <a:custGeom>
              <a:avLst/>
              <a:gdLst/>
              <a:ahLst/>
              <a:cxnLst/>
              <a:rect l="l" t="t" r="r" b="b"/>
              <a:pathLst>
                <a:path w="35560" h="33655">
                  <a:moveTo>
                    <a:pt x="18287" y="33527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18287" y="33527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903219" y="1219200"/>
              <a:ext cx="0" cy="64135"/>
            </a:xfrm>
            <a:custGeom>
              <a:avLst/>
              <a:gdLst/>
              <a:ahLst/>
              <a:cxnLst/>
              <a:rect l="l" t="t" r="r" b="b"/>
              <a:pathLst>
                <a:path h="64134">
                  <a:moveTo>
                    <a:pt x="0" y="0"/>
                  </a:moveTo>
                  <a:lnTo>
                    <a:pt x="0" y="64008"/>
                  </a:lnTo>
                </a:path>
              </a:pathLst>
            </a:custGeom>
            <a:ln w="7620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884932" y="1280159"/>
              <a:ext cx="35560" cy="32384"/>
            </a:xfrm>
            <a:custGeom>
              <a:avLst/>
              <a:gdLst/>
              <a:ahLst/>
              <a:cxnLst/>
              <a:rect l="l" t="t" r="r" b="b"/>
              <a:pathLst>
                <a:path w="35560" h="32384">
                  <a:moveTo>
                    <a:pt x="18287" y="32004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18287" y="32004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297936" y="1299971"/>
              <a:ext cx="0" cy="64135"/>
            </a:xfrm>
            <a:custGeom>
              <a:avLst/>
              <a:gdLst/>
              <a:ahLst/>
              <a:cxnLst/>
              <a:rect l="l" t="t" r="r" b="b"/>
              <a:pathLst>
                <a:path h="64134">
                  <a:moveTo>
                    <a:pt x="0" y="0"/>
                  </a:moveTo>
                  <a:lnTo>
                    <a:pt x="0" y="64008"/>
                  </a:lnTo>
                </a:path>
              </a:pathLst>
            </a:custGeom>
            <a:ln w="7620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279648" y="1359408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59">
                  <a:moveTo>
                    <a:pt x="16763" y="35051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16763" y="35051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637788" y="1412748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4">
                  <a:moveTo>
                    <a:pt x="0" y="0"/>
                  </a:moveTo>
                  <a:lnTo>
                    <a:pt x="0" y="108203"/>
                  </a:lnTo>
                </a:path>
              </a:pathLst>
            </a:custGeom>
            <a:ln w="7620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619500" y="1516379"/>
              <a:ext cx="35560" cy="33655"/>
            </a:xfrm>
            <a:custGeom>
              <a:avLst/>
              <a:gdLst/>
              <a:ahLst/>
              <a:cxnLst/>
              <a:rect l="l" t="t" r="r" b="b"/>
              <a:pathLst>
                <a:path w="35560" h="33655">
                  <a:moveTo>
                    <a:pt x="18288" y="33528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18288" y="33528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838956" y="1467612"/>
              <a:ext cx="0" cy="134620"/>
            </a:xfrm>
            <a:custGeom>
              <a:avLst/>
              <a:gdLst/>
              <a:ahLst/>
              <a:cxnLst/>
              <a:rect l="l" t="t" r="r" b="b"/>
              <a:pathLst>
                <a:path h="134619">
                  <a:moveTo>
                    <a:pt x="0" y="0"/>
                  </a:moveTo>
                  <a:lnTo>
                    <a:pt x="0" y="134112"/>
                  </a:lnTo>
                </a:path>
              </a:pathLst>
            </a:custGeom>
            <a:ln w="7620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820667" y="1597151"/>
              <a:ext cx="35560" cy="33655"/>
            </a:xfrm>
            <a:custGeom>
              <a:avLst/>
              <a:gdLst/>
              <a:ahLst/>
              <a:cxnLst/>
              <a:rect l="l" t="t" r="r" b="b"/>
              <a:pathLst>
                <a:path w="35560" h="33655">
                  <a:moveTo>
                    <a:pt x="16764" y="33528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16764" y="33528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1813560" y="1421891"/>
              <a:ext cx="88900" cy="0"/>
            </a:xfrm>
            <a:custGeom>
              <a:avLst/>
              <a:gdLst/>
              <a:ahLst/>
              <a:cxnLst/>
              <a:rect l="l" t="t" r="r" b="b"/>
              <a:pathLst>
                <a:path w="88900">
                  <a:moveTo>
                    <a:pt x="0" y="0"/>
                  </a:moveTo>
                  <a:lnTo>
                    <a:pt x="88391" y="0"/>
                  </a:lnTo>
                </a:path>
              </a:pathLst>
            </a:custGeom>
            <a:ln w="7620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1898904" y="1405128"/>
              <a:ext cx="88900" cy="1010919"/>
            </a:xfrm>
            <a:custGeom>
              <a:avLst/>
              <a:gdLst/>
              <a:ahLst/>
              <a:cxnLst/>
              <a:rect l="l" t="t" r="r" b="b"/>
              <a:pathLst>
                <a:path w="88900" h="1010919">
                  <a:moveTo>
                    <a:pt x="0" y="35052"/>
                  </a:moveTo>
                  <a:lnTo>
                    <a:pt x="0" y="0"/>
                  </a:lnTo>
                  <a:lnTo>
                    <a:pt x="33528" y="16764"/>
                  </a:lnTo>
                  <a:lnTo>
                    <a:pt x="0" y="35052"/>
                  </a:lnTo>
                  <a:close/>
                </a:path>
                <a:path w="88900" h="1010919">
                  <a:moveTo>
                    <a:pt x="15240" y="1010412"/>
                  </a:moveTo>
                  <a:lnTo>
                    <a:pt x="15240" y="975360"/>
                  </a:lnTo>
                  <a:lnTo>
                    <a:pt x="47244" y="992124"/>
                  </a:lnTo>
                  <a:lnTo>
                    <a:pt x="15240" y="1010412"/>
                  </a:lnTo>
                  <a:close/>
                </a:path>
                <a:path w="88900" h="1010919">
                  <a:moveTo>
                    <a:pt x="54864" y="513587"/>
                  </a:moveTo>
                  <a:lnTo>
                    <a:pt x="54864" y="478536"/>
                  </a:lnTo>
                  <a:lnTo>
                    <a:pt x="88392" y="495300"/>
                  </a:lnTo>
                  <a:lnTo>
                    <a:pt x="54864" y="513587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6" name="object 96"/>
          <p:cNvSpPr txBox="1"/>
          <p:nvPr/>
        </p:nvSpPr>
        <p:spPr>
          <a:xfrm>
            <a:off x="901700" y="781592"/>
            <a:ext cx="2513330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b="1" spc="-5" dirty="0">
                <a:latin typeface="Times New Roman"/>
                <a:cs typeface="Times New Roman"/>
              </a:rPr>
              <a:t>Components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of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Water</a:t>
            </a:r>
            <a:r>
              <a:rPr sz="1200" b="1" spc="-4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Cooling</a:t>
            </a:r>
            <a:r>
              <a:rPr sz="1200" b="1" spc="5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System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2634488" y="1200548"/>
            <a:ext cx="410845" cy="116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spc="-5" dirty="0">
                <a:solidFill>
                  <a:srgbClr val="211F1F"/>
                </a:solidFill>
                <a:latin typeface="Arial MT"/>
                <a:cs typeface="Arial MT"/>
              </a:rPr>
              <a:t>Thermostat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1970024" y="1584596"/>
            <a:ext cx="313690" cy="116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spc="-5" dirty="0">
                <a:solidFill>
                  <a:srgbClr val="211F1F"/>
                </a:solidFill>
                <a:latin typeface="Arial MT"/>
                <a:cs typeface="Arial MT"/>
              </a:rPr>
              <a:t>Radiator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4261337" y="1584596"/>
            <a:ext cx="264795" cy="116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spc="-5" dirty="0">
                <a:solidFill>
                  <a:srgbClr val="211F1F"/>
                </a:solidFill>
                <a:latin typeface="Arial MT"/>
                <a:cs typeface="Arial MT"/>
              </a:rPr>
              <a:t>Eng</a:t>
            </a:r>
            <a:r>
              <a:rPr sz="600" spc="10" dirty="0">
                <a:solidFill>
                  <a:srgbClr val="211F1F"/>
                </a:solidFill>
                <a:latin typeface="Arial MT"/>
                <a:cs typeface="Arial MT"/>
              </a:rPr>
              <a:t>i</a:t>
            </a:r>
            <a:r>
              <a:rPr sz="600" spc="-5" dirty="0">
                <a:solidFill>
                  <a:srgbClr val="211F1F"/>
                </a:solidFill>
                <a:latin typeface="Arial MT"/>
                <a:cs typeface="Arial MT"/>
              </a:rPr>
              <a:t>ne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3541267" y="2008268"/>
            <a:ext cx="222885" cy="116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spc="-10" dirty="0">
                <a:solidFill>
                  <a:srgbClr val="211F1F"/>
                </a:solidFill>
                <a:latin typeface="Arial MT"/>
                <a:cs typeface="Arial MT"/>
              </a:rPr>
              <a:t>P</a:t>
            </a:r>
            <a:r>
              <a:rPr sz="600" spc="5" dirty="0">
                <a:solidFill>
                  <a:srgbClr val="211F1F"/>
                </a:solidFill>
                <a:latin typeface="Arial MT"/>
                <a:cs typeface="Arial MT"/>
              </a:rPr>
              <a:t>u</a:t>
            </a:r>
            <a:r>
              <a:rPr sz="600" spc="-25" dirty="0">
                <a:solidFill>
                  <a:srgbClr val="211F1F"/>
                </a:solidFill>
                <a:latin typeface="Arial MT"/>
                <a:cs typeface="Arial MT"/>
              </a:rPr>
              <a:t>m</a:t>
            </a:r>
            <a:r>
              <a:rPr sz="600" spc="-5" dirty="0">
                <a:solidFill>
                  <a:srgbClr val="211F1F"/>
                </a:solidFill>
                <a:latin typeface="Arial MT"/>
                <a:cs typeface="Arial MT"/>
              </a:rPr>
              <a:t>p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2604516" y="2389632"/>
            <a:ext cx="76200" cy="15240"/>
          </a:xfrm>
          <a:custGeom>
            <a:avLst/>
            <a:gdLst/>
            <a:ahLst/>
            <a:cxnLst/>
            <a:rect l="l" t="t" r="r" b="b"/>
            <a:pathLst>
              <a:path w="76200" h="15239">
                <a:moveTo>
                  <a:pt x="76200" y="15239"/>
                </a:moveTo>
                <a:lnTo>
                  <a:pt x="0" y="15239"/>
                </a:lnTo>
                <a:lnTo>
                  <a:pt x="0" y="0"/>
                </a:lnTo>
                <a:lnTo>
                  <a:pt x="76200" y="0"/>
                </a:lnTo>
                <a:lnTo>
                  <a:pt x="76200" y="15239"/>
                </a:lnTo>
                <a:close/>
              </a:path>
            </a:pathLst>
          </a:custGeom>
          <a:solidFill>
            <a:srgbClr val="21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 txBox="1"/>
          <p:nvPr/>
        </p:nvSpPr>
        <p:spPr>
          <a:xfrm>
            <a:off x="2177288" y="2208056"/>
            <a:ext cx="3336925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b="1" dirty="0">
                <a:latin typeface="Times New Roman"/>
                <a:cs typeface="Times New Roman"/>
              </a:rPr>
              <a:t>Fig:Water</a:t>
            </a:r>
            <a:r>
              <a:rPr sz="1200" b="1" spc="-4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Cooling System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using Thermostat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Valve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901700" y="4286228"/>
            <a:ext cx="6420485" cy="473837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099185">
              <a:lnSpc>
                <a:spcPct val="100000"/>
              </a:lnSpc>
              <a:spcBef>
                <a:spcPts val="250"/>
              </a:spcBef>
            </a:pPr>
            <a:r>
              <a:rPr sz="1400" b="1" dirty="0">
                <a:latin typeface="Times New Roman"/>
                <a:cs typeface="Times New Roman"/>
              </a:rPr>
              <a:t>fig:Water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Cooling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System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5" dirty="0">
                <a:latin typeface="Times New Roman"/>
                <a:cs typeface="Times New Roman"/>
              </a:rPr>
              <a:t>of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4-cylinder Engine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spc="25" dirty="0">
                <a:latin typeface="Times New Roman"/>
                <a:cs typeface="Times New Roman"/>
              </a:rPr>
              <a:t>Water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cooling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system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mainly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consists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of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762000" indent="-292735">
              <a:lnSpc>
                <a:spcPct val="100000"/>
              </a:lnSpc>
              <a:spcBef>
                <a:spcPts val="780"/>
              </a:spcBef>
              <a:buAutoNum type="alphaLcParenBoth"/>
              <a:tabLst>
                <a:tab pos="762000" algn="l"/>
                <a:tab pos="762635" algn="l"/>
              </a:tabLst>
            </a:pPr>
            <a:r>
              <a:rPr sz="1000" spc="-5" dirty="0">
                <a:latin typeface="Times New Roman"/>
                <a:cs typeface="Times New Roman"/>
              </a:rPr>
              <a:t>Radiator,</a:t>
            </a:r>
            <a:endParaRPr sz="1000">
              <a:latin typeface="Times New Roman"/>
              <a:cs typeface="Times New Roman"/>
            </a:endParaRPr>
          </a:p>
          <a:p>
            <a:pPr marL="762000" indent="-292735">
              <a:lnSpc>
                <a:spcPct val="100000"/>
              </a:lnSpc>
              <a:spcBef>
                <a:spcPts val="790"/>
              </a:spcBef>
              <a:buAutoNum type="alphaLcParenBoth"/>
              <a:tabLst>
                <a:tab pos="762000" algn="l"/>
                <a:tab pos="762635" algn="l"/>
              </a:tabLst>
            </a:pPr>
            <a:r>
              <a:rPr sz="1000" spc="-5" dirty="0">
                <a:latin typeface="Times New Roman"/>
                <a:cs typeface="Times New Roman"/>
              </a:rPr>
              <a:t>Thermostat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valve,</a:t>
            </a:r>
            <a:endParaRPr sz="1000">
              <a:latin typeface="Times New Roman"/>
              <a:cs typeface="Times New Roman"/>
            </a:endParaRPr>
          </a:p>
          <a:p>
            <a:pPr marL="762000" indent="-292735">
              <a:lnSpc>
                <a:spcPct val="100000"/>
              </a:lnSpc>
              <a:spcBef>
                <a:spcPts val="755"/>
              </a:spcBef>
              <a:buAutoNum type="alphaLcParenBoth"/>
              <a:tabLst>
                <a:tab pos="762000" algn="l"/>
                <a:tab pos="762635" algn="l"/>
              </a:tabLst>
            </a:pPr>
            <a:r>
              <a:rPr sz="1000" spc="-5" dirty="0">
                <a:latin typeface="Times New Roman"/>
                <a:cs typeface="Times New Roman"/>
              </a:rPr>
              <a:t>Water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pump,</a:t>
            </a:r>
            <a:endParaRPr sz="1000">
              <a:latin typeface="Times New Roman"/>
              <a:cs typeface="Times New Roman"/>
            </a:endParaRPr>
          </a:p>
          <a:p>
            <a:pPr marL="762000" indent="-292735">
              <a:lnSpc>
                <a:spcPct val="100000"/>
              </a:lnSpc>
              <a:spcBef>
                <a:spcPts val="780"/>
              </a:spcBef>
              <a:buAutoNum type="alphaLcParenBoth"/>
              <a:tabLst>
                <a:tab pos="762000" algn="l"/>
                <a:tab pos="762635" algn="l"/>
              </a:tabLst>
            </a:pPr>
            <a:r>
              <a:rPr sz="1000" spc="-10" dirty="0">
                <a:latin typeface="Times New Roman"/>
                <a:cs typeface="Times New Roman"/>
              </a:rPr>
              <a:t>Fan,</a:t>
            </a:r>
            <a:endParaRPr sz="1000">
              <a:latin typeface="Times New Roman"/>
              <a:cs typeface="Times New Roman"/>
            </a:endParaRPr>
          </a:p>
          <a:p>
            <a:pPr marL="762000" indent="-292735">
              <a:lnSpc>
                <a:spcPct val="100000"/>
              </a:lnSpc>
              <a:spcBef>
                <a:spcPts val="795"/>
              </a:spcBef>
              <a:buAutoNum type="alphaLcParenBoth"/>
              <a:tabLst>
                <a:tab pos="762000" algn="l"/>
                <a:tab pos="762635" algn="l"/>
              </a:tabLst>
            </a:pPr>
            <a:r>
              <a:rPr sz="1000" spc="-5" dirty="0">
                <a:latin typeface="Times New Roman"/>
                <a:cs typeface="Times New Roman"/>
              </a:rPr>
              <a:t>Water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Jackets,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endParaRPr sz="1000">
              <a:latin typeface="Times New Roman"/>
              <a:cs typeface="Times New Roman"/>
            </a:endParaRPr>
          </a:p>
          <a:p>
            <a:pPr marL="762000" indent="-292735">
              <a:lnSpc>
                <a:spcPct val="100000"/>
              </a:lnSpc>
              <a:spcBef>
                <a:spcPts val="765"/>
              </a:spcBef>
              <a:buAutoNum type="alphaLcParenBoth"/>
              <a:tabLst>
                <a:tab pos="762000" algn="l"/>
                <a:tab pos="762635" algn="l"/>
              </a:tabLst>
            </a:pPr>
            <a:r>
              <a:rPr sz="1000" spc="-5" dirty="0">
                <a:latin typeface="Times New Roman"/>
                <a:cs typeface="Times New Roman"/>
              </a:rPr>
              <a:t>Antifreeze</a:t>
            </a:r>
            <a:r>
              <a:rPr sz="1000" spc="1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mixtures.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sz="1400" b="1" spc="-5" dirty="0">
                <a:latin typeface="Times New Roman"/>
                <a:cs typeface="Times New Roman"/>
              </a:rPr>
              <a:t>Radiator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94600"/>
              </a:lnSpc>
              <a:spcBef>
                <a:spcPts val="409"/>
              </a:spcBef>
            </a:pPr>
            <a:r>
              <a:rPr sz="1200" spc="-5" dirty="0">
                <a:latin typeface="Times New Roman"/>
                <a:cs typeface="Times New Roman"/>
              </a:rPr>
              <a:t>It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mainly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consists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5" dirty="0">
                <a:latin typeface="Times New Roman"/>
                <a:cs typeface="Times New Roman"/>
              </a:rPr>
              <a:t>an</a:t>
            </a:r>
            <a:r>
              <a:rPr sz="1200" spc="-5" dirty="0">
                <a:latin typeface="Times New Roman"/>
                <a:cs typeface="Times New Roman"/>
              </a:rPr>
              <a:t> upper</a:t>
            </a:r>
            <a:r>
              <a:rPr sz="1200" dirty="0">
                <a:latin typeface="Times New Roman"/>
                <a:cs typeface="Times New Roman"/>
              </a:rPr>
              <a:t> tank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 lower </a:t>
            </a:r>
            <a:r>
              <a:rPr sz="1200" spc="-5" dirty="0">
                <a:latin typeface="Times New Roman"/>
                <a:cs typeface="Times New Roman"/>
              </a:rPr>
              <a:t>tank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 between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them</a:t>
            </a:r>
            <a:r>
              <a:rPr sz="1200" spc="-5" dirty="0">
                <a:latin typeface="Times New Roman"/>
                <a:cs typeface="Times New Roman"/>
              </a:rPr>
              <a:t> is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core.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upper </a:t>
            </a:r>
            <a:r>
              <a:rPr sz="1200" spc="-5" dirty="0">
                <a:latin typeface="Times New Roman"/>
                <a:cs typeface="Times New Roman"/>
              </a:rPr>
              <a:t>tank is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connected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water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outlets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from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jackets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by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hose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pipe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lover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tank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connect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 the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jacket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inlet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through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water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pump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by means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hose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pipes.</a:t>
            </a:r>
            <a:endParaRPr sz="1200">
              <a:latin typeface="Times New Roman"/>
              <a:cs typeface="Times New Roman"/>
            </a:endParaRPr>
          </a:p>
          <a:p>
            <a:pPr marL="425450">
              <a:lnSpc>
                <a:spcPct val="100000"/>
              </a:lnSpc>
              <a:spcBef>
                <a:spcPts val="745"/>
              </a:spcBef>
            </a:pPr>
            <a:r>
              <a:rPr sz="1200" spc="25" dirty="0">
                <a:latin typeface="Times New Roman"/>
                <a:cs typeface="Times New Roman"/>
              </a:rPr>
              <a:t>There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are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2-types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cores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1100455" lvl="1" indent="-339090">
              <a:lnSpc>
                <a:spcPct val="100000"/>
              </a:lnSpc>
              <a:spcBef>
                <a:spcPts val="765"/>
              </a:spcBef>
              <a:buAutoNum type="alphaLcParenBoth"/>
              <a:tabLst>
                <a:tab pos="1100455" algn="l"/>
                <a:tab pos="1101090" algn="l"/>
              </a:tabLst>
            </a:pPr>
            <a:r>
              <a:rPr sz="1000" spc="-5" dirty="0">
                <a:latin typeface="Times New Roman"/>
                <a:cs typeface="Times New Roman"/>
              </a:rPr>
              <a:t>Tubular</a:t>
            </a:r>
            <a:endParaRPr sz="1000">
              <a:latin typeface="Times New Roman"/>
              <a:cs typeface="Times New Roman"/>
            </a:endParaRPr>
          </a:p>
          <a:p>
            <a:pPr marL="1100455" lvl="1" indent="-339090">
              <a:lnSpc>
                <a:spcPct val="100000"/>
              </a:lnSpc>
              <a:spcBef>
                <a:spcPts val="790"/>
              </a:spcBef>
              <a:buAutoNum type="alphaLcParenBoth"/>
              <a:tabLst>
                <a:tab pos="1100455" algn="l"/>
                <a:tab pos="1101090" algn="l"/>
              </a:tabLst>
            </a:pPr>
            <a:r>
              <a:rPr sz="1000" spc="-5" dirty="0">
                <a:latin typeface="Times New Roman"/>
                <a:cs typeface="Times New Roman"/>
              </a:rPr>
              <a:t>Cellular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as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shown.</a:t>
            </a:r>
            <a:endParaRPr sz="1000">
              <a:latin typeface="Times New Roman"/>
              <a:cs typeface="Times New Roman"/>
            </a:endParaRPr>
          </a:p>
          <a:p>
            <a:pPr marL="12700" marR="203835">
              <a:lnSpc>
                <a:spcPts val="1260"/>
              </a:lnSpc>
              <a:spcBef>
                <a:spcPts val="880"/>
              </a:spcBef>
            </a:pPr>
            <a:r>
              <a:rPr sz="1100" spc="-10" dirty="0">
                <a:latin typeface="Times New Roman"/>
                <a:cs typeface="Times New Roman"/>
              </a:rPr>
              <a:t>When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the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water</a:t>
            </a:r>
            <a:r>
              <a:rPr sz="1100" spc="1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is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flowing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down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through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the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radiator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core,</a:t>
            </a:r>
            <a:r>
              <a:rPr sz="1100" spc="114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it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is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cooled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partially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by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the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fan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which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blows</a:t>
            </a:r>
            <a:r>
              <a:rPr sz="1100" spc="1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air </a:t>
            </a:r>
            <a:r>
              <a:rPr sz="1100" spc="-2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and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partially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by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the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air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flow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developed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by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the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forward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motion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of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the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vehicle.</a:t>
            </a:r>
            <a:endParaRPr sz="1100">
              <a:latin typeface="Times New Roman"/>
              <a:cs typeface="Times New Roman"/>
            </a:endParaRPr>
          </a:p>
          <a:p>
            <a:pPr marL="12700" indent="-635">
              <a:lnSpc>
                <a:spcPct val="100000"/>
              </a:lnSpc>
              <a:spcBef>
                <a:spcPts val="735"/>
              </a:spcBef>
            </a:pPr>
            <a:r>
              <a:rPr sz="1100" dirty="0">
                <a:latin typeface="Times New Roman"/>
                <a:cs typeface="Times New Roman"/>
              </a:rPr>
              <a:t>As</a:t>
            </a:r>
            <a:r>
              <a:rPr sz="1100" spc="1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shown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through</a:t>
            </a:r>
            <a:r>
              <a:rPr sz="1100" spc="1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water</a:t>
            </a:r>
            <a:r>
              <a:rPr sz="1100" spc="1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passages</a:t>
            </a:r>
            <a:r>
              <a:rPr sz="1100" spc="114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and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air</a:t>
            </a:r>
            <a:r>
              <a:rPr sz="1100" spc="1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passages,</a:t>
            </a:r>
            <a:r>
              <a:rPr sz="1100" spc="1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wafer</a:t>
            </a:r>
            <a:r>
              <a:rPr sz="1100" spc="13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and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air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will</a:t>
            </a:r>
            <a:r>
              <a:rPr sz="1100" spc="114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be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flowing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for</a:t>
            </a:r>
            <a:r>
              <a:rPr sz="1100" spc="13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cooling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purpose.</a:t>
            </a:r>
            <a:endParaRPr sz="1100">
              <a:latin typeface="Times New Roman"/>
              <a:cs typeface="Times New Roman"/>
            </a:endParaRPr>
          </a:p>
          <a:p>
            <a:pPr marL="12700" marR="537845">
              <a:lnSpc>
                <a:spcPct val="100800"/>
              </a:lnSpc>
              <a:spcBef>
                <a:spcPts val="730"/>
              </a:spcBef>
            </a:pPr>
            <a:r>
              <a:rPr sz="1200" spc="15" dirty="0">
                <a:latin typeface="Times New Roman"/>
                <a:cs typeface="Times New Roman"/>
              </a:rPr>
              <a:t>It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is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be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noted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that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radiators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are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generally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35" dirty="0">
                <a:latin typeface="Times New Roman"/>
                <a:cs typeface="Times New Roman"/>
              </a:rPr>
              <a:t>made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out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of </a:t>
            </a:r>
            <a:r>
              <a:rPr sz="1200" spc="25" dirty="0">
                <a:latin typeface="Times New Roman"/>
                <a:cs typeface="Times New Roman"/>
              </a:rPr>
              <a:t>copper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30" dirty="0">
                <a:latin typeface="Times New Roman"/>
                <a:cs typeface="Times New Roman"/>
              </a:rPr>
              <a:t>and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brass </a:t>
            </a:r>
            <a:r>
              <a:rPr sz="1200" spc="25" dirty="0">
                <a:latin typeface="Times New Roman"/>
                <a:cs typeface="Times New Roman"/>
              </a:rPr>
              <a:t>and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their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joints</a:t>
            </a:r>
            <a:r>
              <a:rPr sz="1200" spc="20" dirty="0">
                <a:latin typeface="Times New Roman"/>
                <a:cs typeface="Times New Roman"/>
              </a:rPr>
              <a:t> are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30" dirty="0">
                <a:latin typeface="Times New Roman"/>
                <a:cs typeface="Times New Roman"/>
              </a:rPr>
              <a:t>made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by </a:t>
            </a:r>
            <a:r>
              <a:rPr sz="1200" spc="20" dirty="0">
                <a:latin typeface="Times New Roman"/>
                <a:cs typeface="Times New Roman"/>
              </a:rPr>
              <a:t>soldering.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04" name="object 104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105" name="object 105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1" name="object 1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13332" y="5297423"/>
            <a:ext cx="39623" cy="960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16991" y="316991"/>
            <a:ext cx="7082155" cy="9424670"/>
            <a:chOff x="316991" y="316991"/>
            <a:chExt cx="7082155" cy="942467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69464" y="6771132"/>
              <a:ext cx="335279" cy="94640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16979" y="316991"/>
              <a:ext cx="56515" cy="9424670"/>
            </a:xfrm>
            <a:custGeom>
              <a:avLst/>
              <a:gdLst/>
              <a:ahLst/>
              <a:cxnLst/>
              <a:rect l="l" t="t" r="r" b="b"/>
              <a:pathLst>
                <a:path w="56514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56514" h="9424670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9424670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0" y="9368028"/>
                  </a:lnTo>
                  <a:lnTo>
                    <a:pt x="38100" y="9368028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80" y="9685020"/>
              <a:ext cx="5436107" cy="5638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20011" y="813816"/>
              <a:ext cx="4835651" cy="345643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04743" y="5509260"/>
              <a:ext cx="1731263" cy="280263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055111" y="8700296"/>
            <a:ext cx="1187450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b="1" spc="-5" dirty="0">
                <a:latin typeface="Times New Roman"/>
                <a:cs typeface="Times New Roman"/>
              </a:rPr>
              <a:t>T</a:t>
            </a:r>
            <a:r>
              <a:rPr sz="1200" b="1" spc="-15" dirty="0">
                <a:latin typeface="Times New Roman"/>
                <a:cs typeface="Times New Roman"/>
              </a:rPr>
              <a:t>h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10" dirty="0">
                <a:latin typeface="Times New Roman"/>
                <a:cs typeface="Times New Roman"/>
              </a:rPr>
              <a:t>r</a:t>
            </a:r>
            <a:r>
              <a:rPr sz="1200" b="1" spc="-25" dirty="0">
                <a:latin typeface="Times New Roman"/>
                <a:cs typeface="Times New Roman"/>
              </a:rPr>
              <a:t>m</a:t>
            </a:r>
            <a:r>
              <a:rPr sz="1200" b="1" spc="-5" dirty="0">
                <a:latin typeface="Times New Roman"/>
                <a:cs typeface="Times New Roman"/>
              </a:rPr>
              <a:t>ostat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Valve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87771" y="641362"/>
            <a:ext cx="163004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AUTOMOBILE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ENGINEERING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01700" y="4244097"/>
            <a:ext cx="5855335" cy="1186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850" b="1" spc="-5" dirty="0">
                <a:latin typeface="Times New Roman"/>
                <a:cs typeface="Times New Roman"/>
              </a:rPr>
              <a:t>Types</a:t>
            </a:r>
            <a:r>
              <a:rPr sz="850" b="1" spc="30" dirty="0">
                <a:latin typeface="Times New Roman"/>
                <a:cs typeface="Times New Roman"/>
              </a:rPr>
              <a:t> </a:t>
            </a:r>
            <a:r>
              <a:rPr sz="850" b="1" spc="-10" dirty="0">
                <a:latin typeface="Times New Roman"/>
                <a:cs typeface="Times New Roman"/>
              </a:rPr>
              <a:t>of</a:t>
            </a:r>
            <a:r>
              <a:rPr sz="850" b="1" spc="-5" dirty="0">
                <a:latin typeface="Times New Roman"/>
                <a:cs typeface="Times New Roman"/>
              </a:rPr>
              <a:t> Cores</a:t>
            </a:r>
            <a:r>
              <a:rPr sz="850" b="1" spc="10" dirty="0">
                <a:latin typeface="Times New Roman"/>
                <a:cs typeface="Times New Roman"/>
              </a:rPr>
              <a:t> </a:t>
            </a:r>
            <a:r>
              <a:rPr sz="850" b="1" dirty="0">
                <a:latin typeface="Times New Roman"/>
                <a:cs typeface="Times New Roman"/>
              </a:rPr>
              <a:t>(a)</a:t>
            </a:r>
            <a:r>
              <a:rPr sz="850" b="1" spc="30" dirty="0">
                <a:latin typeface="Times New Roman"/>
                <a:cs typeface="Times New Roman"/>
              </a:rPr>
              <a:t> </a:t>
            </a:r>
            <a:r>
              <a:rPr sz="850" b="1" spc="-5" dirty="0">
                <a:latin typeface="Times New Roman"/>
                <a:cs typeface="Times New Roman"/>
              </a:rPr>
              <a:t>Tabullar</a:t>
            </a:r>
            <a:r>
              <a:rPr sz="850" b="1" spc="15" dirty="0">
                <a:latin typeface="Times New Roman"/>
                <a:cs typeface="Times New Roman"/>
              </a:rPr>
              <a:t> </a:t>
            </a:r>
            <a:r>
              <a:rPr sz="850" b="1" spc="-5" dirty="0">
                <a:latin typeface="Times New Roman"/>
                <a:cs typeface="Times New Roman"/>
              </a:rPr>
              <a:t>Radiator</a:t>
            </a:r>
            <a:r>
              <a:rPr sz="850" b="1" spc="15" dirty="0">
                <a:latin typeface="Times New Roman"/>
                <a:cs typeface="Times New Roman"/>
              </a:rPr>
              <a:t> </a:t>
            </a:r>
            <a:r>
              <a:rPr sz="850" b="1" spc="-5" dirty="0">
                <a:latin typeface="Times New Roman"/>
                <a:cs typeface="Times New Roman"/>
              </a:rPr>
              <a:t>Sections</a:t>
            </a:r>
            <a:r>
              <a:rPr sz="850" b="1" spc="15" dirty="0">
                <a:latin typeface="Times New Roman"/>
                <a:cs typeface="Times New Roman"/>
              </a:rPr>
              <a:t> </a:t>
            </a:r>
            <a:r>
              <a:rPr sz="850" b="1" spc="-5" dirty="0">
                <a:latin typeface="Times New Roman"/>
                <a:cs typeface="Times New Roman"/>
              </a:rPr>
              <a:t>and</a:t>
            </a:r>
            <a:r>
              <a:rPr sz="850" b="1" spc="-10" dirty="0">
                <a:latin typeface="Times New Roman"/>
                <a:cs typeface="Times New Roman"/>
              </a:rPr>
              <a:t> </a:t>
            </a:r>
            <a:r>
              <a:rPr sz="850" b="1" spc="-5" dirty="0">
                <a:latin typeface="Times New Roman"/>
                <a:cs typeface="Times New Roman"/>
              </a:rPr>
              <a:t>(b)</a:t>
            </a:r>
            <a:r>
              <a:rPr sz="850" b="1" spc="25" dirty="0">
                <a:latin typeface="Times New Roman"/>
                <a:cs typeface="Times New Roman"/>
              </a:rPr>
              <a:t> </a:t>
            </a:r>
            <a:r>
              <a:rPr sz="850" b="1" spc="-5" dirty="0">
                <a:latin typeface="Times New Roman"/>
                <a:cs typeface="Times New Roman"/>
              </a:rPr>
              <a:t>Circullar</a:t>
            </a:r>
            <a:r>
              <a:rPr sz="850" b="1" spc="30" dirty="0">
                <a:latin typeface="Times New Roman"/>
                <a:cs typeface="Times New Roman"/>
              </a:rPr>
              <a:t> </a:t>
            </a:r>
            <a:r>
              <a:rPr sz="850" b="1" spc="-5" dirty="0">
                <a:latin typeface="Times New Roman"/>
                <a:cs typeface="Times New Roman"/>
              </a:rPr>
              <a:t>Radiator</a:t>
            </a:r>
            <a:r>
              <a:rPr sz="850" b="1" spc="25" dirty="0">
                <a:latin typeface="Times New Roman"/>
                <a:cs typeface="Times New Roman"/>
              </a:rPr>
              <a:t> </a:t>
            </a:r>
            <a:r>
              <a:rPr sz="850" b="1" spc="-5" dirty="0">
                <a:latin typeface="Times New Roman"/>
                <a:cs typeface="Times New Roman"/>
              </a:rPr>
              <a:t>Sections</a:t>
            </a:r>
            <a:r>
              <a:rPr sz="850" b="1" spc="8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Thermostat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Valve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1400"/>
              </a:lnSpc>
            </a:pPr>
            <a:r>
              <a:rPr sz="1200" spc="15" dirty="0">
                <a:latin typeface="Times New Roman"/>
                <a:cs typeface="Times New Roman"/>
              </a:rPr>
              <a:t>It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is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valve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30" dirty="0">
                <a:latin typeface="Times New Roman"/>
                <a:cs typeface="Times New Roman"/>
              </a:rPr>
              <a:t>which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prevents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flow</a:t>
            </a:r>
            <a:r>
              <a:rPr sz="1200" spc="15" dirty="0">
                <a:latin typeface="Times New Roman"/>
                <a:cs typeface="Times New Roman"/>
              </a:rPr>
              <a:t> of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water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from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engine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radiator,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30" dirty="0">
                <a:latin typeface="Times New Roman"/>
                <a:cs typeface="Times New Roman"/>
              </a:rPr>
              <a:t>so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that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engine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readily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reaches </a:t>
            </a:r>
            <a:r>
              <a:rPr sz="1200" spc="20" dirty="0">
                <a:latin typeface="Times New Roman"/>
                <a:cs typeface="Times New Roman"/>
              </a:rPr>
              <a:t>to </a:t>
            </a:r>
            <a:r>
              <a:rPr sz="1200" spc="10" dirty="0">
                <a:latin typeface="Times New Roman"/>
                <a:cs typeface="Times New Roman"/>
              </a:rPr>
              <a:t>its </a:t>
            </a:r>
            <a:r>
              <a:rPr sz="1200" spc="30" dirty="0">
                <a:latin typeface="Times New Roman"/>
                <a:cs typeface="Times New Roman"/>
              </a:rPr>
              <a:t>maximum </a:t>
            </a:r>
            <a:r>
              <a:rPr sz="1200" spc="20" dirty="0">
                <a:latin typeface="Times New Roman"/>
                <a:cs typeface="Times New Roman"/>
              </a:rPr>
              <a:t>efficient operating temperature. After attaining </a:t>
            </a:r>
            <a:r>
              <a:rPr sz="1200" spc="30" dirty="0">
                <a:latin typeface="Times New Roman"/>
                <a:cs typeface="Times New Roman"/>
              </a:rPr>
              <a:t>maximum </a:t>
            </a:r>
            <a:r>
              <a:rPr sz="1200" spc="20" dirty="0">
                <a:latin typeface="Times New Roman"/>
                <a:cs typeface="Times New Roman"/>
              </a:rPr>
              <a:t>efficient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operating temperature, </a:t>
            </a:r>
            <a:r>
              <a:rPr sz="1200" spc="15" dirty="0">
                <a:latin typeface="Times New Roman"/>
                <a:cs typeface="Times New Roman"/>
              </a:rPr>
              <a:t>it </a:t>
            </a:r>
            <a:r>
              <a:rPr sz="1200" spc="20" dirty="0">
                <a:latin typeface="Times New Roman"/>
                <a:cs typeface="Times New Roman"/>
              </a:rPr>
              <a:t>automatically begins functioning. Generally, it prevents the </a:t>
            </a:r>
            <a:r>
              <a:rPr sz="1200" spc="25" dirty="0">
                <a:latin typeface="Times New Roman"/>
                <a:cs typeface="Times New Roman"/>
              </a:rPr>
              <a:t>water 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below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70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C.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809488" y="316991"/>
            <a:ext cx="1645920" cy="9424670"/>
            <a:chOff x="5809488" y="316991"/>
            <a:chExt cx="1645920" cy="9424670"/>
          </a:xfrm>
        </p:grpSpPr>
        <p:sp>
          <p:nvSpPr>
            <p:cNvPr id="14" name="object 14"/>
            <p:cNvSpPr/>
            <p:nvPr/>
          </p:nvSpPr>
          <p:spPr>
            <a:xfrm>
              <a:off x="7399007" y="316991"/>
              <a:ext cx="56515" cy="9368155"/>
            </a:xfrm>
            <a:custGeom>
              <a:avLst/>
              <a:gdLst/>
              <a:ahLst/>
              <a:cxnLst/>
              <a:rect l="l" t="t" r="r" b="b"/>
              <a:pathLst>
                <a:path w="56515" h="9368155">
                  <a:moveTo>
                    <a:pt x="9156" y="47256"/>
                  </a:moveTo>
                  <a:lnTo>
                    <a:pt x="12" y="47256"/>
                  </a:lnTo>
                  <a:lnTo>
                    <a:pt x="12" y="56400"/>
                  </a:lnTo>
                  <a:lnTo>
                    <a:pt x="0" y="9368028"/>
                  </a:lnTo>
                  <a:lnTo>
                    <a:pt x="9156" y="9368028"/>
                  </a:lnTo>
                  <a:lnTo>
                    <a:pt x="9156" y="56400"/>
                  </a:lnTo>
                  <a:lnTo>
                    <a:pt x="9156" y="47256"/>
                  </a:lnTo>
                  <a:close/>
                </a:path>
                <a:path w="56515" h="9368155">
                  <a:moveTo>
                    <a:pt x="56388" y="0"/>
                  </a:moveTo>
                  <a:lnTo>
                    <a:pt x="18288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18288" y="38100"/>
                  </a:lnTo>
                  <a:lnTo>
                    <a:pt x="18288" y="56400"/>
                  </a:lnTo>
                  <a:lnTo>
                    <a:pt x="18288" y="9368041"/>
                  </a:lnTo>
                  <a:lnTo>
                    <a:pt x="56388" y="9368041"/>
                  </a:lnTo>
                  <a:lnTo>
                    <a:pt x="56388" y="56400"/>
                  </a:lnTo>
                  <a:lnTo>
                    <a:pt x="56388" y="38100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09488" y="9685020"/>
              <a:ext cx="1589532" cy="5638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2828" y="3424427"/>
              <a:ext cx="851915" cy="247345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16979" y="316991"/>
              <a:ext cx="56515" cy="9424670"/>
            </a:xfrm>
            <a:custGeom>
              <a:avLst/>
              <a:gdLst/>
              <a:ahLst/>
              <a:cxnLst/>
              <a:rect l="l" t="t" r="r" b="b"/>
              <a:pathLst>
                <a:path w="56514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56514" h="9424670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9424670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0" y="9368028"/>
                  </a:lnTo>
                  <a:lnTo>
                    <a:pt x="38100" y="9368028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9685020"/>
              <a:ext cx="5436107" cy="5638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04743" y="3424427"/>
              <a:ext cx="1905000" cy="247345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399007" y="316991"/>
              <a:ext cx="56515" cy="9368155"/>
            </a:xfrm>
            <a:custGeom>
              <a:avLst/>
              <a:gdLst/>
              <a:ahLst/>
              <a:cxnLst/>
              <a:rect l="l" t="t" r="r" b="b"/>
              <a:pathLst>
                <a:path w="56515" h="9368155">
                  <a:moveTo>
                    <a:pt x="9156" y="47256"/>
                  </a:moveTo>
                  <a:lnTo>
                    <a:pt x="12" y="47256"/>
                  </a:lnTo>
                  <a:lnTo>
                    <a:pt x="12" y="56400"/>
                  </a:lnTo>
                  <a:lnTo>
                    <a:pt x="0" y="9368028"/>
                  </a:lnTo>
                  <a:lnTo>
                    <a:pt x="9156" y="9368028"/>
                  </a:lnTo>
                  <a:lnTo>
                    <a:pt x="9156" y="56400"/>
                  </a:lnTo>
                  <a:lnTo>
                    <a:pt x="9156" y="47256"/>
                  </a:lnTo>
                  <a:close/>
                </a:path>
                <a:path w="56515" h="9368155">
                  <a:moveTo>
                    <a:pt x="56388" y="0"/>
                  </a:moveTo>
                  <a:lnTo>
                    <a:pt x="18288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18288" y="38100"/>
                  </a:lnTo>
                  <a:lnTo>
                    <a:pt x="18288" y="56400"/>
                  </a:lnTo>
                  <a:lnTo>
                    <a:pt x="18288" y="9368041"/>
                  </a:lnTo>
                  <a:lnTo>
                    <a:pt x="56388" y="9368041"/>
                  </a:lnTo>
                  <a:lnTo>
                    <a:pt x="56388" y="56400"/>
                  </a:lnTo>
                  <a:lnTo>
                    <a:pt x="56388" y="38100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09487" y="9685020"/>
              <a:ext cx="1589532" cy="5638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01666" y="641362"/>
            <a:ext cx="6407785" cy="2508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96240" algn="r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AUTOMOBILE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ENGINEERING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>
              <a:latin typeface="Calibri"/>
              <a:cs typeface="Calibri"/>
            </a:endParaRPr>
          </a:p>
          <a:p>
            <a:pPr marL="12700" marR="5080">
              <a:lnSpc>
                <a:spcPts val="1360"/>
              </a:lnSpc>
            </a:pPr>
            <a:r>
              <a:rPr sz="1200" spc="20" dirty="0">
                <a:latin typeface="Times New Roman"/>
                <a:cs typeface="Times New Roman"/>
              </a:rPr>
              <a:t>Figure</a:t>
            </a:r>
            <a:r>
              <a:rPr sz="1200" spc="30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shows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Bellow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type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thermostat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valve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which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generally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used.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It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contains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a bronze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bellow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containing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liquid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alcohol.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Bellow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connected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to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butterfly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valve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disc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through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link.</a:t>
            </a:r>
            <a:endParaRPr sz="1200">
              <a:latin typeface="Times New Roman"/>
              <a:cs typeface="Times New Roman"/>
            </a:endParaRPr>
          </a:p>
          <a:p>
            <a:pPr marL="12700" marR="63500">
              <a:lnSpc>
                <a:spcPts val="1380"/>
              </a:lnSpc>
              <a:spcBef>
                <a:spcPts val="550"/>
              </a:spcBef>
            </a:pPr>
            <a:r>
              <a:rPr sz="1200" spc="30" dirty="0">
                <a:latin typeface="Times New Roman"/>
                <a:cs typeface="Times New Roman"/>
              </a:rPr>
              <a:t>When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temperature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of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water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increases,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liquid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alcohol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evaporates</a:t>
            </a:r>
            <a:r>
              <a:rPr sz="1200" spc="25" dirty="0">
                <a:latin typeface="Times New Roman"/>
                <a:cs typeface="Times New Roman"/>
              </a:rPr>
              <a:t> and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the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bellow </a:t>
            </a:r>
            <a:r>
              <a:rPr sz="1200" spc="25" dirty="0">
                <a:latin typeface="Times New Roman"/>
                <a:cs typeface="Times New Roman"/>
              </a:rPr>
              <a:t>expands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and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in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turn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opens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the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butterfly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valve,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and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allows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hot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water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radiator,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30" dirty="0">
                <a:latin typeface="Times New Roman"/>
                <a:cs typeface="Times New Roman"/>
              </a:rPr>
              <a:t>where</a:t>
            </a:r>
            <a:r>
              <a:rPr sz="1200" spc="15" dirty="0">
                <a:latin typeface="Times New Roman"/>
                <a:cs typeface="Times New Roman"/>
              </a:rPr>
              <a:t> it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is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cooled.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200" b="1" spc="35" dirty="0">
                <a:latin typeface="Times New Roman"/>
                <a:cs typeface="Times New Roman"/>
              </a:rPr>
              <a:t>Water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spc="30" dirty="0">
                <a:latin typeface="Times New Roman"/>
                <a:cs typeface="Times New Roman"/>
              </a:rPr>
              <a:t>Pump</a:t>
            </a:r>
            <a:endParaRPr sz="1200">
              <a:latin typeface="Times New Roman"/>
              <a:cs typeface="Times New Roman"/>
            </a:endParaRPr>
          </a:p>
          <a:p>
            <a:pPr marL="152400">
              <a:lnSpc>
                <a:spcPct val="100000"/>
              </a:lnSpc>
              <a:spcBef>
                <a:spcPts val="455"/>
              </a:spcBef>
            </a:pPr>
            <a:r>
              <a:rPr sz="1200" spc="15" dirty="0">
                <a:latin typeface="Times New Roman"/>
                <a:cs typeface="Times New Roman"/>
              </a:rPr>
              <a:t>It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is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used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30" dirty="0">
                <a:latin typeface="Times New Roman"/>
                <a:cs typeface="Times New Roman"/>
              </a:rPr>
              <a:t>pump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the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circulating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water.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Impeller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type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35" dirty="0">
                <a:latin typeface="Times New Roman"/>
                <a:cs typeface="Times New Roman"/>
              </a:rPr>
              <a:t>pump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will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be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mounted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at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front end</a:t>
            </a:r>
            <a:r>
              <a:rPr sz="1200" b="1" spc="20" dirty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marL="152400" marR="302895">
              <a:lnSpc>
                <a:spcPts val="1380"/>
              </a:lnSpc>
              <a:spcBef>
                <a:spcPts val="575"/>
              </a:spcBef>
            </a:pPr>
            <a:r>
              <a:rPr sz="1200" spc="30" dirty="0">
                <a:latin typeface="Times New Roman"/>
                <a:cs typeface="Times New Roman"/>
              </a:rPr>
              <a:t>Pump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consists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of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an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impeller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mounted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a </a:t>
            </a:r>
            <a:r>
              <a:rPr sz="1200" spc="20" dirty="0">
                <a:latin typeface="Times New Roman"/>
                <a:cs typeface="Times New Roman"/>
              </a:rPr>
              <a:t>shaft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and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enclosed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in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30" dirty="0">
                <a:latin typeface="Times New Roman"/>
                <a:cs typeface="Times New Roman"/>
              </a:rPr>
              <a:t>pump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casing.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30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30" dirty="0">
                <a:latin typeface="Times New Roman"/>
                <a:cs typeface="Times New Roman"/>
              </a:rPr>
              <a:t>pump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casing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has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inlet </a:t>
            </a:r>
            <a:r>
              <a:rPr sz="1200" spc="25" dirty="0">
                <a:latin typeface="Times New Roman"/>
                <a:cs typeface="Times New Roman"/>
              </a:rPr>
              <a:t>and </a:t>
            </a:r>
            <a:r>
              <a:rPr sz="1200" spc="20" dirty="0">
                <a:latin typeface="Times New Roman"/>
                <a:cs typeface="Times New Roman"/>
              </a:rPr>
              <a:t>outlet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openings.</a:t>
            </a:r>
            <a:endParaRPr sz="1200">
              <a:latin typeface="Times New Roman"/>
              <a:cs typeface="Times New Roman"/>
            </a:endParaRPr>
          </a:p>
          <a:p>
            <a:pPr marL="152400" marR="159385">
              <a:lnSpc>
                <a:spcPts val="1380"/>
              </a:lnSpc>
              <a:spcBef>
                <a:spcPts val="540"/>
              </a:spcBef>
            </a:pPr>
            <a:r>
              <a:rPr sz="1200" spc="25" dirty="0">
                <a:latin typeface="Times New Roman"/>
                <a:cs typeface="Times New Roman"/>
              </a:rPr>
              <a:t>The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35" dirty="0">
                <a:latin typeface="Times New Roman"/>
                <a:cs typeface="Times New Roman"/>
              </a:rPr>
              <a:t>pump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is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driven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by </a:t>
            </a:r>
            <a:r>
              <a:rPr sz="1200" spc="30" dirty="0">
                <a:latin typeface="Times New Roman"/>
                <a:cs typeface="Times New Roman"/>
              </a:rPr>
              <a:t>means</a:t>
            </a:r>
            <a:r>
              <a:rPr sz="1200" spc="15" dirty="0">
                <a:latin typeface="Times New Roman"/>
                <a:cs typeface="Times New Roman"/>
              </a:rPr>
              <a:t> of </a:t>
            </a:r>
            <a:r>
              <a:rPr sz="1200" spc="20" dirty="0">
                <a:latin typeface="Times New Roman"/>
                <a:cs typeface="Times New Roman"/>
              </a:rPr>
              <a:t>engine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output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shaft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only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through</a:t>
            </a:r>
            <a:r>
              <a:rPr sz="1200" spc="15" dirty="0">
                <a:latin typeface="Times New Roman"/>
                <a:cs typeface="Times New Roman"/>
              </a:rPr>
              <a:t> belts.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30" dirty="0">
                <a:latin typeface="Times New Roman"/>
                <a:cs typeface="Times New Roman"/>
              </a:rPr>
              <a:t>When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it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is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driven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water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will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be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pumped.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74875" y="6213178"/>
            <a:ext cx="6356350" cy="1929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91639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latin typeface="Times New Roman"/>
                <a:cs typeface="Times New Roman"/>
              </a:rPr>
              <a:t>W</a:t>
            </a:r>
            <a:r>
              <a:rPr sz="1400" spc="20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spc="10" dirty="0">
                <a:latin typeface="Times New Roman"/>
                <a:cs typeface="Times New Roman"/>
              </a:rPr>
              <a:t>u</a:t>
            </a:r>
            <a:r>
              <a:rPr sz="1400" spc="-2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p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79375">
              <a:lnSpc>
                <a:spcPct val="100000"/>
              </a:lnSpc>
              <a:spcBef>
                <a:spcPts val="1140"/>
              </a:spcBef>
            </a:pPr>
            <a:r>
              <a:rPr sz="1200" b="1" spc="-5" dirty="0">
                <a:latin typeface="Times New Roman"/>
                <a:cs typeface="Times New Roman"/>
              </a:rPr>
              <a:t>Fan</a:t>
            </a:r>
            <a:endParaRPr sz="1200">
              <a:latin typeface="Times New Roman"/>
              <a:cs typeface="Times New Roman"/>
            </a:endParaRPr>
          </a:p>
          <a:p>
            <a:pPr marL="30480" marR="5715">
              <a:lnSpc>
                <a:spcPct val="75000"/>
              </a:lnSpc>
              <a:spcBef>
                <a:spcPts val="585"/>
              </a:spcBef>
            </a:pPr>
            <a:r>
              <a:rPr sz="1200" spc="15" dirty="0">
                <a:latin typeface="Times New Roman"/>
                <a:cs typeface="Times New Roman"/>
              </a:rPr>
              <a:t>It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is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driven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by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engine</a:t>
            </a:r>
            <a:r>
              <a:rPr sz="1200" spc="20" dirty="0">
                <a:latin typeface="Times New Roman"/>
                <a:cs typeface="Times New Roman"/>
              </a:rPr>
              <a:t> output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shaft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through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35" dirty="0">
                <a:latin typeface="Times New Roman"/>
                <a:cs typeface="Times New Roman"/>
              </a:rPr>
              <a:t>same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belt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that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drives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the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pump.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It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provided </a:t>
            </a:r>
            <a:r>
              <a:rPr sz="1200" spc="25" dirty="0">
                <a:latin typeface="Times New Roman"/>
                <a:cs typeface="Times New Roman"/>
              </a:rPr>
              <a:t>behind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radiator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and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it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blows </a:t>
            </a:r>
            <a:r>
              <a:rPr sz="1200" spc="15" dirty="0">
                <a:latin typeface="Times New Roman"/>
                <a:cs typeface="Times New Roman"/>
              </a:rPr>
              <a:t>air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over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the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radiator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for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cooling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purpose.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30"/>
              </a:lnSpc>
            </a:pPr>
            <a:r>
              <a:rPr sz="1200" b="1" spc="35" dirty="0">
                <a:latin typeface="Times New Roman"/>
                <a:cs typeface="Times New Roman"/>
              </a:rPr>
              <a:t>Water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spc="20" dirty="0">
                <a:latin typeface="Times New Roman"/>
                <a:cs typeface="Times New Roman"/>
              </a:rPr>
              <a:t>Jackets</a:t>
            </a:r>
            <a:endParaRPr sz="1200">
              <a:latin typeface="Times New Roman"/>
              <a:cs typeface="Times New Roman"/>
            </a:endParaRPr>
          </a:p>
          <a:p>
            <a:pPr marL="30480" marR="5080">
              <a:lnSpc>
                <a:spcPct val="74700"/>
              </a:lnSpc>
              <a:spcBef>
                <a:spcPts val="620"/>
              </a:spcBef>
            </a:pPr>
            <a:r>
              <a:rPr sz="1200" spc="20" dirty="0">
                <a:latin typeface="Times New Roman"/>
                <a:cs typeface="Times New Roman"/>
              </a:rPr>
              <a:t>Cooling </a:t>
            </a:r>
            <a:r>
              <a:rPr sz="1200" spc="25" dirty="0">
                <a:latin typeface="Times New Roman"/>
                <a:cs typeface="Times New Roman"/>
              </a:rPr>
              <a:t>water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jackets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are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provided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around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cylinder,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cylinder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head,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valve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seats</a:t>
            </a:r>
            <a:r>
              <a:rPr sz="1200" spc="25" dirty="0">
                <a:latin typeface="Times New Roman"/>
                <a:cs typeface="Times New Roman"/>
              </a:rPr>
              <a:t> and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any </a:t>
            </a:r>
            <a:r>
              <a:rPr sz="1200" spc="15" dirty="0">
                <a:latin typeface="Times New Roman"/>
                <a:cs typeface="Times New Roman"/>
              </a:rPr>
              <a:t>hot </a:t>
            </a:r>
            <a:r>
              <a:rPr sz="1200" spc="20" dirty="0">
                <a:latin typeface="Times New Roman"/>
                <a:cs typeface="Times New Roman"/>
              </a:rPr>
              <a:t> parts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which</a:t>
            </a:r>
            <a:r>
              <a:rPr sz="1200" spc="20" dirty="0">
                <a:latin typeface="Times New Roman"/>
                <a:cs typeface="Times New Roman"/>
              </a:rPr>
              <a:t> are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be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cooled.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Heat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generated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in the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engine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cylinder,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conducted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through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the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cylinder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walls </a:t>
            </a:r>
            <a:r>
              <a:rPr sz="1200" spc="15" dirty="0">
                <a:latin typeface="Times New Roman"/>
                <a:cs typeface="Times New Roman"/>
              </a:rPr>
              <a:t>to the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jackets.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30" dirty="0">
                <a:latin typeface="Times New Roman"/>
                <a:cs typeface="Times New Roman"/>
              </a:rPr>
              <a:t>The</a:t>
            </a:r>
            <a:r>
              <a:rPr sz="1200" spc="25" dirty="0">
                <a:latin typeface="Times New Roman"/>
                <a:cs typeface="Times New Roman"/>
              </a:rPr>
              <a:t> water </a:t>
            </a:r>
            <a:r>
              <a:rPr sz="1200" spc="20" dirty="0">
                <a:latin typeface="Times New Roman"/>
                <a:cs typeface="Times New Roman"/>
              </a:rPr>
              <a:t>flowing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through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the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jackets absorbs this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heat and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gets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hot.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This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hot </a:t>
            </a:r>
            <a:r>
              <a:rPr sz="1200" spc="25" dirty="0">
                <a:latin typeface="Times New Roman"/>
                <a:cs typeface="Times New Roman"/>
              </a:rPr>
              <a:t> water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will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then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be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cooled </a:t>
            </a:r>
            <a:r>
              <a:rPr sz="1200" spc="20" dirty="0">
                <a:latin typeface="Times New Roman"/>
                <a:cs typeface="Times New Roman"/>
              </a:rPr>
              <a:t>in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radiator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(Referred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Figure</a:t>
            </a:r>
            <a:r>
              <a:rPr sz="1200" spc="10" dirty="0">
                <a:latin typeface="Times New Roman"/>
                <a:cs typeface="Times New Roman"/>
              </a:rPr>
              <a:t> ).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6247" y="641362"/>
            <a:ext cx="16319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</a:t>
            </a:r>
            <a:r>
              <a:rPr sz="1100" spc="-10" dirty="0">
                <a:latin typeface="Calibri"/>
                <a:cs typeface="Calibri"/>
              </a:rPr>
              <a:t>M</a:t>
            </a:r>
            <a:r>
              <a:rPr sz="1100" dirty="0">
                <a:latin typeface="Calibri"/>
                <a:cs typeface="Calibri"/>
              </a:rPr>
              <a:t>OBILE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spc="10" dirty="0">
                <a:latin typeface="Calibri"/>
                <a:cs typeface="Calibri"/>
              </a:rPr>
              <a:t>G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RI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G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700" y="3367870"/>
            <a:ext cx="6222365" cy="5779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35325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W</a:t>
            </a:r>
            <a:r>
              <a:rPr sz="1400" b="1" spc="10" dirty="0">
                <a:latin typeface="Times New Roman"/>
                <a:cs typeface="Times New Roman"/>
              </a:rPr>
              <a:t>a</a:t>
            </a:r>
            <a:r>
              <a:rPr sz="1400" b="1" dirty="0">
                <a:latin typeface="Times New Roman"/>
                <a:cs typeface="Times New Roman"/>
              </a:rPr>
              <a:t>t</a:t>
            </a:r>
            <a:r>
              <a:rPr sz="1400" b="1" spc="-20" dirty="0">
                <a:latin typeface="Times New Roman"/>
                <a:cs typeface="Times New Roman"/>
              </a:rPr>
              <a:t>e</a:t>
            </a:r>
            <a:r>
              <a:rPr sz="1400" b="1" dirty="0">
                <a:latin typeface="Times New Roman"/>
                <a:cs typeface="Times New Roman"/>
              </a:rPr>
              <a:t>r</a:t>
            </a:r>
            <a:r>
              <a:rPr sz="1400" b="1" spc="-8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J</a:t>
            </a:r>
            <a:r>
              <a:rPr sz="1400" b="1" spc="10" dirty="0">
                <a:latin typeface="Times New Roman"/>
                <a:cs typeface="Times New Roman"/>
              </a:rPr>
              <a:t>a</a:t>
            </a:r>
            <a:r>
              <a:rPr sz="1400" b="1" dirty="0">
                <a:latin typeface="Times New Roman"/>
                <a:cs typeface="Times New Roman"/>
              </a:rPr>
              <a:t>c</a:t>
            </a:r>
            <a:r>
              <a:rPr sz="1400" b="1" spc="-25" dirty="0">
                <a:latin typeface="Times New Roman"/>
                <a:cs typeface="Times New Roman"/>
              </a:rPr>
              <a:t>k</a:t>
            </a:r>
            <a:r>
              <a:rPr sz="1400" b="1" spc="5" dirty="0">
                <a:latin typeface="Times New Roman"/>
                <a:cs typeface="Times New Roman"/>
              </a:rPr>
              <a:t>e</a:t>
            </a:r>
            <a:r>
              <a:rPr sz="1400" b="1" dirty="0">
                <a:latin typeface="Times New Roman"/>
                <a:cs typeface="Times New Roman"/>
              </a:rPr>
              <a:t>ts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750">
              <a:latin typeface="Times New Roman"/>
              <a:cs typeface="Times New Roman"/>
            </a:endParaRPr>
          </a:p>
          <a:p>
            <a:pPr marL="152400">
              <a:lnSpc>
                <a:spcPct val="100000"/>
              </a:lnSpc>
            </a:pPr>
            <a:r>
              <a:rPr sz="1200" b="1" spc="40" dirty="0">
                <a:latin typeface="Times New Roman"/>
                <a:cs typeface="Times New Roman"/>
              </a:rPr>
              <a:t>A</a:t>
            </a:r>
            <a:r>
              <a:rPr sz="1200" b="1" spc="35" dirty="0">
                <a:latin typeface="Times New Roman"/>
                <a:cs typeface="Times New Roman"/>
              </a:rPr>
              <a:t>n</a:t>
            </a:r>
            <a:r>
              <a:rPr sz="1200" b="1" spc="15" dirty="0">
                <a:latin typeface="Times New Roman"/>
                <a:cs typeface="Times New Roman"/>
              </a:rPr>
              <a:t>ti</a:t>
            </a:r>
            <a:r>
              <a:rPr sz="1200" b="1" spc="20" dirty="0">
                <a:latin typeface="Times New Roman"/>
                <a:cs typeface="Times New Roman"/>
              </a:rPr>
              <a:t>fre</a:t>
            </a:r>
            <a:r>
              <a:rPr sz="1200" b="1" spc="30" dirty="0">
                <a:latin typeface="Times New Roman"/>
                <a:cs typeface="Times New Roman"/>
              </a:rPr>
              <a:t>e</a:t>
            </a:r>
            <a:r>
              <a:rPr sz="1200" b="1" spc="5" dirty="0">
                <a:latin typeface="Times New Roman"/>
                <a:cs typeface="Times New Roman"/>
              </a:rPr>
              <a:t>z</a:t>
            </a:r>
            <a:r>
              <a:rPr sz="1200" b="1" spc="25" dirty="0">
                <a:latin typeface="Times New Roman"/>
                <a:cs typeface="Times New Roman"/>
              </a:rPr>
              <a:t>e</a:t>
            </a:r>
            <a:r>
              <a:rPr sz="1200" b="1" spc="-65" dirty="0">
                <a:latin typeface="Times New Roman"/>
                <a:cs typeface="Times New Roman"/>
              </a:rPr>
              <a:t> </a:t>
            </a:r>
            <a:r>
              <a:rPr sz="1200" b="1" spc="65" dirty="0">
                <a:latin typeface="Times New Roman"/>
                <a:cs typeface="Times New Roman"/>
              </a:rPr>
              <a:t>M</a:t>
            </a:r>
            <a:r>
              <a:rPr sz="1200" b="1" spc="-10" dirty="0">
                <a:latin typeface="Times New Roman"/>
                <a:cs typeface="Times New Roman"/>
              </a:rPr>
              <a:t>i</a:t>
            </a:r>
            <a:r>
              <a:rPr sz="1200" b="1" spc="40" dirty="0">
                <a:latin typeface="Times New Roman"/>
                <a:cs typeface="Times New Roman"/>
              </a:rPr>
              <a:t>x</a:t>
            </a:r>
            <a:r>
              <a:rPr sz="1200" b="1" spc="15" dirty="0">
                <a:latin typeface="Times New Roman"/>
                <a:cs typeface="Times New Roman"/>
              </a:rPr>
              <a:t>t</a:t>
            </a:r>
            <a:r>
              <a:rPr sz="1200" b="1" spc="25" dirty="0">
                <a:latin typeface="Times New Roman"/>
                <a:cs typeface="Times New Roman"/>
              </a:rPr>
              <a:t>u</a:t>
            </a:r>
            <a:r>
              <a:rPr sz="1200" b="1" spc="20" dirty="0">
                <a:latin typeface="Times New Roman"/>
                <a:cs typeface="Times New Roman"/>
              </a:rPr>
              <a:t>r</a:t>
            </a:r>
            <a:r>
              <a:rPr sz="1200" b="1" spc="25" dirty="0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  <a:p>
            <a:pPr marL="12700" marR="153035" algn="just">
              <a:lnSpc>
                <a:spcPct val="100400"/>
              </a:lnSpc>
              <a:spcBef>
                <a:spcPts val="740"/>
              </a:spcBef>
            </a:pPr>
            <a:r>
              <a:rPr sz="1200" spc="20" dirty="0">
                <a:latin typeface="Times New Roman"/>
                <a:cs typeface="Times New Roman"/>
              </a:rPr>
              <a:t>In </a:t>
            </a:r>
            <a:r>
              <a:rPr sz="1200" spc="25" dirty="0">
                <a:latin typeface="Times New Roman"/>
                <a:cs typeface="Times New Roman"/>
              </a:rPr>
              <a:t>western </a:t>
            </a:r>
            <a:r>
              <a:rPr sz="1200" spc="20" dirty="0">
                <a:latin typeface="Times New Roman"/>
                <a:cs typeface="Times New Roman"/>
              </a:rPr>
              <a:t>countries </a:t>
            </a:r>
            <a:r>
              <a:rPr sz="1200" spc="15" dirty="0">
                <a:latin typeface="Times New Roman"/>
                <a:cs typeface="Times New Roman"/>
              </a:rPr>
              <a:t>if </a:t>
            </a:r>
            <a:r>
              <a:rPr sz="1200" spc="20" dirty="0">
                <a:latin typeface="Times New Roman"/>
                <a:cs typeface="Times New Roman"/>
              </a:rPr>
              <a:t>the </a:t>
            </a:r>
            <a:r>
              <a:rPr sz="1200" spc="25" dirty="0">
                <a:latin typeface="Times New Roman"/>
                <a:cs typeface="Times New Roman"/>
              </a:rPr>
              <a:t>water used </a:t>
            </a:r>
            <a:r>
              <a:rPr sz="1200" spc="20" dirty="0">
                <a:latin typeface="Times New Roman"/>
                <a:cs typeface="Times New Roman"/>
              </a:rPr>
              <a:t>in the radiator freezes because of cold climates, then ice </a:t>
            </a:r>
            <a:r>
              <a:rPr sz="1200" spc="25" dirty="0">
                <a:latin typeface="Times New Roman"/>
                <a:cs typeface="Times New Roman"/>
              </a:rPr>
              <a:t> formed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has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more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volume and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produces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cracks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in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cylinder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blocks,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pipes,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and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radiator.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So,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to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prevent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freezing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antifreeze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mixtures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or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solutions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are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added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in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cooling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water.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ideal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antifreeze solutions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should </a:t>
            </a:r>
            <a:r>
              <a:rPr sz="1200" spc="-10" dirty="0">
                <a:latin typeface="Times New Roman"/>
                <a:cs typeface="Times New Roman"/>
              </a:rPr>
              <a:t>have</a:t>
            </a:r>
            <a:r>
              <a:rPr sz="1200" spc="-5" dirty="0">
                <a:latin typeface="Times New Roman"/>
                <a:cs typeface="Times New Roman"/>
              </a:rPr>
              <a:t> 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following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properties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840"/>
              </a:spcBef>
              <a:buAutoNum type="alphaLcParenBoth"/>
              <a:tabLst>
                <a:tab pos="469265" algn="l"/>
                <a:tab pos="469900" algn="l"/>
              </a:tabLst>
            </a:pPr>
            <a:r>
              <a:rPr sz="1200" spc="-5" dirty="0">
                <a:latin typeface="Times New Roman"/>
                <a:cs typeface="Times New Roman"/>
              </a:rPr>
              <a:t>It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should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dissolve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water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easily.</a:t>
            </a:r>
            <a:endParaRPr sz="12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815"/>
              </a:spcBef>
              <a:buAutoNum type="alphaLcParenBoth"/>
              <a:tabLst>
                <a:tab pos="469265" algn="l"/>
                <a:tab pos="469900" algn="l"/>
              </a:tabLst>
            </a:pPr>
            <a:r>
              <a:rPr sz="1200" spc="-5" dirty="0">
                <a:latin typeface="Times New Roman"/>
                <a:cs typeface="Times New Roman"/>
              </a:rPr>
              <a:t>It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should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evaporate.</a:t>
            </a:r>
            <a:endParaRPr sz="12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840"/>
              </a:spcBef>
              <a:buAutoNum type="alphaLcParenBoth"/>
              <a:tabLst>
                <a:tab pos="469265" algn="l"/>
                <a:tab pos="469900" algn="l"/>
              </a:tabLst>
            </a:pPr>
            <a:r>
              <a:rPr sz="1200" spc="-5" dirty="0">
                <a:latin typeface="Times New Roman"/>
                <a:cs typeface="Times New Roman"/>
              </a:rPr>
              <a:t>It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should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not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deposit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foreign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matter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cooling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system.</a:t>
            </a:r>
            <a:endParaRPr sz="12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815"/>
              </a:spcBef>
              <a:buAutoNum type="alphaLcParenBoth"/>
              <a:tabLst>
                <a:tab pos="469265" algn="l"/>
                <a:tab pos="469900" algn="l"/>
              </a:tabLst>
            </a:pPr>
            <a:r>
              <a:rPr sz="1200" spc="-5" dirty="0">
                <a:latin typeface="Times New Roman"/>
                <a:cs typeface="Times New Roman"/>
              </a:rPr>
              <a:t>It should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have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any </a:t>
            </a:r>
            <a:r>
              <a:rPr sz="1200" spc="-5" dirty="0">
                <a:latin typeface="Times New Roman"/>
                <a:cs typeface="Times New Roman"/>
              </a:rPr>
              <a:t>harmful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effect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part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cooling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system.</a:t>
            </a:r>
            <a:endParaRPr sz="12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840"/>
              </a:spcBef>
              <a:buAutoNum type="alphaLcParenBoth"/>
              <a:tabLst>
                <a:tab pos="469265" algn="l"/>
                <a:tab pos="469900" algn="l"/>
              </a:tabLst>
            </a:pPr>
            <a:r>
              <a:rPr sz="1200" spc="-5" dirty="0">
                <a:latin typeface="Times New Roman"/>
                <a:cs typeface="Times New Roman"/>
              </a:rPr>
              <a:t>It should be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cheap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easily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available.</a:t>
            </a:r>
            <a:endParaRPr sz="12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840"/>
              </a:spcBef>
              <a:buAutoNum type="alphaLcParenBoth"/>
              <a:tabLst>
                <a:tab pos="469265" algn="l"/>
                <a:tab pos="469900" algn="l"/>
              </a:tabLst>
            </a:pPr>
            <a:r>
              <a:rPr sz="1200" spc="-5" dirty="0">
                <a:latin typeface="Times New Roman"/>
                <a:cs typeface="Times New Roman"/>
              </a:rPr>
              <a:t>It should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corrode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system.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1200" spc="-5" dirty="0">
                <a:latin typeface="Times New Roman"/>
                <a:cs typeface="Times New Roman"/>
              </a:rPr>
              <a:t>No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single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antifreeze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satisfies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requirements.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Normally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following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used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antifreeze solutions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200" spc="-5" dirty="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830"/>
              </a:spcBef>
              <a:buAutoNum type="alphaLcParenBoth"/>
              <a:tabLst>
                <a:tab pos="469265" algn="l"/>
                <a:tab pos="469900" algn="l"/>
              </a:tabLst>
            </a:pPr>
            <a:r>
              <a:rPr sz="1200" spc="-5" dirty="0">
                <a:latin typeface="Times New Roman"/>
                <a:cs typeface="Times New Roman"/>
              </a:rPr>
              <a:t>Methyl,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ethyl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isopropyl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alcohols.</a:t>
            </a:r>
            <a:endParaRPr sz="12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815"/>
              </a:spcBef>
              <a:buAutoNum type="alphaLcParenBoth"/>
              <a:tabLst>
                <a:tab pos="469265" algn="l"/>
                <a:tab pos="469900" algn="l"/>
              </a:tabLst>
            </a:pP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solution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alcohol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water.</a:t>
            </a:r>
            <a:endParaRPr sz="12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850"/>
              </a:spcBef>
              <a:buAutoNum type="alphaLcParenBoth"/>
              <a:tabLst>
                <a:tab pos="469265" algn="l"/>
                <a:tab pos="469900" algn="l"/>
              </a:tabLst>
            </a:pPr>
            <a:r>
              <a:rPr sz="1200" spc="-5" dirty="0">
                <a:latin typeface="Times New Roman"/>
                <a:cs typeface="Times New Roman"/>
              </a:rPr>
              <a:t>Ethylene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Glycol.</a:t>
            </a:r>
            <a:endParaRPr sz="12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805"/>
              </a:spcBef>
              <a:buAutoNum type="alphaLcParenBoth"/>
              <a:tabLst>
                <a:tab pos="469265" algn="l"/>
                <a:tab pos="469900" algn="l"/>
              </a:tabLst>
            </a:pP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solution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water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Ethylene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Glycol.</a:t>
            </a:r>
            <a:endParaRPr sz="12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840"/>
              </a:spcBef>
              <a:buAutoNum type="alphaLcParenBoth"/>
              <a:tabLst>
                <a:tab pos="469265" algn="l"/>
                <a:tab pos="469900" algn="l"/>
              </a:tabLst>
            </a:pPr>
            <a:r>
              <a:rPr sz="1200" spc="-5" dirty="0">
                <a:latin typeface="Times New Roman"/>
                <a:cs typeface="Times New Roman"/>
              </a:rPr>
              <a:t>Glycerin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along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with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water,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etc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sz="1100" b="1" spc="20" dirty="0">
                <a:latin typeface="Times New Roman"/>
                <a:cs typeface="Times New Roman"/>
              </a:rPr>
              <a:t>Advantages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000" dirty="0">
                <a:latin typeface="Times New Roman"/>
                <a:cs typeface="Times New Roman"/>
              </a:rPr>
              <a:t>Uniform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cooling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cylinder,</a:t>
            </a:r>
            <a:r>
              <a:rPr sz="1000" spc="1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cylinder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head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valves.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19400" y="813816"/>
            <a:ext cx="3738371" cy="253288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6" name="object 6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641362"/>
            <a:ext cx="6350000" cy="8613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38455" algn="r">
              <a:lnSpc>
                <a:spcPts val="1225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AUTOMOBILE</a:t>
            </a:r>
            <a:r>
              <a:rPr sz="1100" spc="-6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ENGINEERING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ts val="1105"/>
              </a:lnSpc>
            </a:pPr>
            <a:r>
              <a:rPr sz="1000" spc="-5" dirty="0">
                <a:latin typeface="Times New Roman"/>
                <a:cs typeface="Times New Roman"/>
              </a:rPr>
              <a:t>Specific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fuel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consumption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engine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improves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by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using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water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cooling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system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1000" dirty="0">
                <a:latin typeface="Times New Roman"/>
                <a:cs typeface="Times New Roman"/>
              </a:rPr>
              <a:t>If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we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employ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water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cooling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system,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then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engine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need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not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provided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at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front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end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moving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vehicle.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000" spc="-5" dirty="0">
                <a:latin typeface="Times New Roman"/>
                <a:cs typeface="Times New Roman"/>
              </a:rPr>
              <a:t>Engine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is </a:t>
            </a:r>
            <a:r>
              <a:rPr sz="1000" spc="-5" dirty="0">
                <a:latin typeface="Times New Roman"/>
                <a:cs typeface="Times New Roman"/>
              </a:rPr>
              <a:t>less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noisy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compared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air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cooled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engines,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as </a:t>
            </a:r>
            <a:r>
              <a:rPr sz="1000" spc="-5" dirty="0">
                <a:latin typeface="Times New Roman"/>
                <a:cs typeface="Times New Roman"/>
              </a:rPr>
              <a:t>it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has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water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for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damping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noise.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 marL="152400">
              <a:lnSpc>
                <a:spcPct val="100000"/>
              </a:lnSpc>
            </a:pPr>
            <a:r>
              <a:rPr sz="1200" b="1" spc="25" dirty="0">
                <a:latin typeface="Times New Roman"/>
                <a:cs typeface="Times New Roman"/>
              </a:rPr>
              <a:t>Disadvantages</a:t>
            </a:r>
            <a:endParaRPr sz="1200">
              <a:latin typeface="Times New Roman"/>
              <a:cs typeface="Times New Roman"/>
            </a:endParaRPr>
          </a:p>
          <a:p>
            <a:pPr marL="952500" indent="-343535">
              <a:lnSpc>
                <a:spcPct val="100000"/>
              </a:lnSpc>
              <a:spcBef>
                <a:spcPts val="705"/>
              </a:spcBef>
              <a:buAutoNum type="alphaLcParenBoth"/>
              <a:tabLst>
                <a:tab pos="952500" algn="l"/>
                <a:tab pos="953135" algn="l"/>
              </a:tabLst>
            </a:pPr>
            <a:r>
              <a:rPr sz="1000" dirty="0">
                <a:latin typeface="Times New Roman"/>
                <a:cs typeface="Times New Roman"/>
              </a:rPr>
              <a:t>It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depends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upon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supply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of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water.</a:t>
            </a:r>
            <a:endParaRPr sz="1000">
              <a:latin typeface="Times New Roman"/>
              <a:cs typeface="Times New Roman"/>
            </a:endParaRPr>
          </a:p>
          <a:p>
            <a:pPr marL="952500" indent="-343535">
              <a:lnSpc>
                <a:spcPct val="100000"/>
              </a:lnSpc>
              <a:spcBef>
                <a:spcPts val="780"/>
              </a:spcBef>
              <a:buAutoNum type="alphaLcParenBoth"/>
              <a:tabLst>
                <a:tab pos="952500" algn="l"/>
                <a:tab pos="953135" algn="l"/>
              </a:tabLst>
            </a:pP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water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pump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which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circulates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water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absorbs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considerable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power.</a:t>
            </a:r>
            <a:endParaRPr sz="1000">
              <a:latin typeface="Times New Roman"/>
              <a:cs typeface="Times New Roman"/>
            </a:endParaRPr>
          </a:p>
          <a:p>
            <a:pPr marL="952500" indent="-343535">
              <a:lnSpc>
                <a:spcPct val="100000"/>
              </a:lnSpc>
              <a:spcBef>
                <a:spcPts val="780"/>
              </a:spcBef>
              <a:buAutoNum type="alphaLcParenBoth"/>
              <a:tabLst>
                <a:tab pos="952500" algn="l"/>
                <a:tab pos="953135" algn="l"/>
              </a:tabLst>
            </a:pPr>
            <a:r>
              <a:rPr sz="1000" dirty="0">
                <a:latin typeface="Times New Roman"/>
                <a:cs typeface="Times New Roman"/>
              </a:rPr>
              <a:t>If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water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cooling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system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fails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then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it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will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result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severe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damage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engine.</a:t>
            </a:r>
            <a:endParaRPr sz="1000">
              <a:latin typeface="Times New Roman"/>
              <a:cs typeface="Times New Roman"/>
            </a:endParaRPr>
          </a:p>
          <a:p>
            <a:pPr marL="952500" marR="5080" indent="-342900">
              <a:lnSpc>
                <a:spcPct val="100000"/>
              </a:lnSpc>
              <a:spcBef>
                <a:spcPts val="780"/>
              </a:spcBef>
              <a:buAutoNum type="alphaLcParenBoth"/>
              <a:tabLst>
                <a:tab pos="952500" algn="l"/>
                <a:tab pos="953135" algn="l"/>
              </a:tabLst>
            </a:pP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water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cooling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system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is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costlier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as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it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has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more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number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parts.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Also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it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requires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more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maintenance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care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for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its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parts.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lphaLcParenBoth"/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imes New Roman"/>
              <a:buAutoNum type="alphaLcParenBoth"/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Introduction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of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Ignition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System:</a:t>
            </a:r>
            <a:endParaRPr sz="1400">
              <a:latin typeface="Times New Roman"/>
              <a:cs typeface="Times New Roman"/>
            </a:endParaRPr>
          </a:p>
          <a:p>
            <a:pPr marL="1282065" marR="274320" lvl="1" indent="-230504">
              <a:lnSpc>
                <a:spcPct val="100000"/>
              </a:lnSpc>
              <a:spcBef>
                <a:spcPts val="645"/>
              </a:spcBef>
              <a:buFont typeface="Symbol"/>
              <a:buChar char=""/>
              <a:tabLst>
                <a:tab pos="1282065" algn="l"/>
                <a:tab pos="1282700" algn="l"/>
              </a:tabLst>
            </a:pPr>
            <a:r>
              <a:rPr sz="1200" spc="-5" dirty="0">
                <a:latin typeface="Times New Roman"/>
                <a:cs typeface="Times New Roman"/>
              </a:rPr>
              <a:t>For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petrol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-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Battery</a:t>
            </a:r>
            <a:r>
              <a:rPr sz="1200" spc="-5" dirty="0">
                <a:latin typeface="Times New Roman"/>
                <a:cs typeface="Times New Roman"/>
              </a:rPr>
              <a:t> ignition system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,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Magneto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ignition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system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Injection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system</a:t>
            </a:r>
            <a:endParaRPr sz="1200">
              <a:latin typeface="Times New Roman"/>
              <a:cs typeface="Times New Roman"/>
            </a:endParaRPr>
          </a:p>
          <a:p>
            <a:pPr marL="1282065" lvl="1" indent="-231140">
              <a:lnSpc>
                <a:spcPct val="100000"/>
              </a:lnSpc>
              <a:spcBef>
                <a:spcPts val="75"/>
              </a:spcBef>
              <a:buFont typeface="Symbol"/>
              <a:buChar char=""/>
              <a:tabLst>
                <a:tab pos="1282065" algn="l"/>
                <a:tab pos="1282700" algn="l"/>
              </a:tabLst>
            </a:pPr>
            <a:r>
              <a:rPr sz="1200" spc="-5" dirty="0">
                <a:latin typeface="Times New Roman"/>
                <a:cs typeface="Times New Roman"/>
              </a:rPr>
              <a:t>For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diesel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-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supply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system.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Symbol"/>
              <a:buChar char="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Battery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ignition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system:</a:t>
            </a:r>
            <a:endParaRPr sz="1400">
              <a:latin typeface="Times New Roman"/>
              <a:cs typeface="Times New Roman"/>
            </a:endParaRPr>
          </a:p>
          <a:p>
            <a:pPr marL="822960">
              <a:lnSpc>
                <a:spcPct val="100000"/>
              </a:lnSpc>
              <a:spcBef>
                <a:spcPts val="1255"/>
              </a:spcBef>
            </a:pPr>
            <a:r>
              <a:rPr sz="1200" dirty="0">
                <a:latin typeface="Times New Roman"/>
                <a:cs typeface="Times New Roman"/>
              </a:rPr>
              <a:t>Battery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ignition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system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has 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following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elements</a:t>
            </a:r>
            <a:endParaRPr sz="1200">
              <a:latin typeface="Times New Roman"/>
              <a:cs typeface="Times New Roman"/>
            </a:endParaRPr>
          </a:p>
          <a:p>
            <a:pPr marL="1282065" lvl="1" indent="-231140">
              <a:lnSpc>
                <a:spcPct val="100000"/>
              </a:lnSpc>
              <a:spcBef>
                <a:spcPts val="50"/>
              </a:spcBef>
              <a:buFont typeface="Symbol"/>
              <a:buChar char=""/>
              <a:tabLst>
                <a:tab pos="1282065" algn="l"/>
                <a:tab pos="1282700" algn="l"/>
              </a:tabLst>
            </a:pPr>
            <a:r>
              <a:rPr sz="1200" spc="-5" dirty="0">
                <a:latin typeface="Times New Roman"/>
                <a:cs typeface="Times New Roman"/>
              </a:rPr>
              <a:t>Primary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Ignition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Circuit(low voltage)</a:t>
            </a:r>
            <a:endParaRPr sz="1200">
              <a:latin typeface="Times New Roman"/>
              <a:cs typeface="Times New Roman"/>
            </a:endParaRPr>
          </a:p>
          <a:p>
            <a:pPr marL="1282065" lvl="1" indent="-231140">
              <a:lnSpc>
                <a:spcPct val="100000"/>
              </a:lnSpc>
              <a:spcBef>
                <a:spcPts val="35"/>
              </a:spcBef>
              <a:buFont typeface="Symbol"/>
              <a:buChar char=""/>
              <a:tabLst>
                <a:tab pos="1282065" algn="l"/>
                <a:tab pos="1282700" algn="l"/>
              </a:tabLst>
            </a:pPr>
            <a:r>
              <a:rPr sz="1200" dirty="0">
                <a:latin typeface="Times New Roman"/>
                <a:cs typeface="Times New Roman"/>
              </a:rPr>
              <a:t>Battery</a:t>
            </a:r>
            <a:endParaRPr sz="1200">
              <a:latin typeface="Times New Roman"/>
              <a:cs typeface="Times New Roman"/>
            </a:endParaRPr>
          </a:p>
          <a:p>
            <a:pPr marL="1282065" lvl="1" indent="-231140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1282065" algn="l"/>
                <a:tab pos="1282700" algn="l"/>
              </a:tabLst>
            </a:pPr>
            <a:r>
              <a:rPr sz="1200" spc="-5" dirty="0">
                <a:latin typeface="Times New Roman"/>
                <a:cs typeface="Times New Roman"/>
              </a:rPr>
              <a:t>Ignition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switch</a:t>
            </a:r>
            <a:endParaRPr sz="1200">
              <a:latin typeface="Times New Roman"/>
              <a:cs typeface="Times New Roman"/>
            </a:endParaRPr>
          </a:p>
          <a:p>
            <a:pPr marL="1282065" lvl="1" indent="-231140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1282065" algn="l"/>
                <a:tab pos="1282700" algn="l"/>
              </a:tabLst>
            </a:pPr>
            <a:r>
              <a:rPr sz="1200" spc="-5" dirty="0">
                <a:latin typeface="Times New Roman"/>
                <a:cs typeface="Times New Roman"/>
              </a:rPr>
              <a:t>Primary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windings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coil</a:t>
            </a:r>
            <a:endParaRPr sz="1200">
              <a:latin typeface="Times New Roman"/>
              <a:cs typeface="Times New Roman"/>
            </a:endParaRPr>
          </a:p>
          <a:p>
            <a:pPr marL="1282065" lvl="1" indent="-231140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1282065" algn="l"/>
                <a:tab pos="1282700" algn="l"/>
              </a:tabLst>
            </a:pPr>
            <a:r>
              <a:rPr sz="1200" dirty="0">
                <a:latin typeface="Times New Roman"/>
                <a:cs typeface="Times New Roman"/>
              </a:rPr>
              <a:t>Contact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breaker</a:t>
            </a:r>
            <a:endParaRPr sz="1200">
              <a:latin typeface="Times New Roman"/>
              <a:cs typeface="Times New Roman"/>
            </a:endParaRPr>
          </a:p>
          <a:p>
            <a:pPr marL="1282065" lvl="1" indent="-231140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1282065" algn="l"/>
                <a:tab pos="1282700" algn="l"/>
              </a:tabLst>
            </a:pPr>
            <a:r>
              <a:rPr sz="1200" spc="-5" dirty="0">
                <a:latin typeface="Times New Roman"/>
                <a:cs typeface="Times New Roman"/>
              </a:rPr>
              <a:t>capacitor</a:t>
            </a:r>
            <a:endParaRPr sz="1200">
              <a:latin typeface="Times New Roman"/>
              <a:cs typeface="Times New Roman"/>
            </a:endParaRPr>
          </a:p>
          <a:p>
            <a:pPr marL="1282065" lvl="1" indent="-231140">
              <a:lnSpc>
                <a:spcPct val="100000"/>
              </a:lnSpc>
              <a:spcBef>
                <a:spcPts val="20"/>
              </a:spcBef>
              <a:buFont typeface="Symbol"/>
              <a:buChar char=""/>
              <a:tabLst>
                <a:tab pos="1282065" algn="l"/>
                <a:tab pos="1282700" algn="l"/>
              </a:tabLst>
            </a:pPr>
            <a:r>
              <a:rPr sz="1200" spc="-5" dirty="0">
                <a:latin typeface="Times New Roman"/>
                <a:cs typeface="Times New Roman"/>
              </a:rPr>
              <a:t>Secondary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Ignition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Circuit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high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voltage)</a:t>
            </a:r>
            <a:endParaRPr sz="1200">
              <a:latin typeface="Times New Roman"/>
              <a:cs typeface="Times New Roman"/>
            </a:endParaRPr>
          </a:p>
          <a:p>
            <a:pPr marL="1282065" lvl="1" indent="-231140">
              <a:lnSpc>
                <a:spcPct val="100000"/>
              </a:lnSpc>
              <a:spcBef>
                <a:spcPts val="35"/>
              </a:spcBef>
              <a:buFont typeface="Symbol"/>
              <a:buChar char=""/>
              <a:tabLst>
                <a:tab pos="1282065" algn="l"/>
                <a:tab pos="1282700" algn="l"/>
              </a:tabLst>
            </a:pPr>
            <a:r>
              <a:rPr sz="1200" spc="-5" dirty="0">
                <a:latin typeface="Times New Roman"/>
                <a:cs typeface="Times New Roman"/>
              </a:rPr>
              <a:t>Secondary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windings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coil</a:t>
            </a:r>
            <a:endParaRPr sz="1200">
              <a:latin typeface="Times New Roman"/>
              <a:cs typeface="Times New Roman"/>
            </a:endParaRPr>
          </a:p>
          <a:p>
            <a:pPr marL="1282065" lvl="1" indent="-231140">
              <a:lnSpc>
                <a:spcPct val="100000"/>
              </a:lnSpc>
              <a:spcBef>
                <a:spcPts val="40"/>
              </a:spcBef>
              <a:buFont typeface="Symbol"/>
              <a:buChar char=""/>
              <a:tabLst>
                <a:tab pos="1282065" algn="l"/>
                <a:tab pos="1282700" algn="l"/>
              </a:tabLst>
            </a:pPr>
            <a:r>
              <a:rPr sz="1200" dirty="0">
                <a:latin typeface="Times New Roman"/>
                <a:cs typeface="Times New Roman"/>
              </a:rPr>
              <a:t>Distributor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cap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5" dirty="0">
                <a:latin typeface="Times New Roman"/>
                <a:cs typeface="Times New Roman"/>
              </a:rPr>
              <a:t> rotor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(if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vehicle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equipped)</a:t>
            </a:r>
            <a:endParaRPr sz="1200">
              <a:latin typeface="Times New Roman"/>
              <a:cs typeface="Times New Roman"/>
            </a:endParaRPr>
          </a:p>
          <a:p>
            <a:pPr marL="1282065" lvl="1" indent="-231140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1282065" algn="l"/>
                <a:tab pos="1282700" algn="l"/>
              </a:tabLst>
            </a:pPr>
            <a:r>
              <a:rPr sz="1200" spc="-5" dirty="0">
                <a:latin typeface="Times New Roman"/>
                <a:cs typeface="Times New Roman"/>
              </a:rPr>
              <a:t>Spark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plug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wires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&amp;</a:t>
            </a:r>
            <a:endParaRPr sz="1200">
              <a:latin typeface="Times New Roman"/>
              <a:cs typeface="Times New Roman"/>
            </a:endParaRPr>
          </a:p>
          <a:p>
            <a:pPr marL="1282065" lvl="1" indent="-231140">
              <a:lnSpc>
                <a:spcPts val="1400"/>
              </a:lnSpc>
              <a:spcBef>
                <a:spcPts val="10"/>
              </a:spcBef>
              <a:buFont typeface="Symbol"/>
              <a:buChar char=""/>
              <a:tabLst>
                <a:tab pos="1282065" algn="l"/>
                <a:tab pos="1282700" algn="l"/>
              </a:tabLst>
            </a:pPr>
            <a:r>
              <a:rPr sz="1200" spc="-5" dirty="0">
                <a:latin typeface="Times New Roman"/>
                <a:cs typeface="Times New Roman"/>
              </a:rPr>
              <a:t>Spark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plugs</a:t>
            </a:r>
            <a:endParaRPr sz="1200">
              <a:latin typeface="Times New Roman"/>
              <a:cs typeface="Times New Roman"/>
            </a:endParaRPr>
          </a:p>
          <a:p>
            <a:pPr marL="12700" marR="757555">
              <a:lnSpc>
                <a:spcPts val="1370"/>
              </a:lnSpc>
              <a:spcBef>
                <a:spcPts val="60"/>
              </a:spcBef>
            </a:pPr>
            <a:r>
              <a:rPr sz="1200" spc="-5" dirty="0">
                <a:latin typeface="Times New Roman"/>
                <a:cs typeface="Times New Roman"/>
              </a:rPr>
              <a:t>IGNITION SYSTEM – </a:t>
            </a:r>
            <a:r>
              <a:rPr sz="1200" dirty="0">
                <a:latin typeface="Times New Roman"/>
                <a:cs typeface="Times New Roman"/>
              </a:rPr>
              <a:t>Magneto </a:t>
            </a:r>
            <a:r>
              <a:rPr sz="1200" spc="-5" dirty="0">
                <a:latin typeface="Times New Roman"/>
                <a:cs typeface="Times New Roman"/>
              </a:rPr>
              <a:t>System Ignition Switch Distribution Contact Breaker Coil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Magneto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Condenser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Power Generation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Spark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Generation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Magneto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Unit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Rotor </a:t>
            </a:r>
            <a:r>
              <a:rPr sz="1200" spc="-10" dirty="0">
                <a:latin typeface="Times New Roman"/>
                <a:cs typeface="Times New Roman"/>
              </a:rPr>
              <a:t>Arm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12700" marR="703580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IGNITION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SYSTEM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–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Dynamo/Alternator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System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Dynamo/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Alternator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Distributor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Contact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Breaker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Coil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Ignition Switch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Secondary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Windings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Primary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Windings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Condenser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Battery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731520">
              <a:lnSpc>
                <a:spcPts val="1370"/>
              </a:lnSpc>
            </a:pPr>
            <a:r>
              <a:rPr sz="1200" spc="-5" dirty="0">
                <a:latin typeface="Times New Roman"/>
                <a:cs typeface="Times New Roman"/>
              </a:rPr>
              <a:t>Ignition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Switch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Coil</a:t>
            </a:r>
            <a:r>
              <a:rPr sz="1200" spc="-10" dirty="0">
                <a:latin typeface="Times New Roman"/>
                <a:cs typeface="Times New Roman"/>
              </a:rPr>
              <a:t> Packs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IGNITION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SYSTEM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–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Electronic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Systems Control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Unit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Timing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Sensor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Timing</a:t>
            </a:r>
            <a:r>
              <a:rPr sz="1200" spc="-5" dirty="0">
                <a:latin typeface="Times New Roman"/>
                <a:cs typeface="Times New Roman"/>
              </a:rPr>
              <a:t> Disc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Speed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Sensing </a:t>
            </a:r>
            <a:r>
              <a:rPr sz="1200" dirty="0">
                <a:latin typeface="Times New Roman"/>
                <a:cs typeface="Times New Roman"/>
              </a:rPr>
              <a:t>Unit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Alternator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Battery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 marR="270510" algn="just">
              <a:lnSpc>
                <a:spcPts val="1380"/>
              </a:lnSpc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dirty="0">
                <a:latin typeface="Times New Roman"/>
                <a:cs typeface="Times New Roman"/>
              </a:rPr>
              <a:t> all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spark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ignition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engines</a:t>
            </a:r>
            <a:r>
              <a:rPr sz="1200" dirty="0">
                <a:latin typeface="Times New Roman"/>
                <a:cs typeface="Times New Roman"/>
              </a:rPr>
              <a:t> which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work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Gasoline</a:t>
            </a:r>
            <a:r>
              <a:rPr sz="1200" dirty="0">
                <a:latin typeface="Times New Roman"/>
                <a:cs typeface="Times New Roman"/>
              </a:rPr>
              <a:t> either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2-Stroke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4-Stroke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cycle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principle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utilize a carburetor or </a:t>
            </a:r>
            <a:r>
              <a:rPr sz="1200" dirty="0">
                <a:latin typeface="Times New Roman"/>
                <a:cs typeface="Times New Roman"/>
              </a:rPr>
              <a:t>fuel </a:t>
            </a:r>
            <a:r>
              <a:rPr sz="1200" spc="-5" dirty="0">
                <a:latin typeface="Times New Roman"/>
                <a:cs typeface="Times New Roman"/>
              </a:rPr>
              <a:t>injection system, the combustion of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air-fuel mixture </a:t>
            </a:r>
            <a:r>
              <a:rPr sz="1200" spc="-10" dirty="0">
                <a:latin typeface="Times New Roman"/>
                <a:cs typeface="Times New Roman"/>
              </a:rPr>
              <a:t>is </a:t>
            </a:r>
            <a:r>
              <a:rPr sz="1200" spc="-5" dirty="0">
                <a:latin typeface="Times New Roman"/>
                <a:cs typeface="Times New Roman"/>
              </a:rPr>
              <a:t> initiated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by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electric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spark.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4" name="object 4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641362"/>
            <a:ext cx="6082665" cy="2090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1120" algn="r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AUTOMOBILE</a:t>
            </a:r>
            <a:r>
              <a:rPr sz="1100" spc="-6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ENGINEERING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950">
              <a:latin typeface="Calibri"/>
              <a:cs typeface="Calibri"/>
            </a:endParaRPr>
          </a:p>
          <a:p>
            <a:pPr marL="12700" marR="508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The term ‘Spark Ignition’ </a:t>
            </a:r>
            <a:r>
              <a:rPr sz="1200" dirty="0">
                <a:latin typeface="Times New Roman"/>
                <a:cs typeface="Times New Roman"/>
              </a:rPr>
              <a:t>means </a:t>
            </a:r>
            <a:r>
              <a:rPr sz="1200" spc="-5" dirty="0">
                <a:latin typeface="Times New Roman"/>
                <a:cs typeface="Times New Roman"/>
              </a:rPr>
              <a:t>that a brief electric </a:t>
            </a:r>
            <a:r>
              <a:rPr sz="1200" dirty="0">
                <a:latin typeface="Times New Roman"/>
                <a:cs typeface="Times New Roman"/>
              </a:rPr>
              <a:t>arc </a:t>
            </a:r>
            <a:r>
              <a:rPr sz="1200" spc="-10" dirty="0">
                <a:latin typeface="Times New Roman"/>
                <a:cs typeface="Times New Roman"/>
              </a:rPr>
              <a:t>is </a:t>
            </a:r>
            <a:r>
              <a:rPr sz="1200" spc="-5" dirty="0">
                <a:latin typeface="Times New Roman"/>
                <a:cs typeface="Times New Roman"/>
              </a:rPr>
              <a:t>produced between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electrodes of a </a:t>
            </a:r>
            <a:r>
              <a:rPr sz="1200" dirty="0">
                <a:latin typeface="Times New Roman"/>
                <a:cs typeface="Times New Roman"/>
              </a:rPr>
              <a:t> spark </a:t>
            </a:r>
            <a:r>
              <a:rPr sz="1200" spc="-5" dirty="0">
                <a:latin typeface="Times New Roman"/>
                <a:cs typeface="Times New Roman"/>
              </a:rPr>
              <a:t>plug,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energy </a:t>
            </a:r>
            <a:r>
              <a:rPr sz="1200" dirty="0">
                <a:latin typeface="Times New Roman"/>
                <a:cs typeface="Times New Roman"/>
              </a:rPr>
              <a:t>for </a:t>
            </a:r>
            <a:r>
              <a:rPr sz="1200" spc="-5" dirty="0">
                <a:latin typeface="Times New Roman"/>
                <a:cs typeface="Times New Roman"/>
              </a:rPr>
              <a:t>which is derived </a:t>
            </a:r>
            <a:r>
              <a:rPr sz="1200" spc="-10" dirty="0">
                <a:latin typeface="Times New Roman"/>
                <a:cs typeface="Times New Roman"/>
              </a:rPr>
              <a:t>from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-5" dirty="0">
                <a:latin typeface="Times New Roman"/>
                <a:cs typeface="Times New Roman"/>
              </a:rPr>
              <a:t>external power source. In </a:t>
            </a:r>
            <a:r>
              <a:rPr sz="1200" dirty="0">
                <a:latin typeface="Times New Roman"/>
                <a:cs typeface="Times New Roman"/>
              </a:rPr>
              <a:t>most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cases </a:t>
            </a:r>
            <a:r>
              <a:rPr sz="1200" dirty="0">
                <a:latin typeface="Times New Roman"/>
                <a:cs typeface="Times New Roman"/>
              </a:rPr>
              <a:t>this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power source is the vehicle battery, which is constantly </a:t>
            </a:r>
            <a:r>
              <a:rPr sz="1200" dirty="0">
                <a:latin typeface="Times New Roman"/>
                <a:cs typeface="Times New Roman"/>
              </a:rPr>
              <a:t>being supplemented </a:t>
            </a:r>
            <a:r>
              <a:rPr sz="1200" spc="-5" dirty="0">
                <a:latin typeface="Times New Roman"/>
                <a:cs typeface="Times New Roman"/>
              </a:rPr>
              <a:t>by the </a:t>
            </a:r>
            <a:r>
              <a:rPr sz="1200" dirty="0">
                <a:latin typeface="Times New Roman"/>
                <a:cs typeface="Times New Roman"/>
              </a:rPr>
              <a:t>alternate </a:t>
            </a:r>
            <a:r>
              <a:rPr sz="1200" spc="-5" dirty="0">
                <a:latin typeface="Times New Roman"/>
                <a:cs typeface="Times New Roman"/>
              </a:rPr>
              <a:t>while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vehicle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mobile.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 marR="1270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A different method of ignition is employed in diesel engines. This is called ‘compression ignition’ </a:t>
            </a:r>
            <a:r>
              <a:rPr sz="1200" dirty="0">
                <a:latin typeface="Times New Roman"/>
                <a:cs typeface="Times New Roman"/>
              </a:rPr>
              <a:t> and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relies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fact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air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compressed,</a:t>
            </a:r>
            <a:r>
              <a:rPr sz="1200" dirty="0">
                <a:latin typeface="Times New Roman"/>
                <a:cs typeface="Times New Roman"/>
              </a:rPr>
              <a:t> its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temperature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rises.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dirty="0">
                <a:latin typeface="Times New Roman"/>
                <a:cs typeface="Times New Roman"/>
              </a:rPr>
              <a:t> diesel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engines, </a:t>
            </a:r>
            <a:r>
              <a:rPr sz="1200" dirty="0">
                <a:latin typeface="Times New Roman"/>
                <a:cs typeface="Times New Roman"/>
              </a:rPr>
              <a:t> compression </a:t>
            </a:r>
            <a:r>
              <a:rPr sz="1200" spc="-5" dirty="0">
                <a:latin typeface="Times New Roman"/>
                <a:cs typeface="Times New Roman"/>
              </a:rPr>
              <a:t>ratio of between 16:1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25:1 </a:t>
            </a:r>
            <a:r>
              <a:rPr sz="120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common, </a:t>
            </a:r>
            <a:r>
              <a:rPr sz="1200" dirty="0">
                <a:latin typeface="Times New Roman"/>
                <a:cs typeface="Times New Roman"/>
              </a:rPr>
              <a:t>and at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end of a compression the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temperature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the trapped </a:t>
            </a:r>
            <a:r>
              <a:rPr sz="1200" dirty="0">
                <a:latin typeface="Times New Roman"/>
                <a:cs typeface="Times New Roman"/>
              </a:rPr>
              <a:t>air </a:t>
            </a:r>
            <a:r>
              <a:rPr sz="1200" spc="-5" dirty="0">
                <a:latin typeface="Times New Roman"/>
                <a:cs typeface="Times New Roman"/>
              </a:rPr>
              <a:t>is sufficiently </a:t>
            </a:r>
            <a:r>
              <a:rPr sz="1200" dirty="0">
                <a:latin typeface="Times New Roman"/>
                <a:cs typeface="Times New Roman"/>
              </a:rPr>
              <a:t>high </a:t>
            </a:r>
            <a:r>
              <a:rPr sz="1200" spc="-5" dirty="0">
                <a:latin typeface="Times New Roman"/>
                <a:cs typeface="Times New Roman"/>
              </a:rPr>
              <a:t>to ignite the diesel </a:t>
            </a:r>
            <a:r>
              <a:rPr sz="1200" dirty="0">
                <a:latin typeface="Times New Roman"/>
                <a:cs typeface="Times New Roman"/>
              </a:rPr>
              <a:t>fuel that </a:t>
            </a:r>
            <a:r>
              <a:rPr sz="1200" spc="-10" dirty="0">
                <a:latin typeface="Times New Roman"/>
                <a:cs typeface="Times New Roman"/>
              </a:rPr>
              <a:t>is </a:t>
            </a:r>
            <a:r>
              <a:rPr sz="1200" spc="-5" dirty="0">
                <a:latin typeface="Times New Roman"/>
                <a:cs typeface="Times New Roman"/>
              </a:rPr>
              <a:t>sprayed </a:t>
            </a:r>
            <a:r>
              <a:rPr sz="1200" dirty="0">
                <a:latin typeface="Times New Roman"/>
                <a:cs typeface="Times New Roman"/>
              </a:rPr>
              <a:t>into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 cylinder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 </a:t>
            </a:r>
            <a:r>
              <a:rPr sz="1200" spc="-5" dirty="0">
                <a:latin typeface="Times New Roman"/>
                <a:cs typeface="Times New Roman"/>
              </a:rPr>
              <a:t>the appropriate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time.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4" name="object 4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6247" y="641362"/>
            <a:ext cx="16319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</a:t>
            </a:r>
            <a:r>
              <a:rPr sz="1100" spc="-10" dirty="0">
                <a:latin typeface="Calibri"/>
                <a:cs typeface="Calibri"/>
              </a:rPr>
              <a:t>M</a:t>
            </a:r>
            <a:r>
              <a:rPr sz="1100" dirty="0">
                <a:latin typeface="Calibri"/>
                <a:cs typeface="Calibri"/>
              </a:rPr>
              <a:t>OBILE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spc="10" dirty="0">
                <a:latin typeface="Calibri"/>
                <a:cs typeface="Calibri"/>
              </a:rPr>
              <a:t>G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RI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G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1451" y="1048342"/>
            <a:ext cx="6544945" cy="74714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 algn="just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The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functions </a:t>
            </a:r>
            <a:r>
              <a:rPr sz="1400" b="1" dirty="0">
                <a:latin typeface="Times New Roman"/>
                <a:cs typeface="Times New Roman"/>
              </a:rPr>
              <a:t>of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ignition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Times New Roman"/>
              <a:cs typeface="Times New Roman"/>
            </a:endParaRPr>
          </a:p>
          <a:p>
            <a:pPr marL="368935" marR="342900" indent="115570">
              <a:lnSpc>
                <a:spcPts val="1360"/>
              </a:lnSpc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The functions of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coil </a:t>
            </a:r>
            <a:r>
              <a:rPr sz="1200" spc="-5" dirty="0">
                <a:latin typeface="Times New Roman"/>
                <a:cs typeface="Times New Roman"/>
              </a:rPr>
              <a:t>ignition systems in general use on </a:t>
            </a:r>
            <a:r>
              <a:rPr sz="1200" dirty="0">
                <a:latin typeface="Times New Roman"/>
                <a:cs typeface="Times New Roman"/>
              </a:rPr>
              <a:t>motor </a:t>
            </a:r>
            <a:r>
              <a:rPr sz="1200" spc="-5" dirty="0">
                <a:latin typeface="Times New Roman"/>
                <a:cs typeface="Times New Roman"/>
              </a:rPr>
              <a:t>vehicle </a:t>
            </a:r>
            <a:r>
              <a:rPr sz="1200" dirty="0">
                <a:latin typeface="Times New Roman"/>
                <a:cs typeface="Times New Roman"/>
              </a:rPr>
              <a:t>may </a:t>
            </a:r>
            <a:r>
              <a:rPr sz="1200" spc="-10" dirty="0">
                <a:latin typeface="Times New Roman"/>
                <a:cs typeface="Times New Roman"/>
              </a:rPr>
              <a:t>be </a:t>
            </a:r>
            <a:r>
              <a:rPr sz="1200" spc="-5" dirty="0">
                <a:latin typeface="Times New Roman"/>
                <a:cs typeface="Times New Roman"/>
              </a:rPr>
              <a:t>divided </a:t>
            </a:r>
            <a:r>
              <a:rPr sz="1200" dirty="0">
                <a:latin typeface="Times New Roman"/>
                <a:cs typeface="Times New Roman"/>
              </a:rPr>
              <a:t>into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three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areas.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These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830580" indent="-346710" algn="just">
              <a:lnSpc>
                <a:spcPct val="100000"/>
              </a:lnSpc>
              <a:spcBef>
                <a:spcPts val="5"/>
              </a:spcBef>
              <a:buFont typeface="Symbol"/>
              <a:buChar char=""/>
              <a:tabLst>
                <a:tab pos="831215" algn="l"/>
              </a:tabLst>
            </a:pPr>
            <a:r>
              <a:rPr sz="1200" spc="-5" dirty="0">
                <a:latin typeface="Times New Roman"/>
                <a:cs typeface="Times New Roman"/>
              </a:rPr>
              <a:t>Production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high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voltage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necessary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produce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spark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plug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gap.</a:t>
            </a:r>
            <a:endParaRPr sz="1200">
              <a:latin typeface="Times New Roman"/>
              <a:cs typeface="Times New Roman"/>
            </a:endParaRPr>
          </a:p>
          <a:p>
            <a:pPr marL="830580" indent="-346710" algn="just">
              <a:lnSpc>
                <a:spcPct val="100000"/>
              </a:lnSpc>
              <a:spcBef>
                <a:spcPts val="20"/>
              </a:spcBef>
              <a:buFont typeface="Symbol"/>
              <a:buChar char=""/>
              <a:tabLst>
                <a:tab pos="831215" algn="l"/>
              </a:tabLst>
            </a:pPr>
            <a:r>
              <a:rPr sz="1200" spc="-10" dirty="0">
                <a:latin typeface="Times New Roman"/>
                <a:cs typeface="Times New Roman"/>
              </a:rPr>
              <a:t>Distribute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spark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all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cylinders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proper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time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based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firing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order.</a:t>
            </a:r>
            <a:endParaRPr sz="1200">
              <a:latin typeface="Times New Roman"/>
              <a:cs typeface="Times New Roman"/>
            </a:endParaRPr>
          </a:p>
          <a:p>
            <a:pPr marL="713105" marR="13335" indent="-229235" algn="just">
              <a:lnSpc>
                <a:spcPts val="1360"/>
              </a:lnSpc>
              <a:spcBef>
                <a:spcPts val="125"/>
              </a:spcBef>
              <a:buFont typeface="Symbol"/>
              <a:buChar char=""/>
              <a:tabLst>
                <a:tab pos="932180" algn="l"/>
              </a:tabLst>
            </a:pPr>
            <a:r>
              <a:rPr dirty="0"/>
              <a:t>	</a:t>
            </a:r>
            <a:r>
              <a:rPr sz="1200" spc="-5" dirty="0">
                <a:latin typeface="Times New Roman"/>
                <a:cs typeface="Times New Roman"/>
              </a:rPr>
              <a:t>Varying the</a:t>
            </a:r>
            <a:r>
              <a:rPr sz="1200" dirty="0">
                <a:latin typeface="Times New Roman"/>
                <a:cs typeface="Times New Roman"/>
              </a:rPr>
              <a:t> timing </a:t>
            </a:r>
            <a:r>
              <a:rPr sz="1200" spc="-5" dirty="0">
                <a:latin typeface="Times New Roman"/>
                <a:cs typeface="Times New Roman"/>
              </a:rPr>
              <a:t>of 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spark depending on the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various operating conditions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 engine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like cranking </a:t>
            </a:r>
            <a:r>
              <a:rPr sz="1200" dirty="0">
                <a:latin typeface="Times New Roman"/>
                <a:cs typeface="Times New Roman"/>
              </a:rPr>
              <a:t>time, </a:t>
            </a:r>
            <a:r>
              <a:rPr sz="1200" spc="-5" dirty="0">
                <a:latin typeface="Times New Roman"/>
                <a:cs typeface="Times New Roman"/>
              </a:rPr>
              <a:t>varying </a:t>
            </a:r>
            <a:r>
              <a:rPr sz="1200" dirty="0">
                <a:latin typeface="Times New Roman"/>
                <a:cs typeface="Times New Roman"/>
              </a:rPr>
              <a:t>speed and </a:t>
            </a:r>
            <a:r>
              <a:rPr sz="1200" spc="-5" dirty="0">
                <a:latin typeface="Times New Roman"/>
                <a:cs typeface="Times New Roman"/>
              </a:rPr>
              <a:t>load,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 that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best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performance is obtained </a:t>
            </a:r>
            <a:r>
              <a:rPr sz="1200" dirty="0">
                <a:latin typeface="Times New Roman"/>
                <a:cs typeface="Times New Roman"/>
              </a:rPr>
              <a:t> from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engine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under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operating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conditions.</a:t>
            </a:r>
            <a:endParaRPr sz="1200">
              <a:latin typeface="Times New Roman"/>
              <a:cs typeface="Times New Roman"/>
            </a:endParaRPr>
          </a:p>
          <a:p>
            <a:pPr marL="15240" algn="just">
              <a:lnSpc>
                <a:spcPts val="1630"/>
              </a:lnSpc>
              <a:spcBef>
                <a:spcPts val="1140"/>
              </a:spcBef>
            </a:pPr>
            <a:r>
              <a:rPr sz="1400" b="1" spc="-5" dirty="0">
                <a:latin typeface="Times New Roman"/>
                <a:cs typeface="Times New Roman"/>
              </a:rPr>
              <a:t>Mechanism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of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Ignition</a:t>
            </a:r>
            <a:endParaRPr sz="1400">
              <a:latin typeface="Times New Roman"/>
              <a:cs typeface="Times New Roman"/>
            </a:endParaRPr>
          </a:p>
          <a:p>
            <a:pPr marL="368935" marR="20320" indent="457200" algn="just">
              <a:lnSpc>
                <a:spcPts val="1380"/>
              </a:lnSpc>
              <a:spcBef>
                <a:spcPts val="45"/>
              </a:spcBef>
            </a:pPr>
            <a:r>
              <a:rPr sz="1200" spc="-5" dirty="0">
                <a:latin typeface="Times New Roman"/>
                <a:cs typeface="Times New Roman"/>
              </a:rPr>
              <a:t>It must be remembered that vehicle battery voltages </a:t>
            </a:r>
            <a:r>
              <a:rPr sz="120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usually 12 volt </a:t>
            </a:r>
            <a:r>
              <a:rPr sz="1200" dirty="0">
                <a:latin typeface="Times New Roman"/>
                <a:cs typeface="Times New Roman"/>
              </a:rPr>
              <a:t>or 24 </a:t>
            </a:r>
            <a:r>
              <a:rPr sz="1200" spc="-5" dirty="0">
                <a:latin typeface="Times New Roman"/>
                <a:cs typeface="Times New Roman"/>
              </a:rPr>
              <a:t>volt </a:t>
            </a:r>
            <a:r>
              <a:rPr sz="1200" dirty="0">
                <a:latin typeface="Times New Roman"/>
                <a:cs typeface="Times New Roman"/>
              </a:rPr>
              <a:t>and this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value is too low to produce a </a:t>
            </a:r>
            <a:r>
              <a:rPr sz="1200" spc="-10" dirty="0">
                <a:latin typeface="Times New Roman"/>
                <a:cs typeface="Times New Roman"/>
              </a:rPr>
              <a:t>heavy </a:t>
            </a:r>
            <a:r>
              <a:rPr sz="1200" dirty="0">
                <a:latin typeface="Times New Roman"/>
                <a:cs typeface="Times New Roman"/>
              </a:rPr>
              <a:t>spark </a:t>
            </a:r>
            <a:r>
              <a:rPr sz="1200" spc="5" dirty="0">
                <a:latin typeface="Times New Roman"/>
                <a:cs typeface="Times New Roman"/>
              </a:rPr>
              <a:t>at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plug gap in a cylinder under compression. For this </a:t>
            </a:r>
            <a:r>
              <a:rPr sz="1200" dirty="0">
                <a:latin typeface="Times New Roman"/>
                <a:cs typeface="Times New Roman"/>
              </a:rPr>
              <a:t> reason </a:t>
            </a:r>
            <a:r>
              <a:rPr sz="1200" spc="-10" dirty="0">
                <a:latin typeface="Times New Roman"/>
                <a:cs typeface="Times New Roman"/>
              </a:rPr>
              <a:t>one </a:t>
            </a:r>
            <a:r>
              <a:rPr sz="1200" spc="-5" dirty="0">
                <a:latin typeface="Times New Roman"/>
                <a:cs typeface="Times New Roman"/>
              </a:rPr>
              <a:t>of the </a:t>
            </a:r>
            <a:r>
              <a:rPr sz="1200" dirty="0">
                <a:latin typeface="Times New Roman"/>
                <a:cs typeface="Times New Roman"/>
              </a:rPr>
              <a:t>major functions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the battery </a:t>
            </a:r>
            <a:r>
              <a:rPr sz="1200" dirty="0">
                <a:latin typeface="Times New Roman"/>
                <a:cs typeface="Times New Roman"/>
              </a:rPr>
              <a:t>ignition </a:t>
            </a:r>
            <a:r>
              <a:rPr sz="1200" spc="-5" dirty="0">
                <a:latin typeface="Times New Roman"/>
                <a:cs typeface="Times New Roman"/>
              </a:rPr>
              <a:t>system is to raise the </a:t>
            </a:r>
            <a:r>
              <a:rPr sz="1200" dirty="0">
                <a:latin typeface="Times New Roman"/>
                <a:cs typeface="Times New Roman"/>
              </a:rPr>
              <a:t>battery </a:t>
            </a:r>
            <a:r>
              <a:rPr sz="1200" spc="-5" dirty="0">
                <a:latin typeface="Times New Roman"/>
                <a:cs typeface="Times New Roman"/>
              </a:rPr>
              <a:t>voltage to the </a:t>
            </a:r>
            <a:r>
              <a:rPr sz="1200" dirty="0">
                <a:latin typeface="Times New Roman"/>
                <a:cs typeface="Times New Roman"/>
              </a:rPr>
              <a:t> required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level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apply it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spark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plugs.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368935" marR="5080" indent="45720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This </a:t>
            </a:r>
            <a:r>
              <a:rPr sz="1200" dirty="0">
                <a:latin typeface="Times New Roman"/>
                <a:cs typeface="Times New Roman"/>
              </a:rPr>
              <a:t>process </a:t>
            </a:r>
            <a:r>
              <a:rPr sz="1200" spc="-5" dirty="0">
                <a:latin typeface="Times New Roman"/>
                <a:cs typeface="Times New Roman"/>
              </a:rPr>
              <a:t>is correctly </a:t>
            </a:r>
            <a:r>
              <a:rPr sz="1200" dirty="0">
                <a:latin typeface="Times New Roman"/>
                <a:cs typeface="Times New Roman"/>
              </a:rPr>
              <a:t>initiated </a:t>
            </a:r>
            <a:r>
              <a:rPr sz="1200" spc="-5" dirty="0">
                <a:latin typeface="Times New Roman"/>
                <a:cs typeface="Times New Roman"/>
              </a:rPr>
              <a:t>in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primary </a:t>
            </a:r>
            <a:r>
              <a:rPr sz="1200" dirty="0">
                <a:latin typeface="Times New Roman"/>
                <a:cs typeface="Times New Roman"/>
              </a:rPr>
              <a:t>circuit and completed </a:t>
            </a:r>
            <a:r>
              <a:rPr sz="1200" spc="-5" dirty="0">
                <a:latin typeface="Times New Roman"/>
                <a:cs typeface="Times New Roman"/>
              </a:rPr>
              <a:t>in the </a:t>
            </a:r>
            <a:r>
              <a:rPr sz="1200" dirty="0">
                <a:latin typeface="Times New Roman"/>
                <a:cs typeface="Times New Roman"/>
              </a:rPr>
              <a:t>secondary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winding of the ignition coil. Depending on the type of engine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conditions </a:t>
            </a:r>
            <a:r>
              <a:rPr sz="1200" spc="-5" dirty="0">
                <a:latin typeface="Times New Roman"/>
                <a:cs typeface="Times New Roman"/>
              </a:rPr>
              <a:t>existing in the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cylinders, a voltage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between </a:t>
            </a:r>
            <a:r>
              <a:rPr sz="1200" spc="-5" dirty="0">
                <a:latin typeface="Times New Roman"/>
                <a:cs typeface="Times New Roman"/>
              </a:rPr>
              <a:t>5,000 to 20,000 volts is required </a:t>
            </a:r>
            <a:r>
              <a:rPr sz="1200" dirty="0">
                <a:latin typeface="Times New Roman"/>
                <a:cs typeface="Times New Roman"/>
              </a:rPr>
              <a:t>and this </a:t>
            </a:r>
            <a:r>
              <a:rPr sz="1200" spc="-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called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b="1" spc="-5" dirty="0">
                <a:latin typeface="Times New Roman"/>
                <a:cs typeface="Times New Roman"/>
              </a:rPr>
              <a:t>ionizing 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voltage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firing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voltage.</a:t>
            </a:r>
            <a:endParaRPr sz="1200">
              <a:latin typeface="Times New Roman"/>
              <a:cs typeface="Times New Roman"/>
            </a:endParaRPr>
          </a:p>
          <a:p>
            <a:pPr marL="368935" marR="8890" indent="45720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This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firing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voltage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forces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electrons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jump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between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electrodes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spark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plug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gap to produce the required spark. The electric </a:t>
            </a:r>
            <a:r>
              <a:rPr sz="1200" dirty="0">
                <a:latin typeface="Times New Roman"/>
                <a:cs typeface="Times New Roman"/>
              </a:rPr>
              <a:t>spark has </a:t>
            </a:r>
            <a:r>
              <a:rPr sz="1200" spc="-5" dirty="0">
                <a:latin typeface="Times New Roman"/>
                <a:cs typeface="Times New Roman"/>
              </a:rPr>
              <a:t>sufficient </a:t>
            </a:r>
            <a:r>
              <a:rPr sz="1200" dirty="0">
                <a:latin typeface="Times New Roman"/>
                <a:cs typeface="Times New Roman"/>
              </a:rPr>
              <a:t>heat </a:t>
            </a:r>
            <a:r>
              <a:rPr sz="1200" spc="-5" dirty="0">
                <a:latin typeface="Times New Roman"/>
                <a:cs typeface="Times New Roman"/>
              </a:rPr>
              <a:t>energy to ignite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air- </a:t>
            </a:r>
            <a:r>
              <a:rPr sz="1200" dirty="0">
                <a:latin typeface="Times New Roman"/>
                <a:cs typeface="Times New Roman"/>
              </a:rPr>
              <a:t> fuel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mixture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which</a:t>
            </a:r>
            <a:r>
              <a:rPr sz="1200" spc="-5" dirty="0">
                <a:latin typeface="Times New Roman"/>
                <a:cs typeface="Times New Roman"/>
              </a:rPr>
              <a:t> later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continues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burn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itself.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The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conventional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coil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ignition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  <a:p>
            <a:pPr marL="368935" marR="10795" indent="457200" algn="just">
              <a:lnSpc>
                <a:spcPts val="1380"/>
              </a:lnSpc>
              <a:spcBef>
                <a:spcPts val="1340"/>
              </a:spcBef>
            </a:pPr>
            <a:r>
              <a:rPr sz="1200" spc="-5" dirty="0">
                <a:latin typeface="Times New Roman"/>
                <a:cs typeface="Times New Roman"/>
              </a:rPr>
              <a:t>Inductive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ignition systems: </a:t>
            </a:r>
            <a:r>
              <a:rPr sz="1200" dirty="0">
                <a:latin typeface="Times New Roman"/>
                <a:cs typeface="Times New Roman"/>
              </a:rPr>
              <a:t>that </a:t>
            </a:r>
            <a:r>
              <a:rPr sz="1200" spc="-5" dirty="0">
                <a:latin typeface="Times New Roman"/>
                <a:cs typeface="Times New Roman"/>
              </a:rPr>
              <a:t>uses </a:t>
            </a:r>
            <a:r>
              <a:rPr sz="1200" spc="5" dirty="0">
                <a:latin typeface="Times New Roman"/>
                <a:cs typeface="Times New Roman"/>
              </a:rPr>
              <a:t>an </a:t>
            </a:r>
            <a:r>
              <a:rPr sz="1200" b="1" spc="-5" dirty="0">
                <a:latin typeface="Times New Roman"/>
                <a:cs typeface="Times New Roman"/>
              </a:rPr>
              <a:t>ignition </a:t>
            </a:r>
            <a:r>
              <a:rPr sz="1200" b="1" dirty="0">
                <a:latin typeface="Times New Roman"/>
                <a:cs typeface="Times New Roman"/>
              </a:rPr>
              <a:t>coil </a:t>
            </a: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dirty="0">
                <a:latin typeface="Times New Roman"/>
                <a:cs typeface="Times New Roman"/>
              </a:rPr>
              <a:t>perform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step up transformer </a:t>
            </a:r>
            <a:r>
              <a:rPr sz="1200" dirty="0">
                <a:latin typeface="Times New Roman"/>
                <a:cs typeface="Times New Roman"/>
              </a:rPr>
              <a:t> action and </a:t>
            </a:r>
            <a:r>
              <a:rPr sz="1200" spc="-5" dirty="0">
                <a:latin typeface="Times New Roman"/>
                <a:cs typeface="Times New Roman"/>
              </a:rPr>
              <a:t>to increase the electrical voltage.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ignition </a:t>
            </a:r>
            <a:r>
              <a:rPr sz="1200" dirty="0">
                <a:latin typeface="Times New Roman"/>
                <a:cs typeface="Times New Roman"/>
              </a:rPr>
              <a:t>coils </a:t>
            </a:r>
            <a:r>
              <a:rPr sz="1200" spc="-5" dirty="0">
                <a:latin typeface="Times New Roman"/>
                <a:cs typeface="Times New Roman"/>
              </a:rPr>
              <a:t>of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inductive ignition systems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operate on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principle of electromagnetic induction (EMI) </a:t>
            </a:r>
            <a:r>
              <a:rPr sz="1200" dirty="0">
                <a:latin typeface="Times New Roman"/>
                <a:cs typeface="Times New Roman"/>
              </a:rPr>
              <a:t>irrespective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whether it is triggered by </a:t>
            </a:r>
            <a:r>
              <a:rPr sz="1200" dirty="0">
                <a:latin typeface="Times New Roman"/>
                <a:cs typeface="Times New Roman"/>
              </a:rPr>
              <a:t> contact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breakers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by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electronic triggering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units.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635"/>
              </a:lnSpc>
              <a:spcBef>
                <a:spcPts val="1120"/>
              </a:spcBef>
            </a:pPr>
            <a:r>
              <a:rPr sz="1400" b="1" dirty="0">
                <a:latin typeface="Times New Roman"/>
                <a:cs typeface="Times New Roman"/>
              </a:rPr>
              <a:t>Note:</a:t>
            </a:r>
            <a:endParaRPr sz="1400">
              <a:latin typeface="Times New Roman"/>
              <a:cs typeface="Times New Roman"/>
            </a:endParaRPr>
          </a:p>
          <a:p>
            <a:pPr marL="368935" marR="422909" indent="344170">
              <a:lnSpc>
                <a:spcPts val="1390"/>
              </a:lnSpc>
              <a:spcBef>
                <a:spcPts val="45"/>
              </a:spcBef>
            </a:pPr>
            <a:r>
              <a:rPr sz="1200" spc="-5" dirty="0">
                <a:latin typeface="Times New Roman"/>
                <a:cs typeface="Times New Roman"/>
              </a:rPr>
              <a:t>As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reminder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principle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EMI,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voltage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will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induced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into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coil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whenever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following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factors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present: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Times New Roman"/>
              <a:cs typeface="Times New Roman"/>
            </a:endParaRPr>
          </a:p>
          <a:p>
            <a:pPr marL="713740" indent="-277495" algn="just">
              <a:lnSpc>
                <a:spcPct val="100000"/>
              </a:lnSpc>
              <a:spcBef>
                <a:spcPts val="5"/>
              </a:spcBef>
              <a:buAutoNum type="alphaLcParenBoth"/>
              <a:tabLst>
                <a:tab pos="713740" algn="l"/>
              </a:tabLst>
            </a:pP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magnetic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field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lphaLcParenBoth"/>
            </a:pPr>
            <a:endParaRPr sz="1150">
              <a:latin typeface="Times New Roman"/>
              <a:cs typeface="Times New Roman"/>
            </a:endParaRPr>
          </a:p>
          <a:p>
            <a:pPr marL="713740" indent="-277495" algn="just">
              <a:lnSpc>
                <a:spcPct val="100000"/>
              </a:lnSpc>
              <a:buAutoNum type="alphaLcParenBoth"/>
              <a:tabLst>
                <a:tab pos="713740" algn="l"/>
              </a:tabLst>
            </a:pP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set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conductors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lphaLcParenBoth"/>
            </a:pPr>
            <a:endParaRPr sz="1150">
              <a:latin typeface="Times New Roman"/>
              <a:cs typeface="Times New Roman"/>
            </a:endParaRPr>
          </a:p>
          <a:p>
            <a:pPr marL="713740" indent="-277495" algn="just">
              <a:lnSpc>
                <a:spcPct val="100000"/>
              </a:lnSpc>
              <a:buAutoNum type="alphaLcParenBoth"/>
              <a:tabLst>
                <a:tab pos="713740" algn="l"/>
              </a:tabLst>
            </a:pP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relative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movement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between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magnetic</a:t>
            </a:r>
            <a:r>
              <a:rPr sz="1200" dirty="0">
                <a:latin typeface="Times New Roman"/>
                <a:cs typeface="Times New Roman"/>
              </a:rPr>
              <a:t> field</a:t>
            </a:r>
            <a:r>
              <a:rPr sz="1200" spc="-10" dirty="0">
                <a:latin typeface="Times New Roman"/>
                <a:cs typeface="Times New Roman"/>
              </a:rPr>
              <a:t> and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conductors.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5" name="object 5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40452" y="3345443"/>
            <a:ext cx="70485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100" b="1" dirty="0">
                <a:latin typeface="Times New Roman"/>
                <a:cs typeface="Times New Roman"/>
              </a:rPr>
              <a:t>_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5731" y="593599"/>
            <a:ext cx="6522084" cy="51562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475"/>
              </a:spcBef>
            </a:pPr>
            <a:r>
              <a:rPr sz="1100" dirty="0">
                <a:latin typeface="Calibri"/>
                <a:cs typeface="Calibri"/>
              </a:rPr>
              <a:t>AUTOMOBILE</a:t>
            </a:r>
            <a:r>
              <a:rPr sz="1100" spc="-6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ENGINEERING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400" b="1" dirty="0">
                <a:latin typeface="Times New Roman"/>
                <a:cs typeface="Times New Roman"/>
              </a:rPr>
              <a:t>The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factors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affecting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the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operation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of</a:t>
            </a:r>
            <a:r>
              <a:rPr sz="1400" b="1" spc="-5" dirty="0">
                <a:latin typeface="Times New Roman"/>
                <a:cs typeface="Times New Roman"/>
              </a:rPr>
              <a:t> the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Ignition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system.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8068" y="1243364"/>
            <a:ext cx="76200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5" dirty="0">
                <a:latin typeface="Times New Roman"/>
                <a:cs typeface="Times New Roman"/>
              </a:rPr>
              <a:t>`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54859" y="1243364"/>
            <a:ext cx="5523865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factors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that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determine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value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voltages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induced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into</a:t>
            </a:r>
            <a:r>
              <a:rPr sz="1200" spc="-5" dirty="0">
                <a:latin typeface="Times New Roman"/>
                <a:cs typeface="Times New Roman"/>
              </a:rPr>
              <a:t> 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ignition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coil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windings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8068" y="1418624"/>
            <a:ext cx="5523230" cy="908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5" dirty="0">
                <a:latin typeface="Times New Roman"/>
                <a:cs typeface="Times New Roman"/>
              </a:rPr>
              <a:t>during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ignition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cycle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Times New Roman"/>
              <a:cs typeface="Times New Roman"/>
            </a:endParaRPr>
          </a:p>
          <a:p>
            <a:pPr marL="128270">
              <a:lnSpc>
                <a:spcPts val="1390"/>
              </a:lnSpc>
            </a:pPr>
            <a:r>
              <a:rPr sz="1200" spc="-35" dirty="0">
                <a:latin typeface="Times New Roman"/>
                <a:cs typeface="Times New Roman"/>
              </a:rPr>
              <a:t>(a)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strength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magnetic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field.</a:t>
            </a:r>
            <a:endParaRPr sz="1200">
              <a:latin typeface="Times New Roman"/>
              <a:cs typeface="Times New Roman"/>
            </a:endParaRPr>
          </a:p>
          <a:p>
            <a:pPr marL="356870" marR="5080">
              <a:lnSpc>
                <a:spcPts val="1370"/>
              </a:lnSpc>
              <a:spcBef>
                <a:spcPts val="55"/>
              </a:spcBef>
            </a:pP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stronger 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magnetic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field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produced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coil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primary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winding,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greater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possibility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producing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high secondary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voltage.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550" y="2468332"/>
            <a:ext cx="1892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latin typeface="Times New Roman"/>
                <a:cs typeface="Times New Roman"/>
              </a:rPr>
              <a:t>(</a:t>
            </a:r>
            <a:r>
              <a:rPr sz="1200" spc="-65" dirty="0">
                <a:latin typeface="Times New Roman"/>
                <a:cs typeface="Times New Roman"/>
              </a:rPr>
              <a:t>b</a:t>
            </a:r>
            <a:r>
              <a:rPr sz="1200" spc="-35" dirty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31239" y="2468660"/>
            <a:ext cx="5942330" cy="55880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3825" marR="5080" indent="-111760" algn="just">
              <a:lnSpc>
                <a:spcPts val="1380"/>
              </a:lnSpc>
              <a:spcBef>
                <a:spcPts val="190"/>
              </a:spcBef>
            </a:pPr>
            <a:r>
              <a:rPr sz="1200" spc="-5" dirty="0">
                <a:latin typeface="Times New Roman"/>
                <a:cs typeface="Times New Roman"/>
              </a:rPr>
              <a:t>The number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conductors on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secondary winding </a:t>
            </a:r>
            <a:r>
              <a:rPr sz="1200" dirty="0">
                <a:latin typeface="Times New Roman"/>
                <a:cs typeface="Times New Roman"/>
              </a:rPr>
              <a:t>being cut </a:t>
            </a:r>
            <a:r>
              <a:rPr sz="1200" spc="-5" dirty="0">
                <a:latin typeface="Times New Roman"/>
                <a:cs typeface="Times New Roman"/>
              </a:rPr>
              <a:t>by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magnetic field. This </a:t>
            </a:r>
            <a:r>
              <a:rPr sz="1200" dirty="0">
                <a:latin typeface="Times New Roman"/>
                <a:cs typeface="Times New Roman"/>
              </a:rPr>
              <a:t> isimportant </a:t>
            </a:r>
            <a:r>
              <a:rPr sz="1200" spc="-5" dirty="0">
                <a:latin typeface="Times New Roman"/>
                <a:cs typeface="Times New Roman"/>
              </a:rPr>
              <a:t>when considering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voltages produced in both coil windings during the ignition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cycle.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55240" y="3347681"/>
            <a:ext cx="2320290" cy="125857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00355" marR="5080" indent="-288290" algn="just">
              <a:lnSpc>
                <a:spcPct val="95700"/>
              </a:lnSpc>
              <a:spcBef>
                <a:spcPts val="160"/>
              </a:spcBef>
            </a:pPr>
            <a:r>
              <a:rPr sz="1200" spc="-35" dirty="0">
                <a:latin typeface="Times New Roman"/>
                <a:cs typeface="Times New Roman"/>
              </a:rPr>
              <a:t>(c)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speed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relative movement </a:t>
            </a:r>
            <a:r>
              <a:rPr sz="1200" dirty="0">
                <a:latin typeface="Times New Roman"/>
                <a:cs typeface="Times New Roman"/>
              </a:rPr>
              <a:t> between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magnetic field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conductors.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faster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 magnetic </a:t>
            </a:r>
            <a:r>
              <a:rPr sz="1200" dirty="0">
                <a:latin typeface="Times New Roman"/>
                <a:cs typeface="Times New Roman"/>
              </a:rPr>
              <a:t>field can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made </a:t>
            </a: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dirty="0">
                <a:latin typeface="Times New Roman"/>
                <a:cs typeface="Times New Roman"/>
              </a:rPr>
              <a:t> cut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conductors,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higher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will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value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5" dirty="0">
                <a:latin typeface="Times New Roman"/>
                <a:cs typeface="Times New Roman"/>
              </a:rPr>
              <a:t> voltage </a:t>
            </a:r>
            <a:r>
              <a:rPr sz="1200" dirty="0">
                <a:latin typeface="Times New Roman"/>
                <a:cs typeface="Times New Roman"/>
              </a:rPr>
              <a:t> induced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coil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windings.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1451" y="5983053"/>
            <a:ext cx="24428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imes New Roman"/>
                <a:cs typeface="Times New Roman"/>
              </a:rPr>
              <a:t>Construction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5" dirty="0">
                <a:latin typeface="Times New Roman"/>
                <a:cs typeface="Times New Roman"/>
              </a:rPr>
              <a:t>of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the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Ignition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coil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77944" y="5995173"/>
            <a:ext cx="469265" cy="35496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1270"/>
              </a:lnSpc>
              <a:spcBef>
                <a:spcPts val="185"/>
              </a:spcBef>
            </a:pP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1100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</a:t>
            </a:r>
            <a:r>
              <a:rPr sz="110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ti</a:t>
            </a:r>
            <a:r>
              <a:rPr sz="110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 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Coil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8068" y="6484400"/>
            <a:ext cx="6186170" cy="231140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10795" indent="457200" algn="just">
              <a:lnSpc>
                <a:spcPct val="95700"/>
              </a:lnSpc>
              <a:spcBef>
                <a:spcPts val="160"/>
              </a:spcBef>
            </a:pP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source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high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voltage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pulses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current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produced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inductive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ignition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system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ignition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coil.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coil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stores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energy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magnetic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field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around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primary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winding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 </a:t>
            </a:r>
            <a:r>
              <a:rPr sz="1200" spc="-5" dirty="0">
                <a:latin typeface="Times New Roman"/>
                <a:cs typeface="Times New Roman"/>
              </a:rPr>
              <a:t>the required instant of ignition, transforms it </a:t>
            </a:r>
            <a:r>
              <a:rPr sz="1200" spc="-10" dirty="0">
                <a:latin typeface="Times New Roman"/>
                <a:cs typeface="Times New Roman"/>
              </a:rPr>
              <a:t>into </a:t>
            </a:r>
            <a:r>
              <a:rPr sz="1200" spc="-5" dirty="0">
                <a:latin typeface="Times New Roman"/>
                <a:cs typeface="Times New Roman"/>
              </a:rPr>
              <a:t>a pulse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high voltage current in the secondary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winding. From </a:t>
            </a:r>
            <a:r>
              <a:rPr sz="1200" dirty="0">
                <a:latin typeface="Times New Roman"/>
                <a:cs typeface="Times New Roman"/>
              </a:rPr>
              <a:t>here </a:t>
            </a:r>
            <a:r>
              <a:rPr sz="1200" spc="-5" dirty="0">
                <a:latin typeface="Times New Roman"/>
                <a:cs typeface="Times New Roman"/>
              </a:rPr>
              <a:t>it is delivered to </a:t>
            </a:r>
            <a:r>
              <a:rPr sz="1200" dirty="0">
                <a:latin typeface="Times New Roman"/>
                <a:cs typeface="Times New Roman"/>
              </a:rPr>
              <a:t>the correct spark </a:t>
            </a:r>
            <a:r>
              <a:rPr sz="1200" spc="-5" dirty="0">
                <a:latin typeface="Times New Roman"/>
                <a:cs typeface="Times New Roman"/>
              </a:rPr>
              <a:t>plug via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high tension (HT) cables. This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‘Inductive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storage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device’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may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vary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between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certain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manufacturers,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but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general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most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common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construction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shown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figure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below.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This </a:t>
            </a:r>
            <a:r>
              <a:rPr sz="1200" dirty="0">
                <a:latin typeface="Times New Roman"/>
                <a:cs typeface="Times New Roman"/>
              </a:rPr>
              <a:t>coil </a:t>
            </a:r>
            <a:r>
              <a:rPr sz="1200" spc="-5" dirty="0">
                <a:latin typeface="Times New Roman"/>
                <a:cs typeface="Times New Roman"/>
              </a:rPr>
              <a:t>contains a </a:t>
            </a:r>
            <a:r>
              <a:rPr sz="1200" spc="-10" dirty="0">
                <a:latin typeface="Times New Roman"/>
                <a:cs typeface="Times New Roman"/>
              </a:rPr>
              <a:t>rod </a:t>
            </a:r>
            <a:r>
              <a:rPr sz="1200" spc="-5" dirty="0">
                <a:latin typeface="Times New Roman"/>
                <a:cs typeface="Times New Roman"/>
              </a:rPr>
              <a:t>shaped, laminated soft </a:t>
            </a:r>
            <a:r>
              <a:rPr sz="1200" dirty="0">
                <a:latin typeface="Times New Roman"/>
                <a:cs typeface="Times New Roman"/>
              </a:rPr>
              <a:t>iron core at </a:t>
            </a:r>
            <a:r>
              <a:rPr sz="1200" spc="-5" dirty="0">
                <a:latin typeface="Times New Roman"/>
                <a:cs typeface="Times New Roman"/>
              </a:rPr>
              <a:t>its centre,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the soft </a:t>
            </a:r>
            <a:r>
              <a:rPr sz="1200" dirty="0">
                <a:latin typeface="Times New Roman"/>
                <a:cs typeface="Times New Roman"/>
              </a:rPr>
              <a:t>iron </a:t>
            </a:r>
            <a:r>
              <a:rPr sz="1200" spc="-5" dirty="0">
                <a:latin typeface="Times New Roman"/>
                <a:cs typeface="Times New Roman"/>
              </a:rPr>
              <a:t>cover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surrounds both </a:t>
            </a:r>
            <a:r>
              <a:rPr sz="1200" dirty="0">
                <a:latin typeface="Times New Roman"/>
                <a:cs typeface="Times New Roman"/>
              </a:rPr>
              <a:t>primary and secondary </a:t>
            </a:r>
            <a:r>
              <a:rPr sz="1200" spc="-5" dirty="0">
                <a:latin typeface="Times New Roman"/>
                <a:cs typeface="Times New Roman"/>
              </a:rPr>
              <a:t>windings. </a:t>
            </a:r>
            <a:r>
              <a:rPr sz="1200" dirty="0">
                <a:latin typeface="Times New Roman"/>
                <a:cs typeface="Times New Roman"/>
              </a:rPr>
              <a:t>Both </a:t>
            </a:r>
            <a:r>
              <a:rPr sz="1200" spc="-5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these </a:t>
            </a:r>
            <a:r>
              <a:rPr sz="1200" spc="-5" dirty="0">
                <a:latin typeface="Times New Roman"/>
                <a:cs typeface="Times New Roman"/>
              </a:rPr>
              <a:t>soft iron components </a:t>
            </a:r>
            <a:r>
              <a:rPr sz="1200" spc="-10" dirty="0">
                <a:latin typeface="Times New Roman"/>
                <a:cs typeface="Times New Roman"/>
              </a:rPr>
              <a:t>are </a:t>
            </a:r>
            <a:r>
              <a:rPr sz="1200" dirty="0">
                <a:latin typeface="Times New Roman"/>
                <a:cs typeface="Times New Roman"/>
              </a:rPr>
              <a:t>used </a:t>
            </a:r>
            <a:r>
              <a:rPr sz="1200" spc="-10" dirty="0">
                <a:latin typeface="Times New Roman"/>
                <a:cs typeface="Times New Roman"/>
              </a:rPr>
              <a:t>to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intensify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maximize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effect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primary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magnetic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field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thus,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energy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stored.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iron </a:t>
            </a:r>
            <a:r>
              <a:rPr sz="1200" dirty="0">
                <a:latin typeface="Times New Roman"/>
                <a:cs typeface="Times New Roman"/>
              </a:rPr>
              <a:t>core </a:t>
            </a:r>
            <a:r>
              <a:rPr sz="1200" spc="-5" dirty="0">
                <a:latin typeface="Times New Roman"/>
                <a:cs typeface="Times New Roman"/>
              </a:rPr>
              <a:t>must be laminated to minimize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effects of </a:t>
            </a:r>
            <a:r>
              <a:rPr sz="1200" dirty="0">
                <a:latin typeface="Times New Roman"/>
                <a:cs typeface="Times New Roman"/>
              </a:rPr>
              <a:t>eddy </a:t>
            </a:r>
            <a:r>
              <a:rPr sz="1200" spc="-5" dirty="0">
                <a:latin typeface="Times New Roman"/>
                <a:cs typeface="Times New Roman"/>
              </a:rPr>
              <a:t>currents </a:t>
            </a:r>
            <a:r>
              <a:rPr sz="1200" dirty="0">
                <a:latin typeface="Times New Roman"/>
                <a:cs typeface="Times New Roman"/>
              </a:rPr>
              <a:t>that </a:t>
            </a:r>
            <a:r>
              <a:rPr sz="1200" spc="-10" dirty="0">
                <a:latin typeface="Times New Roman"/>
                <a:cs typeface="Times New Roman"/>
              </a:rPr>
              <a:t>are </a:t>
            </a:r>
            <a:r>
              <a:rPr sz="1200" dirty="0">
                <a:latin typeface="Times New Roman"/>
                <a:cs typeface="Times New Roman"/>
              </a:rPr>
              <a:t>produced </a:t>
            </a:r>
            <a:r>
              <a:rPr sz="1200" spc="-5" dirty="0">
                <a:latin typeface="Times New Roman"/>
                <a:cs typeface="Times New Roman"/>
              </a:rPr>
              <a:t>during </a:t>
            </a:r>
            <a:r>
              <a:rPr sz="1200" dirty="0">
                <a:latin typeface="Times New Roman"/>
                <a:cs typeface="Times New Roman"/>
              </a:rPr>
              <a:t> operation and </a:t>
            </a:r>
            <a:r>
              <a:rPr sz="1200" spc="-5" dirty="0">
                <a:latin typeface="Times New Roman"/>
                <a:cs typeface="Times New Roman"/>
              </a:rPr>
              <a:t>so keep to a minimum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heat developed.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outer soft iron cover is slotted </a:t>
            </a:r>
            <a:r>
              <a:rPr sz="1200" dirty="0">
                <a:latin typeface="Times New Roman"/>
                <a:cs typeface="Times New Roman"/>
              </a:rPr>
              <a:t>to </a:t>
            </a:r>
            <a:r>
              <a:rPr sz="1200" spc="-5" dirty="0">
                <a:latin typeface="Times New Roman"/>
                <a:cs typeface="Times New Roman"/>
              </a:rPr>
              <a:t>allow </a:t>
            </a:r>
            <a:r>
              <a:rPr sz="1200" dirty="0">
                <a:latin typeface="Times New Roman"/>
                <a:cs typeface="Times New Roman"/>
              </a:rPr>
              <a:t> circulation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oil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filling which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is</a:t>
            </a:r>
            <a:r>
              <a:rPr sz="1200" dirty="0">
                <a:latin typeface="Times New Roman"/>
                <a:cs typeface="Times New Roman"/>
              </a:rPr>
              <a:t> used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5" dirty="0">
                <a:latin typeface="Times New Roman"/>
                <a:cs typeface="Times New Roman"/>
              </a:rPr>
              <a:t> cooling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purposes.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835145" y="3233927"/>
            <a:ext cx="2119630" cy="2696845"/>
            <a:chOff x="3835145" y="3233927"/>
            <a:chExt cx="2119630" cy="2696845"/>
          </a:xfrm>
        </p:grpSpPr>
        <p:sp>
          <p:nvSpPr>
            <p:cNvPr id="14" name="object 14"/>
            <p:cNvSpPr/>
            <p:nvPr/>
          </p:nvSpPr>
          <p:spPr>
            <a:xfrm>
              <a:off x="3845051" y="3855719"/>
              <a:ext cx="1344295" cy="205740"/>
            </a:xfrm>
            <a:custGeom>
              <a:avLst/>
              <a:gdLst/>
              <a:ahLst/>
              <a:cxnLst/>
              <a:rect l="l" t="t" r="r" b="b"/>
              <a:pathLst>
                <a:path w="1344295" h="205739">
                  <a:moveTo>
                    <a:pt x="77724" y="0"/>
                  </a:moveTo>
                  <a:lnTo>
                    <a:pt x="47244" y="4572"/>
                  </a:lnTo>
                  <a:lnTo>
                    <a:pt x="22860" y="21336"/>
                  </a:lnTo>
                  <a:lnTo>
                    <a:pt x="6096" y="45719"/>
                  </a:lnTo>
                  <a:lnTo>
                    <a:pt x="0" y="76200"/>
                  </a:lnTo>
                  <a:lnTo>
                    <a:pt x="0" y="126491"/>
                  </a:lnTo>
                  <a:lnTo>
                    <a:pt x="6096" y="158495"/>
                  </a:lnTo>
                  <a:lnTo>
                    <a:pt x="22860" y="182880"/>
                  </a:lnTo>
                  <a:lnTo>
                    <a:pt x="47244" y="198119"/>
                  </a:lnTo>
                  <a:lnTo>
                    <a:pt x="77724" y="205740"/>
                  </a:lnTo>
                  <a:lnTo>
                    <a:pt x="1266444" y="205740"/>
                  </a:lnTo>
                  <a:lnTo>
                    <a:pt x="1296924" y="198119"/>
                  </a:lnTo>
                  <a:lnTo>
                    <a:pt x="1321307" y="182880"/>
                  </a:lnTo>
                  <a:lnTo>
                    <a:pt x="1338072" y="158495"/>
                  </a:lnTo>
                  <a:lnTo>
                    <a:pt x="1344168" y="126491"/>
                  </a:lnTo>
                  <a:lnTo>
                    <a:pt x="1344168" y="76200"/>
                  </a:lnTo>
                  <a:lnTo>
                    <a:pt x="1338072" y="45719"/>
                  </a:lnTo>
                  <a:lnTo>
                    <a:pt x="1321307" y="21336"/>
                  </a:lnTo>
                  <a:lnTo>
                    <a:pt x="1296924" y="4572"/>
                  </a:lnTo>
                  <a:lnTo>
                    <a:pt x="1266444" y="0"/>
                  </a:lnTo>
                  <a:lnTo>
                    <a:pt x="77724" y="0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887723" y="3855719"/>
              <a:ext cx="1240790" cy="2065020"/>
            </a:xfrm>
            <a:custGeom>
              <a:avLst/>
              <a:gdLst/>
              <a:ahLst/>
              <a:cxnLst/>
              <a:rect l="l" t="t" r="r" b="b"/>
              <a:pathLst>
                <a:path w="1240789" h="2065020">
                  <a:moveTo>
                    <a:pt x="1034795" y="2065020"/>
                  </a:moveTo>
                  <a:lnTo>
                    <a:pt x="207264" y="2065020"/>
                  </a:lnTo>
                  <a:lnTo>
                    <a:pt x="160020" y="2060448"/>
                  </a:lnTo>
                  <a:lnTo>
                    <a:pt x="115823" y="2045208"/>
                  </a:lnTo>
                  <a:lnTo>
                    <a:pt x="77723" y="2019300"/>
                  </a:lnTo>
                  <a:lnTo>
                    <a:pt x="45720" y="1988820"/>
                  </a:lnTo>
                  <a:lnTo>
                    <a:pt x="21335" y="1950720"/>
                  </a:lnTo>
                  <a:lnTo>
                    <a:pt x="6095" y="1906524"/>
                  </a:lnTo>
                  <a:lnTo>
                    <a:pt x="0" y="1859279"/>
                  </a:lnTo>
                  <a:lnTo>
                    <a:pt x="0" y="205740"/>
                  </a:lnTo>
                  <a:lnTo>
                    <a:pt x="6095" y="156972"/>
                  </a:lnTo>
                  <a:lnTo>
                    <a:pt x="21335" y="114300"/>
                  </a:lnTo>
                  <a:lnTo>
                    <a:pt x="45720" y="76200"/>
                  </a:lnTo>
                  <a:lnTo>
                    <a:pt x="77723" y="44195"/>
                  </a:lnTo>
                  <a:lnTo>
                    <a:pt x="115823" y="19812"/>
                  </a:lnTo>
                  <a:lnTo>
                    <a:pt x="160020" y="4572"/>
                  </a:lnTo>
                  <a:lnTo>
                    <a:pt x="207264" y="0"/>
                  </a:lnTo>
                  <a:lnTo>
                    <a:pt x="1034795" y="0"/>
                  </a:lnTo>
                  <a:lnTo>
                    <a:pt x="1082039" y="4572"/>
                  </a:lnTo>
                  <a:lnTo>
                    <a:pt x="1126235" y="19812"/>
                  </a:lnTo>
                  <a:lnTo>
                    <a:pt x="1164335" y="44195"/>
                  </a:lnTo>
                  <a:lnTo>
                    <a:pt x="1194815" y="76200"/>
                  </a:lnTo>
                  <a:lnTo>
                    <a:pt x="1219200" y="114300"/>
                  </a:lnTo>
                  <a:lnTo>
                    <a:pt x="1234439" y="156972"/>
                  </a:lnTo>
                  <a:lnTo>
                    <a:pt x="1240535" y="205740"/>
                  </a:lnTo>
                  <a:lnTo>
                    <a:pt x="1240535" y="1859279"/>
                  </a:lnTo>
                  <a:lnTo>
                    <a:pt x="1234439" y="1906524"/>
                  </a:lnTo>
                  <a:lnTo>
                    <a:pt x="1219200" y="1950720"/>
                  </a:lnTo>
                  <a:lnTo>
                    <a:pt x="1194815" y="1988820"/>
                  </a:lnTo>
                  <a:lnTo>
                    <a:pt x="1164335" y="2019300"/>
                  </a:lnTo>
                  <a:lnTo>
                    <a:pt x="1126235" y="2045208"/>
                  </a:lnTo>
                  <a:lnTo>
                    <a:pt x="1082039" y="2060448"/>
                  </a:lnTo>
                  <a:lnTo>
                    <a:pt x="1034795" y="20650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887723" y="3855719"/>
              <a:ext cx="1240790" cy="2065020"/>
            </a:xfrm>
            <a:custGeom>
              <a:avLst/>
              <a:gdLst/>
              <a:ahLst/>
              <a:cxnLst/>
              <a:rect l="l" t="t" r="r" b="b"/>
              <a:pathLst>
                <a:path w="1240789" h="2065020">
                  <a:moveTo>
                    <a:pt x="207263" y="0"/>
                  </a:moveTo>
                  <a:lnTo>
                    <a:pt x="160019" y="4572"/>
                  </a:lnTo>
                  <a:lnTo>
                    <a:pt x="115823" y="19812"/>
                  </a:lnTo>
                  <a:lnTo>
                    <a:pt x="77723" y="44195"/>
                  </a:lnTo>
                  <a:lnTo>
                    <a:pt x="45720" y="76200"/>
                  </a:lnTo>
                  <a:lnTo>
                    <a:pt x="21335" y="114300"/>
                  </a:lnTo>
                  <a:lnTo>
                    <a:pt x="6095" y="156972"/>
                  </a:lnTo>
                  <a:lnTo>
                    <a:pt x="0" y="205740"/>
                  </a:lnTo>
                  <a:lnTo>
                    <a:pt x="0" y="1859279"/>
                  </a:lnTo>
                  <a:lnTo>
                    <a:pt x="6095" y="1906524"/>
                  </a:lnTo>
                  <a:lnTo>
                    <a:pt x="21335" y="1950720"/>
                  </a:lnTo>
                  <a:lnTo>
                    <a:pt x="45720" y="1988820"/>
                  </a:lnTo>
                  <a:lnTo>
                    <a:pt x="77723" y="2019300"/>
                  </a:lnTo>
                  <a:lnTo>
                    <a:pt x="115823" y="2045208"/>
                  </a:lnTo>
                  <a:lnTo>
                    <a:pt x="160019" y="2060448"/>
                  </a:lnTo>
                  <a:lnTo>
                    <a:pt x="207263" y="2065020"/>
                  </a:lnTo>
                  <a:lnTo>
                    <a:pt x="1034795" y="2065020"/>
                  </a:lnTo>
                  <a:lnTo>
                    <a:pt x="1082039" y="2060448"/>
                  </a:lnTo>
                  <a:lnTo>
                    <a:pt x="1126236" y="2045208"/>
                  </a:lnTo>
                  <a:lnTo>
                    <a:pt x="1164336" y="2019300"/>
                  </a:lnTo>
                  <a:lnTo>
                    <a:pt x="1194816" y="1988820"/>
                  </a:lnTo>
                  <a:lnTo>
                    <a:pt x="1219199" y="1950720"/>
                  </a:lnTo>
                  <a:lnTo>
                    <a:pt x="1234439" y="1906524"/>
                  </a:lnTo>
                  <a:lnTo>
                    <a:pt x="1240536" y="1859279"/>
                  </a:lnTo>
                  <a:lnTo>
                    <a:pt x="1240536" y="205740"/>
                  </a:lnTo>
                  <a:lnTo>
                    <a:pt x="1234439" y="156972"/>
                  </a:lnTo>
                  <a:lnTo>
                    <a:pt x="1219199" y="114300"/>
                  </a:lnTo>
                  <a:lnTo>
                    <a:pt x="1194816" y="76200"/>
                  </a:lnTo>
                  <a:lnTo>
                    <a:pt x="1164336" y="44195"/>
                  </a:lnTo>
                  <a:lnTo>
                    <a:pt x="1126236" y="19812"/>
                  </a:lnTo>
                  <a:lnTo>
                    <a:pt x="1082039" y="4572"/>
                  </a:lnTo>
                  <a:lnTo>
                    <a:pt x="1034795" y="0"/>
                  </a:lnTo>
                  <a:lnTo>
                    <a:pt x="207263" y="0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887723" y="3855719"/>
              <a:ext cx="1239520" cy="1961514"/>
            </a:xfrm>
            <a:custGeom>
              <a:avLst/>
              <a:gdLst/>
              <a:ahLst/>
              <a:cxnLst/>
              <a:rect l="l" t="t" r="r" b="b"/>
              <a:pathLst>
                <a:path w="1239520" h="1961514">
                  <a:moveTo>
                    <a:pt x="1239011" y="1961387"/>
                  </a:moveTo>
                  <a:lnTo>
                    <a:pt x="0" y="1961387"/>
                  </a:lnTo>
                  <a:lnTo>
                    <a:pt x="0" y="0"/>
                  </a:lnTo>
                  <a:lnTo>
                    <a:pt x="1239011" y="0"/>
                  </a:lnTo>
                  <a:lnTo>
                    <a:pt x="1239011" y="19613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887723" y="3855719"/>
              <a:ext cx="1240790" cy="1963420"/>
            </a:xfrm>
            <a:custGeom>
              <a:avLst/>
              <a:gdLst/>
              <a:ahLst/>
              <a:cxnLst/>
              <a:rect l="l" t="t" r="r" b="b"/>
              <a:pathLst>
                <a:path w="1240789" h="1963420">
                  <a:moveTo>
                    <a:pt x="0" y="0"/>
                  </a:moveTo>
                  <a:lnTo>
                    <a:pt x="0" y="1962912"/>
                  </a:lnTo>
                  <a:lnTo>
                    <a:pt x="1240536" y="1962912"/>
                  </a:lnTo>
                  <a:lnTo>
                    <a:pt x="1240536" y="0"/>
                  </a:lnTo>
                  <a:lnTo>
                    <a:pt x="0" y="0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04359" y="4087367"/>
              <a:ext cx="208787" cy="165506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404359" y="4087367"/>
              <a:ext cx="207645" cy="1653539"/>
            </a:xfrm>
            <a:custGeom>
              <a:avLst/>
              <a:gdLst/>
              <a:ahLst/>
              <a:cxnLst/>
              <a:rect l="l" t="t" r="r" b="b"/>
              <a:pathLst>
                <a:path w="207645" h="1653539">
                  <a:moveTo>
                    <a:pt x="0" y="0"/>
                  </a:moveTo>
                  <a:lnTo>
                    <a:pt x="0" y="1653539"/>
                  </a:lnTo>
                  <a:lnTo>
                    <a:pt x="207264" y="1653539"/>
                  </a:lnTo>
                  <a:lnTo>
                    <a:pt x="207264" y="0"/>
                  </a:lnTo>
                  <a:lnTo>
                    <a:pt x="0" y="0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91355" y="4271772"/>
              <a:ext cx="208787" cy="123901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991355" y="4268723"/>
              <a:ext cx="207645" cy="1240790"/>
            </a:xfrm>
            <a:custGeom>
              <a:avLst/>
              <a:gdLst/>
              <a:ahLst/>
              <a:cxnLst/>
              <a:rect l="l" t="t" r="r" b="b"/>
              <a:pathLst>
                <a:path w="207645" h="1240789">
                  <a:moveTo>
                    <a:pt x="207263" y="0"/>
                  </a:moveTo>
                  <a:lnTo>
                    <a:pt x="0" y="111251"/>
                  </a:lnTo>
                  <a:lnTo>
                    <a:pt x="0" y="1129283"/>
                  </a:lnTo>
                  <a:lnTo>
                    <a:pt x="207263" y="1240536"/>
                  </a:lnTo>
                  <a:lnTo>
                    <a:pt x="207263" y="0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26507" y="4273296"/>
              <a:ext cx="208787" cy="123748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826507" y="4270247"/>
              <a:ext cx="205740" cy="1239520"/>
            </a:xfrm>
            <a:custGeom>
              <a:avLst/>
              <a:gdLst/>
              <a:ahLst/>
              <a:cxnLst/>
              <a:rect l="l" t="t" r="r" b="b"/>
              <a:pathLst>
                <a:path w="205739" h="1239520">
                  <a:moveTo>
                    <a:pt x="0" y="1239012"/>
                  </a:moveTo>
                  <a:lnTo>
                    <a:pt x="205740" y="1153667"/>
                  </a:lnTo>
                  <a:lnTo>
                    <a:pt x="205740" y="86867"/>
                  </a:lnTo>
                  <a:lnTo>
                    <a:pt x="0" y="0"/>
                  </a:lnTo>
                  <a:lnTo>
                    <a:pt x="0" y="1239012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98619" y="4165091"/>
              <a:ext cx="207263" cy="144932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4198619" y="4163567"/>
              <a:ext cx="205740" cy="1447800"/>
            </a:xfrm>
            <a:custGeom>
              <a:avLst/>
              <a:gdLst/>
              <a:ahLst/>
              <a:cxnLst/>
              <a:rect l="l" t="t" r="r" b="b"/>
              <a:pathLst>
                <a:path w="205739" h="1447800">
                  <a:moveTo>
                    <a:pt x="0" y="0"/>
                  </a:moveTo>
                  <a:lnTo>
                    <a:pt x="0" y="1447800"/>
                  </a:lnTo>
                  <a:lnTo>
                    <a:pt x="205740" y="1447800"/>
                  </a:lnTo>
                  <a:lnTo>
                    <a:pt x="205740" y="0"/>
                  </a:lnTo>
                  <a:lnTo>
                    <a:pt x="0" y="0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19243" y="4165091"/>
              <a:ext cx="208787" cy="1449324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4370831" y="3439667"/>
              <a:ext cx="455930" cy="2171700"/>
            </a:xfrm>
            <a:custGeom>
              <a:avLst/>
              <a:gdLst/>
              <a:ahLst/>
              <a:cxnLst/>
              <a:rect l="l" t="t" r="r" b="b"/>
              <a:pathLst>
                <a:path w="455929" h="2171700">
                  <a:moveTo>
                    <a:pt x="455675" y="2171700"/>
                  </a:moveTo>
                  <a:lnTo>
                    <a:pt x="455675" y="723900"/>
                  </a:lnTo>
                  <a:lnTo>
                    <a:pt x="248411" y="723900"/>
                  </a:lnTo>
                  <a:lnTo>
                    <a:pt x="248411" y="2171700"/>
                  </a:lnTo>
                  <a:lnTo>
                    <a:pt x="455675" y="2171700"/>
                  </a:lnTo>
                  <a:close/>
                </a:path>
                <a:path w="455929" h="2171700">
                  <a:moveTo>
                    <a:pt x="266700" y="416051"/>
                  </a:moveTo>
                  <a:lnTo>
                    <a:pt x="230124" y="0"/>
                  </a:lnTo>
                  <a:lnTo>
                    <a:pt x="36575" y="0"/>
                  </a:lnTo>
                  <a:lnTo>
                    <a:pt x="0" y="416051"/>
                  </a:lnTo>
                  <a:lnTo>
                    <a:pt x="266700" y="416051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93691" y="3845051"/>
              <a:ext cx="252983" cy="25145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33671" y="5705855"/>
              <a:ext cx="224027" cy="12344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76571" y="5705855"/>
              <a:ext cx="228600" cy="123444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845051" y="3648455"/>
              <a:ext cx="1344295" cy="309880"/>
            </a:xfrm>
            <a:custGeom>
              <a:avLst/>
              <a:gdLst/>
              <a:ahLst/>
              <a:cxnLst/>
              <a:rect l="l" t="t" r="r" b="b"/>
              <a:pathLst>
                <a:path w="1344295" h="309879">
                  <a:moveTo>
                    <a:pt x="544067" y="0"/>
                  </a:moveTo>
                  <a:lnTo>
                    <a:pt x="478535" y="1524"/>
                  </a:lnTo>
                  <a:lnTo>
                    <a:pt x="416051" y="7620"/>
                  </a:lnTo>
                  <a:lnTo>
                    <a:pt x="353567" y="15240"/>
                  </a:lnTo>
                  <a:lnTo>
                    <a:pt x="295655" y="27432"/>
                  </a:lnTo>
                  <a:lnTo>
                    <a:pt x="242315" y="41148"/>
                  </a:lnTo>
                  <a:lnTo>
                    <a:pt x="193548" y="56387"/>
                  </a:lnTo>
                  <a:lnTo>
                    <a:pt x="150876" y="73152"/>
                  </a:lnTo>
                  <a:lnTo>
                    <a:pt x="117348" y="92964"/>
                  </a:lnTo>
                  <a:lnTo>
                    <a:pt x="74676" y="134112"/>
                  </a:lnTo>
                  <a:lnTo>
                    <a:pt x="62483" y="211836"/>
                  </a:lnTo>
                  <a:lnTo>
                    <a:pt x="47243" y="260604"/>
                  </a:lnTo>
                  <a:lnTo>
                    <a:pt x="24383" y="295656"/>
                  </a:lnTo>
                  <a:lnTo>
                    <a:pt x="0" y="309372"/>
                  </a:lnTo>
                </a:path>
                <a:path w="1344295" h="309879">
                  <a:moveTo>
                    <a:pt x="1344167" y="309372"/>
                  </a:moveTo>
                  <a:lnTo>
                    <a:pt x="1318259" y="295656"/>
                  </a:lnTo>
                  <a:lnTo>
                    <a:pt x="1296924" y="260604"/>
                  </a:lnTo>
                  <a:lnTo>
                    <a:pt x="1281684" y="211836"/>
                  </a:lnTo>
                  <a:lnTo>
                    <a:pt x="1275588" y="155448"/>
                  </a:lnTo>
                  <a:lnTo>
                    <a:pt x="1271015" y="135636"/>
                  </a:lnTo>
                  <a:lnTo>
                    <a:pt x="1232915" y="97536"/>
                  </a:lnTo>
                  <a:lnTo>
                    <a:pt x="1162811" y="64008"/>
                  </a:lnTo>
                  <a:lnTo>
                    <a:pt x="1118615" y="48768"/>
                  </a:lnTo>
                  <a:lnTo>
                    <a:pt x="1069848" y="35052"/>
                  </a:lnTo>
                  <a:lnTo>
                    <a:pt x="1014983" y="22859"/>
                  </a:lnTo>
                  <a:lnTo>
                    <a:pt x="958595" y="12192"/>
                  </a:lnTo>
                  <a:lnTo>
                    <a:pt x="897635" y="6096"/>
                  </a:lnTo>
                  <a:lnTo>
                    <a:pt x="836675" y="1524"/>
                  </a:lnTo>
                  <a:lnTo>
                    <a:pt x="774191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82211" y="3639311"/>
              <a:ext cx="123444" cy="22860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28615" y="3639311"/>
              <a:ext cx="123444" cy="22860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4050791" y="3439667"/>
              <a:ext cx="940435" cy="931544"/>
            </a:xfrm>
            <a:custGeom>
              <a:avLst/>
              <a:gdLst/>
              <a:ahLst/>
              <a:cxnLst/>
              <a:rect l="l" t="t" r="r" b="b"/>
              <a:pathLst>
                <a:path w="940435" h="931545">
                  <a:moveTo>
                    <a:pt x="0" y="416052"/>
                  </a:moveTo>
                  <a:lnTo>
                    <a:pt x="1524" y="931164"/>
                  </a:lnTo>
                </a:path>
                <a:path w="940435" h="931545">
                  <a:moveTo>
                    <a:pt x="0" y="416052"/>
                  </a:moveTo>
                  <a:lnTo>
                    <a:pt x="249936" y="516636"/>
                  </a:lnTo>
                </a:path>
                <a:path w="940435" h="931545">
                  <a:moveTo>
                    <a:pt x="240792" y="509016"/>
                  </a:moveTo>
                  <a:lnTo>
                    <a:pt x="242316" y="819912"/>
                  </a:lnTo>
                </a:path>
                <a:path w="940435" h="931545">
                  <a:moveTo>
                    <a:pt x="940308" y="931164"/>
                  </a:moveTo>
                  <a:lnTo>
                    <a:pt x="940308" y="416052"/>
                  </a:lnTo>
                </a:path>
                <a:path w="940435" h="931545">
                  <a:moveTo>
                    <a:pt x="379476" y="0"/>
                  </a:moveTo>
                  <a:lnTo>
                    <a:pt x="379476" y="416052"/>
                  </a:lnTo>
                </a:path>
                <a:path w="940435" h="931545">
                  <a:moveTo>
                    <a:pt x="518160" y="0"/>
                  </a:moveTo>
                  <a:lnTo>
                    <a:pt x="518160" y="416052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507991" y="4261103"/>
              <a:ext cx="833755" cy="1312545"/>
            </a:xfrm>
            <a:custGeom>
              <a:avLst/>
              <a:gdLst/>
              <a:ahLst/>
              <a:cxnLst/>
              <a:rect l="l" t="t" r="r" b="b"/>
              <a:pathLst>
                <a:path w="833754" h="1312545">
                  <a:moveTo>
                    <a:pt x="76200" y="975360"/>
                  </a:moveTo>
                  <a:lnTo>
                    <a:pt x="0" y="937260"/>
                  </a:lnTo>
                  <a:lnTo>
                    <a:pt x="76200" y="899160"/>
                  </a:lnTo>
                  <a:lnTo>
                    <a:pt x="76200" y="928116"/>
                  </a:lnTo>
                  <a:lnTo>
                    <a:pt x="723900" y="928116"/>
                  </a:lnTo>
                  <a:lnTo>
                    <a:pt x="723900" y="946404"/>
                  </a:lnTo>
                  <a:lnTo>
                    <a:pt x="76200" y="946404"/>
                  </a:lnTo>
                  <a:lnTo>
                    <a:pt x="76200" y="975360"/>
                  </a:lnTo>
                  <a:close/>
                </a:path>
                <a:path w="833754" h="1312545">
                  <a:moveTo>
                    <a:pt x="283464" y="665988"/>
                  </a:moveTo>
                  <a:lnTo>
                    <a:pt x="207264" y="627888"/>
                  </a:lnTo>
                  <a:lnTo>
                    <a:pt x="283464" y="589788"/>
                  </a:lnTo>
                  <a:lnTo>
                    <a:pt x="283464" y="618744"/>
                  </a:lnTo>
                  <a:lnTo>
                    <a:pt x="723900" y="618744"/>
                  </a:lnTo>
                  <a:lnTo>
                    <a:pt x="723900" y="637032"/>
                  </a:lnTo>
                  <a:lnTo>
                    <a:pt x="283464" y="637032"/>
                  </a:lnTo>
                  <a:lnTo>
                    <a:pt x="283464" y="665988"/>
                  </a:lnTo>
                  <a:close/>
                </a:path>
                <a:path w="833754" h="1312545">
                  <a:moveTo>
                    <a:pt x="477012" y="1312164"/>
                  </a:moveTo>
                  <a:lnTo>
                    <a:pt x="396239" y="1281684"/>
                  </a:lnTo>
                  <a:lnTo>
                    <a:pt x="467868" y="1235964"/>
                  </a:lnTo>
                  <a:lnTo>
                    <a:pt x="470916" y="1264920"/>
                  </a:lnTo>
                  <a:lnTo>
                    <a:pt x="652272" y="1264920"/>
                  </a:lnTo>
                  <a:lnTo>
                    <a:pt x="473963" y="1283208"/>
                  </a:lnTo>
                  <a:lnTo>
                    <a:pt x="473963" y="1284732"/>
                  </a:lnTo>
                  <a:lnTo>
                    <a:pt x="477012" y="1312164"/>
                  </a:lnTo>
                  <a:close/>
                </a:path>
                <a:path w="833754" h="1312545">
                  <a:moveTo>
                    <a:pt x="652272" y="1264920"/>
                  </a:moveTo>
                  <a:lnTo>
                    <a:pt x="470916" y="1264920"/>
                  </a:lnTo>
                  <a:lnTo>
                    <a:pt x="722375" y="1239012"/>
                  </a:lnTo>
                  <a:lnTo>
                    <a:pt x="725424" y="1257300"/>
                  </a:lnTo>
                  <a:lnTo>
                    <a:pt x="652272" y="1264920"/>
                  </a:lnTo>
                  <a:close/>
                </a:path>
                <a:path w="833754" h="1312545">
                  <a:moveTo>
                    <a:pt x="501396" y="265176"/>
                  </a:moveTo>
                  <a:lnTo>
                    <a:pt x="469392" y="265176"/>
                  </a:lnTo>
                  <a:lnTo>
                    <a:pt x="821436" y="0"/>
                  </a:lnTo>
                  <a:lnTo>
                    <a:pt x="833627" y="15239"/>
                  </a:lnTo>
                  <a:lnTo>
                    <a:pt x="501396" y="265176"/>
                  </a:lnTo>
                  <a:close/>
                </a:path>
                <a:path w="833754" h="1312545">
                  <a:moveTo>
                    <a:pt x="414528" y="318516"/>
                  </a:moveTo>
                  <a:lnTo>
                    <a:pt x="452628" y="242316"/>
                  </a:lnTo>
                  <a:lnTo>
                    <a:pt x="469392" y="265176"/>
                  </a:lnTo>
                  <a:lnTo>
                    <a:pt x="501396" y="265176"/>
                  </a:lnTo>
                  <a:lnTo>
                    <a:pt x="481584" y="280416"/>
                  </a:lnTo>
                  <a:lnTo>
                    <a:pt x="498348" y="303276"/>
                  </a:lnTo>
                  <a:lnTo>
                    <a:pt x="414528" y="3185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024628" y="3233927"/>
              <a:ext cx="929640" cy="205740"/>
            </a:xfrm>
            <a:custGeom>
              <a:avLst/>
              <a:gdLst/>
              <a:ahLst/>
              <a:cxnLst/>
              <a:rect l="l" t="t" r="r" b="b"/>
              <a:pathLst>
                <a:path w="929639" h="205739">
                  <a:moveTo>
                    <a:pt x="929639" y="205740"/>
                  </a:moveTo>
                  <a:lnTo>
                    <a:pt x="0" y="205740"/>
                  </a:lnTo>
                  <a:lnTo>
                    <a:pt x="0" y="0"/>
                  </a:lnTo>
                  <a:lnTo>
                    <a:pt x="929639" y="0"/>
                  </a:lnTo>
                  <a:lnTo>
                    <a:pt x="929639" y="2057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507991" y="3329939"/>
              <a:ext cx="521334" cy="220979"/>
            </a:xfrm>
            <a:custGeom>
              <a:avLst/>
              <a:gdLst/>
              <a:ahLst/>
              <a:cxnLst/>
              <a:rect l="l" t="t" r="r" b="b"/>
              <a:pathLst>
                <a:path w="521335" h="220979">
                  <a:moveTo>
                    <a:pt x="74676" y="193548"/>
                  </a:moveTo>
                  <a:lnTo>
                    <a:pt x="67056" y="178308"/>
                  </a:lnTo>
                  <a:lnTo>
                    <a:pt x="513588" y="0"/>
                  </a:lnTo>
                  <a:lnTo>
                    <a:pt x="521208" y="15240"/>
                  </a:lnTo>
                  <a:lnTo>
                    <a:pt x="74676" y="193548"/>
                  </a:lnTo>
                  <a:close/>
                </a:path>
                <a:path w="521335" h="220979">
                  <a:moveTo>
                    <a:pt x="85344" y="220980"/>
                  </a:moveTo>
                  <a:lnTo>
                    <a:pt x="0" y="213360"/>
                  </a:lnTo>
                  <a:lnTo>
                    <a:pt x="56388" y="149352"/>
                  </a:lnTo>
                  <a:lnTo>
                    <a:pt x="67056" y="178308"/>
                  </a:lnTo>
                  <a:lnTo>
                    <a:pt x="56388" y="182880"/>
                  </a:lnTo>
                  <a:lnTo>
                    <a:pt x="62484" y="198120"/>
                  </a:lnTo>
                  <a:lnTo>
                    <a:pt x="76200" y="198120"/>
                  </a:lnTo>
                  <a:lnTo>
                    <a:pt x="85344" y="220980"/>
                  </a:lnTo>
                  <a:close/>
                </a:path>
                <a:path w="521335" h="220979">
                  <a:moveTo>
                    <a:pt x="62484" y="198120"/>
                  </a:moveTo>
                  <a:lnTo>
                    <a:pt x="56388" y="182880"/>
                  </a:lnTo>
                  <a:lnTo>
                    <a:pt x="67056" y="178308"/>
                  </a:lnTo>
                  <a:lnTo>
                    <a:pt x="74676" y="193548"/>
                  </a:lnTo>
                  <a:lnTo>
                    <a:pt x="62484" y="198120"/>
                  </a:lnTo>
                  <a:close/>
                </a:path>
                <a:path w="521335" h="220979">
                  <a:moveTo>
                    <a:pt x="76200" y="198120"/>
                  </a:moveTo>
                  <a:lnTo>
                    <a:pt x="62484" y="198120"/>
                  </a:lnTo>
                  <a:lnTo>
                    <a:pt x="74676" y="193548"/>
                  </a:lnTo>
                  <a:lnTo>
                    <a:pt x="76200" y="1981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921251" y="3992880"/>
              <a:ext cx="1172210" cy="1755775"/>
            </a:xfrm>
            <a:custGeom>
              <a:avLst/>
              <a:gdLst/>
              <a:ahLst/>
              <a:cxnLst/>
              <a:rect l="l" t="t" r="r" b="b"/>
              <a:pathLst>
                <a:path w="1172210" h="1755775">
                  <a:moveTo>
                    <a:pt x="27432" y="0"/>
                  </a:moveTo>
                  <a:lnTo>
                    <a:pt x="27432" y="1755648"/>
                  </a:lnTo>
                </a:path>
                <a:path w="1172210" h="1755775">
                  <a:moveTo>
                    <a:pt x="1171955" y="0"/>
                  </a:moveTo>
                  <a:lnTo>
                    <a:pt x="1171955" y="1755648"/>
                  </a:lnTo>
                </a:path>
                <a:path w="1172210" h="1755775">
                  <a:moveTo>
                    <a:pt x="0" y="0"/>
                  </a:moveTo>
                  <a:lnTo>
                    <a:pt x="1524" y="175564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068823" y="5608319"/>
              <a:ext cx="312420" cy="123825"/>
            </a:xfrm>
            <a:custGeom>
              <a:avLst/>
              <a:gdLst/>
              <a:ahLst/>
              <a:cxnLst/>
              <a:rect l="l" t="t" r="r" b="b"/>
              <a:pathLst>
                <a:path w="312420" h="123825">
                  <a:moveTo>
                    <a:pt x="59436" y="71628"/>
                  </a:moveTo>
                  <a:lnTo>
                    <a:pt x="0" y="10668"/>
                  </a:lnTo>
                  <a:lnTo>
                    <a:pt x="83820" y="0"/>
                  </a:lnTo>
                  <a:lnTo>
                    <a:pt x="76200" y="22860"/>
                  </a:lnTo>
                  <a:lnTo>
                    <a:pt x="62484" y="22860"/>
                  </a:lnTo>
                  <a:lnTo>
                    <a:pt x="56388" y="39624"/>
                  </a:lnTo>
                  <a:lnTo>
                    <a:pt x="68580" y="44196"/>
                  </a:lnTo>
                  <a:lnTo>
                    <a:pt x="59436" y="71628"/>
                  </a:lnTo>
                  <a:close/>
                </a:path>
                <a:path w="312420" h="123825">
                  <a:moveTo>
                    <a:pt x="68580" y="44196"/>
                  </a:moveTo>
                  <a:lnTo>
                    <a:pt x="56388" y="39624"/>
                  </a:lnTo>
                  <a:lnTo>
                    <a:pt x="62484" y="22860"/>
                  </a:lnTo>
                  <a:lnTo>
                    <a:pt x="74676" y="27432"/>
                  </a:lnTo>
                  <a:lnTo>
                    <a:pt x="68580" y="44196"/>
                  </a:lnTo>
                  <a:close/>
                </a:path>
                <a:path w="312420" h="123825">
                  <a:moveTo>
                    <a:pt x="74676" y="27432"/>
                  </a:moveTo>
                  <a:lnTo>
                    <a:pt x="62484" y="22860"/>
                  </a:lnTo>
                  <a:lnTo>
                    <a:pt x="76200" y="22860"/>
                  </a:lnTo>
                  <a:lnTo>
                    <a:pt x="74676" y="27432"/>
                  </a:lnTo>
                  <a:close/>
                </a:path>
                <a:path w="312420" h="123825">
                  <a:moveTo>
                    <a:pt x="306324" y="123444"/>
                  </a:moveTo>
                  <a:lnTo>
                    <a:pt x="68580" y="44196"/>
                  </a:lnTo>
                  <a:lnTo>
                    <a:pt x="74676" y="27432"/>
                  </a:lnTo>
                  <a:lnTo>
                    <a:pt x="312419" y="106680"/>
                  </a:lnTo>
                  <a:lnTo>
                    <a:pt x="306324" y="1234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5103367" y="3251923"/>
            <a:ext cx="492125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5" dirty="0">
                <a:latin typeface="Times New Roman"/>
                <a:cs typeface="Times New Roman"/>
              </a:rPr>
              <a:t>HT</a:t>
            </a:r>
            <a:r>
              <a:rPr sz="900" spc="-1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u</a:t>
            </a:r>
            <a:r>
              <a:rPr sz="900" spc="-5" dirty="0">
                <a:latin typeface="Times New Roman"/>
                <a:cs typeface="Times New Roman"/>
              </a:rPr>
              <a:t>tlet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896359" y="3488193"/>
            <a:ext cx="10541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imes New Roman"/>
                <a:cs typeface="Times New Roman"/>
              </a:rPr>
              <a:t>+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307584" y="4184612"/>
            <a:ext cx="401955" cy="2984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1070"/>
              </a:lnSpc>
              <a:spcBef>
                <a:spcPts val="140"/>
              </a:spcBef>
            </a:pPr>
            <a:r>
              <a:rPr sz="900" spc="5" dirty="0">
                <a:latin typeface="Times New Roman"/>
                <a:cs typeface="Times New Roman"/>
              </a:rPr>
              <a:t>P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5" dirty="0">
                <a:latin typeface="Times New Roman"/>
                <a:cs typeface="Times New Roman"/>
              </a:rPr>
              <a:t>i</a:t>
            </a:r>
            <a:r>
              <a:rPr sz="900" spc="-25" dirty="0">
                <a:latin typeface="Times New Roman"/>
                <a:cs typeface="Times New Roman"/>
              </a:rPr>
              <a:t>m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spc="10" dirty="0">
                <a:latin typeface="Times New Roman"/>
                <a:cs typeface="Times New Roman"/>
              </a:rPr>
              <a:t>r</a:t>
            </a:r>
            <a:r>
              <a:rPr sz="900" spc="-5" dirty="0">
                <a:latin typeface="Times New Roman"/>
                <a:cs typeface="Times New Roman"/>
              </a:rPr>
              <a:t>y  </a:t>
            </a:r>
            <a:r>
              <a:rPr sz="900" spc="-20" dirty="0">
                <a:latin typeface="Times New Roman"/>
                <a:cs typeface="Times New Roman"/>
              </a:rPr>
              <a:t>w</a:t>
            </a:r>
            <a:r>
              <a:rPr sz="900" spc="-5" dirty="0">
                <a:latin typeface="Times New Roman"/>
                <a:cs typeface="Times New Roman"/>
              </a:rPr>
              <a:t>i</a:t>
            </a:r>
            <a:r>
              <a:rPr sz="900" dirty="0">
                <a:latin typeface="Times New Roman"/>
                <a:cs typeface="Times New Roman"/>
              </a:rPr>
              <a:t>nd</a:t>
            </a:r>
            <a:r>
              <a:rPr sz="900" spc="-5" dirty="0">
                <a:latin typeface="Times New Roman"/>
                <a:cs typeface="Times New Roman"/>
              </a:rPr>
              <a:t>i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-5" dirty="0">
                <a:latin typeface="Times New Roman"/>
                <a:cs typeface="Times New Roman"/>
              </a:rPr>
              <a:t>g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307584" y="4699724"/>
            <a:ext cx="658495" cy="129476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153670">
              <a:lnSpc>
                <a:spcPts val="1040"/>
              </a:lnSpc>
              <a:spcBef>
                <a:spcPts val="165"/>
              </a:spcBef>
            </a:pPr>
            <a:r>
              <a:rPr sz="900" spc="-5" dirty="0">
                <a:latin typeface="Times New Roman"/>
                <a:cs typeface="Times New Roman"/>
              </a:rPr>
              <a:t>Seco</a:t>
            </a:r>
            <a:r>
              <a:rPr sz="900" dirty="0">
                <a:latin typeface="Times New Roman"/>
                <a:cs typeface="Times New Roman"/>
              </a:rPr>
              <a:t>nd</a:t>
            </a:r>
            <a:r>
              <a:rPr sz="900" spc="-5" dirty="0">
                <a:latin typeface="Times New Roman"/>
                <a:cs typeface="Times New Roman"/>
              </a:rPr>
              <a:t>ary  winding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900" spc="-5" dirty="0">
                <a:latin typeface="Times New Roman"/>
                <a:cs typeface="Times New Roman"/>
              </a:rPr>
              <a:t>Soft</a:t>
            </a:r>
            <a:r>
              <a:rPr sz="900" spc="-4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Iron</a:t>
            </a:r>
            <a:r>
              <a:rPr sz="900" spc="-5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core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00">
              <a:latin typeface="Times New Roman"/>
              <a:cs typeface="Times New Roman"/>
            </a:endParaRPr>
          </a:p>
          <a:p>
            <a:pPr marL="12700" marR="60325">
              <a:lnSpc>
                <a:spcPts val="1040"/>
              </a:lnSpc>
            </a:pPr>
            <a:r>
              <a:rPr sz="900" spc="-5" dirty="0">
                <a:latin typeface="Times New Roman"/>
                <a:cs typeface="Times New Roman"/>
              </a:rPr>
              <a:t>Oil</a:t>
            </a:r>
            <a:r>
              <a:rPr sz="900" spc="-3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filled</a:t>
            </a:r>
            <a:r>
              <a:rPr sz="900" spc="-3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for </a:t>
            </a:r>
            <a:r>
              <a:rPr sz="900" spc="-21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Cooling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800">
              <a:latin typeface="Times New Roman"/>
              <a:cs typeface="Times New Roman"/>
            </a:endParaRPr>
          </a:p>
          <a:p>
            <a:pPr marL="12700" marR="233045">
              <a:lnSpc>
                <a:spcPct val="100000"/>
              </a:lnSpc>
              <a:spcBef>
                <a:spcPts val="5"/>
              </a:spcBef>
            </a:pPr>
            <a:r>
              <a:rPr sz="900" spc="-5" dirty="0">
                <a:latin typeface="Times New Roman"/>
                <a:cs typeface="Times New Roman"/>
              </a:rPr>
              <a:t>S</a:t>
            </a:r>
            <a:r>
              <a:rPr sz="900" dirty="0">
                <a:latin typeface="Times New Roman"/>
                <a:cs typeface="Times New Roman"/>
              </a:rPr>
              <a:t>o</a:t>
            </a:r>
            <a:r>
              <a:rPr sz="900" spc="-20" dirty="0">
                <a:latin typeface="Times New Roman"/>
                <a:cs typeface="Times New Roman"/>
              </a:rPr>
              <a:t>f</a:t>
            </a:r>
            <a:r>
              <a:rPr sz="900" spc="-5" dirty="0">
                <a:latin typeface="Times New Roman"/>
                <a:cs typeface="Times New Roman"/>
              </a:rPr>
              <a:t>t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ir</a:t>
            </a:r>
            <a:r>
              <a:rPr sz="900" dirty="0">
                <a:latin typeface="Times New Roman"/>
                <a:cs typeface="Times New Roman"/>
              </a:rPr>
              <a:t>o</a:t>
            </a:r>
            <a:r>
              <a:rPr sz="900" spc="-5" dirty="0">
                <a:latin typeface="Times New Roman"/>
                <a:cs typeface="Times New Roman"/>
              </a:rPr>
              <a:t>n  Cover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6123432" y="3736847"/>
            <a:ext cx="0" cy="1757680"/>
          </a:xfrm>
          <a:custGeom>
            <a:avLst/>
            <a:gdLst/>
            <a:ahLst/>
            <a:cxnLst/>
            <a:rect l="l" t="t" r="r" b="b"/>
            <a:pathLst>
              <a:path h="1757679">
                <a:moveTo>
                  <a:pt x="0" y="0"/>
                </a:moveTo>
                <a:lnTo>
                  <a:pt x="0" y="1757171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47" name="object 47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06851" y="9241535"/>
            <a:ext cx="33655" cy="6350"/>
          </a:xfrm>
          <a:custGeom>
            <a:avLst/>
            <a:gdLst/>
            <a:ahLst/>
            <a:cxnLst/>
            <a:rect l="l" t="t" r="r" b="b"/>
            <a:pathLst>
              <a:path w="33655" h="6350">
                <a:moveTo>
                  <a:pt x="33528" y="6096"/>
                </a:moveTo>
                <a:lnTo>
                  <a:pt x="0" y="6096"/>
                </a:lnTo>
                <a:lnTo>
                  <a:pt x="0" y="0"/>
                </a:lnTo>
                <a:lnTo>
                  <a:pt x="33528" y="0"/>
                </a:lnTo>
                <a:lnTo>
                  <a:pt x="33528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70732" y="9241535"/>
            <a:ext cx="32384" cy="6350"/>
          </a:xfrm>
          <a:custGeom>
            <a:avLst/>
            <a:gdLst/>
            <a:ahLst/>
            <a:cxnLst/>
            <a:rect l="l" t="t" r="r" b="b"/>
            <a:pathLst>
              <a:path w="32385" h="6350">
                <a:moveTo>
                  <a:pt x="32003" y="6096"/>
                </a:moveTo>
                <a:lnTo>
                  <a:pt x="0" y="6096"/>
                </a:lnTo>
                <a:lnTo>
                  <a:pt x="0" y="0"/>
                </a:lnTo>
                <a:lnTo>
                  <a:pt x="32003" y="0"/>
                </a:lnTo>
                <a:lnTo>
                  <a:pt x="32003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488948" y="6984492"/>
            <a:ext cx="1163320" cy="2075814"/>
            <a:chOff x="1488948" y="6984492"/>
            <a:chExt cx="1163320" cy="2075814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8948" y="6984492"/>
              <a:ext cx="1162811" cy="207568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7548" y="7174992"/>
              <a:ext cx="687323" cy="171602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717548" y="7173467"/>
              <a:ext cx="685800" cy="1714500"/>
            </a:xfrm>
            <a:custGeom>
              <a:avLst/>
              <a:gdLst/>
              <a:ahLst/>
              <a:cxnLst/>
              <a:rect l="l" t="t" r="r" b="b"/>
              <a:pathLst>
                <a:path w="685800" h="1714500">
                  <a:moveTo>
                    <a:pt x="0" y="0"/>
                  </a:moveTo>
                  <a:lnTo>
                    <a:pt x="0" y="1714500"/>
                  </a:lnTo>
                  <a:lnTo>
                    <a:pt x="685800" y="1714500"/>
                  </a:lnTo>
                  <a:lnTo>
                    <a:pt x="685800" y="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774947" y="6982967"/>
            <a:ext cx="1847214" cy="2075814"/>
            <a:chOff x="3774947" y="6982967"/>
            <a:chExt cx="1847214" cy="2075814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74947" y="6982967"/>
              <a:ext cx="1847087" cy="207568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46447" y="7173467"/>
              <a:ext cx="687323" cy="171602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346447" y="7173467"/>
              <a:ext cx="685800" cy="1714500"/>
            </a:xfrm>
            <a:custGeom>
              <a:avLst/>
              <a:gdLst/>
              <a:ahLst/>
              <a:cxnLst/>
              <a:rect l="l" t="t" r="r" b="b"/>
              <a:pathLst>
                <a:path w="685800" h="1714500">
                  <a:moveTo>
                    <a:pt x="0" y="0"/>
                  </a:moveTo>
                  <a:lnTo>
                    <a:pt x="0" y="1714500"/>
                  </a:lnTo>
                  <a:lnTo>
                    <a:pt x="685800" y="1714500"/>
                  </a:lnTo>
                  <a:lnTo>
                    <a:pt x="685800" y="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87172" y="641362"/>
            <a:ext cx="6495415" cy="5775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215" algn="r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AUTOMOBILE</a:t>
            </a:r>
            <a:r>
              <a:rPr sz="1100" spc="-6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ENGINEERING</a:t>
            </a:r>
            <a:endParaRPr sz="1100">
              <a:latin typeface="Calibri"/>
              <a:cs typeface="Calibri"/>
            </a:endParaRPr>
          </a:p>
          <a:p>
            <a:pPr marL="323215" marR="12065" indent="457200" algn="just">
              <a:lnSpc>
                <a:spcPts val="1380"/>
              </a:lnSpc>
              <a:spcBef>
                <a:spcPts val="970"/>
              </a:spcBef>
            </a:pPr>
            <a:r>
              <a:rPr sz="1200" spc="-5" dirty="0">
                <a:latin typeface="Times New Roman"/>
                <a:cs typeface="Times New Roman"/>
              </a:rPr>
              <a:t>Around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laminated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core,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secondary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winding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wounded.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This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consists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many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turns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very </a:t>
            </a:r>
            <a:r>
              <a:rPr sz="1200" dirty="0">
                <a:latin typeface="Times New Roman"/>
                <a:cs typeface="Times New Roman"/>
              </a:rPr>
              <a:t>fine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insulated copper </a:t>
            </a:r>
            <a:r>
              <a:rPr sz="1200" spc="-5" dirty="0">
                <a:latin typeface="Times New Roman"/>
                <a:cs typeface="Times New Roman"/>
              </a:rPr>
              <a:t>wire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(generally in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vicinity of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20,000 turns).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One </a:t>
            </a:r>
            <a:r>
              <a:rPr sz="1200" dirty="0">
                <a:latin typeface="Times New Roman"/>
                <a:cs typeface="Times New Roman"/>
              </a:rPr>
              <a:t>end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this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winding is </a:t>
            </a:r>
            <a:r>
              <a:rPr sz="1200" dirty="0">
                <a:latin typeface="Times New Roman"/>
                <a:cs typeface="Times New Roman"/>
              </a:rPr>
              <a:t>connected </a:t>
            </a: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HT </a:t>
            </a:r>
            <a:r>
              <a:rPr sz="1200" dirty="0">
                <a:latin typeface="Times New Roman"/>
                <a:cs typeface="Times New Roman"/>
              </a:rPr>
              <a:t>outlet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coil </a:t>
            </a:r>
            <a:r>
              <a:rPr sz="1200" spc="-10" dirty="0">
                <a:latin typeface="Times New Roman"/>
                <a:cs typeface="Times New Roman"/>
              </a:rPr>
              <a:t>via </a:t>
            </a:r>
            <a:r>
              <a:rPr sz="1200" spc="-5" dirty="0">
                <a:latin typeface="Times New Roman"/>
                <a:cs typeface="Times New Roman"/>
              </a:rPr>
              <a:t>the laminated iron core which </a:t>
            </a:r>
            <a:r>
              <a:rPr sz="1200" spc="-10" dirty="0">
                <a:latin typeface="Times New Roman"/>
                <a:cs typeface="Times New Roman"/>
              </a:rPr>
              <a:t>it </a:t>
            </a:r>
            <a:r>
              <a:rPr sz="1200" spc="-5" dirty="0">
                <a:latin typeface="Times New Roman"/>
                <a:cs typeface="Times New Roman"/>
              </a:rPr>
              <a:t>used </a:t>
            </a:r>
            <a:r>
              <a:rPr sz="1200" dirty="0">
                <a:latin typeface="Times New Roman"/>
                <a:cs typeface="Times New Roman"/>
              </a:rPr>
              <a:t>as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pick-up point </a:t>
            </a:r>
            <a:r>
              <a:rPr sz="1200" dirty="0">
                <a:latin typeface="Times New Roman"/>
                <a:cs typeface="Times New Roman"/>
              </a:rPr>
              <a:t>for this </a:t>
            </a:r>
            <a:r>
              <a:rPr sz="1200" spc="-5" dirty="0">
                <a:latin typeface="Times New Roman"/>
                <a:cs typeface="Times New Roman"/>
              </a:rPr>
              <a:t>connection. The other </a:t>
            </a:r>
            <a:r>
              <a:rPr sz="1200" dirty="0">
                <a:latin typeface="Times New Roman"/>
                <a:cs typeface="Times New Roman"/>
              </a:rPr>
              <a:t>end </a:t>
            </a:r>
            <a:r>
              <a:rPr sz="1200" spc="-10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connected </a:t>
            </a:r>
            <a:r>
              <a:rPr sz="1200" spc="-5" dirty="0">
                <a:latin typeface="Times New Roman"/>
                <a:cs typeface="Times New Roman"/>
              </a:rPr>
              <a:t>to the </a:t>
            </a:r>
            <a:r>
              <a:rPr sz="1200" spc="-10" dirty="0">
                <a:latin typeface="Times New Roman"/>
                <a:cs typeface="Times New Roman"/>
              </a:rPr>
              <a:t>positive </a:t>
            </a:r>
            <a:r>
              <a:rPr sz="1200" spc="-5" dirty="0">
                <a:latin typeface="Times New Roman"/>
                <a:cs typeface="Times New Roman"/>
              </a:rPr>
              <a:t>(+) low </a:t>
            </a:r>
            <a:r>
              <a:rPr sz="1200" dirty="0">
                <a:latin typeface="Times New Roman"/>
                <a:cs typeface="Times New Roman"/>
              </a:rPr>
              <a:t>tension </a:t>
            </a:r>
            <a:r>
              <a:rPr sz="1200" spc="-5" dirty="0">
                <a:latin typeface="Times New Roman"/>
                <a:cs typeface="Times New Roman"/>
              </a:rPr>
              <a:t>primary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terminal.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323215" marR="6350" indent="457200" algn="just">
              <a:lnSpc>
                <a:spcPts val="1380"/>
              </a:lnSpc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Over the top of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secondary </a:t>
            </a:r>
            <a:r>
              <a:rPr sz="1200" dirty="0">
                <a:latin typeface="Times New Roman"/>
                <a:cs typeface="Times New Roman"/>
              </a:rPr>
              <a:t>winding the </a:t>
            </a:r>
            <a:r>
              <a:rPr sz="1200" spc="-5" dirty="0">
                <a:latin typeface="Times New Roman"/>
                <a:cs typeface="Times New Roman"/>
              </a:rPr>
              <a:t>primary winding is wounded with the insulation.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primary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winding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consisting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few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hundred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turns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relatively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heavy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insulated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copper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wire.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ends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primary winding </a:t>
            </a:r>
            <a:r>
              <a:rPr sz="1200" dirty="0">
                <a:latin typeface="Times New Roman"/>
                <a:cs typeface="Times New Roman"/>
              </a:rPr>
              <a:t>are connected </a:t>
            </a:r>
            <a:r>
              <a:rPr sz="1200" spc="-5" dirty="0">
                <a:latin typeface="Times New Roman"/>
                <a:cs typeface="Times New Roman"/>
              </a:rPr>
              <a:t>to the</a:t>
            </a:r>
            <a:r>
              <a:rPr sz="1200" dirty="0">
                <a:latin typeface="Times New Roman"/>
                <a:cs typeface="Times New Roman"/>
              </a:rPr>
              <a:t> two </a:t>
            </a:r>
            <a:r>
              <a:rPr sz="1200" spc="-5" dirty="0">
                <a:latin typeface="Times New Roman"/>
                <a:cs typeface="Times New Roman"/>
              </a:rPr>
              <a:t>low tension, or primary </a:t>
            </a:r>
            <a:r>
              <a:rPr sz="1200" dirty="0">
                <a:latin typeface="Times New Roman"/>
                <a:cs typeface="Times New Roman"/>
              </a:rPr>
              <a:t>terminals.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 reason for </a:t>
            </a:r>
            <a:r>
              <a:rPr sz="1200" spc="-5" dirty="0">
                <a:latin typeface="Times New Roman"/>
                <a:cs typeface="Times New Roman"/>
              </a:rPr>
              <a:t>placing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primary winding </a:t>
            </a:r>
            <a:r>
              <a:rPr sz="1200" dirty="0">
                <a:latin typeface="Times New Roman"/>
                <a:cs typeface="Times New Roman"/>
              </a:rPr>
              <a:t>over the </a:t>
            </a:r>
            <a:r>
              <a:rPr sz="1200" spc="-5" dirty="0">
                <a:latin typeface="Times New Roman"/>
                <a:cs typeface="Times New Roman"/>
              </a:rPr>
              <a:t>secondary is </a:t>
            </a:r>
            <a:r>
              <a:rPr sz="1200" dirty="0">
                <a:latin typeface="Times New Roman"/>
                <a:cs typeface="Times New Roman"/>
              </a:rPr>
              <a:t>that </a:t>
            </a:r>
            <a:r>
              <a:rPr sz="1200" spc="-5" dirty="0">
                <a:latin typeface="Times New Roman"/>
                <a:cs typeface="Times New Roman"/>
              </a:rPr>
              <a:t>it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 in this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coil,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which caries the </a:t>
            </a:r>
            <a:r>
              <a:rPr sz="1200" dirty="0">
                <a:latin typeface="Times New Roman"/>
                <a:cs typeface="Times New Roman"/>
              </a:rPr>
              <a:t> full </a:t>
            </a:r>
            <a:r>
              <a:rPr sz="1200" spc="-5" dirty="0">
                <a:latin typeface="Times New Roman"/>
                <a:cs typeface="Times New Roman"/>
              </a:rPr>
              <a:t>primary </a:t>
            </a:r>
            <a:r>
              <a:rPr sz="1200" dirty="0">
                <a:latin typeface="Times New Roman"/>
                <a:cs typeface="Times New Roman"/>
              </a:rPr>
              <a:t>circuit </a:t>
            </a:r>
            <a:r>
              <a:rPr sz="1200" spc="-5" dirty="0">
                <a:latin typeface="Times New Roman"/>
                <a:cs typeface="Times New Roman"/>
              </a:rPr>
              <a:t>current (approximately 2 </a:t>
            </a:r>
            <a:r>
              <a:rPr sz="1200" dirty="0">
                <a:latin typeface="Times New Roman"/>
                <a:cs typeface="Times New Roman"/>
              </a:rPr>
              <a:t>ampere </a:t>
            </a:r>
            <a:r>
              <a:rPr sz="1200" spc="-5" dirty="0">
                <a:latin typeface="Times New Roman"/>
                <a:cs typeface="Times New Roman"/>
              </a:rPr>
              <a:t>in standard systems), the secondary </a:t>
            </a:r>
            <a:r>
              <a:rPr sz="1200" dirty="0">
                <a:latin typeface="Times New Roman"/>
                <a:cs typeface="Times New Roman"/>
              </a:rPr>
              <a:t>winding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generates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heat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5" dirty="0">
                <a:latin typeface="Times New Roman"/>
                <a:cs typeface="Times New Roman"/>
              </a:rPr>
              <a:t> by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placing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thus,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cooling oil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given </a:t>
            </a:r>
            <a:r>
              <a:rPr sz="1200" dirty="0">
                <a:latin typeface="Times New Roman"/>
                <a:cs typeface="Times New Roman"/>
              </a:rPr>
              <a:t>ready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access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323215" marR="5080" indent="45720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A ceramic insulator </a:t>
            </a:r>
            <a:r>
              <a:rPr sz="1200" dirty="0">
                <a:latin typeface="Times New Roman"/>
                <a:cs typeface="Times New Roman"/>
              </a:rPr>
              <a:t>at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base of the </a:t>
            </a:r>
            <a:r>
              <a:rPr sz="1200" dirty="0">
                <a:latin typeface="Times New Roman"/>
                <a:cs typeface="Times New Roman"/>
              </a:rPr>
              <a:t>coil </a:t>
            </a:r>
            <a:r>
              <a:rPr sz="1200" spc="-5" dirty="0">
                <a:latin typeface="Times New Roman"/>
                <a:cs typeface="Times New Roman"/>
              </a:rPr>
              <a:t>supports the </a:t>
            </a:r>
            <a:r>
              <a:rPr sz="1200" dirty="0">
                <a:latin typeface="Times New Roman"/>
                <a:cs typeface="Times New Roman"/>
              </a:rPr>
              <a:t>core and winding and at </a:t>
            </a:r>
            <a:r>
              <a:rPr sz="1200" spc="-5" dirty="0">
                <a:latin typeface="Times New Roman"/>
                <a:cs typeface="Times New Roman"/>
              </a:rPr>
              <a:t>the top is a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plastic-type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insulator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which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provides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location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point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high-tension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primary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terminals.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This </a:t>
            </a:r>
            <a:r>
              <a:rPr sz="1200" dirty="0">
                <a:latin typeface="Times New Roman"/>
                <a:cs typeface="Times New Roman"/>
              </a:rPr>
              <a:t>top </a:t>
            </a:r>
            <a:r>
              <a:rPr sz="1200" spc="-5" dirty="0">
                <a:latin typeface="Times New Roman"/>
                <a:cs typeface="Times New Roman"/>
              </a:rPr>
              <a:t>insulator is sealed into </a:t>
            </a:r>
            <a:r>
              <a:rPr sz="1200" dirty="0">
                <a:latin typeface="Times New Roman"/>
                <a:cs typeface="Times New Roman"/>
              </a:rPr>
              <a:t>the outer case </a:t>
            </a:r>
            <a:r>
              <a:rPr sz="1200" spc="-10" dirty="0">
                <a:latin typeface="Times New Roman"/>
                <a:cs typeface="Times New Roman"/>
              </a:rPr>
              <a:t>to </a:t>
            </a:r>
            <a:r>
              <a:rPr sz="1200" spc="-5" dirty="0">
                <a:latin typeface="Times New Roman"/>
                <a:cs typeface="Times New Roman"/>
              </a:rPr>
              <a:t>prevent the </a:t>
            </a:r>
            <a:r>
              <a:rPr sz="1200" dirty="0">
                <a:latin typeface="Times New Roman"/>
                <a:cs typeface="Times New Roman"/>
              </a:rPr>
              <a:t>loss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coolant oil or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energy </a:t>
            </a:r>
            <a:r>
              <a:rPr sz="1200" dirty="0">
                <a:latin typeface="Times New Roman"/>
                <a:cs typeface="Times New Roman"/>
              </a:rPr>
              <a:t>of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moisture.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-5" dirty="0">
                <a:latin typeface="Times New Roman"/>
                <a:cs typeface="Times New Roman"/>
              </a:rPr>
              <a:t>Operation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of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an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Ignition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coil</a:t>
            </a:r>
            <a:endParaRPr sz="1400">
              <a:latin typeface="Times New Roman"/>
              <a:cs typeface="Times New Roman"/>
            </a:endParaRPr>
          </a:p>
          <a:p>
            <a:pPr marL="323215" marR="9525" indent="457200" algn="just">
              <a:lnSpc>
                <a:spcPct val="95600"/>
              </a:lnSpc>
              <a:spcBef>
                <a:spcPts val="1280"/>
              </a:spcBef>
            </a:pPr>
            <a:r>
              <a:rPr sz="1200" spc="-5" dirty="0">
                <a:latin typeface="Times New Roman"/>
                <a:cs typeface="Times New Roman"/>
              </a:rPr>
              <a:t>Electromagnetic induction is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effect of creating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voltage in a conductor by </a:t>
            </a:r>
            <a:r>
              <a:rPr sz="1200" dirty="0">
                <a:latin typeface="Times New Roman"/>
                <a:cs typeface="Times New Roman"/>
              </a:rPr>
              <a:t>means </a:t>
            </a:r>
            <a:r>
              <a:rPr sz="1200" spc="-5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relative movement </a:t>
            </a:r>
            <a:r>
              <a:rPr sz="1200" dirty="0">
                <a:latin typeface="Times New Roman"/>
                <a:cs typeface="Times New Roman"/>
              </a:rPr>
              <a:t>between the </a:t>
            </a:r>
            <a:r>
              <a:rPr sz="1200" spc="-5" dirty="0">
                <a:latin typeface="Times New Roman"/>
                <a:cs typeface="Times New Roman"/>
              </a:rPr>
              <a:t>conductor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a magnetic field. In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ignition </a:t>
            </a:r>
            <a:r>
              <a:rPr sz="1200" dirty="0">
                <a:latin typeface="Times New Roman"/>
                <a:cs typeface="Times New Roman"/>
              </a:rPr>
              <a:t>coil </a:t>
            </a:r>
            <a:r>
              <a:rPr sz="1200" spc="-5" dirty="0">
                <a:latin typeface="Times New Roman"/>
                <a:cs typeface="Times New Roman"/>
              </a:rPr>
              <a:t>the conductors </a:t>
            </a:r>
            <a:r>
              <a:rPr sz="1200" dirty="0">
                <a:latin typeface="Times New Roman"/>
                <a:cs typeface="Times New Roman"/>
              </a:rPr>
              <a:t> remain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stationary</a:t>
            </a:r>
            <a:r>
              <a:rPr sz="1200" dirty="0">
                <a:latin typeface="Times New Roman"/>
                <a:cs typeface="Times New Roman"/>
              </a:rPr>
              <a:t> and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magnetic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field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moved</a:t>
            </a:r>
            <a:r>
              <a:rPr sz="1200" dirty="0">
                <a:latin typeface="Times New Roman"/>
                <a:cs typeface="Times New Roman"/>
              </a:rPr>
              <a:t> across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them.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develop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these</a:t>
            </a:r>
            <a:r>
              <a:rPr sz="1200" dirty="0">
                <a:latin typeface="Times New Roman"/>
                <a:cs typeface="Times New Roman"/>
              </a:rPr>
              <a:t> necessary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conditions, the </a:t>
            </a:r>
            <a:r>
              <a:rPr sz="1200" dirty="0">
                <a:latin typeface="Times New Roman"/>
                <a:cs typeface="Times New Roman"/>
              </a:rPr>
              <a:t>first </a:t>
            </a:r>
            <a:r>
              <a:rPr sz="1200" spc="-5" dirty="0">
                <a:latin typeface="Times New Roman"/>
                <a:cs typeface="Times New Roman"/>
              </a:rPr>
              <a:t>requirement in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ignition oil is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production </a:t>
            </a:r>
            <a:r>
              <a:rPr sz="1200" spc="-5" dirty="0">
                <a:latin typeface="Times New Roman"/>
                <a:cs typeface="Times New Roman"/>
              </a:rPr>
              <a:t>of a magnetic field. This is the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function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primary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winding.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Times New Roman"/>
              <a:cs typeface="Times New Roman"/>
            </a:endParaRPr>
          </a:p>
          <a:p>
            <a:pPr marL="323215" marR="7620" indent="457200" algn="just">
              <a:lnSpc>
                <a:spcPct val="95600"/>
              </a:lnSpc>
            </a:pPr>
            <a:r>
              <a:rPr sz="1200" dirty="0">
                <a:latin typeface="Times New Roman"/>
                <a:cs typeface="Times New Roman"/>
              </a:rPr>
              <a:t>When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ignition switch is closed,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primary winding of </a:t>
            </a:r>
            <a:r>
              <a:rPr sz="1200" dirty="0">
                <a:latin typeface="Times New Roman"/>
                <a:cs typeface="Times New Roman"/>
              </a:rPr>
              <a:t>the coil </a:t>
            </a:r>
            <a:r>
              <a:rPr sz="1200" spc="-5" dirty="0">
                <a:latin typeface="Times New Roman"/>
                <a:cs typeface="Times New Roman"/>
              </a:rPr>
              <a:t>is connected to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 positive terminal of the vehicle battery. Now, </a:t>
            </a:r>
            <a:r>
              <a:rPr sz="1200" spc="-10" dirty="0">
                <a:latin typeface="Times New Roman"/>
                <a:cs typeface="Times New Roman"/>
              </a:rPr>
              <a:t>if </a:t>
            </a:r>
            <a:r>
              <a:rPr sz="1200" spc="-5" dirty="0">
                <a:latin typeface="Times New Roman"/>
                <a:cs typeface="Times New Roman"/>
              </a:rPr>
              <a:t>the primary </a:t>
            </a:r>
            <a:r>
              <a:rPr sz="1200" dirty="0">
                <a:latin typeface="Times New Roman"/>
                <a:cs typeface="Times New Roman"/>
              </a:rPr>
              <a:t>circuit </a:t>
            </a:r>
            <a:r>
              <a:rPr sz="1200" spc="-5" dirty="0">
                <a:latin typeface="Times New Roman"/>
                <a:cs typeface="Times New Roman"/>
              </a:rPr>
              <a:t>is completed through the contact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breaker points a current will flow in the circuit, </a:t>
            </a:r>
            <a:r>
              <a:rPr sz="1200" dirty="0">
                <a:latin typeface="Times New Roman"/>
                <a:cs typeface="Times New Roman"/>
              </a:rPr>
              <a:t>creating </a:t>
            </a:r>
            <a:r>
              <a:rPr sz="1200" spc="-5" dirty="0">
                <a:latin typeface="Times New Roman"/>
                <a:cs typeface="Times New Roman"/>
              </a:rPr>
              <a:t>a magnetic </a:t>
            </a:r>
            <a:r>
              <a:rPr sz="1200" dirty="0">
                <a:latin typeface="Times New Roman"/>
                <a:cs typeface="Times New Roman"/>
              </a:rPr>
              <a:t>field </a:t>
            </a:r>
            <a:r>
              <a:rPr sz="1200" spc="-10" dirty="0">
                <a:latin typeface="Times New Roman"/>
                <a:cs typeface="Times New Roman"/>
              </a:rPr>
              <a:t>in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coil </a:t>
            </a:r>
            <a:r>
              <a:rPr sz="1200" spc="-5" dirty="0">
                <a:latin typeface="Times New Roman"/>
                <a:cs typeface="Times New Roman"/>
              </a:rPr>
              <a:t>around the soft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iron </a:t>
            </a:r>
            <a:r>
              <a:rPr sz="1200" dirty="0">
                <a:latin typeface="Times New Roman"/>
                <a:cs typeface="Times New Roman"/>
              </a:rPr>
              <a:t>core.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This magnetic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field grows outwards </a:t>
            </a:r>
            <a:r>
              <a:rPr sz="1200" dirty="0">
                <a:latin typeface="Times New Roman"/>
                <a:cs typeface="Times New Roman"/>
              </a:rPr>
              <a:t>from the core </a:t>
            </a:r>
            <a:r>
              <a:rPr sz="1200" spc="-5" dirty="0">
                <a:latin typeface="Times New Roman"/>
                <a:cs typeface="Times New Roman"/>
              </a:rPr>
              <a:t>until it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has </a:t>
            </a:r>
            <a:r>
              <a:rPr sz="1200" dirty="0">
                <a:latin typeface="Times New Roman"/>
                <a:cs typeface="Times New Roman"/>
              </a:rPr>
              <a:t>reached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maximum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value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core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fully </a:t>
            </a:r>
            <a:r>
              <a:rPr sz="1200" dirty="0">
                <a:latin typeface="Times New Roman"/>
                <a:cs typeface="Times New Roman"/>
              </a:rPr>
              <a:t>magnetized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ceases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grow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further.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97327" y="8904489"/>
            <a:ext cx="1450975" cy="353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29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37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ts val="1290"/>
              </a:lnSpc>
            </a:pPr>
            <a:r>
              <a:rPr sz="1100" dirty="0">
                <a:latin typeface="Times New Roman"/>
                <a:cs typeface="Times New Roman"/>
              </a:rPr>
              <a:t>Growing</a:t>
            </a:r>
            <a:r>
              <a:rPr sz="1100" spc="-5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Magnetic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field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30344" y="9160521"/>
            <a:ext cx="223393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latin typeface="Times New Roman"/>
                <a:cs typeface="Times New Roman"/>
              </a:rPr>
              <a:t>Department</a:t>
            </a:r>
            <a:r>
              <a:rPr sz="1100" dirty="0">
                <a:latin typeface="Times New Roman"/>
                <a:cs typeface="Times New Roman"/>
              </a:rPr>
              <a:t> of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Mechanical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Engineering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17" name="object 17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1451" y="641362"/>
            <a:ext cx="6547484" cy="3998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5565" algn="r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UT</a:t>
            </a:r>
            <a:r>
              <a:rPr sz="1100" spc="5" dirty="0">
                <a:latin typeface="Calibri"/>
                <a:cs typeface="Calibri"/>
              </a:rPr>
              <a:t>O</a:t>
            </a:r>
            <a:r>
              <a:rPr sz="1100" spc="-10" dirty="0">
                <a:latin typeface="Calibri"/>
                <a:cs typeface="Calibri"/>
              </a:rPr>
              <a:t>M</a:t>
            </a:r>
            <a:r>
              <a:rPr sz="1100" dirty="0">
                <a:latin typeface="Calibri"/>
                <a:cs typeface="Calibri"/>
              </a:rPr>
              <a:t>OBILE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spc="10" dirty="0">
                <a:latin typeface="Calibri"/>
                <a:cs typeface="Calibri"/>
              </a:rPr>
              <a:t>G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RI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G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00">
              <a:latin typeface="Calibri"/>
              <a:cs typeface="Calibri"/>
            </a:endParaRPr>
          </a:p>
          <a:p>
            <a:pPr marL="368935" marR="10160" indent="457200" algn="just">
              <a:lnSpc>
                <a:spcPts val="1380"/>
              </a:lnSpc>
              <a:tabLst>
                <a:tab pos="4025900" algn="l"/>
              </a:tabLst>
            </a:pP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provide</a:t>
            </a:r>
            <a:r>
              <a:rPr sz="1200" dirty="0">
                <a:latin typeface="Times New Roman"/>
                <a:cs typeface="Times New Roman"/>
              </a:rPr>
              <a:t> 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very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high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voltage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necessary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dirty="0">
                <a:latin typeface="Times New Roman"/>
                <a:cs typeface="Times New Roman"/>
              </a:rPr>
              <a:t> create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spark</a:t>
            </a:r>
            <a:r>
              <a:rPr sz="1200" dirty="0">
                <a:latin typeface="Times New Roman"/>
                <a:cs typeface="Times New Roman"/>
              </a:rPr>
              <a:t> across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plug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gap,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secondary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winding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very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large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number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turns.	NOTE: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ratio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number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secondary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turns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number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primary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turns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very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large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–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approximately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100:1.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effect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this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high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ration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produce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very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high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voltage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secondary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winding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when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magnetic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field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collapsed rapidly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across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contact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breaker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points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opened.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368935" marR="10160" indent="45720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dirty="0">
                <a:latin typeface="Times New Roman"/>
                <a:cs typeface="Times New Roman"/>
              </a:rPr>
              <a:t>understand the </a:t>
            </a:r>
            <a:r>
              <a:rPr sz="1200" spc="-5" dirty="0">
                <a:latin typeface="Times New Roman"/>
                <a:cs typeface="Times New Roman"/>
              </a:rPr>
              <a:t>operation of the ignition coil, it is necessary to have the knowledge of the </a:t>
            </a:r>
            <a:r>
              <a:rPr sz="1200" dirty="0">
                <a:latin typeface="Times New Roman"/>
                <a:cs typeface="Times New Roman"/>
              </a:rPr>
              <a:t> effect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winding </a:t>
            </a:r>
            <a:r>
              <a:rPr sz="1200" dirty="0">
                <a:latin typeface="Times New Roman"/>
                <a:cs typeface="Times New Roman"/>
              </a:rPr>
              <a:t>insulated </a:t>
            </a:r>
            <a:r>
              <a:rPr sz="1200" spc="-5" dirty="0">
                <a:latin typeface="Times New Roman"/>
                <a:cs typeface="Times New Roman"/>
              </a:rPr>
              <a:t>wire into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form </a:t>
            </a:r>
            <a:r>
              <a:rPr sz="1200" spc="-5" dirty="0">
                <a:latin typeface="Times New Roman"/>
                <a:cs typeface="Times New Roman"/>
              </a:rPr>
              <a:t>of a </a:t>
            </a:r>
            <a:r>
              <a:rPr sz="1200" dirty="0">
                <a:latin typeface="Times New Roman"/>
                <a:cs typeface="Times New Roman"/>
              </a:rPr>
              <a:t>coil and then </a:t>
            </a:r>
            <a:r>
              <a:rPr sz="1200" spc="-5" dirty="0">
                <a:latin typeface="Times New Roman"/>
                <a:cs typeface="Times New Roman"/>
              </a:rPr>
              <a:t>passing 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current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through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it.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earlier </a:t>
            </a:r>
            <a:r>
              <a:rPr sz="1200" dirty="0">
                <a:latin typeface="Times New Roman"/>
                <a:cs typeface="Times New Roman"/>
              </a:rPr>
              <a:t>chapters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5" dirty="0">
                <a:latin typeface="Times New Roman"/>
                <a:cs typeface="Times New Roman"/>
              </a:rPr>
              <a:t> this course, </a:t>
            </a: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-5" dirty="0">
                <a:latin typeface="Times New Roman"/>
                <a:cs typeface="Times New Roman"/>
              </a:rPr>
              <a:t>explanation </a:t>
            </a:r>
            <a:r>
              <a:rPr sz="1200" dirty="0">
                <a:latin typeface="Times New Roman"/>
                <a:cs typeface="Times New Roman"/>
              </a:rPr>
              <a:t>was </a:t>
            </a:r>
            <a:r>
              <a:rPr sz="1200" spc="-5" dirty="0">
                <a:latin typeface="Times New Roman"/>
                <a:cs typeface="Times New Roman"/>
              </a:rPr>
              <a:t>given of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how a magnetic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field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forms around a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wire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when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current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flows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through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630"/>
              </a:lnSpc>
              <a:spcBef>
                <a:spcPts val="1005"/>
              </a:spcBef>
            </a:pPr>
            <a:r>
              <a:rPr sz="1400" b="1" spc="-5" dirty="0">
                <a:latin typeface="Times New Roman"/>
                <a:cs typeface="Times New Roman"/>
              </a:rPr>
              <a:t>Construction</a:t>
            </a:r>
            <a:endParaRPr sz="1400">
              <a:latin typeface="Times New Roman"/>
              <a:cs typeface="Times New Roman"/>
            </a:endParaRPr>
          </a:p>
          <a:p>
            <a:pPr marL="368935" marR="5080" indent="457200" algn="just">
              <a:lnSpc>
                <a:spcPts val="1380"/>
              </a:lnSpc>
              <a:spcBef>
                <a:spcPts val="45"/>
              </a:spcBef>
            </a:pPr>
            <a:r>
              <a:rPr sz="1200" spc="-5" dirty="0">
                <a:latin typeface="Times New Roman"/>
                <a:cs typeface="Times New Roman"/>
              </a:rPr>
              <a:t>The construction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a capacitor is quite simple. </a:t>
            </a:r>
            <a:r>
              <a:rPr sz="1200" spc="-15" dirty="0">
                <a:latin typeface="Times New Roman"/>
                <a:cs typeface="Times New Roman"/>
              </a:rPr>
              <a:t>It </a:t>
            </a:r>
            <a:r>
              <a:rPr sz="1200" spc="-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made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two strips of metallised </a:t>
            </a:r>
            <a:r>
              <a:rPr sz="1200" spc="-10" dirty="0">
                <a:latin typeface="Times New Roman"/>
                <a:cs typeface="Times New Roman"/>
              </a:rPr>
              <a:t>paper,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separated </a:t>
            </a:r>
            <a:r>
              <a:rPr sz="1200" spc="-5" dirty="0">
                <a:latin typeface="Times New Roman"/>
                <a:cs typeface="Times New Roman"/>
              </a:rPr>
              <a:t>by a thin dielectric (insulator), generally of </a:t>
            </a:r>
            <a:r>
              <a:rPr sz="1200" dirty="0">
                <a:latin typeface="Times New Roman"/>
                <a:cs typeface="Times New Roman"/>
              </a:rPr>
              <a:t>waxed </a:t>
            </a:r>
            <a:r>
              <a:rPr sz="1200" spc="-5" dirty="0">
                <a:latin typeface="Times New Roman"/>
                <a:cs typeface="Times New Roman"/>
              </a:rPr>
              <a:t>paper or plastic, both </a:t>
            </a:r>
            <a:r>
              <a:rPr sz="1200" dirty="0">
                <a:latin typeface="Times New Roman"/>
                <a:cs typeface="Times New Roman"/>
              </a:rPr>
              <a:t>rolled </a:t>
            </a:r>
            <a:r>
              <a:rPr sz="1200" spc="-5" dirty="0">
                <a:latin typeface="Times New Roman"/>
                <a:cs typeface="Times New Roman"/>
              </a:rPr>
              <a:t>tightly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together</a:t>
            </a:r>
            <a:r>
              <a:rPr sz="1200" dirty="0">
                <a:latin typeface="Times New Roman"/>
                <a:cs typeface="Times New Roman"/>
              </a:rPr>
              <a:t> and </a:t>
            </a:r>
            <a:r>
              <a:rPr sz="1200" spc="-5" dirty="0">
                <a:latin typeface="Times New Roman"/>
                <a:cs typeface="Times New Roman"/>
              </a:rPr>
              <a:t>fitted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metal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container.</a:t>
            </a:r>
            <a:r>
              <a:rPr sz="1200" dirty="0">
                <a:latin typeface="Times New Roman"/>
                <a:cs typeface="Times New Roman"/>
              </a:rPr>
              <a:t> An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insulated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flexible</a:t>
            </a:r>
            <a:r>
              <a:rPr sz="1200" dirty="0">
                <a:latin typeface="Times New Roman"/>
                <a:cs typeface="Times New Roman"/>
              </a:rPr>
              <a:t> lead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attached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one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5" dirty="0">
                <a:latin typeface="Times New Roman"/>
                <a:cs typeface="Times New Roman"/>
              </a:rPr>
              <a:t> the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metallised plates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brought out </a:t>
            </a:r>
            <a:r>
              <a:rPr sz="1200" spc="5" dirty="0">
                <a:latin typeface="Times New Roman"/>
                <a:cs typeface="Times New Roman"/>
              </a:rPr>
              <a:t>for </a:t>
            </a:r>
            <a:r>
              <a:rPr sz="1200" spc="-5" dirty="0">
                <a:latin typeface="Times New Roman"/>
                <a:cs typeface="Times New Roman"/>
              </a:rPr>
              <a:t>connection to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insulated side of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contacts. The other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metallised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plate</a:t>
            </a:r>
            <a:r>
              <a:rPr sz="1200" dirty="0">
                <a:latin typeface="Times New Roman"/>
                <a:cs typeface="Times New Roman"/>
              </a:rPr>
              <a:t> is </a:t>
            </a:r>
            <a:r>
              <a:rPr sz="1200" spc="-5" dirty="0">
                <a:latin typeface="Times New Roman"/>
                <a:cs typeface="Times New Roman"/>
              </a:rPr>
              <a:t>attached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dirty="0">
                <a:latin typeface="Times New Roman"/>
                <a:cs typeface="Times New Roman"/>
              </a:rPr>
              <a:t> the </a:t>
            </a:r>
            <a:r>
              <a:rPr sz="1200" spc="-5" dirty="0">
                <a:latin typeface="Times New Roman"/>
                <a:cs typeface="Times New Roman"/>
              </a:rPr>
              <a:t>metal </a:t>
            </a:r>
            <a:r>
              <a:rPr sz="1200" dirty="0">
                <a:latin typeface="Times New Roman"/>
                <a:cs typeface="Times New Roman"/>
              </a:rPr>
              <a:t>container </a:t>
            </a:r>
            <a:r>
              <a:rPr sz="1200" spc="-5" dirty="0">
                <a:latin typeface="Times New Roman"/>
                <a:cs typeface="Times New Roman"/>
              </a:rPr>
              <a:t>which</a:t>
            </a:r>
            <a:r>
              <a:rPr sz="1200" dirty="0">
                <a:latin typeface="Times New Roman"/>
                <a:cs typeface="Times New Roman"/>
              </a:rPr>
              <a:t> has </a:t>
            </a:r>
            <a:r>
              <a:rPr sz="1200" spc="-5" dirty="0">
                <a:latin typeface="Times New Roman"/>
                <a:cs typeface="Times New Roman"/>
              </a:rPr>
              <a:t>facilities </a:t>
            </a:r>
            <a:r>
              <a:rPr sz="1200" dirty="0">
                <a:latin typeface="Times New Roman"/>
                <a:cs typeface="Times New Roman"/>
              </a:rPr>
              <a:t>for connecting it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good </a:t>
            </a:r>
            <a:r>
              <a:rPr sz="1200" dirty="0">
                <a:latin typeface="Times New Roman"/>
                <a:cs typeface="Times New Roman"/>
              </a:rPr>
              <a:t> earth either </a:t>
            </a:r>
            <a:r>
              <a:rPr sz="1200" spc="-5" dirty="0">
                <a:latin typeface="Times New Roman"/>
                <a:cs typeface="Times New Roman"/>
              </a:rPr>
              <a:t>inside or outside the distributor, </a:t>
            </a:r>
            <a:r>
              <a:rPr sz="1200" dirty="0">
                <a:latin typeface="Times New Roman"/>
                <a:cs typeface="Times New Roman"/>
              </a:rPr>
              <a:t>thus </a:t>
            </a:r>
            <a:r>
              <a:rPr sz="1200" spc="-5" dirty="0">
                <a:latin typeface="Times New Roman"/>
                <a:cs typeface="Times New Roman"/>
              </a:rPr>
              <a:t>effectively </a:t>
            </a:r>
            <a:r>
              <a:rPr sz="1200" dirty="0">
                <a:latin typeface="Times New Roman"/>
                <a:cs typeface="Times New Roman"/>
              </a:rPr>
              <a:t>connecting the </a:t>
            </a:r>
            <a:r>
              <a:rPr sz="1200" spc="-5" dirty="0">
                <a:latin typeface="Times New Roman"/>
                <a:cs typeface="Times New Roman"/>
              </a:rPr>
              <a:t>capacitor across, or </a:t>
            </a:r>
            <a:r>
              <a:rPr sz="1200" spc="-10" dirty="0">
                <a:latin typeface="Times New Roman"/>
                <a:cs typeface="Times New Roman"/>
              </a:rPr>
              <a:t>in </a:t>
            </a:r>
            <a:r>
              <a:rPr sz="1200" spc="-5" dirty="0">
                <a:latin typeface="Times New Roman"/>
                <a:cs typeface="Times New Roman"/>
              </a:rPr>
              <a:t> parallel,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with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points.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51935" y="4775996"/>
            <a:ext cx="3438525" cy="196088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just">
              <a:lnSpc>
                <a:spcPts val="1380"/>
              </a:lnSpc>
              <a:spcBef>
                <a:spcPts val="190"/>
              </a:spcBef>
            </a:pPr>
            <a:r>
              <a:rPr sz="1200" spc="-5" dirty="0">
                <a:latin typeface="Times New Roman"/>
                <a:cs typeface="Times New Roman"/>
              </a:rPr>
              <a:t>As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general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statement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said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capacitor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device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which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ability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dirty="0">
                <a:latin typeface="Times New Roman"/>
                <a:cs typeface="Times New Roman"/>
              </a:rPr>
              <a:t> store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electrical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charge. When a capacitor is ‘charged’, </a:t>
            </a:r>
            <a:r>
              <a:rPr sz="1200" dirty="0">
                <a:latin typeface="Times New Roman"/>
                <a:cs typeface="Times New Roman"/>
              </a:rPr>
              <a:t>each </a:t>
            </a:r>
            <a:r>
              <a:rPr sz="1200" spc="-5" dirty="0">
                <a:latin typeface="Times New Roman"/>
                <a:cs typeface="Times New Roman"/>
              </a:rPr>
              <a:t>plate will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hold </a:t>
            </a:r>
            <a:r>
              <a:rPr sz="1200" dirty="0">
                <a:latin typeface="Times New Roman"/>
                <a:cs typeface="Times New Roman"/>
              </a:rPr>
              <a:t>an equal </a:t>
            </a:r>
            <a:r>
              <a:rPr sz="1200" spc="-5" dirty="0">
                <a:latin typeface="Times New Roman"/>
                <a:cs typeface="Times New Roman"/>
              </a:rPr>
              <a:t>but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opposite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charge.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That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plate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connected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dirty="0">
                <a:latin typeface="Times New Roman"/>
                <a:cs typeface="Times New Roman"/>
              </a:rPr>
              <a:t> 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negative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side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circuit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will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acquire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negative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charge,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plate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connected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positive side of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circuit, a positive charge. </a:t>
            </a:r>
            <a:r>
              <a:rPr sz="1200" dirty="0">
                <a:latin typeface="Times New Roman"/>
                <a:cs typeface="Times New Roman"/>
              </a:rPr>
              <a:t>Once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these opposite charges </a:t>
            </a:r>
            <a:r>
              <a:rPr sz="120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stored on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5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plates, they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will attract </a:t>
            </a:r>
            <a:r>
              <a:rPr sz="1200" dirty="0">
                <a:latin typeface="Times New Roman"/>
                <a:cs typeface="Times New Roman"/>
              </a:rPr>
              <a:t>each </a:t>
            </a:r>
            <a:r>
              <a:rPr sz="1200" spc="-5" dirty="0">
                <a:latin typeface="Times New Roman"/>
                <a:cs typeface="Times New Roman"/>
              </a:rPr>
              <a:t>other through the </a:t>
            </a:r>
            <a:r>
              <a:rPr sz="1200" dirty="0">
                <a:latin typeface="Times New Roman"/>
                <a:cs typeface="Times New Roman"/>
              </a:rPr>
              <a:t>separating dielectric,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thus </a:t>
            </a:r>
            <a:r>
              <a:rPr sz="1200" dirty="0">
                <a:latin typeface="Times New Roman"/>
                <a:cs typeface="Times New Roman"/>
              </a:rPr>
              <a:t>tend </a:t>
            </a:r>
            <a:r>
              <a:rPr sz="1200" spc="-5" dirty="0">
                <a:latin typeface="Times New Roman"/>
                <a:cs typeface="Times New Roman"/>
              </a:rPr>
              <a:t>to prevent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charge </a:t>
            </a:r>
            <a:r>
              <a:rPr sz="1200" dirty="0">
                <a:latin typeface="Times New Roman"/>
                <a:cs typeface="Times New Roman"/>
              </a:rPr>
              <a:t>escaping </a:t>
            </a:r>
            <a:r>
              <a:rPr sz="1200" spc="-5" dirty="0">
                <a:latin typeface="Times New Roman"/>
                <a:cs typeface="Times New Roman"/>
              </a:rPr>
              <a:t>or </a:t>
            </a:r>
            <a:r>
              <a:rPr sz="1200" dirty="0">
                <a:latin typeface="Times New Roman"/>
                <a:cs typeface="Times New Roman"/>
              </a:rPr>
              <a:t>leaking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away.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8068" y="6880640"/>
            <a:ext cx="6177280" cy="1431925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 marR="148590">
              <a:lnSpc>
                <a:spcPts val="1360"/>
              </a:lnSpc>
              <a:spcBef>
                <a:spcPts val="209"/>
              </a:spcBef>
            </a:pPr>
            <a:r>
              <a:rPr sz="1200" spc="-5" dirty="0">
                <a:latin typeface="Times New Roman"/>
                <a:cs typeface="Times New Roman"/>
              </a:rPr>
              <a:t>NOTE: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loss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electrical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charge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from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capacitor is termed 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capacitor’s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leakage.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Among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tests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applied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capacitor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test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 </a:t>
            </a:r>
            <a:r>
              <a:rPr sz="1200" spc="-5" dirty="0">
                <a:latin typeface="Times New Roman"/>
                <a:cs typeface="Times New Roman"/>
              </a:rPr>
              <a:t>leakage,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which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must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below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 certain</a:t>
            </a:r>
            <a:r>
              <a:rPr sz="1200" spc="-10" dirty="0">
                <a:latin typeface="Times New Roman"/>
                <a:cs typeface="Times New Roman"/>
              </a:rPr>
              <a:t> rate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Removing the charge from a </a:t>
            </a:r>
            <a:r>
              <a:rPr sz="1200" dirty="0">
                <a:latin typeface="Times New Roman"/>
                <a:cs typeface="Times New Roman"/>
              </a:rPr>
              <a:t>capacitor </a:t>
            </a:r>
            <a:r>
              <a:rPr sz="1200" spc="-5" dirty="0">
                <a:latin typeface="Times New Roman"/>
                <a:cs typeface="Times New Roman"/>
              </a:rPr>
              <a:t>is called discharging it.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This is accomplished by </a:t>
            </a:r>
            <a:r>
              <a:rPr sz="1200" dirty="0">
                <a:latin typeface="Times New Roman"/>
                <a:cs typeface="Times New Roman"/>
              </a:rPr>
              <a:t> connecting </a:t>
            </a:r>
            <a:r>
              <a:rPr sz="1200" spc="-5" dirty="0">
                <a:latin typeface="Times New Roman"/>
                <a:cs typeface="Times New Roman"/>
              </a:rPr>
              <a:t>a conductor </a:t>
            </a:r>
            <a:r>
              <a:rPr sz="1200" dirty="0">
                <a:latin typeface="Times New Roman"/>
                <a:cs typeface="Times New Roman"/>
              </a:rPr>
              <a:t>across </a:t>
            </a:r>
            <a:r>
              <a:rPr sz="1200" spc="-5" dirty="0">
                <a:latin typeface="Times New Roman"/>
                <a:cs typeface="Times New Roman"/>
              </a:rPr>
              <a:t>its plates. The </a:t>
            </a:r>
            <a:r>
              <a:rPr sz="1200" dirty="0">
                <a:latin typeface="Times New Roman"/>
                <a:cs typeface="Times New Roman"/>
              </a:rPr>
              <a:t>excess electrons </a:t>
            </a:r>
            <a:r>
              <a:rPr sz="1200" spc="-1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attracted </a:t>
            </a:r>
            <a:r>
              <a:rPr sz="1200" dirty="0">
                <a:latin typeface="Times New Roman"/>
                <a:cs typeface="Times New Roman"/>
              </a:rPr>
              <a:t>from the </a:t>
            </a:r>
            <a:r>
              <a:rPr sz="1200" spc="-5" dirty="0">
                <a:latin typeface="Times New Roman"/>
                <a:cs typeface="Times New Roman"/>
              </a:rPr>
              <a:t>negatively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charged plate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 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positively </a:t>
            </a:r>
            <a:r>
              <a:rPr sz="1200" dirty="0">
                <a:latin typeface="Times New Roman"/>
                <a:cs typeface="Times New Roman"/>
              </a:rPr>
              <a:t>electrons </a:t>
            </a:r>
            <a:r>
              <a:rPr sz="1200" spc="-10" dirty="0">
                <a:latin typeface="Times New Roman"/>
                <a:cs typeface="Times New Roman"/>
              </a:rPr>
              <a:t>are</a:t>
            </a:r>
            <a:r>
              <a:rPr sz="1200" spc="-5" dirty="0">
                <a:latin typeface="Times New Roman"/>
                <a:cs typeface="Times New Roman"/>
              </a:rPr>
              <a:t> attracted </a:t>
            </a:r>
            <a:r>
              <a:rPr sz="1200" dirty="0">
                <a:latin typeface="Times New Roman"/>
                <a:cs typeface="Times New Roman"/>
              </a:rPr>
              <a:t>from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negatively charged </a:t>
            </a:r>
            <a:r>
              <a:rPr sz="1200" dirty="0">
                <a:latin typeface="Times New Roman"/>
                <a:cs typeface="Times New Roman"/>
              </a:rPr>
              <a:t>plate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 positively charged </a:t>
            </a:r>
            <a:r>
              <a:rPr sz="1200" dirty="0">
                <a:latin typeface="Times New Roman"/>
                <a:cs typeface="Times New Roman"/>
              </a:rPr>
              <a:t>plate. </a:t>
            </a:r>
            <a:r>
              <a:rPr sz="1200" spc="-5" dirty="0">
                <a:latin typeface="Times New Roman"/>
                <a:cs typeface="Times New Roman"/>
              </a:rPr>
              <a:t>The electron </a:t>
            </a:r>
            <a:r>
              <a:rPr sz="1200" dirty="0">
                <a:latin typeface="Times New Roman"/>
                <a:cs typeface="Times New Roman"/>
              </a:rPr>
              <a:t>flow </a:t>
            </a:r>
            <a:r>
              <a:rPr sz="1200" spc="-5" dirty="0">
                <a:latin typeface="Times New Roman"/>
                <a:cs typeface="Times New Roman"/>
              </a:rPr>
              <a:t>continues until </a:t>
            </a:r>
            <a:r>
              <a:rPr sz="1200" dirty="0">
                <a:latin typeface="Times New Roman"/>
                <a:cs typeface="Times New Roman"/>
              </a:rPr>
              <a:t>such </a:t>
            </a:r>
            <a:r>
              <a:rPr sz="1200" spc="-5" dirty="0">
                <a:latin typeface="Times New Roman"/>
                <a:cs typeface="Times New Roman"/>
              </a:rPr>
              <a:t>time as both charges equalize, i.e. </a:t>
            </a:r>
            <a:r>
              <a:rPr sz="1200" dirty="0">
                <a:latin typeface="Times New Roman"/>
                <a:cs typeface="Times New Roman"/>
              </a:rPr>
              <a:t> there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potential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difference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between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plates.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058418" y="4997196"/>
            <a:ext cx="2251075" cy="1548130"/>
            <a:chOff x="1058418" y="4997196"/>
            <a:chExt cx="2251075" cy="1548130"/>
          </a:xfrm>
        </p:grpSpPr>
        <p:sp>
          <p:nvSpPr>
            <p:cNvPr id="6" name="object 6"/>
            <p:cNvSpPr/>
            <p:nvPr/>
          </p:nvSpPr>
          <p:spPr>
            <a:xfrm>
              <a:off x="1295400" y="5001768"/>
              <a:ext cx="962025" cy="661670"/>
            </a:xfrm>
            <a:custGeom>
              <a:avLst/>
              <a:gdLst/>
              <a:ahLst/>
              <a:cxnLst/>
              <a:rect l="l" t="t" r="r" b="b"/>
              <a:pathLst>
                <a:path w="962025" h="661670">
                  <a:moveTo>
                    <a:pt x="275844" y="0"/>
                  </a:moveTo>
                  <a:lnTo>
                    <a:pt x="961644" y="150876"/>
                  </a:lnTo>
                  <a:lnTo>
                    <a:pt x="685800" y="661416"/>
                  </a:lnTo>
                  <a:lnTo>
                    <a:pt x="0" y="510539"/>
                  </a:lnTo>
                  <a:lnTo>
                    <a:pt x="275844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82267" y="5157216"/>
              <a:ext cx="960119" cy="661670"/>
            </a:xfrm>
            <a:custGeom>
              <a:avLst/>
              <a:gdLst/>
              <a:ahLst/>
              <a:cxnLst/>
              <a:rect l="l" t="t" r="r" b="b"/>
              <a:pathLst>
                <a:path w="960119" h="661670">
                  <a:moveTo>
                    <a:pt x="685800" y="661416"/>
                  </a:moveTo>
                  <a:lnTo>
                    <a:pt x="0" y="510539"/>
                  </a:lnTo>
                  <a:lnTo>
                    <a:pt x="274320" y="0"/>
                  </a:lnTo>
                  <a:lnTo>
                    <a:pt x="960120" y="150876"/>
                  </a:lnTo>
                  <a:lnTo>
                    <a:pt x="685800" y="661416"/>
                  </a:lnTo>
                  <a:close/>
                </a:path>
              </a:pathLst>
            </a:custGeom>
            <a:solidFill>
              <a:srgbClr val="9393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82267" y="5157216"/>
              <a:ext cx="960119" cy="661670"/>
            </a:xfrm>
            <a:custGeom>
              <a:avLst/>
              <a:gdLst/>
              <a:ahLst/>
              <a:cxnLst/>
              <a:rect l="l" t="t" r="r" b="b"/>
              <a:pathLst>
                <a:path w="960119" h="661670">
                  <a:moveTo>
                    <a:pt x="274320" y="0"/>
                  </a:moveTo>
                  <a:lnTo>
                    <a:pt x="960120" y="150876"/>
                  </a:lnTo>
                  <a:lnTo>
                    <a:pt x="685800" y="661416"/>
                  </a:lnTo>
                  <a:lnTo>
                    <a:pt x="0" y="510539"/>
                  </a:lnTo>
                  <a:lnTo>
                    <a:pt x="274320" y="0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69136" y="5311139"/>
              <a:ext cx="962025" cy="661670"/>
            </a:xfrm>
            <a:custGeom>
              <a:avLst/>
              <a:gdLst/>
              <a:ahLst/>
              <a:cxnLst/>
              <a:rect l="l" t="t" r="r" b="b"/>
              <a:pathLst>
                <a:path w="962025" h="661670">
                  <a:moveTo>
                    <a:pt x="685800" y="661416"/>
                  </a:moveTo>
                  <a:lnTo>
                    <a:pt x="0" y="512064"/>
                  </a:lnTo>
                  <a:lnTo>
                    <a:pt x="275843" y="0"/>
                  </a:lnTo>
                  <a:lnTo>
                    <a:pt x="961643" y="150876"/>
                  </a:lnTo>
                  <a:lnTo>
                    <a:pt x="685800" y="6614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69136" y="5311139"/>
              <a:ext cx="962025" cy="661670"/>
            </a:xfrm>
            <a:custGeom>
              <a:avLst/>
              <a:gdLst/>
              <a:ahLst/>
              <a:cxnLst/>
              <a:rect l="l" t="t" r="r" b="b"/>
              <a:pathLst>
                <a:path w="962025" h="661670">
                  <a:moveTo>
                    <a:pt x="275843" y="0"/>
                  </a:moveTo>
                  <a:lnTo>
                    <a:pt x="961643" y="150876"/>
                  </a:lnTo>
                  <a:lnTo>
                    <a:pt x="685800" y="661416"/>
                  </a:lnTo>
                  <a:lnTo>
                    <a:pt x="0" y="512064"/>
                  </a:lnTo>
                  <a:lnTo>
                    <a:pt x="275843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57528" y="5463539"/>
              <a:ext cx="960119" cy="661670"/>
            </a:xfrm>
            <a:custGeom>
              <a:avLst/>
              <a:gdLst/>
              <a:ahLst/>
              <a:cxnLst/>
              <a:rect l="l" t="t" r="r" b="b"/>
              <a:pathLst>
                <a:path w="960119" h="661670">
                  <a:moveTo>
                    <a:pt x="685800" y="661416"/>
                  </a:moveTo>
                  <a:lnTo>
                    <a:pt x="0" y="510540"/>
                  </a:lnTo>
                  <a:lnTo>
                    <a:pt x="274320" y="0"/>
                  </a:lnTo>
                  <a:lnTo>
                    <a:pt x="960120" y="150876"/>
                  </a:lnTo>
                  <a:lnTo>
                    <a:pt x="685800" y="661416"/>
                  </a:lnTo>
                  <a:close/>
                </a:path>
              </a:pathLst>
            </a:custGeom>
            <a:solidFill>
              <a:srgbClr val="9393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57528" y="5463539"/>
              <a:ext cx="960119" cy="661670"/>
            </a:xfrm>
            <a:custGeom>
              <a:avLst/>
              <a:gdLst/>
              <a:ahLst/>
              <a:cxnLst/>
              <a:rect l="l" t="t" r="r" b="b"/>
              <a:pathLst>
                <a:path w="960119" h="661670">
                  <a:moveTo>
                    <a:pt x="274320" y="0"/>
                  </a:moveTo>
                  <a:lnTo>
                    <a:pt x="960120" y="150876"/>
                  </a:lnTo>
                  <a:lnTo>
                    <a:pt x="685800" y="661416"/>
                  </a:lnTo>
                  <a:lnTo>
                    <a:pt x="0" y="510540"/>
                  </a:lnTo>
                  <a:lnTo>
                    <a:pt x="27432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44395" y="5618988"/>
              <a:ext cx="962025" cy="661670"/>
            </a:xfrm>
            <a:custGeom>
              <a:avLst/>
              <a:gdLst/>
              <a:ahLst/>
              <a:cxnLst/>
              <a:rect l="l" t="t" r="r" b="b"/>
              <a:pathLst>
                <a:path w="962025" h="661670">
                  <a:moveTo>
                    <a:pt x="685800" y="661416"/>
                  </a:moveTo>
                  <a:lnTo>
                    <a:pt x="0" y="512064"/>
                  </a:lnTo>
                  <a:lnTo>
                    <a:pt x="275844" y="0"/>
                  </a:lnTo>
                  <a:lnTo>
                    <a:pt x="961644" y="150876"/>
                  </a:lnTo>
                  <a:lnTo>
                    <a:pt x="685800" y="6614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44395" y="5618988"/>
              <a:ext cx="962025" cy="661670"/>
            </a:xfrm>
            <a:custGeom>
              <a:avLst/>
              <a:gdLst/>
              <a:ahLst/>
              <a:cxnLst/>
              <a:rect l="l" t="t" r="r" b="b"/>
              <a:pathLst>
                <a:path w="962025" h="661670">
                  <a:moveTo>
                    <a:pt x="275844" y="0"/>
                  </a:moveTo>
                  <a:lnTo>
                    <a:pt x="961644" y="150876"/>
                  </a:lnTo>
                  <a:lnTo>
                    <a:pt x="685800" y="661416"/>
                  </a:lnTo>
                  <a:lnTo>
                    <a:pt x="0" y="512064"/>
                  </a:lnTo>
                  <a:lnTo>
                    <a:pt x="275844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68324" y="5242559"/>
              <a:ext cx="2231390" cy="1292860"/>
            </a:xfrm>
            <a:custGeom>
              <a:avLst/>
              <a:gdLst/>
              <a:ahLst/>
              <a:cxnLst/>
              <a:rect l="l" t="t" r="r" b="b"/>
              <a:pathLst>
                <a:path w="2231390" h="1292859">
                  <a:moveTo>
                    <a:pt x="577595" y="362712"/>
                  </a:moveTo>
                  <a:lnTo>
                    <a:pt x="80771" y="420624"/>
                  </a:lnTo>
                </a:path>
                <a:path w="2231390" h="1292859">
                  <a:moveTo>
                    <a:pt x="736091" y="661416"/>
                  </a:moveTo>
                  <a:lnTo>
                    <a:pt x="172211" y="702564"/>
                  </a:lnTo>
                </a:path>
                <a:path w="2231390" h="1292859">
                  <a:moveTo>
                    <a:pt x="498347" y="0"/>
                  </a:moveTo>
                  <a:lnTo>
                    <a:pt x="0" y="57912"/>
                  </a:lnTo>
                </a:path>
                <a:path w="2231390" h="1292859">
                  <a:moveTo>
                    <a:pt x="38100" y="68580"/>
                  </a:moveTo>
                  <a:lnTo>
                    <a:pt x="283464" y="1114043"/>
                  </a:lnTo>
                </a:path>
                <a:path w="2231390" h="1292859">
                  <a:moveTo>
                    <a:pt x="1164335" y="109728"/>
                  </a:moveTo>
                  <a:lnTo>
                    <a:pt x="1781556" y="96012"/>
                  </a:lnTo>
                </a:path>
                <a:path w="2231390" h="1292859">
                  <a:moveTo>
                    <a:pt x="1315212" y="384048"/>
                  </a:moveTo>
                  <a:lnTo>
                    <a:pt x="1932432" y="371856"/>
                  </a:lnTo>
                </a:path>
                <a:path w="2231390" h="1292859">
                  <a:moveTo>
                    <a:pt x="1780031" y="96012"/>
                  </a:moveTo>
                  <a:lnTo>
                    <a:pt x="2231136" y="1292352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240060" y="6266212"/>
            <a:ext cx="10731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latin typeface="Times New Roman"/>
                <a:cs typeface="Times New Roman"/>
              </a:rPr>
              <a:t>+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68837" y="6270723"/>
            <a:ext cx="97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latin typeface="Times New Roman"/>
                <a:cs typeface="Times New Roman"/>
              </a:rPr>
              <a:t>_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19" name="object 19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38</a:t>
            </a:r>
          </a:p>
        </p:txBody>
      </p:sp>
      <p:sp>
        <p:nvSpPr>
          <p:cNvPr id="26" name="object 2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6247" y="641362"/>
            <a:ext cx="16319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UT</a:t>
            </a:r>
            <a:r>
              <a:rPr sz="1100" spc="5" dirty="0">
                <a:latin typeface="Calibri"/>
                <a:cs typeface="Calibri"/>
              </a:rPr>
              <a:t>O</a:t>
            </a:r>
            <a:r>
              <a:rPr sz="1100" spc="-10" dirty="0">
                <a:latin typeface="Calibri"/>
                <a:cs typeface="Calibri"/>
              </a:rPr>
              <a:t>M</a:t>
            </a:r>
            <a:r>
              <a:rPr sz="1100" dirty="0">
                <a:latin typeface="Calibri"/>
                <a:cs typeface="Calibri"/>
              </a:rPr>
              <a:t>OBILE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spc="10" dirty="0">
                <a:latin typeface="Calibri"/>
                <a:cs typeface="Calibri"/>
              </a:rPr>
              <a:t>G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RI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G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24483" y="5554979"/>
            <a:ext cx="5753100" cy="3014980"/>
            <a:chOff x="824483" y="5554979"/>
            <a:chExt cx="5753100" cy="3014980"/>
          </a:xfrm>
        </p:grpSpPr>
        <p:sp>
          <p:nvSpPr>
            <p:cNvPr id="4" name="object 4"/>
            <p:cNvSpPr/>
            <p:nvPr/>
          </p:nvSpPr>
          <p:spPr>
            <a:xfrm>
              <a:off x="3910583" y="6603492"/>
              <a:ext cx="172720" cy="137160"/>
            </a:xfrm>
            <a:custGeom>
              <a:avLst/>
              <a:gdLst/>
              <a:ahLst/>
              <a:cxnLst/>
              <a:rect l="l" t="t" r="r" b="b"/>
              <a:pathLst>
                <a:path w="172720" h="137159">
                  <a:moveTo>
                    <a:pt x="0" y="137159"/>
                  </a:moveTo>
                  <a:lnTo>
                    <a:pt x="42672" y="0"/>
                  </a:lnTo>
                  <a:lnTo>
                    <a:pt x="129540" y="0"/>
                  </a:lnTo>
                  <a:lnTo>
                    <a:pt x="172212" y="137159"/>
                  </a:lnTo>
                  <a:lnTo>
                    <a:pt x="0" y="137159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63339" y="6650735"/>
              <a:ext cx="0" cy="91440"/>
            </a:xfrm>
            <a:custGeom>
              <a:avLst/>
              <a:gdLst/>
              <a:ahLst/>
              <a:cxnLst/>
              <a:rect l="l" t="t" r="r" b="b"/>
              <a:pathLst>
                <a:path h="91440">
                  <a:moveTo>
                    <a:pt x="0" y="0"/>
                  </a:moveTo>
                  <a:lnTo>
                    <a:pt x="0" y="9144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33088" y="6629399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20667" y="6740651"/>
              <a:ext cx="342900" cy="548640"/>
            </a:xfrm>
            <a:custGeom>
              <a:avLst/>
              <a:gdLst/>
              <a:ahLst/>
              <a:cxnLst/>
              <a:rect l="l" t="t" r="r" b="b"/>
              <a:pathLst>
                <a:path w="342900" h="548640">
                  <a:moveTo>
                    <a:pt x="0" y="0"/>
                  </a:moveTo>
                  <a:lnTo>
                    <a:pt x="0" y="548640"/>
                  </a:lnTo>
                  <a:lnTo>
                    <a:pt x="342900" y="548640"/>
                  </a:lnTo>
                  <a:lnTo>
                    <a:pt x="342900" y="0"/>
                  </a:lnTo>
                  <a:lnTo>
                    <a:pt x="0" y="0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143756" y="6623303"/>
              <a:ext cx="914400" cy="1125220"/>
            </a:xfrm>
            <a:custGeom>
              <a:avLst/>
              <a:gdLst/>
              <a:ahLst/>
              <a:cxnLst/>
              <a:rect l="l" t="t" r="r" b="b"/>
              <a:pathLst>
                <a:path w="914400" h="1125220">
                  <a:moveTo>
                    <a:pt x="0" y="0"/>
                  </a:moveTo>
                  <a:lnTo>
                    <a:pt x="914399" y="1524"/>
                  </a:lnTo>
                </a:path>
                <a:path w="914400" h="1125220">
                  <a:moveTo>
                    <a:pt x="914399" y="0"/>
                  </a:moveTo>
                  <a:lnTo>
                    <a:pt x="914399" y="1124712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40807" y="7757160"/>
              <a:ext cx="342900" cy="132715"/>
            </a:xfrm>
            <a:custGeom>
              <a:avLst/>
              <a:gdLst/>
              <a:ahLst/>
              <a:cxnLst/>
              <a:rect l="l" t="t" r="r" b="b"/>
              <a:pathLst>
                <a:path w="342900" h="132715">
                  <a:moveTo>
                    <a:pt x="4572" y="132587"/>
                  </a:moveTo>
                  <a:lnTo>
                    <a:pt x="0" y="18287"/>
                  </a:lnTo>
                  <a:lnTo>
                    <a:pt x="342900" y="0"/>
                  </a:lnTo>
                  <a:lnTo>
                    <a:pt x="4572" y="1325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940807" y="7757160"/>
              <a:ext cx="342900" cy="132715"/>
            </a:xfrm>
            <a:custGeom>
              <a:avLst/>
              <a:gdLst/>
              <a:ahLst/>
              <a:cxnLst/>
              <a:rect l="l" t="t" r="r" b="b"/>
              <a:pathLst>
                <a:path w="342900" h="132715">
                  <a:moveTo>
                    <a:pt x="4572" y="132587"/>
                  </a:moveTo>
                  <a:lnTo>
                    <a:pt x="0" y="18287"/>
                  </a:lnTo>
                  <a:lnTo>
                    <a:pt x="342900" y="0"/>
                  </a:lnTo>
                  <a:lnTo>
                    <a:pt x="4572" y="1325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01183" y="7763255"/>
              <a:ext cx="123444" cy="12344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039868" y="7748015"/>
              <a:ext cx="338455" cy="266700"/>
            </a:xfrm>
            <a:custGeom>
              <a:avLst/>
              <a:gdLst/>
              <a:ahLst/>
              <a:cxnLst/>
              <a:rect l="l" t="t" r="r" b="b"/>
              <a:pathLst>
                <a:path w="338454" h="266700">
                  <a:moveTo>
                    <a:pt x="338327" y="0"/>
                  </a:moveTo>
                  <a:lnTo>
                    <a:pt x="338327" y="57912"/>
                  </a:lnTo>
                </a:path>
                <a:path w="338454" h="266700">
                  <a:moveTo>
                    <a:pt x="0" y="27432"/>
                  </a:moveTo>
                  <a:lnTo>
                    <a:pt x="275843" y="27432"/>
                  </a:lnTo>
                </a:path>
                <a:path w="338454" h="266700">
                  <a:moveTo>
                    <a:pt x="304799" y="0"/>
                  </a:moveTo>
                  <a:lnTo>
                    <a:pt x="304799" y="114300"/>
                  </a:lnTo>
                </a:path>
                <a:path w="338454" h="266700">
                  <a:moveTo>
                    <a:pt x="304799" y="152400"/>
                  </a:moveTo>
                  <a:lnTo>
                    <a:pt x="304799" y="266700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44667" y="7994903"/>
              <a:ext cx="0" cy="457200"/>
            </a:xfrm>
            <a:custGeom>
              <a:avLst/>
              <a:gdLst/>
              <a:ahLst/>
              <a:cxnLst/>
              <a:rect l="l" t="t" r="r" b="b"/>
              <a:pathLst>
                <a:path h="457200">
                  <a:moveTo>
                    <a:pt x="0" y="0"/>
                  </a:moveTo>
                  <a:lnTo>
                    <a:pt x="0" y="45720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39512" y="8461248"/>
              <a:ext cx="220980" cy="609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48655" y="8467344"/>
              <a:ext cx="205739" cy="9753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230367" y="8450579"/>
              <a:ext cx="228600" cy="114300"/>
            </a:xfrm>
            <a:custGeom>
              <a:avLst/>
              <a:gdLst/>
              <a:ahLst/>
              <a:cxnLst/>
              <a:rect l="l" t="t" r="r" b="b"/>
              <a:pathLst>
                <a:path w="228600" h="114300">
                  <a:moveTo>
                    <a:pt x="114300" y="114300"/>
                  </a:moveTo>
                  <a:lnTo>
                    <a:pt x="228600" y="0"/>
                  </a:lnTo>
                  <a:lnTo>
                    <a:pt x="0" y="0"/>
                  </a:lnTo>
                  <a:lnTo>
                    <a:pt x="114300" y="1143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820412" y="7517892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342900" y="685800"/>
                  </a:moveTo>
                  <a:lnTo>
                    <a:pt x="295656" y="682752"/>
                  </a:lnTo>
                  <a:lnTo>
                    <a:pt x="251460" y="673608"/>
                  </a:lnTo>
                  <a:lnTo>
                    <a:pt x="208788" y="658368"/>
                  </a:lnTo>
                  <a:lnTo>
                    <a:pt x="170688" y="638556"/>
                  </a:lnTo>
                  <a:lnTo>
                    <a:pt x="132588" y="614172"/>
                  </a:lnTo>
                  <a:lnTo>
                    <a:pt x="100583" y="585216"/>
                  </a:lnTo>
                  <a:lnTo>
                    <a:pt x="71628" y="553212"/>
                  </a:lnTo>
                  <a:lnTo>
                    <a:pt x="47243" y="516636"/>
                  </a:lnTo>
                  <a:lnTo>
                    <a:pt x="27432" y="477012"/>
                  </a:lnTo>
                  <a:lnTo>
                    <a:pt x="12191" y="434339"/>
                  </a:lnTo>
                  <a:lnTo>
                    <a:pt x="3048" y="390144"/>
                  </a:lnTo>
                  <a:lnTo>
                    <a:pt x="0" y="342900"/>
                  </a:lnTo>
                  <a:lnTo>
                    <a:pt x="3048" y="297180"/>
                  </a:lnTo>
                  <a:lnTo>
                    <a:pt x="12191" y="252983"/>
                  </a:lnTo>
                  <a:lnTo>
                    <a:pt x="27432" y="210312"/>
                  </a:lnTo>
                  <a:lnTo>
                    <a:pt x="47243" y="170688"/>
                  </a:lnTo>
                  <a:lnTo>
                    <a:pt x="71628" y="134112"/>
                  </a:lnTo>
                  <a:lnTo>
                    <a:pt x="100583" y="100584"/>
                  </a:lnTo>
                  <a:lnTo>
                    <a:pt x="132588" y="71628"/>
                  </a:lnTo>
                  <a:lnTo>
                    <a:pt x="170688" y="47244"/>
                  </a:lnTo>
                  <a:lnTo>
                    <a:pt x="208788" y="27432"/>
                  </a:lnTo>
                  <a:lnTo>
                    <a:pt x="251460" y="12192"/>
                  </a:lnTo>
                  <a:lnTo>
                    <a:pt x="295656" y="3048"/>
                  </a:lnTo>
                  <a:lnTo>
                    <a:pt x="342900" y="0"/>
                  </a:lnTo>
                  <a:lnTo>
                    <a:pt x="388620" y="3048"/>
                  </a:lnTo>
                  <a:lnTo>
                    <a:pt x="434340" y="12192"/>
                  </a:lnTo>
                  <a:lnTo>
                    <a:pt x="475488" y="27432"/>
                  </a:lnTo>
                  <a:lnTo>
                    <a:pt x="518160" y="48768"/>
                  </a:lnTo>
                  <a:lnTo>
                    <a:pt x="342900" y="48768"/>
                  </a:lnTo>
                  <a:lnTo>
                    <a:pt x="295656" y="53340"/>
                  </a:lnTo>
                  <a:lnTo>
                    <a:pt x="249936" y="64008"/>
                  </a:lnTo>
                  <a:lnTo>
                    <a:pt x="207264" y="82296"/>
                  </a:lnTo>
                  <a:lnTo>
                    <a:pt x="169164" y="105156"/>
                  </a:lnTo>
                  <a:lnTo>
                    <a:pt x="134112" y="135636"/>
                  </a:lnTo>
                  <a:lnTo>
                    <a:pt x="105156" y="169164"/>
                  </a:lnTo>
                  <a:lnTo>
                    <a:pt x="82295" y="208788"/>
                  </a:lnTo>
                  <a:lnTo>
                    <a:pt x="64007" y="249936"/>
                  </a:lnTo>
                  <a:lnTo>
                    <a:pt x="51816" y="295656"/>
                  </a:lnTo>
                  <a:lnTo>
                    <a:pt x="48768" y="342900"/>
                  </a:lnTo>
                  <a:lnTo>
                    <a:pt x="51816" y="391668"/>
                  </a:lnTo>
                  <a:lnTo>
                    <a:pt x="64007" y="435863"/>
                  </a:lnTo>
                  <a:lnTo>
                    <a:pt x="82295" y="478536"/>
                  </a:lnTo>
                  <a:lnTo>
                    <a:pt x="105156" y="516636"/>
                  </a:lnTo>
                  <a:lnTo>
                    <a:pt x="134112" y="551687"/>
                  </a:lnTo>
                  <a:lnTo>
                    <a:pt x="169164" y="580644"/>
                  </a:lnTo>
                  <a:lnTo>
                    <a:pt x="207264" y="605028"/>
                  </a:lnTo>
                  <a:lnTo>
                    <a:pt x="249936" y="621792"/>
                  </a:lnTo>
                  <a:lnTo>
                    <a:pt x="295656" y="633983"/>
                  </a:lnTo>
                  <a:lnTo>
                    <a:pt x="342900" y="637031"/>
                  </a:lnTo>
                  <a:lnTo>
                    <a:pt x="518160" y="637031"/>
                  </a:lnTo>
                  <a:lnTo>
                    <a:pt x="475488" y="658368"/>
                  </a:lnTo>
                  <a:lnTo>
                    <a:pt x="434340" y="673608"/>
                  </a:lnTo>
                  <a:lnTo>
                    <a:pt x="388620" y="682752"/>
                  </a:lnTo>
                  <a:lnTo>
                    <a:pt x="342900" y="685800"/>
                  </a:lnTo>
                  <a:close/>
                </a:path>
                <a:path w="685800" h="685800">
                  <a:moveTo>
                    <a:pt x="518160" y="637031"/>
                  </a:moveTo>
                  <a:lnTo>
                    <a:pt x="342900" y="637031"/>
                  </a:lnTo>
                  <a:lnTo>
                    <a:pt x="390144" y="633983"/>
                  </a:lnTo>
                  <a:lnTo>
                    <a:pt x="435864" y="621792"/>
                  </a:lnTo>
                  <a:lnTo>
                    <a:pt x="477012" y="605028"/>
                  </a:lnTo>
                  <a:lnTo>
                    <a:pt x="516636" y="580644"/>
                  </a:lnTo>
                  <a:lnTo>
                    <a:pt x="550164" y="551687"/>
                  </a:lnTo>
                  <a:lnTo>
                    <a:pt x="580644" y="516636"/>
                  </a:lnTo>
                  <a:lnTo>
                    <a:pt x="603504" y="478536"/>
                  </a:lnTo>
                  <a:lnTo>
                    <a:pt x="621792" y="435863"/>
                  </a:lnTo>
                  <a:lnTo>
                    <a:pt x="632460" y="391668"/>
                  </a:lnTo>
                  <a:lnTo>
                    <a:pt x="637032" y="342900"/>
                  </a:lnTo>
                  <a:lnTo>
                    <a:pt x="632460" y="295656"/>
                  </a:lnTo>
                  <a:lnTo>
                    <a:pt x="621792" y="249936"/>
                  </a:lnTo>
                  <a:lnTo>
                    <a:pt x="603504" y="208788"/>
                  </a:lnTo>
                  <a:lnTo>
                    <a:pt x="580644" y="169164"/>
                  </a:lnTo>
                  <a:lnTo>
                    <a:pt x="550164" y="135636"/>
                  </a:lnTo>
                  <a:lnTo>
                    <a:pt x="516636" y="105156"/>
                  </a:lnTo>
                  <a:lnTo>
                    <a:pt x="477012" y="82296"/>
                  </a:lnTo>
                  <a:lnTo>
                    <a:pt x="435864" y="64008"/>
                  </a:lnTo>
                  <a:lnTo>
                    <a:pt x="390144" y="53340"/>
                  </a:lnTo>
                  <a:lnTo>
                    <a:pt x="342900" y="48768"/>
                  </a:lnTo>
                  <a:lnTo>
                    <a:pt x="518160" y="48768"/>
                  </a:lnTo>
                  <a:lnTo>
                    <a:pt x="551688" y="71628"/>
                  </a:lnTo>
                  <a:lnTo>
                    <a:pt x="585216" y="100584"/>
                  </a:lnTo>
                  <a:lnTo>
                    <a:pt x="614172" y="134112"/>
                  </a:lnTo>
                  <a:lnTo>
                    <a:pt x="638556" y="170688"/>
                  </a:lnTo>
                  <a:lnTo>
                    <a:pt x="658368" y="210312"/>
                  </a:lnTo>
                  <a:lnTo>
                    <a:pt x="673608" y="252983"/>
                  </a:lnTo>
                  <a:lnTo>
                    <a:pt x="682752" y="297180"/>
                  </a:lnTo>
                  <a:lnTo>
                    <a:pt x="685800" y="342900"/>
                  </a:lnTo>
                  <a:lnTo>
                    <a:pt x="682752" y="390144"/>
                  </a:lnTo>
                  <a:lnTo>
                    <a:pt x="673608" y="434339"/>
                  </a:lnTo>
                  <a:lnTo>
                    <a:pt x="658368" y="477012"/>
                  </a:lnTo>
                  <a:lnTo>
                    <a:pt x="638556" y="516636"/>
                  </a:lnTo>
                  <a:lnTo>
                    <a:pt x="614172" y="553212"/>
                  </a:lnTo>
                  <a:lnTo>
                    <a:pt x="585216" y="585216"/>
                  </a:lnTo>
                  <a:lnTo>
                    <a:pt x="551688" y="614172"/>
                  </a:lnTo>
                  <a:lnTo>
                    <a:pt x="518160" y="6370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820411" y="7517892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0" y="342900"/>
                  </a:moveTo>
                  <a:lnTo>
                    <a:pt x="3048" y="297180"/>
                  </a:lnTo>
                  <a:lnTo>
                    <a:pt x="12192" y="252984"/>
                  </a:lnTo>
                  <a:lnTo>
                    <a:pt x="27432" y="210312"/>
                  </a:lnTo>
                  <a:lnTo>
                    <a:pt x="47244" y="170688"/>
                  </a:lnTo>
                  <a:lnTo>
                    <a:pt x="71628" y="134111"/>
                  </a:lnTo>
                  <a:lnTo>
                    <a:pt x="100584" y="100583"/>
                  </a:lnTo>
                  <a:lnTo>
                    <a:pt x="132588" y="71628"/>
                  </a:lnTo>
                  <a:lnTo>
                    <a:pt x="170688" y="47243"/>
                  </a:lnTo>
                  <a:lnTo>
                    <a:pt x="208788" y="27432"/>
                  </a:lnTo>
                  <a:lnTo>
                    <a:pt x="251459" y="12191"/>
                  </a:lnTo>
                  <a:lnTo>
                    <a:pt x="295656" y="3048"/>
                  </a:lnTo>
                  <a:lnTo>
                    <a:pt x="342900" y="0"/>
                  </a:lnTo>
                  <a:lnTo>
                    <a:pt x="388619" y="3048"/>
                  </a:lnTo>
                  <a:lnTo>
                    <a:pt x="434339" y="12191"/>
                  </a:lnTo>
                  <a:lnTo>
                    <a:pt x="475487" y="27432"/>
                  </a:lnTo>
                  <a:lnTo>
                    <a:pt x="515112" y="47243"/>
                  </a:lnTo>
                  <a:lnTo>
                    <a:pt x="551687" y="71628"/>
                  </a:lnTo>
                  <a:lnTo>
                    <a:pt x="585215" y="100583"/>
                  </a:lnTo>
                  <a:lnTo>
                    <a:pt x="614172" y="134111"/>
                  </a:lnTo>
                  <a:lnTo>
                    <a:pt x="638556" y="170688"/>
                  </a:lnTo>
                  <a:lnTo>
                    <a:pt x="658368" y="210312"/>
                  </a:lnTo>
                  <a:lnTo>
                    <a:pt x="673608" y="252984"/>
                  </a:lnTo>
                  <a:lnTo>
                    <a:pt x="682752" y="297180"/>
                  </a:lnTo>
                  <a:lnTo>
                    <a:pt x="685800" y="342900"/>
                  </a:lnTo>
                  <a:lnTo>
                    <a:pt x="682752" y="390144"/>
                  </a:lnTo>
                  <a:lnTo>
                    <a:pt x="673608" y="434340"/>
                  </a:lnTo>
                  <a:lnTo>
                    <a:pt x="658368" y="477012"/>
                  </a:lnTo>
                  <a:lnTo>
                    <a:pt x="638556" y="516636"/>
                  </a:lnTo>
                  <a:lnTo>
                    <a:pt x="614172" y="553212"/>
                  </a:lnTo>
                  <a:lnTo>
                    <a:pt x="585215" y="585216"/>
                  </a:lnTo>
                  <a:lnTo>
                    <a:pt x="551687" y="614172"/>
                  </a:lnTo>
                  <a:lnTo>
                    <a:pt x="515112" y="638556"/>
                  </a:lnTo>
                  <a:lnTo>
                    <a:pt x="475487" y="658367"/>
                  </a:lnTo>
                  <a:lnTo>
                    <a:pt x="434339" y="673608"/>
                  </a:lnTo>
                  <a:lnTo>
                    <a:pt x="388619" y="682752"/>
                  </a:lnTo>
                  <a:lnTo>
                    <a:pt x="342900" y="685800"/>
                  </a:lnTo>
                  <a:lnTo>
                    <a:pt x="295656" y="682752"/>
                  </a:lnTo>
                  <a:lnTo>
                    <a:pt x="251459" y="673608"/>
                  </a:lnTo>
                  <a:lnTo>
                    <a:pt x="208788" y="658367"/>
                  </a:lnTo>
                  <a:lnTo>
                    <a:pt x="170688" y="638556"/>
                  </a:lnTo>
                  <a:lnTo>
                    <a:pt x="132588" y="614172"/>
                  </a:lnTo>
                  <a:lnTo>
                    <a:pt x="100584" y="585216"/>
                  </a:lnTo>
                  <a:lnTo>
                    <a:pt x="71628" y="553212"/>
                  </a:lnTo>
                  <a:lnTo>
                    <a:pt x="47244" y="516636"/>
                  </a:lnTo>
                  <a:lnTo>
                    <a:pt x="27432" y="477012"/>
                  </a:lnTo>
                  <a:lnTo>
                    <a:pt x="12192" y="434340"/>
                  </a:lnTo>
                  <a:lnTo>
                    <a:pt x="3048" y="390144"/>
                  </a:lnTo>
                  <a:lnTo>
                    <a:pt x="0" y="3429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869180" y="7566660"/>
              <a:ext cx="588645" cy="588645"/>
            </a:xfrm>
            <a:custGeom>
              <a:avLst/>
              <a:gdLst/>
              <a:ahLst/>
              <a:cxnLst/>
              <a:rect l="l" t="t" r="r" b="b"/>
              <a:pathLst>
                <a:path w="588645" h="588645">
                  <a:moveTo>
                    <a:pt x="0" y="294131"/>
                  </a:moveTo>
                  <a:lnTo>
                    <a:pt x="3048" y="342899"/>
                  </a:lnTo>
                  <a:lnTo>
                    <a:pt x="15240" y="387095"/>
                  </a:lnTo>
                  <a:lnTo>
                    <a:pt x="33528" y="429767"/>
                  </a:lnTo>
                  <a:lnTo>
                    <a:pt x="56387" y="467867"/>
                  </a:lnTo>
                  <a:lnTo>
                    <a:pt x="85344" y="502919"/>
                  </a:lnTo>
                  <a:lnTo>
                    <a:pt x="120396" y="531875"/>
                  </a:lnTo>
                  <a:lnTo>
                    <a:pt x="158495" y="556259"/>
                  </a:lnTo>
                  <a:lnTo>
                    <a:pt x="201168" y="573023"/>
                  </a:lnTo>
                  <a:lnTo>
                    <a:pt x="246888" y="585215"/>
                  </a:lnTo>
                  <a:lnTo>
                    <a:pt x="294131" y="588263"/>
                  </a:lnTo>
                  <a:lnTo>
                    <a:pt x="341376" y="585215"/>
                  </a:lnTo>
                  <a:lnTo>
                    <a:pt x="387095" y="573023"/>
                  </a:lnTo>
                  <a:lnTo>
                    <a:pt x="428243" y="556259"/>
                  </a:lnTo>
                  <a:lnTo>
                    <a:pt x="467867" y="531875"/>
                  </a:lnTo>
                  <a:lnTo>
                    <a:pt x="501395" y="502919"/>
                  </a:lnTo>
                  <a:lnTo>
                    <a:pt x="531876" y="467867"/>
                  </a:lnTo>
                  <a:lnTo>
                    <a:pt x="554736" y="429767"/>
                  </a:lnTo>
                  <a:lnTo>
                    <a:pt x="573024" y="387095"/>
                  </a:lnTo>
                  <a:lnTo>
                    <a:pt x="583691" y="342899"/>
                  </a:lnTo>
                  <a:lnTo>
                    <a:pt x="588263" y="294131"/>
                  </a:lnTo>
                  <a:lnTo>
                    <a:pt x="583691" y="246887"/>
                  </a:lnTo>
                  <a:lnTo>
                    <a:pt x="573024" y="201167"/>
                  </a:lnTo>
                  <a:lnTo>
                    <a:pt x="554736" y="160019"/>
                  </a:lnTo>
                  <a:lnTo>
                    <a:pt x="531876" y="120395"/>
                  </a:lnTo>
                  <a:lnTo>
                    <a:pt x="501395" y="86867"/>
                  </a:lnTo>
                  <a:lnTo>
                    <a:pt x="467867" y="56387"/>
                  </a:lnTo>
                  <a:lnTo>
                    <a:pt x="428243" y="33527"/>
                  </a:lnTo>
                  <a:lnTo>
                    <a:pt x="387095" y="15239"/>
                  </a:lnTo>
                  <a:lnTo>
                    <a:pt x="341376" y="4571"/>
                  </a:lnTo>
                  <a:lnTo>
                    <a:pt x="294131" y="0"/>
                  </a:lnTo>
                  <a:lnTo>
                    <a:pt x="246888" y="4571"/>
                  </a:lnTo>
                  <a:lnTo>
                    <a:pt x="201168" y="15239"/>
                  </a:lnTo>
                  <a:lnTo>
                    <a:pt x="158495" y="33527"/>
                  </a:lnTo>
                  <a:lnTo>
                    <a:pt x="120396" y="56387"/>
                  </a:lnTo>
                  <a:lnTo>
                    <a:pt x="85344" y="86867"/>
                  </a:lnTo>
                  <a:lnTo>
                    <a:pt x="56387" y="120395"/>
                  </a:lnTo>
                  <a:lnTo>
                    <a:pt x="33528" y="160019"/>
                  </a:lnTo>
                  <a:lnTo>
                    <a:pt x="15240" y="201167"/>
                  </a:lnTo>
                  <a:lnTo>
                    <a:pt x="3048" y="246887"/>
                  </a:lnTo>
                  <a:lnTo>
                    <a:pt x="0" y="294131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43499" y="7735823"/>
              <a:ext cx="141732" cy="24688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590800" y="6643115"/>
              <a:ext cx="1257300" cy="0"/>
            </a:xfrm>
            <a:custGeom>
              <a:avLst/>
              <a:gdLst/>
              <a:ahLst/>
              <a:cxnLst/>
              <a:rect l="l" t="t" r="r" b="b"/>
              <a:pathLst>
                <a:path w="1257300">
                  <a:moveTo>
                    <a:pt x="0" y="0"/>
                  </a:moveTo>
                  <a:lnTo>
                    <a:pt x="1257300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20111" y="6518148"/>
              <a:ext cx="248412" cy="24841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743455" y="6623303"/>
              <a:ext cx="685800" cy="1905"/>
            </a:xfrm>
            <a:custGeom>
              <a:avLst/>
              <a:gdLst/>
              <a:ahLst/>
              <a:cxnLst/>
              <a:rect l="l" t="t" r="r" b="b"/>
              <a:pathLst>
                <a:path w="685800" h="1904">
                  <a:moveTo>
                    <a:pt x="0" y="0"/>
                  </a:moveTo>
                  <a:lnTo>
                    <a:pt x="685800" y="1524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71955" y="6964679"/>
              <a:ext cx="685800" cy="457200"/>
            </a:xfrm>
            <a:custGeom>
              <a:avLst/>
              <a:gdLst/>
              <a:ahLst/>
              <a:cxnLst/>
              <a:rect l="l" t="t" r="r" b="b"/>
              <a:pathLst>
                <a:path w="685800" h="457200">
                  <a:moveTo>
                    <a:pt x="0" y="0"/>
                  </a:moveTo>
                  <a:lnTo>
                    <a:pt x="0" y="457200"/>
                  </a:lnTo>
                  <a:lnTo>
                    <a:pt x="685799" y="457200"/>
                  </a:lnTo>
                  <a:lnTo>
                    <a:pt x="685799" y="0"/>
                  </a:lnTo>
                  <a:lnTo>
                    <a:pt x="0" y="0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43355" y="6737603"/>
              <a:ext cx="342900" cy="685800"/>
            </a:xfrm>
            <a:custGeom>
              <a:avLst/>
              <a:gdLst/>
              <a:ahLst/>
              <a:cxnLst/>
              <a:rect l="l" t="t" r="r" b="b"/>
              <a:pathLst>
                <a:path w="342900" h="685800">
                  <a:moveTo>
                    <a:pt x="342899" y="0"/>
                  </a:moveTo>
                  <a:lnTo>
                    <a:pt x="342899" y="342900"/>
                  </a:lnTo>
                </a:path>
                <a:path w="342900" h="685800">
                  <a:moveTo>
                    <a:pt x="0" y="0"/>
                  </a:moveTo>
                  <a:lnTo>
                    <a:pt x="1523" y="68580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1247" y="7437119"/>
              <a:ext cx="210312" cy="9753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937259" y="7537703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609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29055" y="7421879"/>
              <a:ext cx="228600" cy="114300"/>
            </a:xfrm>
            <a:custGeom>
              <a:avLst/>
              <a:gdLst/>
              <a:ahLst/>
              <a:cxnLst/>
              <a:rect l="l" t="t" r="r" b="b"/>
              <a:pathLst>
                <a:path w="228600" h="114300">
                  <a:moveTo>
                    <a:pt x="114300" y="114300"/>
                  </a:moveTo>
                  <a:lnTo>
                    <a:pt x="228600" y="0"/>
                  </a:lnTo>
                  <a:lnTo>
                    <a:pt x="0" y="0"/>
                  </a:lnTo>
                  <a:lnTo>
                    <a:pt x="114300" y="1143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43355" y="6623303"/>
              <a:ext cx="2628900" cy="457200"/>
            </a:xfrm>
            <a:custGeom>
              <a:avLst/>
              <a:gdLst/>
              <a:ahLst/>
              <a:cxnLst/>
              <a:rect l="l" t="t" r="r" b="b"/>
              <a:pathLst>
                <a:path w="2628900" h="457200">
                  <a:moveTo>
                    <a:pt x="0" y="114300"/>
                  </a:moveTo>
                  <a:lnTo>
                    <a:pt x="342900" y="114300"/>
                  </a:lnTo>
                </a:path>
                <a:path w="2628900" h="457200">
                  <a:moveTo>
                    <a:pt x="800100" y="0"/>
                  </a:moveTo>
                  <a:lnTo>
                    <a:pt x="800100" y="457200"/>
                  </a:lnTo>
                </a:path>
                <a:path w="2628900" h="457200">
                  <a:moveTo>
                    <a:pt x="1714500" y="228600"/>
                  </a:moveTo>
                  <a:lnTo>
                    <a:pt x="2628900" y="230124"/>
                  </a:lnTo>
                </a:path>
                <a:path w="2628900" h="457200">
                  <a:moveTo>
                    <a:pt x="1600200" y="114300"/>
                  </a:moveTo>
                  <a:lnTo>
                    <a:pt x="1714500" y="22860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80359" y="6537960"/>
              <a:ext cx="475487" cy="13258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772155" y="6672071"/>
              <a:ext cx="685800" cy="0"/>
            </a:xfrm>
            <a:custGeom>
              <a:avLst/>
              <a:gdLst/>
              <a:ahLst/>
              <a:cxnLst/>
              <a:rect l="l" t="t" r="r" b="b"/>
              <a:pathLst>
                <a:path w="685800">
                  <a:moveTo>
                    <a:pt x="0" y="0"/>
                  </a:moveTo>
                  <a:lnTo>
                    <a:pt x="68580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572255" y="6623303"/>
              <a:ext cx="1905" cy="228600"/>
            </a:xfrm>
            <a:custGeom>
              <a:avLst/>
              <a:gdLst/>
              <a:ahLst/>
              <a:cxnLst/>
              <a:rect l="l" t="t" r="r" b="b"/>
              <a:pathLst>
                <a:path w="1904" h="228600">
                  <a:moveTo>
                    <a:pt x="0" y="0"/>
                  </a:moveTo>
                  <a:lnTo>
                    <a:pt x="1524" y="22860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619756" y="6850379"/>
              <a:ext cx="76200" cy="571500"/>
            </a:xfrm>
            <a:custGeom>
              <a:avLst/>
              <a:gdLst/>
              <a:ahLst/>
              <a:cxnLst/>
              <a:rect l="l" t="t" r="r" b="b"/>
              <a:pathLst>
                <a:path w="76200" h="571500">
                  <a:moveTo>
                    <a:pt x="47244" y="509016"/>
                  </a:moveTo>
                  <a:lnTo>
                    <a:pt x="27432" y="509016"/>
                  </a:lnTo>
                  <a:lnTo>
                    <a:pt x="27432" y="0"/>
                  </a:lnTo>
                  <a:lnTo>
                    <a:pt x="47244" y="0"/>
                  </a:lnTo>
                  <a:lnTo>
                    <a:pt x="47244" y="509016"/>
                  </a:lnTo>
                  <a:close/>
                </a:path>
                <a:path w="76200" h="571500">
                  <a:moveTo>
                    <a:pt x="38100" y="571500"/>
                  </a:moveTo>
                  <a:lnTo>
                    <a:pt x="0" y="495300"/>
                  </a:lnTo>
                  <a:lnTo>
                    <a:pt x="27432" y="495300"/>
                  </a:lnTo>
                  <a:lnTo>
                    <a:pt x="27432" y="509016"/>
                  </a:lnTo>
                  <a:lnTo>
                    <a:pt x="68580" y="509016"/>
                  </a:lnTo>
                  <a:lnTo>
                    <a:pt x="38100" y="571500"/>
                  </a:lnTo>
                  <a:close/>
                </a:path>
                <a:path w="76200" h="571500">
                  <a:moveTo>
                    <a:pt x="68580" y="509016"/>
                  </a:moveTo>
                  <a:lnTo>
                    <a:pt x="47244" y="509016"/>
                  </a:lnTo>
                  <a:lnTo>
                    <a:pt x="47244" y="495300"/>
                  </a:lnTo>
                  <a:lnTo>
                    <a:pt x="76200" y="495300"/>
                  </a:lnTo>
                  <a:lnTo>
                    <a:pt x="68580" y="5090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314956" y="7589519"/>
              <a:ext cx="104139" cy="355600"/>
            </a:xfrm>
            <a:custGeom>
              <a:avLst/>
              <a:gdLst/>
              <a:ahLst/>
              <a:cxnLst/>
              <a:rect l="l" t="t" r="r" b="b"/>
              <a:pathLst>
                <a:path w="104139" h="355600">
                  <a:moveTo>
                    <a:pt x="50292" y="0"/>
                  </a:moveTo>
                  <a:lnTo>
                    <a:pt x="30480" y="4572"/>
                  </a:lnTo>
                  <a:lnTo>
                    <a:pt x="13716" y="15240"/>
                  </a:lnTo>
                  <a:lnTo>
                    <a:pt x="3048" y="32004"/>
                  </a:lnTo>
                  <a:lnTo>
                    <a:pt x="0" y="51816"/>
                  </a:lnTo>
                  <a:lnTo>
                    <a:pt x="0" y="303276"/>
                  </a:lnTo>
                  <a:lnTo>
                    <a:pt x="3048" y="323087"/>
                  </a:lnTo>
                  <a:lnTo>
                    <a:pt x="13716" y="339852"/>
                  </a:lnTo>
                  <a:lnTo>
                    <a:pt x="30480" y="352043"/>
                  </a:lnTo>
                  <a:lnTo>
                    <a:pt x="50292" y="355091"/>
                  </a:lnTo>
                  <a:lnTo>
                    <a:pt x="71628" y="352043"/>
                  </a:lnTo>
                  <a:lnTo>
                    <a:pt x="88392" y="339852"/>
                  </a:lnTo>
                  <a:lnTo>
                    <a:pt x="99060" y="323087"/>
                  </a:lnTo>
                  <a:lnTo>
                    <a:pt x="103632" y="303276"/>
                  </a:lnTo>
                  <a:lnTo>
                    <a:pt x="103632" y="51816"/>
                  </a:lnTo>
                  <a:lnTo>
                    <a:pt x="99060" y="32004"/>
                  </a:lnTo>
                  <a:lnTo>
                    <a:pt x="88392" y="15240"/>
                  </a:lnTo>
                  <a:lnTo>
                    <a:pt x="71628" y="4572"/>
                  </a:lnTo>
                  <a:lnTo>
                    <a:pt x="50292" y="0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575559" y="7421879"/>
              <a:ext cx="314325" cy="239395"/>
            </a:xfrm>
            <a:custGeom>
              <a:avLst/>
              <a:gdLst/>
              <a:ahLst/>
              <a:cxnLst/>
              <a:rect l="l" t="t" r="r" b="b"/>
              <a:pathLst>
                <a:path w="314325" h="239395">
                  <a:moveTo>
                    <a:pt x="0" y="0"/>
                  </a:moveTo>
                  <a:lnTo>
                    <a:pt x="0" y="239267"/>
                  </a:lnTo>
                  <a:lnTo>
                    <a:pt x="313943" y="239267"/>
                  </a:lnTo>
                  <a:lnTo>
                    <a:pt x="313943" y="0"/>
                  </a:lnTo>
                  <a:lnTo>
                    <a:pt x="0" y="0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887980" y="7498079"/>
              <a:ext cx="226060" cy="452755"/>
            </a:xfrm>
            <a:custGeom>
              <a:avLst/>
              <a:gdLst/>
              <a:ahLst/>
              <a:cxnLst/>
              <a:rect l="l" t="t" r="r" b="b"/>
              <a:pathLst>
                <a:path w="226060" h="452754">
                  <a:moveTo>
                    <a:pt x="22859" y="452627"/>
                  </a:moveTo>
                  <a:lnTo>
                    <a:pt x="225551" y="329183"/>
                  </a:lnTo>
                  <a:lnTo>
                    <a:pt x="214883" y="102107"/>
                  </a:lnTo>
                  <a:lnTo>
                    <a:pt x="0" y="0"/>
                  </a:lnTo>
                  <a:lnTo>
                    <a:pt x="22859" y="452627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828543" y="7729727"/>
              <a:ext cx="208915" cy="216535"/>
            </a:xfrm>
            <a:custGeom>
              <a:avLst/>
              <a:gdLst/>
              <a:ahLst/>
              <a:cxnLst/>
              <a:rect l="l" t="t" r="r" b="b"/>
              <a:pathLst>
                <a:path w="208914" h="216534">
                  <a:moveTo>
                    <a:pt x="0" y="0"/>
                  </a:moveTo>
                  <a:lnTo>
                    <a:pt x="0" y="216407"/>
                  </a:lnTo>
                  <a:lnTo>
                    <a:pt x="208788" y="216407"/>
                  </a:lnTo>
                  <a:lnTo>
                    <a:pt x="208788" y="0"/>
                  </a:lnTo>
                  <a:lnTo>
                    <a:pt x="0" y="0"/>
                  </a:lnTo>
                  <a:close/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366771" y="7589519"/>
              <a:ext cx="521334" cy="353695"/>
            </a:xfrm>
            <a:custGeom>
              <a:avLst/>
              <a:gdLst/>
              <a:ahLst/>
              <a:cxnLst/>
              <a:rect l="l" t="t" r="r" b="b"/>
              <a:pathLst>
                <a:path w="521335" h="353695">
                  <a:moveTo>
                    <a:pt x="521208" y="353567"/>
                  </a:moveTo>
                  <a:lnTo>
                    <a:pt x="0" y="353567"/>
                  </a:lnTo>
                  <a:lnTo>
                    <a:pt x="0" y="0"/>
                  </a:lnTo>
                  <a:lnTo>
                    <a:pt x="521208" y="0"/>
                  </a:lnTo>
                  <a:lnTo>
                    <a:pt x="521208" y="3535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366771" y="7589519"/>
              <a:ext cx="523240" cy="356870"/>
            </a:xfrm>
            <a:custGeom>
              <a:avLst/>
              <a:gdLst/>
              <a:ahLst/>
              <a:cxnLst/>
              <a:rect l="l" t="t" r="r" b="b"/>
              <a:pathLst>
                <a:path w="523239" h="356870">
                  <a:moveTo>
                    <a:pt x="0" y="0"/>
                  </a:moveTo>
                  <a:lnTo>
                    <a:pt x="0" y="356616"/>
                  </a:lnTo>
                  <a:lnTo>
                    <a:pt x="522731" y="356616"/>
                  </a:lnTo>
                  <a:lnTo>
                    <a:pt x="522731" y="0"/>
                  </a:lnTo>
                  <a:lnTo>
                    <a:pt x="0" y="0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906267" y="7876031"/>
              <a:ext cx="207645" cy="117475"/>
            </a:xfrm>
            <a:custGeom>
              <a:avLst/>
              <a:gdLst/>
              <a:ahLst/>
              <a:cxnLst/>
              <a:rect l="l" t="t" r="r" b="b"/>
              <a:pathLst>
                <a:path w="207644" h="117475">
                  <a:moveTo>
                    <a:pt x="207264" y="117348"/>
                  </a:moveTo>
                  <a:lnTo>
                    <a:pt x="0" y="117348"/>
                  </a:lnTo>
                  <a:lnTo>
                    <a:pt x="0" y="0"/>
                  </a:lnTo>
                  <a:lnTo>
                    <a:pt x="207264" y="0"/>
                  </a:lnTo>
                  <a:lnTo>
                    <a:pt x="207264" y="1173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906267" y="7876031"/>
              <a:ext cx="208915" cy="117475"/>
            </a:xfrm>
            <a:custGeom>
              <a:avLst/>
              <a:gdLst/>
              <a:ahLst/>
              <a:cxnLst/>
              <a:rect l="l" t="t" r="r" b="b"/>
              <a:pathLst>
                <a:path w="208914" h="117475">
                  <a:moveTo>
                    <a:pt x="0" y="0"/>
                  </a:moveTo>
                  <a:lnTo>
                    <a:pt x="0" y="117348"/>
                  </a:lnTo>
                  <a:lnTo>
                    <a:pt x="208788" y="117348"/>
                  </a:lnTo>
                  <a:lnTo>
                    <a:pt x="208788" y="0"/>
                  </a:lnTo>
                  <a:lnTo>
                    <a:pt x="0" y="0"/>
                  </a:lnTo>
                  <a:close/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000500" y="6051803"/>
              <a:ext cx="1172210" cy="571500"/>
            </a:xfrm>
            <a:custGeom>
              <a:avLst/>
              <a:gdLst/>
              <a:ahLst/>
              <a:cxnLst/>
              <a:rect l="l" t="t" r="r" b="b"/>
              <a:pathLst>
                <a:path w="1172210" h="571500">
                  <a:moveTo>
                    <a:pt x="0" y="0"/>
                  </a:moveTo>
                  <a:lnTo>
                    <a:pt x="0" y="571500"/>
                  </a:lnTo>
                </a:path>
                <a:path w="1172210" h="571500">
                  <a:moveTo>
                    <a:pt x="0" y="0"/>
                  </a:moveTo>
                  <a:lnTo>
                    <a:pt x="1171955" y="1524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829555" y="5707379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342900" y="685800"/>
                  </a:moveTo>
                  <a:lnTo>
                    <a:pt x="295656" y="682752"/>
                  </a:lnTo>
                  <a:lnTo>
                    <a:pt x="251460" y="673608"/>
                  </a:lnTo>
                  <a:lnTo>
                    <a:pt x="208788" y="658368"/>
                  </a:lnTo>
                  <a:lnTo>
                    <a:pt x="169164" y="640079"/>
                  </a:lnTo>
                  <a:lnTo>
                    <a:pt x="132588" y="615696"/>
                  </a:lnTo>
                  <a:lnTo>
                    <a:pt x="100583" y="586739"/>
                  </a:lnTo>
                  <a:lnTo>
                    <a:pt x="70104" y="553212"/>
                  </a:lnTo>
                  <a:lnTo>
                    <a:pt x="45719" y="516636"/>
                  </a:lnTo>
                  <a:lnTo>
                    <a:pt x="25908" y="477012"/>
                  </a:lnTo>
                  <a:lnTo>
                    <a:pt x="12191" y="434339"/>
                  </a:lnTo>
                  <a:lnTo>
                    <a:pt x="3048" y="390144"/>
                  </a:lnTo>
                  <a:lnTo>
                    <a:pt x="0" y="342900"/>
                  </a:lnTo>
                  <a:lnTo>
                    <a:pt x="3048" y="297180"/>
                  </a:lnTo>
                  <a:lnTo>
                    <a:pt x="12191" y="251460"/>
                  </a:lnTo>
                  <a:lnTo>
                    <a:pt x="25908" y="210312"/>
                  </a:lnTo>
                  <a:lnTo>
                    <a:pt x="45719" y="170688"/>
                  </a:lnTo>
                  <a:lnTo>
                    <a:pt x="70104" y="134112"/>
                  </a:lnTo>
                  <a:lnTo>
                    <a:pt x="100583" y="100584"/>
                  </a:lnTo>
                  <a:lnTo>
                    <a:pt x="132588" y="71628"/>
                  </a:lnTo>
                  <a:lnTo>
                    <a:pt x="169164" y="47244"/>
                  </a:lnTo>
                  <a:lnTo>
                    <a:pt x="208788" y="27432"/>
                  </a:lnTo>
                  <a:lnTo>
                    <a:pt x="251460" y="12192"/>
                  </a:lnTo>
                  <a:lnTo>
                    <a:pt x="295656" y="3048"/>
                  </a:lnTo>
                  <a:lnTo>
                    <a:pt x="342900" y="0"/>
                  </a:lnTo>
                  <a:lnTo>
                    <a:pt x="388620" y="3048"/>
                  </a:lnTo>
                  <a:lnTo>
                    <a:pt x="432816" y="12192"/>
                  </a:lnTo>
                  <a:lnTo>
                    <a:pt x="475488" y="27432"/>
                  </a:lnTo>
                  <a:lnTo>
                    <a:pt x="515112" y="47244"/>
                  </a:lnTo>
                  <a:lnTo>
                    <a:pt x="524256" y="53340"/>
                  </a:lnTo>
                  <a:lnTo>
                    <a:pt x="342900" y="53340"/>
                  </a:lnTo>
                  <a:lnTo>
                    <a:pt x="295656" y="57912"/>
                  </a:lnTo>
                  <a:lnTo>
                    <a:pt x="249936" y="68580"/>
                  </a:lnTo>
                  <a:lnTo>
                    <a:pt x="208788" y="86868"/>
                  </a:lnTo>
                  <a:lnTo>
                    <a:pt x="170688" y="109728"/>
                  </a:lnTo>
                  <a:lnTo>
                    <a:pt x="137160" y="138684"/>
                  </a:lnTo>
                  <a:lnTo>
                    <a:pt x="108204" y="172212"/>
                  </a:lnTo>
                  <a:lnTo>
                    <a:pt x="85343" y="210312"/>
                  </a:lnTo>
                  <a:lnTo>
                    <a:pt x="67056" y="251460"/>
                  </a:lnTo>
                  <a:lnTo>
                    <a:pt x="56388" y="297180"/>
                  </a:lnTo>
                  <a:lnTo>
                    <a:pt x="53340" y="342900"/>
                  </a:lnTo>
                  <a:lnTo>
                    <a:pt x="56388" y="390144"/>
                  </a:lnTo>
                  <a:lnTo>
                    <a:pt x="67056" y="434339"/>
                  </a:lnTo>
                  <a:lnTo>
                    <a:pt x="85343" y="477012"/>
                  </a:lnTo>
                  <a:lnTo>
                    <a:pt x="108204" y="515112"/>
                  </a:lnTo>
                  <a:lnTo>
                    <a:pt x="137160" y="548639"/>
                  </a:lnTo>
                  <a:lnTo>
                    <a:pt x="170688" y="577596"/>
                  </a:lnTo>
                  <a:lnTo>
                    <a:pt x="208788" y="601980"/>
                  </a:lnTo>
                  <a:lnTo>
                    <a:pt x="249936" y="620268"/>
                  </a:lnTo>
                  <a:lnTo>
                    <a:pt x="295656" y="630935"/>
                  </a:lnTo>
                  <a:lnTo>
                    <a:pt x="342900" y="633983"/>
                  </a:lnTo>
                  <a:lnTo>
                    <a:pt x="522732" y="633983"/>
                  </a:lnTo>
                  <a:lnTo>
                    <a:pt x="515112" y="640079"/>
                  </a:lnTo>
                  <a:lnTo>
                    <a:pt x="475488" y="658368"/>
                  </a:lnTo>
                  <a:lnTo>
                    <a:pt x="432816" y="673608"/>
                  </a:lnTo>
                  <a:lnTo>
                    <a:pt x="388620" y="682752"/>
                  </a:lnTo>
                  <a:lnTo>
                    <a:pt x="342900" y="685800"/>
                  </a:lnTo>
                  <a:close/>
                </a:path>
                <a:path w="685800" h="685800">
                  <a:moveTo>
                    <a:pt x="522732" y="633983"/>
                  </a:moveTo>
                  <a:lnTo>
                    <a:pt x="342900" y="633983"/>
                  </a:lnTo>
                  <a:lnTo>
                    <a:pt x="390144" y="630935"/>
                  </a:lnTo>
                  <a:lnTo>
                    <a:pt x="434340" y="620268"/>
                  </a:lnTo>
                  <a:lnTo>
                    <a:pt x="475488" y="601980"/>
                  </a:lnTo>
                  <a:lnTo>
                    <a:pt x="513588" y="577596"/>
                  </a:lnTo>
                  <a:lnTo>
                    <a:pt x="547116" y="548639"/>
                  </a:lnTo>
                  <a:lnTo>
                    <a:pt x="576072" y="515112"/>
                  </a:lnTo>
                  <a:lnTo>
                    <a:pt x="600456" y="477012"/>
                  </a:lnTo>
                  <a:lnTo>
                    <a:pt x="618744" y="434339"/>
                  </a:lnTo>
                  <a:lnTo>
                    <a:pt x="629412" y="390144"/>
                  </a:lnTo>
                  <a:lnTo>
                    <a:pt x="633984" y="342900"/>
                  </a:lnTo>
                  <a:lnTo>
                    <a:pt x="629412" y="297180"/>
                  </a:lnTo>
                  <a:lnTo>
                    <a:pt x="618744" y="251460"/>
                  </a:lnTo>
                  <a:lnTo>
                    <a:pt x="600456" y="210312"/>
                  </a:lnTo>
                  <a:lnTo>
                    <a:pt x="576072" y="172212"/>
                  </a:lnTo>
                  <a:lnTo>
                    <a:pt x="547116" y="138684"/>
                  </a:lnTo>
                  <a:lnTo>
                    <a:pt x="513588" y="109728"/>
                  </a:lnTo>
                  <a:lnTo>
                    <a:pt x="475488" y="86868"/>
                  </a:lnTo>
                  <a:lnTo>
                    <a:pt x="434340" y="68580"/>
                  </a:lnTo>
                  <a:lnTo>
                    <a:pt x="390144" y="57912"/>
                  </a:lnTo>
                  <a:lnTo>
                    <a:pt x="342900" y="53340"/>
                  </a:lnTo>
                  <a:lnTo>
                    <a:pt x="524256" y="53340"/>
                  </a:lnTo>
                  <a:lnTo>
                    <a:pt x="583692" y="100584"/>
                  </a:lnTo>
                  <a:lnTo>
                    <a:pt x="614172" y="134112"/>
                  </a:lnTo>
                  <a:lnTo>
                    <a:pt x="638556" y="170688"/>
                  </a:lnTo>
                  <a:lnTo>
                    <a:pt x="658368" y="210312"/>
                  </a:lnTo>
                  <a:lnTo>
                    <a:pt x="672084" y="251460"/>
                  </a:lnTo>
                  <a:lnTo>
                    <a:pt x="682752" y="297180"/>
                  </a:lnTo>
                  <a:lnTo>
                    <a:pt x="685800" y="342900"/>
                  </a:lnTo>
                  <a:lnTo>
                    <a:pt x="682752" y="390144"/>
                  </a:lnTo>
                  <a:lnTo>
                    <a:pt x="672084" y="434339"/>
                  </a:lnTo>
                  <a:lnTo>
                    <a:pt x="658368" y="477012"/>
                  </a:lnTo>
                  <a:lnTo>
                    <a:pt x="638556" y="516636"/>
                  </a:lnTo>
                  <a:lnTo>
                    <a:pt x="614172" y="553212"/>
                  </a:lnTo>
                  <a:lnTo>
                    <a:pt x="583692" y="586739"/>
                  </a:lnTo>
                  <a:lnTo>
                    <a:pt x="551688" y="615696"/>
                  </a:lnTo>
                  <a:lnTo>
                    <a:pt x="522732" y="6339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829556" y="5707379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0" y="342900"/>
                  </a:moveTo>
                  <a:lnTo>
                    <a:pt x="3048" y="297180"/>
                  </a:lnTo>
                  <a:lnTo>
                    <a:pt x="12192" y="251460"/>
                  </a:lnTo>
                  <a:lnTo>
                    <a:pt x="25908" y="210312"/>
                  </a:lnTo>
                  <a:lnTo>
                    <a:pt x="45719" y="170688"/>
                  </a:lnTo>
                  <a:lnTo>
                    <a:pt x="70104" y="134111"/>
                  </a:lnTo>
                  <a:lnTo>
                    <a:pt x="100584" y="100583"/>
                  </a:lnTo>
                  <a:lnTo>
                    <a:pt x="132588" y="71628"/>
                  </a:lnTo>
                  <a:lnTo>
                    <a:pt x="169164" y="47243"/>
                  </a:lnTo>
                  <a:lnTo>
                    <a:pt x="208788" y="27432"/>
                  </a:lnTo>
                  <a:lnTo>
                    <a:pt x="251459" y="12191"/>
                  </a:lnTo>
                  <a:lnTo>
                    <a:pt x="295656" y="3048"/>
                  </a:lnTo>
                  <a:lnTo>
                    <a:pt x="342900" y="0"/>
                  </a:lnTo>
                  <a:lnTo>
                    <a:pt x="388619" y="3048"/>
                  </a:lnTo>
                  <a:lnTo>
                    <a:pt x="432815" y="12191"/>
                  </a:lnTo>
                  <a:lnTo>
                    <a:pt x="475487" y="27432"/>
                  </a:lnTo>
                  <a:lnTo>
                    <a:pt x="515112" y="47243"/>
                  </a:lnTo>
                  <a:lnTo>
                    <a:pt x="551687" y="71628"/>
                  </a:lnTo>
                  <a:lnTo>
                    <a:pt x="583691" y="100583"/>
                  </a:lnTo>
                  <a:lnTo>
                    <a:pt x="614172" y="134111"/>
                  </a:lnTo>
                  <a:lnTo>
                    <a:pt x="638556" y="170688"/>
                  </a:lnTo>
                  <a:lnTo>
                    <a:pt x="658368" y="210312"/>
                  </a:lnTo>
                  <a:lnTo>
                    <a:pt x="672083" y="251460"/>
                  </a:lnTo>
                  <a:lnTo>
                    <a:pt x="682752" y="297180"/>
                  </a:lnTo>
                  <a:lnTo>
                    <a:pt x="685800" y="342900"/>
                  </a:lnTo>
                  <a:lnTo>
                    <a:pt x="682752" y="390144"/>
                  </a:lnTo>
                  <a:lnTo>
                    <a:pt x="672083" y="434340"/>
                  </a:lnTo>
                  <a:lnTo>
                    <a:pt x="658368" y="477012"/>
                  </a:lnTo>
                  <a:lnTo>
                    <a:pt x="638556" y="516636"/>
                  </a:lnTo>
                  <a:lnTo>
                    <a:pt x="614172" y="553212"/>
                  </a:lnTo>
                  <a:lnTo>
                    <a:pt x="583691" y="586740"/>
                  </a:lnTo>
                  <a:lnTo>
                    <a:pt x="551687" y="615695"/>
                  </a:lnTo>
                  <a:lnTo>
                    <a:pt x="515112" y="640080"/>
                  </a:lnTo>
                  <a:lnTo>
                    <a:pt x="475487" y="658367"/>
                  </a:lnTo>
                  <a:lnTo>
                    <a:pt x="432815" y="673608"/>
                  </a:lnTo>
                  <a:lnTo>
                    <a:pt x="388619" y="682752"/>
                  </a:lnTo>
                  <a:lnTo>
                    <a:pt x="342900" y="685800"/>
                  </a:lnTo>
                  <a:lnTo>
                    <a:pt x="295656" y="682752"/>
                  </a:lnTo>
                  <a:lnTo>
                    <a:pt x="251459" y="673608"/>
                  </a:lnTo>
                  <a:lnTo>
                    <a:pt x="208788" y="658367"/>
                  </a:lnTo>
                  <a:lnTo>
                    <a:pt x="169164" y="640080"/>
                  </a:lnTo>
                  <a:lnTo>
                    <a:pt x="132588" y="615695"/>
                  </a:lnTo>
                  <a:lnTo>
                    <a:pt x="100584" y="586740"/>
                  </a:lnTo>
                  <a:lnTo>
                    <a:pt x="70104" y="553212"/>
                  </a:lnTo>
                  <a:lnTo>
                    <a:pt x="45719" y="516636"/>
                  </a:lnTo>
                  <a:lnTo>
                    <a:pt x="25908" y="477012"/>
                  </a:lnTo>
                  <a:lnTo>
                    <a:pt x="12192" y="434340"/>
                  </a:lnTo>
                  <a:lnTo>
                    <a:pt x="3048" y="390144"/>
                  </a:lnTo>
                  <a:lnTo>
                    <a:pt x="0" y="342900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82895" y="5760719"/>
              <a:ext cx="581025" cy="581025"/>
            </a:xfrm>
            <a:custGeom>
              <a:avLst/>
              <a:gdLst/>
              <a:ahLst/>
              <a:cxnLst/>
              <a:rect l="l" t="t" r="r" b="b"/>
              <a:pathLst>
                <a:path w="581025" h="581025">
                  <a:moveTo>
                    <a:pt x="0" y="289560"/>
                  </a:moveTo>
                  <a:lnTo>
                    <a:pt x="3048" y="336804"/>
                  </a:lnTo>
                  <a:lnTo>
                    <a:pt x="13716" y="381000"/>
                  </a:lnTo>
                  <a:lnTo>
                    <a:pt x="32004" y="423672"/>
                  </a:lnTo>
                  <a:lnTo>
                    <a:pt x="54864" y="461772"/>
                  </a:lnTo>
                  <a:lnTo>
                    <a:pt x="83820" y="495300"/>
                  </a:lnTo>
                  <a:lnTo>
                    <a:pt x="117348" y="524255"/>
                  </a:lnTo>
                  <a:lnTo>
                    <a:pt x="155448" y="548640"/>
                  </a:lnTo>
                  <a:lnTo>
                    <a:pt x="196595" y="566928"/>
                  </a:lnTo>
                  <a:lnTo>
                    <a:pt x="242316" y="577596"/>
                  </a:lnTo>
                  <a:lnTo>
                    <a:pt x="289559" y="580643"/>
                  </a:lnTo>
                  <a:lnTo>
                    <a:pt x="336804" y="577596"/>
                  </a:lnTo>
                  <a:lnTo>
                    <a:pt x="381000" y="566928"/>
                  </a:lnTo>
                  <a:lnTo>
                    <a:pt x="422148" y="548640"/>
                  </a:lnTo>
                  <a:lnTo>
                    <a:pt x="460248" y="524255"/>
                  </a:lnTo>
                  <a:lnTo>
                    <a:pt x="493776" y="495300"/>
                  </a:lnTo>
                  <a:lnTo>
                    <a:pt x="522732" y="461772"/>
                  </a:lnTo>
                  <a:lnTo>
                    <a:pt x="547115" y="423672"/>
                  </a:lnTo>
                  <a:lnTo>
                    <a:pt x="565404" y="381000"/>
                  </a:lnTo>
                  <a:lnTo>
                    <a:pt x="576072" y="336804"/>
                  </a:lnTo>
                  <a:lnTo>
                    <a:pt x="580643" y="289560"/>
                  </a:lnTo>
                  <a:lnTo>
                    <a:pt x="576072" y="243840"/>
                  </a:lnTo>
                  <a:lnTo>
                    <a:pt x="565404" y="198120"/>
                  </a:lnTo>
                  <a:lnTo>
                    <a:pt x="547115" y="156972"/>
                  </a:lnTo>
                  <a:lnTo>
                    <a:pt x="522732" y="118872"/>
                  </a:lnTo>
                  <a:lnTo>
                    <a:pt x="493776" y="85343"/>
                  </a:lnTo>
                  <a:lnTo>
                    <a:pt x="460248" y="56388"/>
                  </a:lnTo>
                  <a:lnTo>
                    <a:pt x="422148" y="33528"/>
                  </a:lnTo>
                  <a:lnTo>
                    <a:pt x="381000" y="15240"/>
                  </a:lnTo>
                  <a:lnTo>
                    <a:pt x="336804" y="4572"/>
                  </a:lnTo>
                  <a:lnTo>
                    <a:pt x="289559" y="0"/>
                  </a:lnTo>
                  <a:lnTo>
                    <a:pt x="242316" y="4572"/>
                  </a:lnTo>
                  <a:lnTo>
                    <a:pt x="196595" y="15240"/>
                  </a:lnTo>
                  <a:lnTo>
                    <a:pt x="155448" y="33528"/>
                  </a:lnTo>
                  <a:lnTo>
                    <a:pt x="117348" y="56388"/>
                  </a:lnTo>
                  <a:lnTo>
                    <a:pt x="83820" y="85343"/>
                  </a:lnTo>
                  <a:lnTo>
                    <a:pt x="54864" y="118872"/>
                  </a:lnTo>
                  <a:lnTo>
                    <a:pt x="32004" y="156972"/>
                  </a:lnTo>
                  <a:lnTo>
                    <a:pt x="13716" y="198120"/>
                  </a:lnTo>
                  <a:lnTo>
                    <a:pt x="3048" y="243840"/>
                  </a:lnTo>
                  <a:lnTo>
                    <a:pt x="0" y="28956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70348" y="5975603"/>
              <a:ext cx="361187" cy="13716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27903" y="6134100"/>
              <a:ext cx="158495" cy="161543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85231" y="5747003"/>
              <a:ext cx="156971" cy="161543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931663" y="6211823"/>
              <a:ext cx="158495" cy="161543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63083" y="5593080"/>
              <a:ext cx="158495" cy="373380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4943855" y="5823203"/>
              <a:ext cx="802005" cy="800100"/>
            </a:xfrm>
            <a:custGeom>
              <a:avLst/>
              <a:gdLst/>
              <a:ahLst/>
              <a:cxnLst/>
              <a:rect l="l" t="t" r="r" b="b"/>
              <a:pathLst>
                <a:path w="802004" h="800100">
                  <a:moveTo>
                    <a:pt x="457200" y="0"/>
                  </a:moveTo>
                  <a:lnTo>
                    <a:pt x="800100" y="0"/>
                  </a:lnTo>
                </a:path>
                <a:path w="802004" h="800100">
                  <a:moveTo>
                    <a:pt x="800100" y="0"/>
                  </a:moveTo>
                  <a:lnTo>
                    <a:pt x="801624" y="800100"/>
                  </a:lnTo>
                </a:path>
                <a:path w="802004" h="800100">
                  <a:moveTo>
                    <a:pt x="0" y="457200"/>
                  </a:moveTo>
                  <a:lnTo>
                    <a:pt x="0" y="685800"/>
                  </a:lnTo>
                </a:path>
                <a:path w="802004" h="800100">
                  <a:moveTo>
                    <a:pt x="0" y="685800"/>
                  </a:moveTo>
                  <a:lnTo>
                    <a:pt x="685800" y="685800"/>
                  </a:lnTo>
                </a:path>
                <a:path w="802004" h="800100">
                  <a:moveTo>
                    <a:pt x="685800" y="685800"/>
                  </a:moveTo>
                  <a:lnTo>
                    <a:pt x="685800" y="11430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943855" y="5554979"/>
              <a:ext cx="1143000" cy="1104900"/>
            </a:xfrm>
            <a:custGeom>
              <a:avLst/>
              <a:gdLst/>
              <a:ahLst/>
              <a:cxnLst/>
              <a:rect l="l" t="t" r="r" b="b"/>
              <a:pathLst>
                <a:path w="1143000" h="1104900">
                  <a:moveTo>
                    <a:pt x="1066800" y="1104900"/>
                  </a:moveTo>
                  <a:lnTo>
                    <a:pt x="1066800" y="1075944"/>
                  </a:lnTo>
                  <a:lnTo>
                    <a:pt x="800100" y="1075944"/>
                  </a:lnTo>
                  <a:lnTo>
                    <a:pt x="800100" y="1057656"/>
                  </a:lnTo>
                  <a:lnTo>
                    <a:pt x="1066800" y="1057656"/>
                  </a:lnTo>
                  <a:lnTo>
                    <a:pt x="1066800" y="1028700"/>
                  </a:lnTo>
                  <a:lnTo>
                    <a:pt x="1143000" y="1066800"/>
                  </a:lnTo>
                  <a:lnTo>
                    <a:pt x="1066800" y="1104900"/>
                  </a:lnTo>
                  <a:close/>
                </a:path>
                <a:path w="1143000" h="1104900">
                  <a:moveTo>
                    <a:pt x="1066800" y="762000"/>
                  </a:moveTo>
                  <a:lnTo>
                    <a:pt x="1066800" y="734568"/>
                  </a:lnTo>
                  <a:lnTo>
                    <a:pt x="457200" y="734568"/>
                  </a:lnTo>
                  <a:lnTo>
                    <a:pt x="457200" y="714756"/>
                  </a:lnTo>
                  <a:lnTo>
                    <a:pt x="1066800" y="714756"/>
                  </a:lnTo>
                  <a:lnTo>
                    <a:pt x="1066800" y="685800"/>
                  </a:lnTo>
                  <a:lnTo>
                    <a:pt x="1143000" y="723900"/>
                  </a:lnTo>
                  <a:lnTo>
                    <a:pt x="1066800" y="762000"/>
                  </a:lnTo>
                  <a:close/>
                </a:path>
                <a:path w="1143000" h="1104900">
                  <a:moveTo>
                    <a:pt x="1066800" y="422148"/>
                  </a:moveTo>
                  <a:lnTo>
                    <a:pt x="1066800" y="391668"/>
                  </a:lnTo>
                  <a:lnTo>
                    <a:pt x="685800" y="391668"/>
                  </a:lnTo>
                  <a:lnTo>
                    <a:pt x="685800" y="373379"/>
                  </a:lnTo>
                  <a:lnTo>
                    <a:pt x="1066800" y="373379"/>
                  </a:lnTo>
                  <a:lnTo>
                    <a:pt x="1066800" y="345948"/>
                  </a:lnTo>
                  <a:lnTo>
                    <a:pt x="1143000" y="384048"/>
                  </a:lnTo>
                  <a:lnTo>
                    <a:pt x="1124712" y="391668"/>
                  </a:lnTo>
                  <a:lnTo>
                    <a:pt x="1066800" y="422148"/>
                  </a:lnTo>
                  <a:close/>
                </a:path>
                <a:path w="1143000" h="1104900">
                  <a:moveTo>
                    <a:pt x="1066800" y="76200"/>
                  </a:moveTo>
                  <a:lnTo>
                    <a:pt x="1066800" y="48768"/>
                  </a:lnTo>
                  <a:lnTo>
                    <a:pt x="0" y="48768"/>
                  </a:lnTo>
                  <a:lnTo>
                    <a:pt x="0" y="28956"/>
                  </a:lnTo>
                  <a:lnTo>
                    <a:pt x="1066800" y="28956"/>
                  </a:lnTo>
                  <a:lnTo>
                    <a:pt x="1066800" y="0"/>
                  </a:lnTo>
                  <a:lnTo>
                    <a:pt x="1143000" y="38100"/>
                  </a:lnTo>
                  <a:lnTo>
                    <a:pt x="106680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17335" y="5554979"/>
              <a:ext cx="114300" cy="7772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117335" y="5897879"/>
              <a:ext cx="114300" cy="77723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117335" y="6240779"/>
              <a:ext cx="114300" cy="77723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117335" y="6583679"/>
              <a:ext cx="114300" cy="77723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6230112" y="5594603"/>
              <a:ext cx="228600" cy="1371600"/>
            </a:xfrm>
            <a:custGeom>
              <a:avLst/>
              <a:gdLst/>
              <a:ahLst/>
              <a:cxnLst/>
              <a:rect l="l" t="t" r="r" b="b"/>
              <a:pathLst>
                <a:path w="228600" h="1371600">
                  <a:moveTo>
                    <a:pt x="0" y="0"/>
                  </a:moveTo>
                  <a:lnTo>
                    <a:pt x="0" y="1028700"/>
                  </a:lnTo>
                </a:path>
                <a:path w="228600" h="1371600">
                  <a:moveTo>
                    <a:pt x="0" y="457200"/>
                  </a:moveTo>
                  <a:lnTo>
                    <a:pt x="228600" y="458724"/>
                  </a:lnTo>
                </a:path>
                <a:path w="228600" h="1371600">
                  <a:moveTo>
                    <a:pt x="228600" y="457200"/>
                  </a:moveTo>
                  <a:lnTo>
                    <a:pt x="228600" y="137160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355080" y="6979919"/>
              <a:ext cx="210312" cy="102108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6344412" y="6964679"/>
              <a:ext cx="228600" cy="114300"/>
            </a:xfrm>
            <a:custGeom>
              <a:avLst/>
              <a:gdLst/>
              <a:ahLst/>
              <a:cxnLst/>
              <a:rect l="l" t="t" r="r" b="b"/>
              <a:pathLst>
                <a:path w="228600" h="114300">
                  <a:moveTo>
                    <a:pt x="114300" y="114300"/>
                  </a:moveTo>
                  <a:lnTo>
                    <a:pt x="228599" y="0"/>
                  </a:lnTo>
                  <a:lnTo>
                    <a:pt x="0" y="0"/>
                  </a:lnTo>
                  <a:lnTo>
                    <a:pt x="114300" y="1143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2169625" y="6205196"/>
            <a:ext cx="433070" cy="323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175"/>
              </a:lnSpc>
              <a:spcBef>
                <a:spcPts val="95"/>
              </a:spcBef>
            </a:pPr>
            <a:r>
              <a:rPr sz="1000" b="1" spc="-30" dirty="0">
                <a:latin typeface="Times New Roman"/>
                <a:cs typeface="Times New Roman"/>
              </a:rPr>
              <a:t>I</a:t>
            </a:r>
            <a:r>
              <a:rPr sz="1000" b="1" spc="-25" dirty="0">
                <a:latin typeface="Times New Roman"/>
                <a:cs typeface="Times New Roman"/>
              </a:rPr>
              <a:t>g</a:t>
            </a:r>
            <a:r>
              <a:rPr sz="1000" b="1" spc="-45" dirty="0">
                <a:latin typeface="Times New Roman"/>
                <a:cs typeface="Times New Roman"/>
              </a:rPr>
              <a:t>n</a:t>
            </a:r>
            <a:r>
              <a:rPr sz="1000" b="1" spc="-10" dirty="0">
                <a:latin typeface="Times New Roman"/>
                <a:cs typeface="Times New Roman"/>
              </a:rPr>
              <a:t>it</a:t>
            </a:r>
            <a:r>
              <a:rPr sz="1000" b="1" spc="-30" dirty="0">
                <a:latin typeface="Times New Roman"/>
                <a:cs typeface="Times New Roman"/>
              </a:rPr>
              <a:t>i</a:t>
            </a:r>
            <a:r>
              <a:rPr sz="1000" b="1" spc="-25" dirty="0">
                <a:latin typeface="Times New Roman"/>
                <a:cs typeface="Times New Roman"/>
              </a:rPr>
              <a:t>o</a:t>
            </a:r>
            <a:r>
              <a:rPr sz="1000" b="1" spc="-45" dirty="0">
                <a:latin typeface="Times New Roman"/>
                <a:cs typeface="Times New Roman"/>
              </a:rPr>
              <a:t>n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175"/>
              </a:lnSpc>
            </a:pPr>
            <a:r>
              <a:rPr sz="1000" b="1" spc="-5" dirty="0">
                <a:latin typeface="Times New Roman"/>
                <a:cs typeface="Times New Roman"/>
              </a:rPr>
              <a:t>Switch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084019" y="6205459"/>
            <a:ext cx="447040" cy="323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175"/>
              </a:lnSpc>
              <a:spcBef>
                <a:spcPts val="95"/>
              </a:spcBef>
            </a:pPr>
            <a:r>
              <a:rPr sz="1000" b="1" spc="-5" dirty="0">
                <a:latin typeface="Times New Roman"/>
                <a:cs typeface="Times New Roman"/>
              </a:rPr>
              <a:t>Ballast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175"/>
              </a:lnSpc>
            </a:pPr>
            <a:r>
              <a:rPr sz="1000" b="1" spc="-40" dirty="0">
                <a:latin typeface="Times New Roman"/>
                <a:cs typeface="Times New Roman"/>
              </a:rPr>
              <a:t>R</a:t>
            </a:r>
            <a:r>
              <a:rPr sz="1000" b="1" spc="-30" dirty="0">
                <a:latin typeface="Times New Roman"/>
                <a:cs typeface="Times New Roman"/>
              </a:rPr>
              <a:t>e</a:t>
            </a:r>
            <a:r>
              <a:rPr sz="1000" b="1" spc="-15" dirty="0">
                <a:latin typeface="Times New Roman"/>
                <a:cs typeface="Times New Roman"/>
              </a:rPr>
              <a:t>si</a:t>
            </a:r>
            <a:r>
              <a:rPr sz="1000" b="1" spc="-40" dirty="0">
                <a:latin typeface="Times New Roman"/>
                <a:cs typeface="Times New Roman"/>
              </a:rPr>
              <a:t>s</a:t>
            </a:r>
            <a:r>
              <a:rPr sz="1000" b="1" spc="-15" dirty="0">
                <a:latin typeface="Times New Roman"/>
                <a:cs typeface="Times New Roman"/>
              </a:rPr>
              <a:t>to</a:t>
            </a:r>
            <a:r>
              <a:rPr sz="1000" b="1" spc="-35" dirty="0">
                <a:latin typeface="Times New Roman"/>
                <a:cs typeface="Times New Roman"/>
              </a:rPr>
              <a:t>r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719064" y="6658088"/>
            <a:ext cx="626110" cy="17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latin typeface="Times New Roman"/>
                <a:cs typeface="Times New Roman"/>
              </a:rPr>
              <a:t>S</a:t>
            </a:r>
            <a:r>
              <a:rPr sz="1000" b="1" spc="-15" dirty="0">
                <a:latin typeface="Times New Roman"/>
                <a:cs typeface="Times New Roman"/>
              </a:rPr>
              <a:t>p</a:t>
            </a:r>
            <a:r>
              <a:rPr sz="1000" b="1" dirty="0">
                <a:latin typeface="Times New Roman"/>
                <a:cs typeface="Times New Roman"/>
              </a:rPr>
              <a:t>a</a:t>
            </a:r>
            <a:r>
              <a:rPr sz="1000" b="1" spc="10" dirty="0">
                <a:latin typeface="Times New Roman"/>
                <a:cs typeface="Times New Roman"/>
              </a:rPr>
              <a:t>r</a:t>
            </a:r>
            <a:r>
              <a:rPr sz="1000" b="1" spc="-5" dirty="0">
                <a:latin typeface="Times New Roman"/>
                <a:cs typeface="Times New Roman"/>
              </a:rPr>
              <a:t>k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p</a:t>
            </a:r>
            <a:r>
              <a:rPr sz="1000" b="1" spc="5" dirty="0">
                <a:latin typeface="Times New Roman"/>
                <a:cs typeface="Times New Roman"/>
              </a:rPr>
              <a:t>l</a:t>
            </a:r>
            <a:r>
              <a:rPr sz="1000" b="1" spc="-15" dirty="0">
                <a:latin typeface="Times New Roman"/>
                <a:cs typeface="Times New Roman"/>
              </a:rPr>
              <a:t>u</a:t>
            </a:r>
            <a:r>
              <a:rPr sz="1000" b="1" spc="-5" dirty="0">
                <a:latin typeface="Times New Roman"/>
                <a:cs typeface="Times New Roman"/>
              </a:rPr>
              <a:t>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258316" y="7118336"/>
            <a:ext cx="399415" cy="17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Battery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811015" y="7340840"/>
            <a:ext cx="251460" cy="17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latin typeface="Times New Roman"/>
                <a:cs typeface="Times New Roman"/>
              </a:rPr>
              <a:t>C</a:t>
            </a:r>
            <a:r>
              <a:rPr sz="1000" b="1" dirty="0">
                <a:latin typeface="Times New Roman"/>
                <a:cs typeface="Times New Roman"/>
              </a:rPr>
              <a:t>o</a:t>
            </a:r>
            <a:r>
              <a:rPr sz="1000" b="1" spc="-5" dirty="0">
                <a:latin typeface="Times New Roman"/>
                <a:cs typeface="Times New Roman"/>
              </a:rPr>
              <a:t>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143503" y="7641067"/>
            <a:ext cx="414020" cy="17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latin typeface="Times New Roman"/>
                <a:cs typeface="Times New Roman"/>
              </a:rPr>
              <a:t>Starter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143503" y="7787371"/>
            <a:ext cx="372745" cy="17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latin typeface="Times New Roman"/>
                <a:cs typeface="Times New Roman"/>
              </a:rPr>
              <a:t>Motor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323079" y="7641067"/>
            <a:ext cx="455930" cy="17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latin typeface="Times New Roman"/>
                <a:cs typeface="Times New Roman"/>
              </a:rPr>
              <a:t>C</a:t>
            </a:r>
            <a:r>
              <a:rPr sz="1000" b="1" dirty="0">
                <a:latin typeface="Times New Roman"/>
                <a:cs typeface="Times New Roman"/>
              </a:rPr>
              <a:t>o</a:t>
            </a:r>
            <a:r>
              <a:rPr sz="1000" b="1" spc="-15" dirty="0">
                <a:latin typeface="Times New Roman"/>
                <a:cs typeface="Times New Roman"/>
              </a:rPr>
              <a:t>n</a:t>
            </a:r>
            <a:r>
              <a:rPr sz="1000" b="1" dirty="0">
                <a:latin typeface="Times New Roman"/>
                <a:cs typeface="Times New Roman"/>
              </a:rPr>
              <a:t>ta</a:t>
            </a:r>
            <a:r>
              <a:rPr sz="1000" b="1" spc="-5" dirty="0">
                <a:latin typeface="Times New Roman"/>
                <a:cs typeface="Times New Roman"/>
              </a:rPr>
              <a:t>ct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4344354" y="7787067"/>
            <a:ext cx="44704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30" dirty="0">
                <a:latin typeface="Times New Roman"/>
                <a:cs typeface="Times New Roman"/>
              </a:rPr>
              <a:t>Bre</a:t>
            </a:r>
            <a:r>
              <a:rPr sz="1000" b="1" spc="-25" dirty="0">
                <a:latin typeface="Times New Roman"/>
                <a:cs typeface="Times New Roman"/>
              </a:rPr>
              <a:t>a</a:t>
            </a:r>
            <a:r>
              <a:rPr sz="1000" b="1" spc="-35" dirty="0">
                <a:latin typeface="Times New Roman"/>
                <a:cs typeface="Times New Roman"/>
              </a:rPr>
              <a:t>k</a:t>
            </a:r>
            <a:r>
              <a:rPr sz="1000" b="1" spc="-30" dirty="0">
                <a:latin typeface="Times New Roman"/>
                <a:cs typeface="Times New Roman"/>
              </a:rPr>
              <a:t>e</a:t>
            </a:r>
            <a:r>
              <a:rPr sz="1000" b="1" spc="-35" dirty="0">
                <a:latin typeface="Times New Roman"/>
                <a:cs typeface="Times New Roman"/>
              </a:rPr>
              <a:t>r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95731" y="1048342"/>
            <a:ext cx="366902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The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factors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affecting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the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capacity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of a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capacitor: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52350" y="1424455"/>
            <a:ext cx="189230" cy="377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85"/>
              </a:lnSpc>
              <a:spcBef>
                <a:spcPts val="100"/>
              </a:spcBef>
            </a:pPr>
            <a:r>
              <a:rPr sz="1200" spc="-35" dirty="0">
                <a:latin typeface="Times New Roman"/>
                <a:cs typeface="Times New Roman"/>
              </a:rPr>
              <a:t>(a)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85"/>
              </a:lnSpc>
            </a:pPr>
            <a:r>
              <a:rPr sz="1200" spc="-30" dirty="0">
                <a:latin typeface="Times New Roman"/>
                <a:cs typeface="Times New Roman"/>
              </a:rPr>
              <a:t>(</a:t>
            </a:r>
            <a:r>
              <a:rPr sz="1200" spc="-65" dirty="0">
                <a:latin typeface="Times New Roman"/>
                <a:cs typeface="Times New Roman"/>
              </a:rPr>
              <a:t>b</a:t>
            </a:r>
            <a:r>
              <a:rPr sz="1200" spc="-35" dirty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752350" y="1944087"/>
            <a:ext cx="1822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latin typeface="Times New Roman"/>
                <a:cs typeface="Times New Roman"/>
              </a:rPr>
              <a:t>(</a:t>
            </a:r>
            <a:r>
              <a:rPr sz="1200" spc="-50" dirty="0">
                <a:latin typeface="Times New Roman"/>
                <a:cs typeface="Times New Roman"/>
              </a:rPr>
              <a:t>c</a:t>
            </a:r>
            <a:r>
              <a:rPr sz="1200" spc="-35" dirty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372616" y="1424721"/>
            <a:ext cx="4760595" cy="727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ts val="1385"/>
              </a:lnSpc>
              <a:spcBef>
                <a:spcPts val="95"/>
              </a:spcBef>
            </a:pP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area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plates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holding</a:t>
            </a:r>
            <a:r>
              <a:rPr sz="1200" dirty="0">
                <a:latin typeface="Times New Roman"/>
                <a:cs typeface="Times New Roman"/>
              </a:rPr>
              <a:t> the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charges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number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plates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used.</a:t>
            </a:r>
            <a:endParaRPr sz="12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800"/>
              </a:lnSpc>
              <a:spcBef>
                <a:spcPts val="10"/>
              </a:spcBef>
            </a:pPr>
            <a:r>
              <a:rPr sz="1200" spc="-5" dirty="0">
                <a:latin typeface="Times New Roman"/>
                <a:cs typeface="Times New Roman"/>
              </a:rPr>
              <a:t>The distance the </a:t>
            </a:r>
            <a:r>
              <a:rPr sz="1200" dirty="0">
                <a:latin typeface="Times New Roman"/>
                <a:cs typeface="Times New Roman"/>
              </a:rPr>
              <a:t>plates </a:t>
            </a:r>
            <a:r>
              <a:rPr sz="1200" spc="-1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separated, i.e.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thinner the dielectric,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greater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 attractive force </a:t>
            </a:r>
            <a:r>
              <a:rPr sz="1200" spc="-5" dirty="0">
                <a:latin typeface="Times New Roman"/>
                <a:cs typeface="Times New Roman"/>
              </a:rPr>
              <a:t>between </a:t>
            </a:r>
            <a:r>
              <a:rPr sz="1200" spc="-10" dirty="0">
                <a:latin typeface="Times New Roman"/>
                <a:cs typeface="Times New Roman"/>
              </a:rPr>
              <a:t>the charges, and therefore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higher the capacity.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type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dielectric, e.g.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plastic,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mica,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paper, air,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etc.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02260" y="2477853"/>
            <a:ext cx="6736715" cy="332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imes New Roman"/>
                <a:cs typeface="Times New Roman"/>
              </a:rPr>
              <a:t>Unit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5" dirty="0">
                <a:latin typeface="Times New Roman"/>
                <a:cs typeface="Times New Roman"/>
              </a:rPr>
              <a:t>of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Capacitor</a:t>
            </a:r>
            <a:endParaRPr sz="1400">
              <a:latin typeface="Times New Roman"/>
              <a:cs typeface="Times New Roman"/>
            </a:endParaRPr>
          </a:p>
          <a:p>
            <a:pPr marL="508000" marR="67310" indent="457200" algn="just">
              <a:lnSpc>
                <a:spcPts val="1380"/>
              </a:lnSpc>
              <a:spcBef>
                <a:spcPts val="1340"/>
              </a:spcBef>
            </a:pPr>
            <a:r>
              <a:rPr sz="1200" spc="-5" dirty="0">
                <a:latin typeface="Times New Roman"/>
                <a:cs typeface="Times New Roman"/>
              </a:rPr>
              <a:t>The amount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charge a </a:t>
            </a:r>
            <a:r>
              <a:rPr sz="1200" dirty="0">
                <a:latin typeface="Times New Roman"/>
                <a:cs typeface="Times New Roman"/>
              </a:rPr>
              <a:t>capacitor can </a:t>
            </a:r>
            <a:r>
              <a:rPr sz="1200" spc="-5" dirty="0">
                <a:latin typeface="Times New Roman"/>
                <a:cs typeface="Times New Roman"/>
              </a:rPr>
              <a:t>hold is termed its capacitance (symbol C) which is </a:t>
            </a:r>
            <a:r>
              <a:rPr sz="1200" dirty="0">
                <a:latin typeface="Times New Roman"/>
                <a:cs typeface="Times New Roman"/>
              </a:rPr>
              <a:t> measured </a:t>
            </a:r>
            <a:r>
              <a:rPr sz="1200" spc="-5" dirty="0">
                <a:latin typeface="Times New Roman"/>
                <a:cs typeface="Times New Roman"/>
              </a:rPr>
              <a:t>in a unit called </a:t>
            </a:r>
            <a:r>
              <a:rPr sz="1200" dirty="0">
                <a:latin typeface="Times New Roman"/>
                <a:cs typeface="Times New Roman"/>
              </a:rPr>
              <a:t>the farad </a:t>
            </a:r>
            <a:r>
              <a:rPr sz="1200" spc="-5" dirty="0">
                <a:latin typeface="Times New Roman"/>
                <a:cs typeface="Times New Roman"/>
              </a:rPr>
              <a:t>(symbol F). Since the </a:t>
            </a:r>
            <a:r>
              <a:rPr sz="1200" dirty="0">
                <a:latin typeface="Times New Roman"/>
                <a:cs typeface="Times New Roman"/>
              </a:rPr>
              <a:t>farad </a:t>
            </a:r>
            <a:r>
              <a:rPr sz="1200" spc="-10" dirty="0">
                <a:latin typeface="Times New Roman"/>
                <a:cs typeface="Times New Roman"/>
              </a:rPr>
              <a:t>is </a:t>
            </a:r>
            <a:r>
              <a:rPr sz="1200" spc="-5" dirty="0">
                <a:latin typeface="Times New Roman"/>
                <a:cs typeface="Times New Roman"/>
              </a:rPr>
              <a:t>a large quantity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10" dirty="0">
                <a:latin typeface="Times New Roman"/>
                <a:cs typeface="Times New Roman"/>
              </a:rPr>
              <a:t>it </a:t>
            </a:r>
            <a:r>
              <a:rPr sz="1200" spc="-5" dirty="0">
                <a:latin typeface="Times New Roman"/>
                <a:cs typeface="Times New Roman"/>
              </a:rPr>
              <a:t>is difficult </a:t>
            </a:r>
            <a:r>
              <a:rPr sz="1200" spc="-10" dirty="0">
                <a:latin typeface="Times New Roman"/>
                <a:cs typeface="Times New Roman"/>
              </a:rPr>
              <a:t>to </a:t>
            </a:r>
            <a:r>
              <a:rPr sz="1200" spc="-5" dirty="0">
                <a:latin typeface="Times New Roman"/>
                <a:cs typeface="Times New Roman"/>
              </a:rPr>
              <a:t> have </a:t>
            </a:r>
            <a:r>
              <a:rPr sz="1200" dirty="0">
                <a:latin typeface="Times New Roman"/>
                <a:cs typeface="Times New Roman"/>
              </a:rPr>
              <a:t>such </a:t>
            </a:r>
            <a:r>
              <a:rPr sz="1200" spc="-5" dirty="0">
                <a:latin typeface="Times New Roman"/>
                <a:cs typeface="Times New Roman"/>
              </a:rPr>
              <a:t>a </a:t>
            </a:r>
            <a:r>
              <a:rPr sz="1200" spc="-10" dirty="0">
                <a:latin typeface="Times New Roman"/>
                <a:cs typeface="Times New Roman"/>
              </a:rPr>
              <a:t>big </a:t>
            </a:r>
            <a:r>
              <a:rPr sz="1200" spc="-5" dirty="0">
                <a:latin typeface="Times New Roman"/>
                <a:cs typeface="Times New Roman"/>
              </a:rPr>
              <a:t>capacitor in real time, the capacitors </a:t>
            </a:r>
            <a:r>
              <a:rPr sz="120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generally measured </a:t>
            </a:r>
            <a:r>
              <a:rPr sz="1200" dirty="0">
                <a:latin typeface="Times New Roman"/>
                <a:cs typeface="Times New Roman"/>
              </a:rPr>
              <a:t>by </a:t>
            </a:r>
            <a:r>
              <a:rPr sz="1200" spc="-5" dirty="0">
                <a:latin typeface="Times New Roman"/>
                <a:cs typeface="Times New Roman"/>
              </a:rPr>
              <a:t>micro </a:t>
            </a:r>
            <a:r>
              <a:rPr sz="1200" dirty="0">
                <a:latin typeface="Times New Roman"/>
                <a:cs typeface="Times New Roman"/>
              </a:rPr>
              <a:t>farad </a:t>
            </a:r>
            <a:r>
              <a:rPr sz="1200" spc="-5" dirty="0">
                <a:latin typeface="Times New Roman"/>
                <a:cs typeface="Times New Roman"/>
              </a:rPr>
              <a:t>(Symbol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µF)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Times New Roman"/>
              <a:cs typeface="Times New Roman"/>
            </a:endParaRPr>
          </a:p>
          <a:p>
            <a:pPr marL="508000" marR="81280" indent="457200" algn="just">
              <a:lnSpc>
                <a:spcPts val="1370"/>
              </a:lnSpc>
            </a:pPr>
            <a:r>
              <a:rPr sz="1200" spc="-5" dirty="0">
                <a:latin typeface="Times New Roman"/>
                <a:cs typeface="Times New Roman"/>
              </a:rPr>
              <a:t>Automotive capacitors </a:t>
            </a:r>
            <a:r>
              <a:rPr sz="1200" spc="-1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in the vicinity of </a:t>
            </a:r>
            <a:r>
              <a:rPr sz="1200" dirty="0">
                <a:latin typeface="Times New Roman"/>
                <a:cs typeface="Times New Roman"/>
              </a:rPr>
              <a:t>0.20 </a:t>
            </a:r>
            <a:r>
              <a:rPr sz="1200" spc="-10" dirty="0">
                <a:latin typeface="Times New Roman"/>
                <a:cs typeface="Times New Roman"/>
              </a:rPr>
              <a:t>to </a:t>
            </a:r>
            <a:r>
              <a:rPr sz="1200" spc="-5" dirty="0">
                <a:latin typeface="Times New Roman"/>
                <a:cs typeface="Times New Roman"/>
              </a:rPr>
              <a:t>0.30 microfarads (one </a:t>
            </a:r>
            <a:r>
              <a:rPr sz="1200" dirty="0">
                <a:latin typeface="Times New Roman"/>
                <a:cs typeface="Times New Roman"/>
              </a:rPr>
              <a:t>microfarad </a:t>
            </a:r>
            <a:r>
              <a:rPr sz="1200" spc="-5" dirty="0">
                <a:latin typeface="Times New Roman"/>
                <a:cs typeface="Times New Roman"/>
              </a:rPr>
              <a:t>= </a:t>
            </a:r>
            <a:r>
              <a:rPr sz="1200" spc="5" dirty="0">
                <a:latin typeface="Times New Roman"/>
                <a:cs typeface="Times New Roman"/>
              </a:rPr>
              <a:t>10</a:t>
            </a:r>
            <a:r>
              <a:rPr sz="1200" spc="7" baseline="38194" dirty="0">
                <a:latin typeface="Times New Roman"/>
                <a:cs typeface="Times New Roman"/>
              </a:rPr>
              <a:t>-6 </a:t>
            </a:r>
            <a:r>
              <a:rPr sz="1200" spc="15" baseline="3819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farads,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1 millionth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farad).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Times New Roman"/>
              <a:cs typeface="Times New Roman"/>
            </a:endParaRPr>
          </a:p>
          <a:p>
            <a:pPr marL="508000" marR="73660" indent="457200" algn="just">
              <a:lnSpc>
                <a:spcPts val="1380"/>
              </a:lnSpc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The operation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capacitor </a:t>
            </a:r>
            <a:r>
              <a:rPr sz="1200" spc="-5" dirty="0">
                <a:latin typeface="Times New Roman"/>
                <a:cs typeface="Times New Roman"/>
              </a:rPr>
              <a:t>in </a:t>
            </a: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-5" dirty="0">
                <a:latin typeface="Times New Roman"/>
                <a:cs typeface="Times New Roman"/>
              </a:rPr>
              <a:t>ignition circuit is relatively simple, </a:t>
            </a:r>
            <a:r>
              <a:rPr sz="1200" spc="-10" dirty="0">
                <a:latin typeface="Times New Roman"/>
                <a:cs typeface="Times New Roman"/>
              </a:rPr>
              <a:t>but </a:t>
            </a:r>
            <a:r>
              <a:rPr sz="1200" dirty="0">
                <a:latin typeface="Times New Roman"/>
                <a:cs typeface="Times New Roman"/>
              </a:rPr>
              <a:t>tends </a:t>
            </a: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dirty="0">
                <a:latin typeface="Times New Roman"/>
                <a:cs typeface="Times New Roman"/>
              </a:rPr>
              <a:t>appear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complex because of the </a:t>
            </a:r>
            <a:r>
              <a:rPr sz="1200" dirty="0">
                <a:latin typeface="Times New Roman"/>
                <a:cs typeface="Times New Roman"/>
              </a:rPr>
              <a:t>number </a:t>
            </a:r>
            <a:r>
              <a:rPr sz="1200" spc="-5" dirty="0">
                <a:latin typeface="Times New Roman"/>
                <a:cs typeface="Times New Roman"/>
              </a:rPr>
              <a:t>of events, or changes, that occur simultaneously. The following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explanation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presents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these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changes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logical,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sequential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events.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50">
              <a:latin typeface="Times New Roman"/>
              <a:cs typeface="Times New Roman"/>
            </a:endParaRPr>
          </a:p>
          <a:p>
            <a:pPr marL="106045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CIRCUIT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OF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THE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IGNITION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CIRCUIT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Times New Roman"/>
              <a:cs typeface="Times New Roman"/>
            </a:endParaRPr>
          </a:p>
          <a:p>
            <a:pPr marL="3642995">
              <a:lnSpc>
                <a:spcPct val="100000"/>
              </a:lnSpc>
            </a:pPr>
            <a:r>
              <a:rPr sz="1000" b="1" spc="-5" dirty="0">
                <a:latin typeface="Times New Roman"/>
                <a:cs typeface="Times New Roman"/>
              </a:rPr>
              <a:t>Distributor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Cap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75" name="object 75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39</a:t>
            </a:r>
          </a:p>
        </p:txBody>
      </p:sp>
      <p:sp>
        <p:nvSpPr>
          <p:cNvPr id="82" name="object 8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6247" y="641362"/>
            <a:ext cx="16319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UT</a:t>
            </a:r>
            <a:r>
              <a:rPr sz="1100" spc="5" dirty="0">
                <a:latin typeface="Calibri"/>
                <a:cs typeface="Calibri"/>
              </a:rPr>
              <a:t>O</a:t>
            </a:r>
            <a:r>
              <a:rPr sz="1100" spc="-10" dirty="0">
                <a:latin typeface="Calibri"/>
                <a:cs typeface="Calibri"/>
              </a:rPr>
              <a:t>M</a:t>
            </a:r>
            <a:r>
              <a:rPr sz="1100" dirty="0">
                <a:latin typeface="Calibri"/>
                <a:cs typeface="Calibri"/>
              </a:rPr>
              <a:t>OBILE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spc="10" dirty="0">
                <a:latin typeface="Calibri"/>
                <a:cs typeface="Calibri"/>
              </a:rPr>
              <a:t>G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RI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G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1451" y="1270796"/>
            <a:ext cx="6541134" cy="689419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368935" marR="5080" indent="457200" algn="just">
              <a:lnSpc>
                <a:spcPts val="1380"/>
              </a:lnSpc>
              <a:spcBef>
                <a:spcPts val="190"/>
              </a:spcBef>
            </a:pPr>
            <a:r>
              <a:rPr sz="1200" spc="-5" dirty="0">
                <a:latin typeface="Times New Roman"/>
                <a:cs typeface="Times New Roman"/>
              </a:rPr>
              <a:t>A simple circuit shown above </a:t>
            </a:r>
            <a:r>
              <a:rPr sz="1200" dirty="0">
                <a:latin typeface="Times New Roman"/>
                <a:cs typeface="Times New Roman"/>
              </a:rPr>
              <a:t>can </a:t>
            </a:r>
            <a:r>
              <a:rPr sz="1200" spc="-5" dirty="0">
                <a:latin typeface="Times New Roman"/>
                <a:cs typeface="Times New Roman"/>
              </a:rPr>
              <a:t>illustrate the </a:t>
            </a:r>
            <a:r>
              <a:rPr sz="1200" dirty="0">
                <a:latin typeface="Times New Roman"/>
                <a:cs typeface="Times New Roman"/>
              </a:rPr>
              <a:t>position </a:t>
            </a:r>
            <a:r>
              <a:rPr sz="1200" spc="-10" dirty="0">
                <a:latin typeface="Times New Roman"/>
                <a:cs typeface="Times New Roman"/>
              </a:rPr>
              <a:t>of the </a:t>
            </a:r>
            <a:r>
              <a:rPr sz="1200" dirty="0">
                <a:latin typeface="Times New Roman"/>
                <a:cs typeface="Times New Roman"/>
              </a:rPr>
              <a:t>major </a:t>
            </a:r>
            <a:r>
              <a:rPr sz="1200" spc="-5" dirty="0">
                <a:latin typeface="Times New Roman"/>
                <a:cs typeface="Times New Roman"/>
              </a:rPr>
              <a:t>components of </a:t>
            </a: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ignition system. </a:t>
            </a:r>
            <a:r>
              <a:rPr sz="1200" b="1" spc="-5" dirty="0">
                <a:latin typeface="Times New Roman"/>
                <a:cs typeface="Times New Roman"/>
              </a:rPr>
              <a:t>With the ignition switch ‘on’</a:t>
            </a:r>
            <a:r>
              <a:rPr sz="1200" spc="-5" dirty="0">
                <a:latin typeface="Times New Roman"/>
                <a:cs typeface="Times New Roman"/>
              </a:rPr>
              <a:t>: </a:t>
            </a:r>
            <a:r>
              <a:rPr sz="1200" dirty="0">
                <a:latin typeface="Times New Roman"/>
                <a:cs typeface="Times New Roman"/>
              </a:rPr>
              <a:t>when </a:t>
            </a:r>
            <a:r>
              <a:rPr sz="1200" spc="-5" dirty="0">
                <a:latin typeface="Times New Roman"/>
                <a:cs typeface="Times New Roman"/>
              </a:rPr>
              <a:t>the breaker contacts initially close, a current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commences to </a:t>
            </a:r>
            <a:r>
              <a:rPr sz="1200" dirty="0">
                <a:latin typeface="Times New Roman"/>
                <a:cs typeface="Times New Roman"/>
              </a:rPr>
              <a:t>flow </a:t>
            </a:r>
            <a:r>
              <a:rPr sz="1200" spc="-5" dirty="0">
                <a:latin typeface="Times New Roman"/>
                <a:cs typeface="Times New Roman"/>
              </a:rPr>
              <a:t>in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primary </a:t>
            </a:r>
            <a:r>
              <a:rPr sz="1200" dirty="0">
                <a:latin typeface="Times New Roman"/>
                <a:cs typeface="Times New Roman"/>
              </a:rPr>
              <a:t>circuit and </a:t>
            </a:r>
            <a:r>
              <a:rPr sz="1200" spc="-5" dirty="0">
                <a:latin typeface="Times New Roman"/>
                <a:cs typeface="Times New Roman"/>
              </a:rPr>
              <a:t>the magnetic </a:t>
            </a:r>
            <a:r>
              <a:rPr sz="1200" dirty="0">
                <a:latin typeface="Times New Roman"/>
                <a:cs typeface="Times New Roman"/>
              </a:rPr>
              <a:t>field </a:t>
            </a:r>
            <a:r>
              <a:rPr sz="1200" spc="-5" dirty="0">
                <a:latin typeface="Times New Roman"/>
                <a:cs typeface="Times New Roman"/>
              </a:rPr>
              <a:t>builds up </a:t>
            </a:r>
            <a:r>
              <a:rPr sz="1200" dirty="0">
                <a:latin typeface="Times New Roman"/>
                <a:cs typeface="Times New Roman"/>
              </a:rPr>
              <a:t>relatively </a:t>
            </a:r>
            <a:r>
              <a:rPr sz="1200" spc="-5" dirty="0">
                <a:latin typeface="Times New Roman"/>
                <a:cs typeface="Times New Roman"/>
              </a:rPr>
              <a:t>slowly, due to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self induced voltage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that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developed </a:t>
            </a:r>
            <a:r>
              <a:rPr sz="1200" dirty="0">
                <a:latin typeface="Times New Roman"/>
                <a:cs typeface="Times New Roman"/>
              </a:rPr>
              <a:t>at this </a:t>
            </a:r>
            <a:r>
              <a:rPr sz="1200" spc="-10" dirty="0">
                <a:latin typeface="Times New Roman"/>
                <a:cs typeface="Times New Roman"/>
              </a:rPr>
              <a:t>time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imes New Roman"/>
              <a:cs typeface="Times New Roman"/>
            </a:endParaRPr>
          </a:p>
          <a:p>
            <a:pPr marL="368935" marR="9525" indent="457200" algn="just">
              <a:lnSpc>
                <a:spcPct val="94600"/>
              </a:lnSpc>
            </a:pPr>
            <a:r>
              <a:rPr sz="1200" spc="-5" dirty="0">
                <a:latin typeface="Times New Roman"/>
                <a:cs typeface="Times New Roman"/>
              </a:rPr>
              <a:t>During this </a:t>
            </a:r>
            <a:r>
              <a:rPr sz="1200" dirty="0">
                <a:latin typeface="Times New Roman"/>
                <a:cs typeface="Times New Roman"/>
              </a:rPr>
              <a:t>‘closed </a:t>
            </a:r>
            <a:r>
              <a:rPr sz="1200" spc="-5" dirty="0">
                <a:latin typeface="Times New Roman"/>
                <a:cs typeface="Times New Roman"/>
              </a:rPr>
              <a:t>circuit period’ of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ignition cycle,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capacitor </a:t>
            </a:r>
            <a:r>
              <a:rPr sz="1200" spc="-5" dirty="0">
                <a:latin typeface="Times New Roman"/>
                <a:cs typeface="Times New Roman"/>
              </a:rPr>
              <a:t>is </a:t>
            </a:r>
            <a:r>
              <a:rPr sz="1200" spc="-10" dirty="0">
                <a:latin typeface="Times New Roman"/>
                <a:cs typeface="Times New Roman"/>
              </a:rPr>
              <a:t>in </a:t>
            </a:r>
            <a:r>
              <a:rPr sz="1200" spc="-5" dirty="0">
                <a:latin typeface="Times New Roman"/>
                <a:cs typeface="Times New Roman"/>
              </a:rPr>
              <a:t>parallel with the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breaker contacts which </a:t>
            </a:r>
            <a:r>
              <a:rPr sz="1200" spc="-1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closed </a:t>
            </a:r>
            <a:r>
              <a:rPr sz="1200" dirty="0">
                <a:latin typeface="Times New Roman"/>
                <a:cs typeface="Times New Roman"/>
              </a:rPr>
              <a:t>at </a:t>
            </a:r>
            <a:r>
              <a:rPr sz="1200" spc="-5" dirty="0">
                <a:latin typeface="Times New Roman"/>
                <a:cs typeface="Times New Roman"/>
              </a:rPr>
              <a:t>this time. As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distributor </a:t>
            </a:r>
            <a:r>
              <a:rPr sz="1200" dirty="0">
                <a:latin typeface="Times New Roman"/>
                <a:cs typeface="Times New Roman"/>
              </a:rPr>
              <a:t>shaft continues </a:t>
            </a:r>
            <a:r>
              <a:rPr sz="1200" spc="-5" dirty="0">
                <a:latin typeface="Times New Roman"/>
                <a:cs typeface="Times New Roman"/>
              </a:rPr>
              <a:t>its rotation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cam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lobe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lift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breaker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gently to open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contacts.</a:t>
            </a:r>
            <a:endParaRPr sz="1200">
              <a:latin typeface="Times New Roman"/>
              <a:cs typeface="Times New Roman"/>
            </a:endParaRPr>
          </a:p>
          <a:p>
            <a:pPr marL="368935" marR="15240" indent="496570" algn="just">
              <a:lnSpc>
                <a:spcPts val="1360"/>
              </a:lnSpc>
              <a:spcBef>
                <a:spcPts val="75"/>
              </a:spcBef>
            </a:pPr>
            <a:r>
              <a:rPr sz="1200" spc="-5" dirty="0">
                <a:latin typeface="Times New Roman"/>
                <a:cs typeface="Times New Roman"/>
              </a:rPr>
              <a:t>It </a:t>
            </a:r>
            <a:r>
              <a:rPr sz="1200" dirty="0">
                <a:latin typeface="Times New Roman"/>
                <a:cs typeface="Times New Roman"/>
              </a:rPr>
              <a:t>takes </a:t>
            </a:r>
            <a:r>
              <a:rPr sz="1200" spc="-5" dirty="0">
                <a:latin typeface="Times New Roman"/>
                <a:cs typeface="Times New Roman"/>
              </a:rPr>
              <a:t>a certain number of degrees of distributor </a:t>
            </a:r>
            <a:r>
              <a:rPr sz="1200" dirty="0">
                <a:latin typeface="Times New Roman"/>
                <a:cs typeface="Times New Roman"/>
              </a:rPr>
              <a:t>shaft </a:t>
            </a:r>
            <a:r>
              <a:rPr sz="1200" spc="-5" dirty="0">
                <a:latin typeface="Times New Roman"/>
                <a:cs typeface="Times New Roman"/>
              </a:rPr>
              <a:t>rotation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therefore a measurable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period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time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 occur.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Times New Roman"/>
              <a:cs typeface="Times New Roman"/>
            </a:endParaRPr>
          </a:p>
          <a:p>
            <a:pPr marL="368935" marR="9525" indent="457200" algn="just">
              <a:lnSpc>
                <a:spcPct val="95600"/>
              </a:lnSpc>
            </a:pPr>
            <a:r>
              <a:rPr sz="1200" dirty="0">
                <a:latin typeface="Times New Roman"/>
                <a:cs typeface="Times New Roman"/>
              </a:rPr>
              <a:t>When </a:t>
            </a:r>
            <a:r>
              <a:rPr sz="1200" spc="-5" dirty="0">
                <a:latin typeface="Times New Roman"/>
                <a:cs typeface="Times New Roman"/>
              </a:rPr>
              <a:t>the contacts </a:t>
            </a:r>
            <a:r>
              <a:rPr sz="1200" spc="-10" dirty="0">
                <a:latin typeface="Times New Roman"/>
                <a:cs typeface="Times New Roman"/>
              </a:rPr>
              <a:t>are </a:t>
            </a:r>
            <a:r>
              <a:rPr sz="1200" dirty="0">
                <a:latin typeface="Times New Roman"/>
                <a:cs typeface="Times New Roman"/>
              </a:rPr>
              <a:t>open and </a:t>
            </a:r>
            <a:r>
              <a:rPr sz="1200" spc="-5" dirty="0">
                <a:latin typeface="Times New Roman"/>
                <a:cs typeface="Times New Roman"/>
              </a:rPr>
              <a:t>instantly a resistance is presented to the primary circuit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because of this contact </a:t>
            </a:r>
            <a:r>
              <a:rPr sz="1200" spc="-10" dirty="0">
                <a:latin typeface="Times New Roman"/>
                <a:cs typeface="Times New Roman"/>
              </a:rPr>
              <a:t>gap.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primary current is </a:t>
            </a:r>
            <a:r>
              <a:rPr sz="1200" dirty="0">
                <a:latin typeface="Times New Roman"/>
                <a:cs typeface="Times New Roman"/>
              </a:rPr>
              <a:t>interrupted and </a:t>
            </a:r>
            <a:r>
              <a:rPr sz="1200" spc="-5" dirty="0">
                <a:latin typeface="Times New Roman"/>
                <a:cs typeface="Times New Roman"/>
              </a:rPr>
              <a:t>the magnetic field is starting to </a:t>
            </a:r>
            <a:r>
              <a:rPr sz="1200" dirty="0">
                <a:latin typeface="Times New Roman"/>
                <a:cs typeface="Times New Roman"/>
              </a:rPr>
              <a:t> collapse. </a:t>
            </a:r>
            <a:r>
              <a:rPr sz="1200" spc="-5" dirty="0">
                <a:latin typeface="Times New Roman"/>
                <a:cs typeface="Times New Roman"/>
              </a:rPr>
              <a:t>The current produced by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self induced voltage has to </a:t>
            </a:r>
            <a:r>
              <a:rPr sz="1200" dirty="0">
                <a:latin typeface="Times New Roman"/>
                <a:cs typeface="Times New Roman"/>
              </a:rPr>
              <a:t>enter </a:t>
            </a:r>
            <a:r>
              <a:rPr sz="1200" spc="-5" dirty="0">
                <a:latin typeface="Times New Roman"/>
                <a:cs typeface="Times New Roman"/>
              </a:rPr>
              <a:t>the plates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the capacitor.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Since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high resistance will be induced across the </a:t>
            </a:r>
            <a:r>
              <a:rPr sz="1200" dirty="0">
                <a:latin typeface="Times New Roman"/>
                <a:cs typeface="Times New Roman"/>
              </a:rPr>
              <a:t>contacts </a:t>
            </a:r>
            <a:r>
              <a:rPr sz="1200" spc="-5" dirty="0">
                <a:latin typeface="Times New Roman"/>
                <a:cs typeface="Times New Roman"/>
              </a:rPr>
              <a:t>due to their separation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it will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naturally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take</a:t>
            </a:r>
            <a:r>
              <a:rPr sz="1200" spc="-5" dirty="0">
                <a:latin typeface="Times New Roman"/>
                <a:cs typeface="Times New Roman"/>
              </a:rPr>
              <a:t> 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low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resistance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path.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Capacitor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f</a:t>
            </a:r>
            <a:r>
              <a:rPr sz="1400" b="1" spc="-10" dirty="0">
                <a:latin typeface="Times New Roman"/>
                <a:cs typeface="Times New Roman"/>
              </a:rPr>
              <a:t>un</a:t>
            </a:r>
            <a:r>
              <a:rPr sz="1400" b="1" spc="5" dirty="0">
                <a:latin typeface="Times New Roman"/>
                <a:cs typeface="Times New Roman"/>
              </a:rPr>
              <a:t>c</a:t>
            </a:r>
            <a:r>
              <a:rPr sz="1400" b="1" spc="-20" dirty="0">
                <a:latin typeface="Times New Roman"/>
                <a:cs typeface="Times New Roman"/>
              </a:rPr>
              <a:t>t</a:t>
            </a:r>
            <a:r>
              <a:rPr sz="1400" b="1" spc="15" dirty="0">
                <a:latin typeface="Times New Roman"/>
                <a:cs typeface="Times New Roman"/>
              </a:rPr>
              <a:t>i</a:t>
            </a:r>
            <a:r>
              <a:rPr sz="1400" b="1" dirty="0">
                <a:latin typeface="Times New Roman"/>
                <a:cs typeface="Times New Roman"/>
              </a:rPr>
              <a:t>on</a:t>
            </a:r>
            <a:endParaRPr sz="1400">
              <a:latin typeface="Times New Roman"/>
              <a:cs typeface="Times New Roman"/>
            </a:endParaRPr>
          </a:p>
          <a:p>
            <a:pPr marL="368935" marR="8890" indent="457200" algn="just">
              <a:lnSpc>
                <a:spcPct val="95600"/>
              </a:lnSpc>
              <a:spcBef>
                <a:spcPts val="1305"/>
              </a:spcBef>
            </a:pPr>
            <a:r>
              <a:rPr sz="1200" dirty="0">
                <a:latin typeface="Times New Roman"/>
                <a:cs typeface="Times New Roman"/>
              </a:rPr>
              <a:t>When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contacts gap is slowly widening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the self induced voltage is rapidly </a:t>
            </a:r>
            <a:r>
              <a:rPr sz="1200" dirty="0">
                <a:latin typeface="Times New Roman"/>
                <a:cs typeface="Times New Roman"/>
              </a:rPr>
              <a:t>rising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towards the 200-300 volt level. The capacitor is </a:t>
            </a:r>
            <a:r>
              <a:rPr sz="1200" dirty="0">
                <a:latin typeface="Times New Roman"/>
                <a:cs typeface="Times New Roman"/>
              </a:rPr>
              <a:t>rapidly </a:t>
            </a:r>
            <a:r>
              <a:rPr sz="1200" spc="-5" dirty="0">
                <a:latin typeface="Times New Roman"/>
                <a:cs typeface="Times New Roman"/>
              </a:rPr>
              <a:t>charging up. </a:t>
            </a:r>
            <a:r>
              <a:rPr sz="1200" dirty="0">
                <a:latin typeface="Times New Roman"/>
                <a:cs typeface="Times New Roman"/>
              </a:rPr>
              <a:t>As </a:t>
            </a:r>
            <a:r>
              <a:rPr sz="1200" spc="-5" dirty="0">
                <a:latin typeface="Times New Roman"/>
                <a:cs typeface="Times New Roman"/>
              </a:rPr>
              <a:t>the capacitor </a:t>
            </a:r>
            <a:r>
              <a:rPr sz="1200" dirty="0">
                <a:latin typeface="Times New Roman"/>
                <a:cs typeface="Times New Roman"/>
              </a:rPr>
              <a:t>reaches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 fully </a:t>
            </a:r>
            <a:r>
              <a:rPr sz="1200" spc="-5" dirty="0">
                <a:latin typeface="Times New Roman"/>
                <a:cs typeface="Times New Roman"/>
              </a:rPr>
              <a:t>charged state, the </a:t>
            </a:r>
            <a:r>
              <a:rPr sz="1200" dirty="0">
                <a:latin typeface="Times New Roman"/>
                <a:cs typeface="Times New Roman"/>
              </a:rPr>
              <a:t>contacts </a:t>
            </a:r>
            <a:r>
              <a:rPr sz="1200" spc="-10" dirty="0">
                <a:latin typeface="Times New Roman"/>
                <a:cs typeface="Times New Roman"/>
              </a:rPr>
              <a:t>have </a:t>
            </a:r>
            <a:r>
              <a:rPr sz="1200" dirty="0">
                <a:latin typeface="Times New Roman"/>
                <a:cs typeface="Times New Roman"/>
              </a:rPr>
              <a:t>opened </a:t>
            </a: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dirty="0">
                <a:latin typeface="Times New Roman"/>
                <a:cs typeface="Times New Roman"/>
              </a:rPr>
              <a:t>such </a:t>
            </a:r>
            <a:r>
              <a:rPr sz="1200" spc="-5" dirty="0">
                <a:latin typeface="Times New Roman"/>
                <a:cs typeface="Times New Roman"/>
              </a:rPr>
              <a:t>a degree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even </a:t>
            </a:r>
            <a:r>
              <a:rPr sz="1200" spc="-5" dirty="0">
                <a:latin typeface="Times New Roman"/>
                <a:cs typeface="Times New Roman"/>
              </a:rPr>
              <a:t>this high voltage </a:t>
            </a:r>
            <a:r>
              <a:rPr sz="1200" dirty="0">
                <a:latin typeface="Times New Roman"/>
                <a:cs typeface="Times New Roman"/>
              </a:rPr>
              <a:t>cannot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jump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gap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so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primary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circuit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currents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‘instant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halt’.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368935" marR="11430" indent="45720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This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sudden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stopping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primary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current,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produced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by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action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capacitor,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gives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-5" dirty="0">
                <a:latin typeface="Times New Roman"/>
                <a:cs typeface="Times New Roman"/>
              </a:rPr>
              <a:t>extremely </a:t>
            </a:r>
            <a:r>
              <a:rPr sz="1200" dirty="0">
                <a:latin typeface="Times New Roman"/>
                <a:cs typeface="Times New Roman"/>
              </a:rPr>
              <a:t>fast </a:t>
            </a:r>
            <a:r>
              <a:rPr sz="1200" spc="-5" dirty="0">
                <a:latin typeface="Times New Roman"/>
                <a:cs typeface="Times New Roman"/>
              </a:rPr>
              <a:t>collapse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the magnetic field. The mutually induced voltage, generated in the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secondary </a:t>
            </a:r>
            <a:r>
              <a:rPr sz="1200" dirty="0">
                <a:latin typeface="Times New Roman"/>
                <a:cs typeface="Times New Roman"/>
              </a:rPr>
              <a:t>winding at </a:t>
            </a:r>
            <a:r>
              <a:rPr sz="1200" spc="-5" dirty="0">
                <a:latin typeface="Times New Roman"/>
                <a:cs typeface="Times New Roman"/>
              </a:rPr>
              <a:t>this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instant will be very high. </a:t>
            </a:r>
            <a:r>
              <a:rPr sz="1200" dirty="0">
                <a:latin typeface="Times New Roman"/>
                <a:cs typeface="Times New Roman"/>
              </a:rPr>
              <a:t>Since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secondary winding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has about </a:t>
            </a:r>
            <a:r>
              <a:rPr sz="1200" spc="-5" dirty="0">
                <a:latin typeface="Times New Roman"/>
                <a:cs typeface="Times New Roman"/>
              </a:rPr>
              <a:t>100 </a:t>
            </a:r>
            <a:r>
              <a:rPr sz="1200" dirty="0">
                <a:latin typeface="Times New Roman"/>
                <a:cs typeface="Times New Roman"/>
              </a:rPr>
              <a:t> times as </a:t>
            </a:r>
            <a:r>
              <a:rPr sz="1200" spc="-5" dirty="0">
                <a:latin typeface="Times New Roman"/>
                <a:cs typeface="Times New Roman"/>
              </a:rPr>
              <a:t>many </a:t>
            </a:r>
            <a:r>
              <a:rPr sz="1200" dirty="0">
                <a:latin typeface="Times New Roman"/>
                <a:cs typeface="Times New Roman"/>
              </a:rPr>
              <a:t>turns as </a:t>
            </a:r>
            <a:r>
              <a:rPr sz="1200" spc="-5" dirty="0">
                <a:latin typeface="Times New Roman"/>
                <a:cs typeface="Times New Roman"/>
              </a:rPr>
              <a:t>the primary winding, the secondary voltage will be about 100 </a:t>
            </a:r>
            <a:r>
              <a:rPr sz="1200" dirty="0">
                <a:latin typeface="Times New Roman"/>
                <a:cs typeface="Times New Roman"/>
              </a:rPr>
              <a:t>times </a:t>
            </a:r>
            <a:r>
              <a:rPr sz="1200" spc="-5" dirty="0">
                <a:latin typeface="Times New Roman"/>
                <a:cs typeface="Times New Roman"/>
              </a:rPr>
              <a:t>higher </a:t>
            </a:r>
            <a:r>
              <a:rPr sz="1200" dirty="0">
                <a:latin typeface="Times New Roman"/>
                <a:cs typeface="Times New Roman"/>
              </a:rPr>
              <a:t> than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primary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voltage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(200 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300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volts).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Times New Roman"/>
              <a:cs typeface="Times New Roman"/>
            </a:endParaRPr>
          </a:p>
          <a:p>
            <a:pPr marL="368935" marR="7620" indent="45720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secondary </a:t>
            </a:r>
            <a:r>
              <a:rPr sz="1200" spc="-5" dirty="0">
                <a:latin typeface="Times New Roman"/>
                <a:cs typeface="Times New Roman"/>
              </a:rPr>
              <a:t>voltage</a:t>
            </a:r>
            <a:r>
              <a:rPr sz="1200" dirty="0">
                <a:latin typeface="Times New Roman"/>
                <a:cs typeface="Times New Roman"/>
              </a:rPr>
              <a:t> at </a:t>
            </a:r>
            <a:r>
              <a:rPr sz="1200" spc="-5" dirty="0">
                <a:latin typeface="Times New Roman"/>
                <a:cs typeface="Times New Roman"/>
              </a:rPr>
              <a:t>this </a:t>
            </a:r>
            <a:r>
              <a:rPr sz="1200" dirty="0">
                <a:latin typeface="Times New Roman"/>
                <a:cs typeface="Times New Roman"/>
              </a:rPr>
              <a:t>instant </a:t>
            </a:r>
            <a:r>
              <a:rPr sz="1200" spc="-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fed </a:t>
            </a:r>
            <a:r>
              <a:rPr sz="1200" spc="-5" dirty="0">
                <a:latin typeface="Times New Roman"/>
                <a:cs typeface="Times New Roman"/>
              </a:rPr>
              <a:t>out through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HT circuit </a:t>
            </a:r>
            <a:r>
              <a:rPr sz="1200" spc="-5" dirty="0">
                <a:latin typeface="Times New Roman"/>
                <a:cs typeface="Times New Roman"/>
              </a:rPr>
              <a:t>to the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correct spark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plug </a:t>
            </a:r>
            <a:r>
              <a:rPr sz="1200" dirty="0">
                <a:latin typeface="Times New Roman"/>
                <a:cs typeface="Times New Roman"/>
              </a:rPr>
              <a:t>where </a:t>
            </a:r>
            <a:r>
              <a:rPr sz="1200" spc="-5" dirty="0">
                <a:latin typeface="Times New Roman"/>
                <a:cs typeface="Times New Roman"/>
              </a:rPr>
              <a:t>it ionizes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plug </a:t>
            </a:r>
            <a:r>
              <a:rPr sz="1200" spc="-5" dirty="0">
                <a:latin typeface="Times New Roman"/>
                <a:cs typeface="Times New Roman"/>
              </a:rPr>
              <a:t>gap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forms a </a:t>
            </a:r>
            <a:r>
              <a:rPr sz="1200" dirty="0">
                <a:latin typeface="Times New Roman"/>
                <a:cs typeface="Times New Roman"/>
              </a:rPr>
              <a:t>spark </a:t>
            </a:r>
            <a:r>
              <a:rPr sz="1200" spc="-5" dirty="0">
                <a:latin typeface="Times New Roman"/>
                <a:cs typeface="Times New Roman"/>
              </a:rPr>
              <a:t>which ignites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air-fuel </a:t>
            </a:r>
            <a:r>
              <a:rPr sz="1200" dirty="0">
                <a:latin typeface="Times New Roman"/>
                <a:cs typeface="Times New Roman"/>
              </a:rPr>
              <a:t>mixture. </a:t>
            </a:r>
            <a:r>
              <a:rPr sz="1200" spc="-5" dirty="0">
                <a:latin typeface="Times New Roman"/>
                <a:cs typeface="Times New Roman"/>
              </a:rPr>
              <a:t>For the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period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time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5" dirty="0">
                <a:latin typeface="Times New Roman"/>
                <a:cs typeface="Times New Roman"/>
              </a:rPr>
              <a:t> spark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duration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capacitor</a:t>
            </a:r>
            <a:r>
              <a:rPr sz="1200" dirty="0">
                <a:latin typeface="Times New Roman"/>
                <a:cs typeface="Times New Roman"/>
              </a:rPr>
              <a:t> remains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fully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charged.</a:t>
            </a:r>
            <a:r>
              <a:rPr sz="1200" dirty="0">
                <a:latin typeface="Times New Roman"/>
                <a:cs typeface="Times New Roman"/>
              </a:rPr>
              <a:t> After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energy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dirty="0">
                <a:latin typeface="Times New Roman"/>
                <a:cs typeface="Times New Roman"/>
              </a:rPr>
              <a:t> the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secondary circuit has been expended in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HT spark,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capacitor </a:t>
            </a:r>
            <a:r>
              <a:rPr sz="1200" spc="-5" dirty="0">
                <a:latin typeface="Times New Roman"/>
                <a:cs typeface="Times New Roman"/>
              </a:rPr>
              <a:t>discharges </a:t>
            </a:r>
            <a:r>
              <a:rPr sz="1200" dirty="0">
                <a:latin typeface="Times New Roman"/>
                <a:cs typeface="Times New Roman"/>
              </a:rPr>
              <a:t>back </a:t>
            </a:r>
            <a:r>
              <a:rPr sz="1200" spc="-5" dirty="0">
                <a:latin typeface="Times New Roman"/>
                <a:cs typeface="Times New Roman"/>
              </a:rPr>
              <a:t>through the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battery,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ignition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switch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coil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primary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opposite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plate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capacitor,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thus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recharging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spc="-10" dirty="0">
                <a:latin typeface="Times New Roman"/>
                <a:cs typeface="Times New Roman"/>
              </a:rPr>
              <a:t>reverse </a:t>
            </a:r>
            <a:r>
              <a:rPr sz="1200" spc="-5" dirty="0">
                <a:latin typeface="Times New Roman"/>
                <a:cs typeface="Times New Roman"/>
              </a:rPr>
              <a:t>direction.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capacitor then discharges </a:t>
            </a:r>
            <a:r>
              <a:rPr sz="1200" dirty="0">
                <a:latin typeface="Times New Roman"/>
                <a:cs typeface="Times New Roman"/>
              </a:rPr>
              <a:t>back </a:t>
            </a:r>
            <a:r>
              <a:rPr sz="1200" spc="-5" dirty="0">
                <a:latin typeface="Times New Roman"/>
                <a:cs typeface="Times New Roman"/>
              </a:rPr>
              <a:t>again to recharge itself in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original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direction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–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but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lower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value.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continues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this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oscillating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cycle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charge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discharge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until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all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 the stored energy is </a:t>
            </a:r>
            <a:r>
              <a:rPr sz="1200" dirty="0">
                <a:latin typeface="Times New Roman"/>
                <a:cs typeface="Times New Roman"/>
              </a:rPr>
              <a:t>dissipated </a:t>
            </a:r>
            <a:r>
              <a:rPr sz="1200" spc="-5" dirty="0">
                <a:latin typeface="Times New Roman"/>
                <a:cs typeface="Times New Roman"/>
              </a:rPr>
              <a:t>across the resistance of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primary </a:t>
            </a:r>
            <a:r>
              <a:rPr sz="1200" spc="-5" dirty="0">
                <a:latin typeface="Times New Roman"/>
                <a:cs typeface="Times New Roman"/>
              </a:rPr>
              <a:t>circuit. The distributor cam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continues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rotation,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points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close again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whole cycle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repeated.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5" name="object 5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780535" y="8915091"/>
            <a:ext cx="16764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sz="1100" dirty="0">
                <a:latin typeface="Calibri"/>
                <a:cs typeface="Calibri"/>
              </a:rPr>
              <a:t>40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8068" y="641362"/>
            <a:ext cx="6188710" cy="3439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3660" algn="r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UT</a:t>
            </a:r>
            <a:r>
              <a:rPr sz="1100" spc="5" dirty="0">
                <a:latin typeface="Calibri"/>
                <a:cs typeface="Calibri"/>
              </a:rPr>
              <a:t>O</a:t>
            </a:r>
            <a:r>
              <a:rPr sz="1100" spc="-10" dirty="0">
                <a:latin typeface="Calibri"/>
                <a:cs typeface="Calibri"/>
              </a:rPr>
              <a:t>M</a:t>
            </a:r>
            <a:r>
              <a:rPr sz="1100" dirty="0">
                <a:latin typeface="Calibri"/>
                <a:cs typeface="Calibri"/>
              </a:rPr>
              <a:t>OBILE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spc="10" dirty="0">
                <a:latin typeface="Calibri"/>
                <a:cs typeface="Calibri"/>
              </a:rPr>
              <a:t>G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RI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G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Calibri"/>
              <a:cs typeface="Calibri"/>
            </a:endParaRPr>
          </a:p>
          <a:p>
            <a:pPr marL="12700" marR="5080" indent="243840" algn="just">
              <a:lnSpc>
                <a:spcPct val="105300"/>
              </a:lnSpc>
            </a:pP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common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rail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systems,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high-pressure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pump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stores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reservoir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high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pressure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—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up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above </a:t>
            </a:r>
            <a:r>
              <a:rPr sz="1200" dirty="0">
                <a:latin typeface="Times New Roman"/>
                <a:cs typeface="Times New Roman"/>
              </a:rPr>
              <a:t>2,000 </a:t>
            </a:r>
            <a:r>
              <a:rPr sz="1200" spc="-5" dirty="0">
                <a:latin typeface="Times New Roman"/>
                <a:cs typeface="Times New Roman"/>
              </a:rPr>
              <a:t>bars (200 MPa; </a:t>
            </a:r>
            <a:r>
              <a:rPr sz="1200" dirty="0">
                <a:latin typeface="Times New Roman"/>
                <a:cs typeface="Times New Roman"/>
              </a:rPr>
              <a:t>29,000 </a:t>
            </a:r>
            <a:r>
              <a:rPr sz="1200" spc="-5" dirty="0">
                <a:latin typeface="Times New Roman"/>
                <a:cs typeface="Times New Roman"/>
              </a:rPr>
              <a:t>psi).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term </a:t>
            </a:r>
            <a:r>
              <a:rPr sz="1200" dirty="0">
                <a:latin typeface="Times New Roman"/>
                <a:cs typeface="Times New Roman"/>
              </a:rPr>
              <a:t>"common </a:t>
            </a:r>
            <a:r>
              <a:rPr sz="1200" spc="-5" dirty="0">
                <a:latin typeface="Times New Roman"/>
                <a:cs typeface="Times New Roman"/>
              </a:rPr>
              <a:t>rail" refers to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fact that all </a:t>
            </a:r>
            <a:r>
              <a:rPr sz="1200" spc="-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 the</a:t>
            </a:r>
            <a:r>
              <a:rPr sz="1200" dirty="0">
                <a:latin typeface="Times New Roman"/>
                <a:cs typeface="Times New Roman"/>
              </a:rPr>
              <a:t> fuel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injectors</a:t>
            </a:r>
            <a:r>
              <a:rPr sz="1200" dirty="0">
                <a:latin typeface="Times New Roman"/>
                <a:cs typeface="Times New Roman"/>
              </a:rPr>
              <a:t> are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supplied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common</a:t>
            </a:r>
            <a:r>
              <a:rPr sz="1200" dirty="0">
                <a:latin typeface="Times New Roman"/>
                <a:cs typeface="Times New Roman"/>
              </a:rPr>
              <a:t> fuel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rail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which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nothing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more</a:t>
            </a:r>
            <a:r>
              <a:rPr sz="1200" dirty="0">
                <a:latin typeface="Times New Roman"/>
                <a:cs typeface="Times New Roman"/>
              </a:rPr>
              <a:t> than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pressure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accumulator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where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stored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 </a:t>
            </a:r>
            <a:r>
              <a:rPr sz="1200" spc="-5" dirty="0">
                <a:latin typeface="Times New Roman"/>
                <a:cs typeface="Times New Roman"/>
              </a:rPr>
              <a:t>high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pressure.</a:t>
            </a:r>
            <a:endParaRPr sz="1200">
              <a:latin typeface="Times New Roman"/>
              <a:cs typeface="Times New Roman"/>
            </a:endParaRPr>
          </a:p>
          <a:p>
            <a:pPr marL="12700" marR="10160" indent="243840" algn="just">
              <a:lnSpc>
                <a:spcPct val="105500"/>
              </a:lnSpc>
              <a:spcBef>
                <a:spcPts val="605"/>
              </a:spcBef>
            </a:pPr>
            <a:r>
              <a:rPr sz="1200" spc="-5" dirty="0">
                <a:latin typeface="Times New Roman"/>
                <a:cs typeface="Times New Roman"/>
              </a:rPr>
              <a:t>This </a:t>
            </a:r>
            <a:r>
              <a:rPr sz="1200" dirty="0">
                <a:latin typeface="Times New Roman"/>
                <a:cs typeface="Times New Roman"/>
              </a:rPr>
              <a:t>accumulator </a:t>
            </a:r>
            <a:r>
              <a:rPr sz="1200" spc="-5" dirty="0">
                <a:latin typeface="Times New Roman"/>
                <a:cs typeface="Times New Roman"/>
              </a:rPr>
              <a:t>supplies multiple </a:t>
            </a:r>
            <a:r>
              <a:rPr sz="1200" dirty="0">
                <a:latin typeface="Times New Roman"/>
                <a:cs typeface="Times New Roman"/>
              </a:rPr>
              <a:t>fuel </a:t>
            </a:r>
            <a:r>
              <a:rPr sz="1200" spc="-5" dirty="0">
                <a:latin typeface="Times New Roman"/>
                <a:cs typeface="Times New Roman"/>
              </a:rPr>
              <a:t>injectors with high-pressure fuel. This simplifies the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purpose of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high-pressure pump in </a:t>
            </a:r>
            <a:r>
              <a:rPr sz="1200" dirty="0">
                <a:latin typeface="Times New Roman"/>
                <a:cs typeface="Times New Roman"/>
              </a:rPr>
              <a:t>that </a:t>
            </a:r>
            <a:r>
              <a:rPr sz="1200" spc="-10" dirty="0">
                <a:latin typeface="Times New Roman"/>
                <a:cs typeface="Times New Roman"/>
              </a:rPr>
              <a:t>it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only </a:t>
            </a:r>
            <a:r>
              <a:rPr sz="1200" dirty="0">
                <a:latin typeface="Times New Roman"/>
                <a:cs typeface="Times New Roman"/>
              </a:rPr>
              <a:t>needs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maintain a commanded pressure </a:t>
            </a:r>
            <a:r>
              <a:rPr sz="1200" dirty="0">
                <a:latin typeface="Times New Roman"/>
                <a:cs typeface="Times New Roman"/>
              </a:rPr>
              <a:t>at </a:t>
            </a:r>
            <a:r>
              <a:rPr sz="1200" spc="-5" dirty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target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(either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mechanically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</a:t>
            </a:r>
            <a:r>
              <a:rPr sz="1200" dirty="0">
                <a:latin typeface="Times New Roman"/>
                <a:cs typeface="Times New Roman"/>
              </a:rPr>
              <a:t> electronically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controlled).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injectors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are</a:t>
            </a:r>
            <a:r>
              <a:rPr sz="1200" spc="-5" dirty="0">
                <a:latin typeface="Times New Roman"/>
                <a:cs typeface="Times New Roman"/>
              </a:rPr>
              <a:t> typically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ECU-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controlled.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When the fuel injectors </a:t>
            </a:r>
            <a:r>
              <a:rPr sz="120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electrically activated, a hydraulic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valve (consisting of a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nozzle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plunger) is mechanically or hydraulically </a:t>
            </a:r>
            <a:r>
              <a:rPr sz="1200" dirty="0">
                <a:latin typeface="Times New Roman"/>
                <a:cs typeface="Times New Roman"/>
              </a:rPr>
              <a:t>opened and fuel </a:t>
            </a:r>
            <a:r>
              <a:rPr sz="1200" spc="-5" dirty="0">
                <a:latin typeface="Times New Roman"/>
                <a:cs typeface="Times New Roman"/>
              </a:rPr>
              <a:t>is sprayed into the cylinders at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desired pressure.</a:t>
            </a:r>
            <a:endParaRPr sz="1200">
              <a:latin typeface="Times New Roman"/>
              <a:cs typeface="Times New Roman"/>
            </a:endParaRPr>
          </a:p>
          <a:p>
            <a:pPr marL="12700" marR="13970" indent="243840" algn="just">
              <a:lnSpc>
                <a:spcPct val="105600"/>
              </a:lnSpc>
              <a:spcBef>
                <a:spcPts val="630"/>
              </a:spcBef>
            </a:pPr>
            <a:r>
              <a:rPr sz="1200" spc="-5" dirty="0">
                <a:latin typeface="Times New Roman"/>
                <a:cs typeface="Times New Roman"/>
              </a:rPr>
              <a:t>Since the </a:t>
            </a:r>
            <a:r>
              <a:rPr sz="1200" dirty="0">
                <a:latin typeface="Times New Roman"/>
                <a:cs typeface="Times New Roman"/>
              </a:rPr>
              <a:t>fuel </a:t>
            </a:r>
            <a:r>
              <a:rPr sz="1200" spc="-5" dirty="0">
                <a:latin typeface="Times New Roman"/>
                <a:cs typeface="Times New Roman"/>
              </a:rPr>
              <a:t>pressure energy is stored </a:t>
            </a:r>
            <a:r>
              <a:rPr sz="1200" dirty="0">
                <a:latin typeface="Times New Roman"/>
                <a:cs typeface="Times New Roman"/>
              </a:rPr>
              <a:t>remotely and </a:t>
            </a:r>
            <a:r>
              <a:rPr sz="1200" spc="-5" dirty="0">
                <a:latin typeface="Times New Roman"/>
                <a:cs typeface="Times New Roman"/>
              </a:rPr>
              <a:t>the injectors </a:t>
            </a:r>
            <a:r>
              <a:rPr sz="120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electrically actuated, the </a:t>
            </a:r>
            <a:r>
              <a:rPr sz="1200" dirty="0">
                <a:latin typeface="Times New Roman"/>
                <a:cs typeface="Times New Roman"/>
              </a:rPr>
              <a:t> injection </a:t>
            </a:r>
            <a:r>
              <a:rPr sz="1200" spc="-5" dirty="0">
                <a:latin typeface="Times New Roman"/>
                <a:cs typeface="Times New Roman"/>
              </a:rPr>
              <a:t>pressure </a:t>
            </a:r>
            <a:r>
              <a:rPr sz="1200" dirty="0">
                <a:latin typeface="Times New Roman"/>
                <a:cs typeface="Times New Roman"/>
              </a:rPr>
              <a:t>at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start and end </a:t>
            </a:r>
            <a:r>
              <a:rPr sz="1200" spc="-5" dirty="0">
                <a:latin typeface="Times New Roman"/>
                <a:cs typeface="Times New Roman"/>
              </a:rPr>
              <a:t>of injection is very </a:t>
            </a:r>
            <a:r>
              <a:rPr sz="1200" dirty="0">
                <a:latin typeface="Times New Roman"/>
                <a:cs typeface="Times New Roman"/>
              </a:rPr>
              <a:t>near the </a:t>
            </a:r>
            <a:r>
              <a:rPr sz="1200" spc="-5" dirty="0">
                <a:latin typeface="Times New Roman"/>
                <a:cs typeface="Times New Roman"/>
              </a:rPr>
              <a:t>pressure </a:t>
            </a:r>
            <a:r>
              <a:rPr sz="1200" dirty="0">
                <a:latin typeface="Times New Roman"/>
                <a:cs typeface="Times New Roman"/>
              </a:rPr>
              <a:t>in </a:t>
            </a:r>
            <a:r>
              <a:rPr sz="1200" spc="-5" dirty="0">
                <a:latin typeface="Times New Roman"/>
                <a:cs typeface="Times New Roman"/>
              </a:rPr>
              <a:t>the accumulator (rail),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thus producing 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square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injection </a:t>
            </a:r>
            <a:r>
              <a:rPr sz="1200" spc="-5" dirty="0">
                <a:latin typeface="Times New Roman"/>
                <a:cs typeface="Times New Roman"/>
              </a:rPr>
              <a:t>rate. If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accumulator,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pump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plumbing </a:t>
            </a:r>
            <a:r>
              <a:rPr sz="1200" dirty="0">
                <a:latin typeface="Times New Roman"/>
                <a:cs typeface="Times New Roman"/>
              </a:rPr>
              <a:t>are sized </a:t>
            </a:r>
            <a:r>
              <a:rPr sz="1200" spc="-5" dirty="0">
                <a:latin typeface="Times New Roman"/>
                <a:cs typeface="Times New Roman"/>
              </a:rPr>
              <a:t>properly,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injection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pressure </a:t>
            </a:r>
            <a:r>
              <a:rPr sz="120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rate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will</a:t>
            </a:r>
            <a:r>
              <a:rPr sz="1200" spc="-10" dirty="0">
                <a:latin typeface="Times New Roman"/>
                <a:cs typeface="Times New Roman"/>
              </a:rPr>
              <a:t> be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same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each</a:t>
            </a:r>
            <a:r>
              <a:rPr sz="1200" spc="-10" dirty="0">
                <a:latin typeface="Times New Roman"/>
                <a:cs typeface="Times New Roman"/>
              </a:rPr>
              <a:t> 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multiple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injection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events.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1100" y="4264152"/>
            <a:ext cx="5260848" cy="418642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16991" y="316991"/>
            <a:ext cx="7138670" cy="9424670"/>
            <a:chOff x="316991" y="316991"/>
            <a:chExt cx="7138670" cy="9424670"/>
          </a:xfrm>
        </p:grpSpPr>
        <p:sp>
          <p:nvSpPr>
            <p:cNvPr id="5" name="object 5"/>
            <p:cNvSpPr/>
            <p:nvPr/>
          </p:nvSpPr>
          <p:spPr>
            <a:xfrm>
              <a:off x="316979" y="31699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400" y="47256"/>
                  </a:moveTo>
                  <a:lnTo>
                    <a:pt x="47256" y="47256"/>
                  </a:lnTo>
                  <a:lnTo>
                    <a:pt x="47256" y="56400"/>
                  </a:lnTo>
                  <a:lnTo>
                    <a:pt x="56400" y="56400"/>
                  </a:lnTo>
                  <a:lnTo>
                    <a:pt x="56400" y="47256"/>
                  </a:lnTo>
                  <a:close/>
                </a:path>
                <a:path w="56514" h="56514">
                  <a:moveTo>
                    <a:pt x="56400" y="0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56400"/>
                  </a:lnTo>
                  <a:lnTo>
                    <a:pt x="38100" y="56400"/>
                  </a:lnTo>
                  <a:lnTo>
                    <a:pt x="38100" y="38100"/>
                  </a:lnTo>
                  <a:lnTo>
                    <a:pt x="56400" y="38100"/>
                  </a:lnTo>
                  <a:lnTo>
                    <a:pt x="5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80" y="316991"/>
              <a:ext cx="7025639" cy="563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16979" y="316991"/>
              <a:ext cx="7138670" cy="9424670"/>
            </a:xfrm>
            <a:custGeom>
              <a:avLst/>
              <a:gdLst/>
              <a:ahLst/>
              <a:cxnLst/>
              <a:rect l="l" t="t" r="r" b="b"/>
              <a:pathLst>
                <a:path w="7138670" h="9424670">
                  <a:moveTo>
                    <a:pt x="56400" y="9386316"/>
                  </a:moveTo>
                  <a:lnTo>
                    <a:pt x="38112" y="9386316"/>
                  </a:lnTo>
                  <a:lnTo>
                    <a:pt x="38112" y="9368041"/>
                  </a:lnTo>
                  <a:lnTo>
                    <a:pt x="38112" y="56400"/>
                  </a:lnTo>
                  <a:lnTo>
                    <a:pt x="0" y="56400"/>
                  </a:lnTo>
                  <a:lnTo>
                    <a:pt x="0" y="9368041"/>
                  </a:lnTo>
                  <a:lnTo>
                    <a:pt x="0" y="9386316"/>
                  </a:lnTo>
                  <a:lnTo>
                    <a:pt x="0" y="9424416"/>
                  </a:lnTo>
                  <a:lnTo>
                    <a:pt x="38112" y="9424429"/>
                  </a:lnTo>
                  <a:lnTo>
                    <a:pt x="56400" y="9424416"/>
                  </a:lnTo>
                  <a:lnTo>
                    <a:pt x="56400" y="9386316"/>
                  </a:lnTo>
                  <a:close/>
                </a:path>
                <a:path w="7138670" h="9424670">
                  <a:moveTo>
                    <a:pt x="56400" y="56400"/>
                  </a:moveTo>
                  <a:lnTo>
                    <a:pt x="47256" y="56400"/>
                  </a:lnTo>
                  <a:lnTo>
                    <a:pt x="47256" y="9368028"/>
                  </a:lnTo>
                  <a:lnTo>
                    <a:pt x="47256" y="9377185"/>
                  </a:lnTo>
                  <a:lnTo>
                    <a:pt x="56400" y="9377185"/>
                  </a:lnTo>
                  <a:lnTo>
                    <a:pt x="56400" y="9368041"/>
                  </a:lnTo>
                  <a:lnTo>
                    <a:pt x="56400" y="56400"/>
                  </a:lnTo>
                  <a:close/>
                </a:path>
                <a:path w="7138670" h="9424670">
                  <a:moveTo>
                    <a:pt x="7091185" y="47256"/>
                  </a:moveTo>
                  <a:lnTo>
                    <a:pt x="7082041" y="47256"/>
                  </a:lnTo>
                  <a:lnTo>
                    <a:pt x="7082041" y="56400"/>
                  </a:lnTo>
                  <a:lnTo>
                    <a:pt x="7082041" y="9368041"/>
                  </a:lnTo>
                  <a:lnTo>
                    <a:pt x="7091185" y="9368041"/>
                  </a:lnTo>
                  <a:lnTo>
                    <a:pt x="7091185" y="56400"/>
                  </a:lnTo>
                  <a:lnTo>
                    <a:pt x="7091185" y="47256"/>
                  </a:lnTo>
                  <a:close/>
                </a:path>
                <a:path w="7138670" h="9424670">
                  <a:moveTo>
                    <a:pt x="7138416" y="0"/>
                  </a:moveTo>
                  <a:lnTo>
                    <a:pt x="7100316" y="0"/>
                  </a:lnTo>
                  <a:lnTo>
                    <a:pt x="7082028" y="0"/>
                  </a:lnTo>
                  <a:lnTo>
                    <a:pt x="7082028" y="38100"/>
                  </a:lnTo>
                  <a:lnTo>
                    <a:pt x="7100316" y="38100"/>
                  </a:lnTo>
                  <a:lnTo>
                    <a:pt x="7100316" y="56400"/>
                  </a:lnTo>
                  <a:lnTo>
                    <a:pt x="7100316" y="9368041"/>
                  </a:lnTo>
                  <a:lnTo>
                    <a:pt x="7138416" y="9368041"/>
                  </a:lnTo>
                  <a:lnTo>
                    <a:pt x="7138416" y="56400"/>
                  </a:lnTo>
                  <a:lnTo>
                    <a:pt x="7138416" y="38100"/>
                  </a:lnTo>
                  <a:lnTo>
                    <a:pt x="71384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80" y="9685020"/>
              <a:ext cx="7025639" cy="5638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399007" y="9685020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  <a:path w="56515" h="56515">
                  <a:moveTo>
                    <a:pt x="56388" y="0"/>
                  </a:moveTo>
                  <a:lnTo>
                    <a:pt x="18288" y="0"/>
                  </a:lnTo>
                  <a:lnTo>
                    <a:pt x="18288" y="18288"/>
                  </a:lnTo>
                  <a:lnTo>
                    <a:pt x="0" y="18288"/>
                  </a:lnTo>
                  <a:lnTo>
                    <a:pt x="0" y="56388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42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pc="-5" dirty="0"/>
              <a:t>Department</a:t>
            </a:r>
            <a:r>
              <a:rPr spc="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Mechanical</a:t>
            </a:r>
            <a:r>
              <a:rPr spc="-30" dirty="0"/>
              <a:t> </a:t>
            </a:r>
            <a:r>
              <a:rPr spc="-5" dirty="0"/>
              <a:t>Engineering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11509</Words>
  <Application>Microsoft Office PowerPoint</Application>
  <PresentationFormat>Custom</PresentationFormat>
  <Paragraphs>766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Automobile Engineering</dc:title>
  <dc:creator>MECH</dc:creator>
  <cp:lastModifiedBy>mechhod</cp:lastModifiedBy>
  <cp:revision>1</cp:revision>
  <dcterms:created xsi:type="dcterms:W3CDTF">2024-07-11T07:03:14Z</dcterms:created>
  <dcterms:modified xsi:type="dcterms:W3CDTF">2024-07-13T04:50:33Z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2022-03-21T00:00:00Z</vt:filetime>
  </property>
  <property fmtid="{D5CDD505-2E9C-101B-9397-08002B2CF9AE}" pid="3" name="LastSaved">
    <vt:filetime>2024-07-11T00:00:00Z</vt:filetime>
  </property>
</Properties>
</file>