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57" r:id="rId54"/>
    <p:sldId id="358" r:id="rId55"/>
    <p:sldId id="359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51" r:id="rId72"/>
    <p:sldId id="352" r:id="rId73"/>
    <p:sldId id="353" r:id="rId74"/>
    <p:sldId id="354" r:id="rId75"/>
    <p:sldId id="355" r:id="rId76"/>
    <p:sldId id="356" r:id="rId77"/>
    <p:sldId id="323" r:id="rId78"/>
    <p:sldId id="324" r:id="rId79"/>
    <p:sldId id="325" r:id="rId80"/>
    <p:sldId id="326" r:id="rId81"/>
    <p:sldId id="327" r:id="rId82"/>
    <p:sldId id="328" r:id="rId83"/>
    <p:sldId id="329" r:id="rId84"/>
    <p:sldId id="330" r:id="rId85"/>
    <p:sldId id="331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32" r:id="rId103"/>
    <p:sldId id="333" r:id="rId10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7E74-3AA1-4C98-8142-78B75AE7B7CF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E51CD-985E-49F7-A3BA-8245892C88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7E74-3AA1-4C98-8142-78B75AE7B7CF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E51CD-985E-49F7-A3BA-8245892C88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7E74-3AA1-4C98-8142-78B75AE7B7CF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E51CD-985E-49F7-A3BA-8245892C88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7E74-3AA1-4C98-8142-78B75AE7B7CF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E51CD-985E-49F7-A3BA-8245892C88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7E74-3AA1-4C98-8142-78B75AE7B7CF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E51CD-985E-49F7-A3BA-8245892C88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7E74-3AA1-4C98-8142-78B75AE7B7CF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E51CD-985E-49F7-A3BA-8245892C88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7E74-3AA1-4C98-8142-78B75AE7B7CF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E51CD-985E-49F7-A3BA-8245892C88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7E74-3AA1-4C98-8142-78B75AE7B7CF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E51CD-985E-49F7-A3BA-8245892C88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7E74-3AA1-4C98-8142-78B75AE7B7CF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E51CD-985E-49F7-A3BA-8245892C88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7E74-3AA1-4C98-8142-78B75AE7B7CF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E51CD-985E-49F7-A3BA-8245892C88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7E74-3AA1-4C98-8142-78B75AE7B7CF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E51CD-985E-49F7-A3BA-8245892C88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97E74-3AA1-4C98-8142-78B75AE7B7CF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E51CD-985E-49F7-A3BA-8245892C886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INTERNAL COMBUSTION ENGINE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</a:t>
            </a:r>
          </a:p>
          <a:p>
            <a:r>
              <a:rPr lang="en-US" dirty="0" err="1" smtClean="0"/>
              <a:t>D.Simahna</a:t>
            </a:r>
            <a:r>
              <a:rPr lang="en-US" smtClean="0"/>
              <a:t> Devi,</a:t>
            </a:r>
            <a:endParaRPr lang="en-US" dirty="0"/>
          </a:p>
        </p:txBody>
      </p:sp>
      <p:pic>
        <p:nvPicPr>
          <p:cNvPr id="4" name="Image 1" descr="Logo with header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457200"/>
            <a:ext cx="5670550" cy="7693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otor-car.co.uk/images/tec/inside%20engin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399" y="457200"/>
            <a:ext cx="7946333" cy="60170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CASSIFICATION OF IC ENGINE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Type of Fuel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Method of ignition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Number of </a:t>
            </a:r>
            <a:r>
              <a:rPr lang="en-US" dirty="0" err="1" smtClean="0"/>
              <a:t>storkes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Cycle of operation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Speed of engine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Cooling system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Number of cylinders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 of IC Engine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i="1" u="sng" dirty="0" smtClean="0"/>
              <a:t>Cylinder</a:t>
            </a:r>
            <a:r>
              <a:rPr lang="en-US" dirty="0" smtClean="0"/>
              <a:t> : </a:t>
            </a:r>
          </a:p>
          <a:p>
            <a:pPr marL="514350" indent="-514350"/>
            <a:r>
              <a:rPr lang="en-US" dirty="0" smtClean="0"/>
              <a:t>withstand </a:t>
            </a:r>
            <a:r>
              <a:rPr lang="en-US" u="sng" dirty="0" smtClean="0"/>
              <a:t>50 bar </a:t>
            </a:r>
            <a:r>
              <a:rPr lang="en-US" dirty="0" smtClean="0"/>
              <a:t>pressure and </a:t>
            </a:r>
            <a:r>
              <a:rPr lang="en-US" u="sng" dirty="0" smtClean="0"/>
              <a:t>2000 centigrade </a:t>
            </a:r>
            <a:r>
              <a:rPr lang="en-US" dirty="0" smtClean="0"/>
              <a:t>temperature.</a:t>
            </a:r>
          </a:p>
          <a:p>
            <a:pPr marL="514350" indent="-514350"/>
            <a:r>
              <a:rPr lang="en-US" u="sng" dirty="0" smtClean="0"/>
              <a:t>Material</a:t>
            </a:r>
            <a:r>
              <a:rPr lang="en-US" dirty="0" smtClean="0"/>
              <a:t> : cast iron , steel alloy , </a:t>
            </a:r>
            <a:r>
              <a:rPr lang="en-US" dirty="0" err="1" smtClean="0"/>
              <a:t>aluminium</a:t>
            </a:r>
            <a:r>
              <a:rPr lang="en-US" dirty="0" smtClean="0"/>
              <a:t> alloy </a:t>
            </a:r>
          </a:p>
          <a:p>
            <a:pPr marL="514350" indent="-514350">
              <a:buAutoNum type="arabicPeriod" startAt="2"/>
            </a:pPr>
            <a:r>
              <a:rPr lang="en-US" b="1" dirty="0" smtClean="0"/>
              <a:t>Cylinder Head : </a:t>
            </a:r>
          </a:p>
          <a:p>
            <a:pPr marL="514350" indent="-514350"/>
            <a:r>
              <a:rPr lang="en-US" dirty="0" smtClean="0"/>
              <a:t>Contain </a:t>
            </a:r>
            <a:r>
              <a:rPr lang="en-US" u="sng" dirty="0" smtClean="0"/>
              <a:t>Spark plug </a:t>
            </a:r>
            <a:r>
              <a:rPr lang="en-US" dirty="0" smtClean="0"/>
              <a:t>for </a:t>
            </a:r>
            <a:r>
              <a:rPr lang="en-US" u="sng" dirty="0" smtClean="0"/>
              <a:t>petrol engine </a:t>
            </a:r>
            <a:r>
              <a:rPr lang="en-US" dirty="0" smtClean="0"/>
              <a:t>and </a:t>
            </a:r>
            <a:r>
              <a:rPr lang="en-US" u="sng" dirty="0" smtClean="0"/>
              <a:t>nozzle</a:t>
            </a:r>
            <a:r>
              <a:rPr lang="en-US" dirty="0" smtClean="0"/>
              <a:t> for </a:t>
            </a:r>
            <a:r>
              <a:rPr lang="en-US" u="sng" dirty="0" smtClean="0"/>
              <a:t>Diesel Engine</a:t>
            </a:r>
            <a:r>
              <a:rPr lang="en-US" dirty="0" smtClean="0"/>
              <a:t>.</a:t>
            </a:r>
          </a:p>
          <a:p>
            <a:pPr marL="514350" indent="-514350"/>
            <a:r>
              <a:rPr lang="en-US" u="sng" dirty="0" smtClean="0"/>
              <a:t>Material</a:t>
            </a:r>
            <a:r>
              <a:rPr lang="en-US" dirty="0" smtClean="0"/>
              <a:t> : cast iron , steel alloy , </a:t>
            </a:r>
            <a:r>
              <a:rPr lang="en-US" dirty="0" err="1" smtClean="0"/>
              <a:t>aluminium</a:t>
            </a:r>
            <a:r>
              <a:rPr lang="en-US" dirty="0" smtClean="0"/>
              <a:t> alloy</a:t>
            </a:r>
          </a:p>
          <a:p>
            <a:pPr marL="514350" indent="-514350"/>
            <a:r>
              <a:rPr lang="en-US" u="sng" dirty="0" smtClean="0"/>
              <a:t>Gasket </a:t>
            </a:r>
            <a:r>
              <a:rPr lang="en-US" dirty="0" smtClean="0"/>
              <a:t>: copper or asbestos for air tight seal.</a:t>
            </a:r>
          </a:p>
          <a:p>
            <a:pPr marL="514350" indent="-514350"/>
            <a:endParaRPr lang="en-US" dirty="0" smtClean="0"/>
          </a:p>
          <a:p>
            <a:pPr marL="514350" indent="-51435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 of IC Engine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 startAt="3"/>
            </a:pPr>
            <a:r>
              <a:rPr lang="en-US" b="1" dirty="0" smtClean="0"/>
              <a:t>Piston :</a:t>
            </a:r>
            <a:r>
              <a:rPr lang="en-US" dirty="0" smtClean="0"/>
              <a:t> </a:t>
            </a:r>
          </a:p>
          <a:p>
            <a:pPr marL="514350" indent="-514350"/>
            <a:r>
              <a:rPr lang="en-US" u="sng" dirty="0" smtClean="0"/>
              <a:t>Function</a:t>
            </a:r>
            <a:r>
              <a:rPr lang="en-US" dirty="0" smtClean="0"/>
              <a:t> : Transmit force to connecting rod.</a:t>
            </a:r>
          </a:p>
          <a:p>
            <a:pPr marL="514350" indent="-514350"/>
            <a:r>
              <a:rPr lang="en-US" u="sng" dirty="0" smtClean="0"/>
              <a:t>Material</a:t>
            </a:r>
            <a:r>
              <a:rPr lang="en-US" dirty="0" smtClean="0"/>
              <a:t>  : </a:t>
            </a:r>
            <a:r>
              <a:rPr lang="en-US" dirty="0" err="1" smtClean="0"/>
              <a:t>Aluminium</a:t>
            </a:r>
            <a:endParaRPr lang="en-US" dirty="0" smtClean="0"/>
          </a:p>
          <a:p>
            <a:pPr marL="514350" indent="-514350">
              <a:buAutoNum type="arabicPeriod" startAt="4"/>
            </a:pPr>
            <a:r>
              <a:rPr lang="en-US" b="1" dirty="0" smtClean="0"/>
              <a:t>Connecting rod </a:t>
            </a:r>
            <a:r>
              <a:rPr lang="en-US" dirty="0" smtClean="0"/>
              <a:t>:</a:t>
            </a:r>
          </a:p>
          <a:p>
            <a:pPr marL="514350" indent="-514350"/>
            <a:r>
              <a:rPr lang="en-US" u="sng" dirty="0" smtClean="0"/>
              <a:t>Function</a:t>
            </a:r>
            <a:r>
              <a:rPr lang="en-US" dirty="0" smtClean="0"/>
              <a:t> : Transmit force from piston to crankshaft</a:t>
            </a:r>
          </a:p>
          <a:p>
            <a:pPr marL="514350" indent="-514350"/>
            <a:r>
              <a:rPr lang="en-US" u="sng" dirty="0" smtClean="0"/>
              <a:t>Material</a:t>
            </a:r>
            <a:r>
              <a:rPr lang="en-US" dirty="0" smtClean="0"/>
              <a:t>  : Special steel alloy or </a:t>
            </a:r>
            <a:r>
              <a:rPr lang="en-US" dirty="0" err="1" smtClean="0"/>
              <a:t>Aluminium</a:t>
            </a:r>
            <a:r>
              <a:rPr lang="en-US" dirty="0" smtClean="0"/>
              <a:t> alloy</a:t>
            </a:r>
          </a:p>
          <a:p>
            <a:pPr marL="514350" indent="-514350"/>
            <a:endParaRPr lang="en-US" dirty="0" smtClean="0"/>
          </a:p>
          <a:p>
            <a:pPr marL="514350" indent="-514350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 of IC Engine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 startAt="5"/>
            </a:pPr>
            <a:r>
              <a:rPr lang="en-US" b="1" dirty="0" smtClean="0"/>
              <a:t>Piston rings :</a:t>
            </a:r>
          </a:p>
          <a:p>
            <a:pPr marL="514350" indent="-514350"/>
            <a:r>
              <a:rPr lang="en-US" u="sng" dirty="0" smtClean="0"/>
              <a:t>Construction :</a:t>
            </a:r>
            <a:r>
              <a:rPr lang="en-US" dirty="0" smtClean="0"/>
              <a:t> Two sets of rings</a:t>
            </a:r>
          </a:p>
          <a:p>
            <a:pPr marL="514350" indent="-514350"/>
            <a:r>
              <a:rPr lang="en-US" u="sng" dirty="0" smtClean="0"/>
              <a:t>Function</a:t>
            </a:r>
            <a:r>
              <a:rPr lang="en-US" dirty="0" smtClean="0"/>
              <a:t> : To provide air tight seal to prevent leakage of burnt gases or oil</a:t>
            </a:r>
          </a:p>
          <a:p>
            <a:pPr marL="514350" indent="-514350"/>
            <a:r>
              <a:rPr lang="en-US" u="sng" dirty="0" smtClean="0"/>
              <a:t>Material </a:t>
            </a:r>
            <a:r>
              <a:rPr lang="en-US" dirty="0" smtClean="0"/>
              <a:t> : Special steel alloy.</a:t>
            </a:r>
          </a:p>
          <a:p>
            <a:pPr marL="514350" indent="-514350">
              <a:buAutoNum type="arabicPeriod" startAt="6"/>
            </a:pPr>
            <a:r>
              <a:rPr lang="en-US" b="1" dirty="0" smtClean="0"/>
              <a:t>Crankshaft : </a:t>
            </a:r>
          </a:p>
          <a:p>
            <a:pPr marL="514350" indent="-514350"/>
            <a:r>
              <a:rPr lang="en-US" dirty="0" smtClean="0"/>
              <a:t>Power is developed during working stroke.</a:t>
            </a:r>
          </a:p>
          <a:p>
            <a:pPr marL="514350" indent="-514350"/>
            <a:r>
              <a:rPr lang="en-US" u="sng" dirty="0" smtClean="0"/>
              <a:t>Material </a:t>
            </a:r>
            <a:r>
              <a:rPr lang="en-US" dirty="0" smtClean="0"/>
              <a:t> : Special steel alloy.</a:t>
            </a:r>
          </a:p>
          <a:p>
            <a:pPr marL="514350" indent="-51435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 of IC Engine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7. </a:t>
            </a:r>
            <a:r>
              <a:rPr lang="en-US" b="1" dirty="0" smtClean="0"/>
              <a:t>Crankcase :</a:t>
            </a:r>
            <a:r>
              <a:rPr lang="en-US" dirty="0" smtClean="0"/>
              <a:t> </a:t>
            </a:r>
          </a:p>
          <a:p>
            <a:pPr marL="514350" indent="-514350"/>
            <a:r>
              <a:rPr lang="en-US" dirty="0" smtClean="0"/>
              <a:t>Act as a sump for lubricating oil.</a:t>
            </a:r>
          </a:p>
          <a:p>
            <a:pPr marL="514350" indent="-514350"/>
            <a:r>
              <a:rPr lang="en-US" u="sng" dirty="0" smtClean="0"/>
              <a:t>Material</a:t>
            </a:r>
            <a:r>
              <a:rPr lang="en-US" dirty="0" smtClean="0"/>
              <a:t> : cast iron</a:t>
            </a:r>
          </a:p>
          <a:p>
            <a:pPr marL="514350" indent="-514350">
              <a:buAutoNum type="arabicPeriod" startAt="8"/>
            </a:pPr>
            <a:r>
              <a:rPr lang="en-US" b="1" dirty="0" smtClean="0"/>
              <a:t>Flywheel :</a:t>
            </a:r>
            <a:r>
              <a:rPr lang="en-US" dirty="0" smtClean="0"/>
              <a:t> </a:t>
            </a:r>
          </a:p>
          <a:p>
            <a:pPr marL="514350" indent="-514350"/>
            <a:r>
              <a:rPr lang="en-US" u="sng" dirty="0" smtClean="0"/>
              <a:t>Function</a:t>
            </a:r>
            <a:r>
              <a:rPr lang="en-US" dirty="0" smtClean="0"/>
              <a:t> : It stores excess energy during power stroke and return energy during other stroke </a:t>
            </a:r>
          </a:p>
          <a:p>
            <a:pPr marL="514350" indent="-514350">
              <a:buNone/>
            </a:pPr>
            <a:r>
              <a:rPr lang="en-US" dirty="0" smtClean="0"/>
              <a:t>      It maintain the speed of crankshaft constant.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Four stroke Engine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Petrol or Spark Ignition Engine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( S.I. Engine )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Construction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It consists of 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Cylinder piston assembly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Connecting rod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Crankshaft 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Cylinder head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Crank case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Inlet and Exhaust valve.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Fins ( for cooling purpose )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2.bp.blogspot.com/-5RyYNECHKlo/TZrGNkQQYYI/AAAAAAAAABE/BriKWSH-p1s/s1600/IC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3" y="381000"/>
            <a:ext cx="8701087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Working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/>
              <a:t>Suction stroke : 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Due to pressure difference inlet valve opens and charge is sucked into the cylinder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Piston moves from TDC to BDC.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Crankshaft rotates through 180 degree.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 startAt="2"/>
              <a:defRPr/>
            </a:pPr>
            <a:r>
              <a:rPr lang="en-US" b="1" dirty="0" smtClean="0"/>
              <a:t>Compression stroke :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Inlet and Exhaust valve are closed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Piston moves from BDC to TDC.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Working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Pressure and temperature of charge increases.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Crankshaft rotates through 360 degree i.e. one complete revolution.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 startAt="3"/>
              <a:defRPr/>
            </a:pPr>
            <a:r>
              <a:rPr lang="en-US" b="1" dirty="0" smtClean="0"/>
              <a:t>Expansion stroke :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Charge is ignited by spark plug before the piston reaches TDC.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Sudden increase in the temperature and pressure but volume remains constant.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Working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mtClean="0"/>
              <a:t>Combustion products  </a:t>
            </a:r>
            <a:r>
              <a:rPr lang="en-US" dirty="0" smtClean="0"/>
              <a:t>pushes the piston in the downward direction due to high pressure.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Heat energy transform to mechanical energy.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Piston moves from TDC to BDC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Crankshaft rotates through 540 degree.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Both inlet and exhaust valves are closed.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 startAt="4"/>
              <a:defRPr/>
            </a:pPr>
            <a:r>
              <a:rPr lang="en-US" dirty="0" smtClean="0"/>
              <a:t>Exhaust stroke : 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Exhaust valve opens as the piston moves 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   from BDC to TDC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Working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Piston pushes the product of combustion through exhaust valve into atmosphere.</a:t>
            </a:r>
          </a:p>
          <a:p>
            <a:pPr eaLnBrk="1" hangingPunct="1">
              <a:buFont typeface="Arial" charset="0"/>
              <a:buNone/>
            </a:pPr>
            <a:r>
              <a:rPr lang="en-US" smtClean="0"/>
              <a:t>Examples of Four stroke engines:</a:t>
            </a:r>
          </a:p>
          <a:p>
            <a:pPr eaLnBrk="1" hangingPunct="1">
              <a:buFont typeface="Arial" charset="0"/>
              <a:buNone/>
            </a:pPr>
            <a:r>
              <a:rPr lang="en-US" smtClean="0"/>
              <a:t>For Light vehicles:</a:t>
            </a:r>
          </a:p>
          <a:p>
            <a:pPr eaLnBrk="1" hangingPunct="1"/>
            <a:r>
              <a:rPr lang="en-US" smtClean="0"/>
              <a:t>Cars</a:t>
            </a:r>
          </a:p>
          <a:p>
            <a:pPr eaLnBrk="1" hangingPunct="1"/>
            <a:r>
              <a:rPr lang="en-US" smtClean="0"/>
              <a:t>Jeep</a:t>
            </a:r>
          </a:p>
          <a:p>
            <a:pPr eaLnBrk="1" hangingPunct="1"/>
            <a:r>
              <a:rPr lang="en-US" smtClean="0"/>
              <a:t>Aeroplanes.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Four stroke Engine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Diesel or Compression Ignition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( C.I. Engine )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Construction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It consists of 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Cylinder piston assembly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Connecting rod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Crankshaft 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Cylinder head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Crank case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Inlet and Exhaust valve.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Fins ( for cooling purpose )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media-3.web.britannica.com/eb-media/75/24075-004-613C6F1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788" y="381000"/>
            <a:ext cx="8691562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Working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/>
              <a:t>Suction stroke : 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Due to pressure difference inlet valve opens and air is sucked into the cylinder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Piston moves from TDC to BDC.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Crankshaft rotates through 180 degree.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 startAt="2"/>
              <a:defRPr/>
            </a:pPr>
            <a:r>
              <a:rPr lang="en-US" b="1" dirty="0" smtClean="0"/>
              <a:t>Compression stroke :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Inlet and Exhaust valve are closed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Piston moves from BDC to TDC.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Working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5105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Pressure and temperature of charge increases.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Crankshaft rotates through 360 degree i.e. one complete revolution.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 startAt="3"/>
              <a:defRPr/>
            </a:pPr>
            <a:r>
              <a:rPr lang="en-US" b="1" dirty="0" smtClean="0"/>
              <a:t>Expansion stroke :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Fuel is injected through fuel injector before the piston reaches TDC.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Temperature of air is high enough to ignite the Fuel.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Sudden increase in the temp. and pressure.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Working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mtClean="0"/>
              <a:t>Combustion products </a:t>
            </a:r>
            <a:r>
              <a:rPr lang="en-US" dirty="0" smtClean="0"/>
              <a:t>pushes the piston in the downward direction due to high pressure.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Heat energy transform to mechanical energy.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Piston moves from TDC to BDC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Crankshaft rotates through 540 degree.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Both inlet and exhaust valves are closed.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 startAt="4"/>
              <a:defRPr/>
            </a:pPr>
            <a:r>
              <a:rPr lang="en-US" dirty="0" smtClean="0"/>
              <a:t>Exhaust stroke : 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Exhaust valve opens as the piston moves 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   from BDC to TDC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Working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mtClean="0"/>
              <a:t>Piston pushes the product of combustion through exhaust valve into atmosphere.</a:t>
            </a:r>
          </a:p>
          <a:p>
            <a:pPr eaLnBrk="1" hangingPunct="1">
              <a:buFont typeface="Arial" charset="0"/>
              <a:buNone/>
            </a:pPr>
            <a:r>
              <a:rPr lang="en-US" smtClean="0"/>
              <a:t>Examples of Four stroke engines:</a:t>
            </a:r>
          </a:p>
          <a:p>
            <a:pPr eaLnBrk="1" hangingPunct="1">
              <a:buFont typeface="Arial" charset="0"/>
              <a:buNone/>
            </a:pPr>
            <a:r>
              <a:rPr lang="en-US" smtClean="0"/>
              <a:t>For Heavy vehicles:</a:t>
            </a:r>
          </a:p>
          <a:p>
            <a:pPr eaLnBrk="1" hangingPunct="1"/>
            <a:r>
              <a:rPr lang="en-US" smtClean="0"/>
              <a:t>Buses</a:t>
            </a:r>
          </a:p>
          <a:p>
            <a:pPr eaLnBrk="1" hangingPunct="1"/>
            <a:r>
              <a:rPr lang="en-US" smtClean="0"/>
              <a:t>Trucks</a:t>
            </a:r>
          </a:p>
          <a:p>
            <a:pPr eaLnBrk="1" hangingPunct="1"/>
            <a:r>
              <a:rPr lang="en-US" smtClean="0"/>
              <a:t>Tractors.</a:t>
            </a:r>
          </a:p>
          <a:p>
            <a:pPr eaLnBrk="1" hangingPunct="1"/>
            <a:r>
              <a:rPr lang="en-US" smtClean="0"/>
              <a:t>Earth moving machines.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Valve Timing Diagram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Petrol &amp; </a:t>
            </a:r>
            <a:r>
              <a:rPr lang="en-US" smtClean="0"/>
              <a:t>Diesel Engine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4.bp.blogspot.com/_-Uok3df3Qxk/SzhoURe0VDI/AAAAAAAAAP8/s39DIKdjZt8/s400/theroretical_VT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29933"/>
            <a:ext cx="6858000" cy="64756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AutoShape 4" descr="data:image/jpeg;base64,/9j/4AAQSkZJRgABAQAAAQABAAD/2wCEAAkGBhQQEBQUEBQUFBUUFxUVEhcUFBQVFxcVFxQWFBcUGBgZHCYeGBojHRgYIC8gIycpLi0tFR4xNTAqNScrLCkBCQoKDgwOGA8PGiklHyQsNSotLCw0LSoqLCksLCwtLCwsLCwsLSwsLSwsLCkpLCksKSksLCwpLCwsKSksLCwsLv/AABEIAMwA+AMBIgACEQEDEQH/xAAbAAEAAgMBAQAAAAAAAAAAAAAABAUBAgYDB//EAEUQAAIBAwIEAwQIAwMLBQEAAAECAwAREgQhBRMxQSJRYQYycYEHFCMzQlJys2KCkVOSohUkNENjg6Gx0fDxF0Rzk8MW/8QAGwEBAAIDAQEAAAAAAAAAAAAAAAQGAgMFAQf/xAAyEQACAQMDAQUHBAIDAAAAAAAAAQIDBBEFITESIkFRYXEGEzIzNIGhI7HR4VKRFEJi/9oADAMBAAIRAxEAPwD7jSlKAUpSgFKUoBSlYvQGa85pQoJJAA6kmwA8yewqBqeK3JSEB2BszXtGh8nbz/hUE9L43vUL6lmQ0zcxhuARaNT2xjuRt+Zsm9R0rXOpGHJjKSRKfjuX3EbSeTkhI/jm27D1VWqPI079ZEjG+0ceRH88ht/g7n41Ioaiyry7jU6j7jkf8mm8ARIHE+q1EczT6ZZnIy1UmWQKgbRY7j8d/Q0nCNcgSMiDQRpJyTJOuitHE7RSyNpnUHxSBkRb5D70XF7A943BoSSeWtySTYsLkksTse5JPzp/kaH8m/6n/wCteqqu8dZx3OMeiljgRlkdtKwMWMV1UxGQZcyI3wy2yUm9ri9eep1upuwRp+Xijov1hVkLMNOk2nzMzFbJHNi+RAbUAhrrlVxq9Ny5dWNPGM49LJ9XURh7OItNgFQg33ttbeoye18konOm0WmlMUkqKqEuxSOOdw7BEbEyGIIl7XZ7dheXHdG5cHQcK9qIkiVSky2vs8iSsBc2DPzDkbep+J61O4BxGKPSwI8sassUasDJHcEIAQbHzrkW4lrBNb6nlHm5UcizkLqNUoXPk8sKUSAb2NpFOR3NTNNx3UNy78OSxcCQ8qVfAZdPHkqvEGBHOkJyA207kbG4yPTuYNSsgujKw6XUhhfyuK9KqeCxhZdUFAA5qbAAD/RoPKragFKUoBSlKAUpSgFKUoBSlKAUpSgFKUoBSlKAUpWrNQGJHsD6VSz6k6g+AskX5hs0o/hPVY/4tmPaw3ZPN9Z/+HcW7SkG1z5x36D8XX3bZe9RqtXGyNU542RrHGFACgAAWAAsAPIVtSvLUalUtle52VVBZmNr2VRufP072G9RMOTNKTZ62qu1vHY43MaiSaQEBo4UzZbgEZm4SO4IPjZbgi171sHdr5HAG1kU7ix/FINyemy2Ha7C98xxBQFUBVF7BQABfc7DauJea1Qt24QXVL8f7JtK0ct5Ec6zUuDjHDFtsZZHlYHbqkShel+kh6V6N9YP/uFAuCBHp1UgWFxeR5NzY7+vzr3rBrhz9obqWVFKPot/yS420InKcWzj1DsJpcrhclZIzblQkjwKL9uv5a8tNqJAxVJzdu7nUhS5axkZo9Qh6D8p/wCQqR7QffP+ofsw1V12pancU2t87L9jrWun0a1FSa33OkTX4tjJ4wOrQ8S1A8vwysoB6mwc9t6s9BNppjiJZ1e9sX1WoBJ8l+1Kv/KTXEVI0+vZEZAFZH99WUMG2tuD5VMpa43L9SO3kYVdGxHsSy/M+l6HQJCGwy8bZMXkeQlsVTq5J6KBb0qXXzzhXtI8KgXyF/ccsRa3ZySyfABh5AV1/CeOpqB4bq3Uq1r26EgglWHqDtcXsTXbt7ulXXYf27zj1rapRfbX8FpSsA1mpRHFKUoBSlKAUpSgFKUoBSlKAUpSgFKUoDBNVHENQZHMaGyrjzmBsTcZLEpG4JFix7KQBu1xO4hrRFGzNv0AA6szEKqj1LED51WaKEogDEFiS0hHQu27Eel9h6KB2rVVn0xMZSwj3oaVpPMEUswJA7DqxOyqvmxNgB5kVAScmRsZNNVqhGBYZO1+WnmR3Yj3UBIux89rkgGn4zHKsMjwlnmIUZhVL4ZrmI1OwsuZVDsWAvkes+OFlLF7F2tnboLXKov8K5EepJPU1E43rmggeRACVA6glQCyqXYLuVUEubdlPSqtf6nKrXjbUVspJPPe88PyOrRoKEcs9uHkmNbmQ7HeVQshFzYuoAsbW7D1F71Iqt4FxBpkYsyOFkdFliVljlVQv2iKzMQLkr7xF4zY2qyqt3lOVOvOM0s57uCVBpxWCr1vGeW5X7IAFVBkmMeTFVawAjbpkvfvXlJx/GRY2OmDuxRFOpa5ZWKFbcnrkCvxBA3rx4vwjnStnHKykOAY+VYiTTiBvecEFbXG3lUSPgZWwA1OLCH6yMdJeZoZn1AcnmXQtI7lseuW1utdu3trCUIucsPH5x6mmUp9xjXs0wMoUhTy3buFz08LAE/99KgLGSbAevyq60OgspWUG4WBHXmOFumni2IRsTvfepX+TkYm7yLey3BV8Rvb7xW2HpY2O96sa0V3FONWEu5bG6hrMbb9GS+5zN6Vef5AVdr80X2Ktynt5WYMjH1unwqDreGlWIRXNhk4YEMoJNrjy2tkLqbbE1y7jSrihHqktvI7dDVLevLpiyDUzRcRKYqfdDZ7bMptYsjdUa21x8DcXFRCLdaxUGlVnRl1ReGTqlKFaPTLdH0LhHHQ2Ks4bK3LfZcib+Bh+GTY7dGsSOhAuwa+X6HXstkJHLucgwJU3t7wAueg+Hax3rs/Z/jOYCMb7Exs3VgCbq38a23/ADDxfmC3Sxvo3Mf/AEVC8s5W8vIvqVgGs10SCKUpQClKUApSlAKUpQClKGgNS4FMqovbPgjazSmFMLl4Ws5AUqkquym8bjcAjdGHmDVno05cKqwVcEUELbFcVANrKosLflHwHSvAQNa/N1FuqwgE+srg2H8qEm3+2U9q9aicMBMYc+9L9s3oZLEL/KuK/wAtS6gVpZkR5vLFQWkLyk/hiJRR5yGxd/5QQgPm0lSNZqeXGzgXKg4jzboi/NiB86jxaflqEvcqLE+bdWY+ZLEsT5k1x9Vu3bWrceZbLy8yRa01KWTe9QeNcQOngeVUMhQDFA2JZiyoqhrGxJYb2qdULjOsjhgeSYXjQBmFg3RhbYkD3sepFrXqh2/brx6k5ZfHezqy2RD4N7Srq5ZFjU4okTq5IOXMzDLbqCjIVO/UMO1XNV3BZYZY1m06KqyA2IRVO0khYG2x8bSHYkEsSCb3NjWy/wDd++apxcUtsPd57zyGendisGs1g1DXJkVzffTfqT9mKtq1b76b9SfsxVtX2zTPpKfoirXfzpCtZY1cBXAI7diL9SpG6n1FbUroOKksMjxk4vKK3iHCVRfAMvEqI97bnYK67DIn8YsvawNgaV1INj/1/wCVdPq+J/V4nchnVVJdFAOQ2BFjta3W5sBcnYGqWXT5ojRoMGTNDzFYhccuWSGKtiLsGBa4B3OG9R1XS0s1KS47i46TqjeKdTv7yDXtpNSUZSGxsbg2vieoNh69fMXG4Nq8ittjWKq9OpKlNSjyiz1KcasHF8M+o8K14mjDbBgSrgG+LqbEX7juD3BU96m1wfs/xpITELkFzy5bjw7k8p79iCQh9HX8td0h2q/W9eNempxKRWpSpTcZFXovaGOXVTaZQc4Lcwkx2uyo4suedrONyoGxF9qtRVFozpV1s3LkP1iQnnR8yUi6RxXcxE4KcDF47C+QF96vRW80maUpXoFKUoBSlKAUpSgKb2pinfTkaQkTZR8tgwVVIkUlpLnxRgXyUXLDYbnaOjMvD0SYSB3SOGQSOskmchWJsmUgMbsTcEbDa3Svf2n100MKtpk5knNgXHzR5kVwTY4jEnxW269qq9HrJZ4NG2pXGRppS62tYxrqMRawvsF3sL2vXjex4y4+Gw7eg7ClKVy3uRCFxU/cqOplyPwjVpB/jEf9RWxN+taas3nQfkjkb5u8aKfXZZB8x8t6p3tHUbrRgnsorbzOxaRxDIqFxZYjC/1ggRWGZJIGzqR0/iC1NqHxXQrPC0bkhWxyINtldXt88bfOuBbNKrFttLPK5+xJlwz10mpSRFaIqyEeEr0sNrDysQRbta3aveofCtCsESxoclXLEm18SxYAke9YG2XU2ubkk1Mry46fey6G2s8vn7iPG4rBrNYNaVyelc33036k/ZiratW++m/Un7MVbV9s0z6Sn6Iq1386QpSldEikbiGHLbm7J4ciC4Iu6hSCniByK7ittFBG8fIU4xK7RkAbI8blSfF1KsvU3vbvffXiGmWSJ0kJVWXxMCFK2IbIE7DEqGudtt9qxwuFY4xy3MmTPJzCysXaRzIz3QBTdifdAHkK1yj1ZRuhPpSabzkpdfCVY3ULuwIHTJDg4Udcbjb0IqNV/wAYj8BLb5i6kj/WRlVYA+bRsv8A9B271QCvneqWqt67S4e59G0u5/5FBN92xJ4cyCQc0kIwZWIF7BlK3/419G4LqzJBGze9jZ/1r4X/AMQNfMBXaexUlgyn8QWYX/iLRN8N4r/zV0tErvtUvuQNZo/DV+xKg4PENfJOsxMzLjImSH7KyctSnVQrAsD1vK17gi1+tc9oPZKOPXT6tjlJI106gIphhiYW7seXe/kfjXQirIV8zSlK9ApSlAKUpQClKUBUe0vGfqmnaWwLDBEDEgF5HVEBIBIW7XNgTYHaq7TcVXVfU512EsMrW7qTyQyn1U5Kfgat+McRSBY2kUtlNDEtgpIeWQRK2/Sxbcje16ql1yTNp5Y1KKx1SAEAHMPc3A8+VIb/ANdzWE/hZ5LgsKUpXNIhXz/6R/udvW0xvb4ZL/eHnXrWnEBaSFvPmxn+ZFl//H/u9b1SvaKGLmMvGK/g7Nq/0xVfx/hp1OmkiUgFwAC3TZ1bfY+Vuh69DVhUHjcDyaeRYy4ZgAOWwV/eF7ElR0v+JdrgMp3HFtJONaDTS3W74RIlwz20MJSNFOIKqqkL7uwttsu3yHwFSKicLRxBGJQBIEUOAzOAwFj4mJLfEk/E9TLrG5+bLfO73XAjwhWDWawa0rk9K5vvpv1J+zFW1at99N+pP2Yq2r7Zpn0lP0RVrv50hSlK6JFInFNBz4XjvbK1jjkLqyuMl2yW6gFb7gkV7aaNlQB8ct8sFKLckk2UsSBv3JPfvXjxbR86CWOwJeNwtyR48SUNxuLPiflXro9OI41RRYKALC5+PXfresf+xnns4yeXGAWhUDEYyLudgBJeI3bsLsn9AO+3PFbGuj4gGMdktllFiD0Lc+Mqp9CwA+dc9LEUYqexI/ptVO9oqaVSE/FFz9nKrlTlDwNK6T2Q1P2yAsfdlSx6C+EgA8icHNv4WNc3Vj7Oy46uC3VnI+Rhlv8APYWPqfOuTpVTouY+ex19Tp9du/Lc6OHQ6wcTadsfq7Awhea1xGEVkkwthfmBxt4rS77LXUiuPfUa5dfbxnTPqAotGtkiXSZNdrXKPI3vdmiIvZrV2C1eCnmaUpQClKUApSlAKUpQFP7TPp1gP1sXjLRqAFkZjIXXlhBH4888bY73G1RNVpY4otLyFCRpIgUAEAJJG8Y2O+7OvXfcnzqV7UxwvpyuqmWCNiAWZoVBv+A84FGv5EHp6VrNpUOhxhfKNYlMLhubcRqrRuGv9p7im5O9eNbHjPW9K1jkDAMOjAEfAi4/4Gtq5ZEIfFdo87X5TLL/ACrcSD+4X+dqyy2PW/r5+tS7Dv07/DvVZo0wBjJuYiEuepQAct/mtvmrDtXC1+g6lsqiXwv8M6FnPfBIqBx2SRdPIYSVksMCI2kIOQF8FVidr/ha3XFrWM+oPGdcYIS4AJDRLY3t45o4z08g5Pyqm2qbrQSWd1s+86MuDfhUrNBE0isrlFLhwAwawvkFAAPfoOvQdBLpSsK8uqo5Yxl8CPArBrNYNalyelc33036k/ZiratW++m/Un7MVbV9s0z6Sn6Iq1386QpSldEikXiOfLblXzvHa3W3Njy/wZfK9Sqh8W1TRQO6AEqARcMwF2VS5Vd2CglyBuQhHw8+D6xpEYsyyBZGRJURo0lQBbSKrEkC5ZepB5ZIO9YZSlg2dL6MntxXUBIdxe8kIA7+GQSG3yQ/K/pXOWroOLsrR2P4AZD095mEcY9ducfMYjz35+qT7QVG66j4IvHs/TUaDl35FWXs/p76rTsCNpTcb3tyJrm/T/zVbXS+yWlXmxEMScZXYWsFK4RqR57Sv/e9L1A0qn13MfLc6OqVOi3fnsWnDfaFpOI6jTMYrRrkmHiYC0YPMOfga7Gysi3ABVm8WPSCoPD+IiV51CkcmXlE3977KKXL0+8tb0qeKuyKeKUpXoFKUoBSlKAUpSgK/j3CfrWmlhJC8xSuWOVr97XF/wCtTcbDb5VvSgOf4cuKtH/YuYx6R7PF8sGUfympVacUXlyrJ+FwsMnocjym/vMyf71fKt6gV44lkj1Fhg1C4ihFpFvdAQ4AuWivkbAdWUjIefiX8V6m1kGxrQ4xmnCXD2foeQl0vKIVx2II6gjcEHoR6GovFNeIImkYFrYgKtrszusaKCSALsyi52HWpEsfJ6/dEkg/2RJJYN5Rk7g/huQbLa0XjcsccEh1IvEFtIChe4JC2xFy25GwqkXelytLqPZcoN7Y8PD1OxCqpxM8O15lzDIY3jkaKRSytZgqtsy7MCrqfnYjaplQODrCseOmVVRGIsgstyqyXB/FcOpy73qfXLvYxjXkoRcV4PlG2HwisGs1g1EXJkVzffTfqT9mKtq1b76b9SfsxVtX2zTPpKfoirXfzpClKV0SKReJasxRO6LmygYpkEyYuqKuRBx3Yb1ngvGFmJk6JHJiSx7KiOxb8pXIqRvYoakGLLYi97bWv3uNviL/ACqNxGVIldFKg3LyABRnMQGxI/ERZWYnr4F3BYCLcVlRi5ye2Cba0HWajFb5KrjOoZ5WZhjkSwHkhAEYI7HAKT6sfWoIpSvmtzWdapKb7z6XbUVRpqC7hXY+xMV8mA2VVjv/ABEmVj8w8Y/l+FcnpoS7WFtgzG/ZVUsx6HsD2r6NwDSlIEL++wzlt/aP4m/oTYegFdzQ6L6pVPscbWaqxGn9yEntBBHqmhVXDPLg8gjIjOoMSuI2fvJy1X02Avfar9TXMnSaI61mzHOWZbx858RqGgOLcq+PMMKmxt0B7i9dKvSrOV02pSlAKUpQClKUApSlAKUpQHjq9OJEZGFwwII9D/y+NVGjZrFHN3iIRz+bYFZf5gbnyIYdqvarOKaNiRJEPtFFiOgkTqY2PbzUnofQtfXUh1LBjJZRpStIZg6hlNwem1uhIII7EEEEdiCK3rnNYeGRnsKrOIcP+zwszxXUhE9+PFg4xH4kuqkKNxuBcWAs6VjKKnFwfH+jOE3B5KbhOhiiQ8j3Hd5NjdcmIBC+QFgAv4bW7Wqdet5dECxZTy3PVgLhrfnQ7P8AHZvJhXjZkuZRcX2aFXbbzMdsl+Rf5VVr7Qq05e8pS68852f9nTpXMGsPY3rBrBmXazKb7DexviHtid74kG3kb1vyiegP9DVdnZ16U+icHn0JPXFrOSsb76b9afsxVtWMCZprAnxJ0BP+pjraZCgu4KL3LAqB8zX2LTHi0p58EVm7TdZmKyqXPftfatJNbCLYPmbZHpGtu1mewb+XL/iL1XEuMOxUFkKEBmjUBky3FnJ3ktsbHEXA8NeXOo0aCzJ/ySbXTK1eWEibr+NmNCsLbPY8wWFx/sx1338ZsB+HLqOekfI3sB22/wC/WttRqGkbJzcnqfP1rzqkX+oTupv/AB8C82FhC1gtu14ilK3ghzNt/kLm52UAeZayj1YVApwc5KK5ZPqTUIuUuEWfAeCtNMoYEIPFICCPCPdX4OdvUI9fRlFV3AuFmGJQxu53kPYta1h/CoAUeig9SasgKvlpbRt6agvv6lJuriVeo5s5+T2NQ6sakOwcTc4gBbMOQsAjPchbFgeoLsOhNdABWaVLIwpSlAKUpQClKUApSlAKUpQCsEXrNKAqNZozGxkjBYNvKg3N7AcxPNrAXX8QG3i94jhgGUgqRdSNwR6GrZlvVVq+HshZ4QNzk6dA57sD0ST16N3/ADLpqUlPfvMJQTFK8tPqlkvje67MpFmU+TDt8eh7EivW9QWmtmR3sKWpSvDwrPaXivIhydEkUZs4kGQCRQyTsQMTc2jsB61ys0umyTDSwB8mVE041EbcxZpUIxjxGWUUrXPaNjfpfreN8HXVR8tmKg5hrAG6vE8LKb9LrIdxvVXN7GK7SMZnVpJFlZ0VUcSIpQOjKQUNma+Nr5te9zUmnUWN2boz23KOZgRISrjmNZ0bUatlGAVbYtILXsbgi46dq8FSMY4wQqynJHwLSKfNZHLMvboR0qbxXRCFjGGLYt7zdTlHG5J+bf8AnrUGq3qN3WhWlCEmlt+xbdNtaVShGcopv+zLsTuST8STWKUritt8naSS4M0rFe2n0pY3OyAgM3ZbnHf57VnTpyqSUYrcxqVI003JmsWnZr4qTbqQNh6k9h6muw9l+CWCyte1gYlIsQSDeQ+pDWA7Dfqxs4J7LKDnICV/CjW33uGdd/IWQ3sRc72CdQq1btO05W/bn8X7FVv791+xD4TKis0pXZOUKUpQClKUApSlAKUpQClKUApSlAKUpQCsEVmlAQtdwtJLHdXX3HWwdfQG24/hIIPcVAYSRferzE/PEpyH6ohcn4pf9Iq7NYK1i4qXJ40mVMEyyDKNg69LqQwv5G3Q+lbV76rg8bnLEq/50Zo3/vKQSPQ3FV2v08mniaQSlwu5EiB2I8gYym9yOt/luajTt/8AE1On4EqhqiHtFKhZZtMzMoybky6cYr+Z1nmQqvTe/cVK0/G8lUtDMpe+AJ0zFrflKTsreexNa/czMfdsofab79/1D9mGqirLiEkmpmmMWl1hKugsYok/1EWW8sqb7rtf/rWNDwSdj49LqBZSbFtIoZvwqGGoa3Y3t2riX2n161dyjHbbctdhfUaNuoze67iupbtVzwn2ZmnEmapCUZkszmZlOIZTZCqN4XU2y9PO99o/YWFTeZpZ9wcXKrHcG4vHGFDAbbPl/W5OFLRKsvjaX5NlXWKa+BNnN8I4Q2oUGNS12PjvaMKB1BsQ+9/dv07da7Lg/s6kFifG4vYkWC3/ACLc49Tvcnc722q2WMCt6sNtZ0rddlb+Jwri6qV32nt4GqrbpW1KVMIopSlAKUpQClKUApSlAKUpQClcl7Re1cul1HJtH9qkR0xa+7c4R6gPvuERlk2ttlfpeqiL6UDJhIkLiNRqDOhsXKxw6acSITbwhJi3TfHbsSB9EpXGwfSKkmojiSCdhIfvFGSKjzywRSkgWwcxFrkjwsDvuA4j7SamHUahS0JjhGjKgQyZkavUPCoJ51vDjcm29+gtuB2VK4nSfSNzJFX6tKqsUAcvCRaSSaFGKhsjeSFxbrax9K8NN9Jw5SvJDIV5SuzqYwC50A4hgELFh4MhckgEDc3oDvaVxsvthNJpdPLFGIGn1KadeeDIAhLrzbKyEg47XI2+NQI/pLZEZpI1couNoSSJHGq1OnLRsSSUI05cDEmx6kC4A+g0rhP/AFQVjJy9NM6RpE5bJBvKICib7AnnjqfwP0Ar1k+kcLNJD9XkLpgBi6FWdp4NMyBzZbrJOoO56G9ulAdtVfx7TtJp5FQZMR4RcC5BBtckDt3Iqh4L9ICai+UE8fhjZbIZ7q7zR5HkhsFDwSC7WFsTte1VPDvpSzWZ3iuqzRooUNGYoZIjIHnaSwBFrG1lBIF7eIgRuPex2o1Or1E6xMqzRlFVl07ENy44/F/nFsfswdtz06V7cK9l9RBqEm+rq1yzSoYdMVjvMZh9VH1r7I3O5N7kBuu1WcHt64tzdOQebrEOEsbBYtI9nkPe9vwjckeRqFL9JZMkFomUO/LdC0b3MsULwHmqSiD7UZE9PW4uBF4xxOQa6MB5II/rDHUoJokYKdPolRmCzC62EhBBYdbi/SDJxjU8tedqHa2UTDTarTLIXiijSKe7uAI5H5zt33iuLAiup4V9IMc+n1M5hnSPTxmYFkI5kQEhyS9gT9mdum4362jH6SQI1dtLOv3jShiEKJG8CtIA+Jcf5whAAubN8SBc+x8rPHKzsjsZFzeMgozjTacOVI2tkG6Vf2rhR9I5YkpBIsaTmIu1mD4x6l2Vdxi32F/xAB12321k+lJVVb6XUFyT9mmMjcsQQ6jmXS/4Zk27G9yBvQHe0rjNZ7YPHPKQpkTmJpYIw0cYaZIH1WokaR7YgJZLX96Mi25Irx9JcjSoV04+rtKAXMi58ptB9dvy+ocKb23BAKjfegPodK5HSfSAj6aaZopFMPJ8GcTFhqAhhs6tit8xe58PU3G9eOr+kdIS6SwuJEUyOgeJrR8tSJMwccTK3JvfYgk2FAdpSuD1f0hSQSyiSB3P+brFDFaRw7x6iSQF0yDACHaw/pvay4h7QTNJGunKoG0kurPOjLHZoQiFVdSNme9j1x+YHVUrgOG+3U4ki+sorxywaKUtCoQRNqjNYFXkZnHgUbeRPe1bQ/SmrwCUaacZZMiuUjyiWD6wZAz2B8PYX37kb0B3tK4jW/SSIwxXTTv9ryYgti0jCEzuQqgsoVLdR1byBNR5vpKaORzJAVhR5RmGVnZU0P1wApkCjkedwOhtuQB39K4Xiv0htFeLkskxgmcHNJUjlSDUTIrlPCQRCT1vv02JFx7L8ck1DzpLYmIwFSot4ZtNHLY79QxffyxoDoqUpQHhLoY3ZGZEZo7mNmVSULDFipIutxsbdqjaf2f00YtHp4EHi2WKNR41CvsB+IAA+YAqwpQEEcD09425EOUICwnlJeNR0WM28A9BavWTh0TFi0aEthkSikty2LJe43xJJHkTtUmlAQ14PAOkMQtja0aD3WZ17dmZiPIsT3qNrfZjTSwtE0MYRlxOChCByuSLFQCto/ALfh26bVa0oCl0Xsnpo9ONPykkiyMmMoEozJJLWcEX37AWqXPwLTuuLQQsuKpZooyMUJKLYi1lJJA7XNT6UBz2l9hdJHO0wiBZxYgm6AeDYIdhblpYdBiLAVZngWn5jSciHmNiWflJmxVlZSWtc2KqRfoVB7Cp1KAjafh0UZvHGiGwW6Iq+EMzBdh0uzG3mxPc1pqeDwSG8kMTnIPd40bxquKvuPeA2B622qZSgIqcKhVy6xRhyWYsEUMWcAMxNr3IVQT3xHlXhH7O6ZUwXTwBPF4RDGF8YAfbG24AB87CrGlAQ9PweGPPlwxJzCTLjGi5k3uXsPF1PXzNecfs/pkTBNPAq2ZcRFGFsxVmFgLWJVSR3KjyFWFKA5/hXsRpdMzlIgTIQW5hMnTmdM7/ANo4v1Icgm1WE/s/pnXF9PAwurWaKMjJVCKbEdQoCg9gLVYUoCri9nIBCYXiSSMu8rLKolBkd2kZzmDc5Ma95OCQM2bQwlro2RjQtlGCIzci91BNj2vtU2lAQoODQJG0SQxLG980WNAjZCxyUCxuNjcVHj9m4FkLiJBeEafGwwEIZm5YS2IBLG+29h5Va0oCuf2c0xTA6eAp4RiYYytkvgMcbeHI28sjbrW0vB42lSQr4o0kjW2w5cmGSFehXwKbHyqfSgIi8JhFrRRjERhfs02EVzGBtsEucfK5tavD/wDmdLhh9W0+BbmFeTFjna2dsbZW2v1qypQEHUcEgkVlkhidWbNlaNGVn6ZkEWLbdTvWTwWAsXMMWR6ty0yNkMYubXPgYr8CR0NTaUBWL7NaUY202nGKlFtDGMUbLJB4dlObXHQ5N5mvbh/CkgMhjWxlcO+5NyESMAeShUUADYWqbSgFKUo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6" descr="http://t2.gstatic.com/images?q=tbn:ANd9GcTb10qV-dvPunZG9_PyUpluZ55tjN4GstQvcoRvkivIoFBiwNs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25896"/>
            <a:ext cx="5486400" cy="64405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ata:image/jpeg;base64,/9j/4AAQSkZJRgABAQAAAQABAAD/2wCEAAkGBhQSEBQUEhQUFBQUFBUUFBQUFBQUFRQUFBQVFBQUFBQXHCYeFxkkGRQUHy8gIycpLCwsFR4xNTAqNSYrLCkBCQoKDgwOFw8PFCkfHB0sLCkpLCwpKSopKikpKSkpKSkpKSkpLCkpKSkpLCkpKSkpKSwpKSksKSkpLCksKSwpKf/AABEIAMkA+wMBIgACEQEDEQH/xAAbAAACAwEBAQAAAAAAAAAAAAAAAwECBAUGB//EAEMQAAEEAQIDBQQIAwUHBQAAAAEAAgMREgQhBRMxBiJBUWEycYGRFCNCUnKhscFigtEVJDPh8HN0kpOiwvElNDVTY//EABoBAQEBAQEBAQAAAAAAAAAAAAABAgQDBQb/xAAsEQEAAgIBAwIEBQUAAAAAAAAAAQIDEQQSITEFURMiMkEjQmFxgVJigpGx/9oADAMBAAIRAxEAPwDyVotCF6Pki0WhCAtBKEFAWhAQgAV6Ds7ptJKyYTM1OcGnk1D3skaGOEZ9lo6g0R1Xn1t4dxbkM1ADOYZ9NJpwMg0N5grI+deSkt01vudNwp8jXTQxPji5fOZFLIx0/JHtSlg3LL8VfXdmNRFGZHhoDQxzgJGl7WSew9zAbDSdrVJe0xDeY2Au1Y0f0FsvMAiEVY58urzx2614rodteMxiWRkDM5ptHptPJPzWOjZGA17mtYBedtA3OyzuXvOOnmJZuH6bTN0M2q1LZniOeOFrIXhpPMHXvJmv7PBz9OdJm+PVQvmZzaa5giNSiQ9Bjtv6rLoeNxR6STTz6Z+obJKyXuTCHF0Y23xNpsHbGT6UyXkNjgi08mlj0zJDbY5fbfzS0/WE0bqtk7nTSa9youzcxlEXcDnNY5pdI0MeJNmFjrp1kbUtHA+y8s0rQ4BsY1I08hc9rTnffYy/acBZoJGk7TNZI6QwTSOxhbE+SeIyxiJ5eWtIjxax10aFpsPayPmZv0cjsNe7XRAahoLXvrJr+5RbtYpNykY6e5HZ/hH0vWchrsG5ygvO9MiLrNedBV1+v0L2Fukj1hlzayN0mJZLbsScRu3bcLPwDjEmm1H0hjWh/Mkfi7dtSE2wkeFOq1s1PaKEFrtLoORKJWScx2oMjGljw8hjABsSK36Aq90itdLt7KakyMY1gc57nMAa8ECRjcnRuP2Xhu9FM0fZKZ88URcxvNjkka/mNc3GGxILB6g7EeFp8Pbkt1bJ+VqCGyPldE7UR8rN7HN+raIwftdXEmlzOE8f5LtJcGTdO3Vh4DwC/wCl7OANbEDxTcr8OnuvF2dndG+RoaY2F4c8SNLLjAc4B10TRFearruAzQsze0AAtDqcHGMvbkwSAeySNxaw6nWNdp4tNFC6KGLUSTgOkDycmtawOoAEjEm/VdPj/ad2pDhjOwyFhkAmYYCWV3hGIw43Q2LjSblJpT3cm0WgKVpzotFotCKAVNoUIgtFoQEE2i0KEAAilKEEUhTaE2IQpIQoukUilIUq7FaRSlCbBSqyMDoAPdsrIQRS0N0DzA+ehy43sY51jZz/AGRXUpK6sn/wur/3vS169dlJluleqVIuzOofpzqGMa5gYZKEjOYYwSC8R3ljYO6363gEUemLwJi4aJms+k236MXPcG/Rqr266G7J8Fbs92Y1H0TUayCN0kz4naWBtgENftLKbPRrbA9V5KLTExtYXPwG+GRwseOPS1l69NaxuXQ4ZoX6h7WRgFzgSLIaAALJLjsABuncW4NLppGxzABz2h7MXte1zXGgQ4bdVn0nDHzvEMQLnSd0Aevn6ea6/bbhUkOq0sZjcyGCFmngc4g80scHSPG+wycOvhSszpmtItEyrp+Bct+qbqI5JH6RrCdNp3AyymRwAxcAdmh2RoHwWHjuibBqpIWEkMDD3qzbmxr8H1tk0nE+5a+3BP8Aa+sLXOaeYynNcWuH1Md0QuJBpw2+pJNkk2SfMnxU7lorEaMpAClC28VUUpUoIpClCiBRSlCqopFKUIIpClQgkoVqQoK0ilchACClKaV6UUgpSKVqU0gpSAFelFIKopXpFIKUtOg4aJ3GNxcO497Wg7OkY0uaCPHoUmlp4VqeXPE/7r2k+4mj+RKNV8ufJEXV35AB0Ake0fIFLYzF+I6Ut2oixe9v3XOHyJCylv1v8qxPYtafBhvwJafNpIPwISm6XcEue4jpk9zqvrVnZaCELaxafEKt0RDTJuQ51F5JNuqyLPU0hdLi0fLbFFe7WZvHlJJufk3ALn0pCW8qoU0ppaZUpSrUilBVRSvSKQVpQr0ikFUUrUopBFIpTSEFkUrUgIK0ppShBVCtSEFKU0rUikFaQArUikVWkUrUsWu1+Gw3d+QWbWisblvHjtktFaxuZaJpmtFuNfuufNxY/Yb8Xb/kkw6V8hsnbzP7Lp6bhosANLnHptZ+AXN15Mn09ofdr6fx+LHVy79/6YYdVqZ5nl7y63nI0MQb8RSQdG+6Idf4t170dltRNHFTA0tYWHM1sHEt29ziqT9gpWODjIzcVQB8PG1Jw+9pbn1DDTti4sa/V4f6PK3pmPcSVq4VqXmaNrqc3MZBwruA2/cfwgr1UnZaYdMXe40lHh5igkdI2nucI2bWQ32pHX4XsL9StfBmPpszPO4+SNZeLEft2c3UzmR7nn7Tifmdh8q+SXSsGoAXTD4F5iZ3CtKQFakKsKIpXpFIK0gK1IIQVpFK1KKQ0ikUrUikFKU4qaRSC+KjFXpFJtrSmKKVyEUmzSmKKTKUUm10pSnFWpFJs0rSKV1V7gASegSZNbYuI63AUPaP5DzWHQaHM5O6fqUuJpmk3+PoPJez7N8B+kSUQRGzd5H5NHqVxx+Lbc+Ifo8cRwMMTr8S/j9IHAOzD9QbHcjHV37NHivVvn0mgbiBb/Id559SfBZ+0faAQN5EFBwABI6MH3QPvLxbiSbJJJ6k7kldMPkXvqZtbvaXqZ+2Mj4ZHRhrCxzKvvHF1gn33S85P2m1L5QHSmsbqgN0tsL3Me1l2WXQ8QwhxH5LkCE5VW9X8F0YsFckbm2nnN728Tp6OLtFOPtB3vH7ruT8cja/lyj7LcjVtyLbcPcCfyXhWRyNNgO7vePiAAep9Ewa8lxL9ySST6k30XvbhTrdZiWotaI793rOIdnmvGcBHnjex93kvOPYQSDsR1BW3hnFXRG2m2+LfA+7yK7nENC3Ux8yP2wPn/CfVcUxNZ1LNqReNw8rSKV8UAK7c+lKRSvSikNK0ilcKKQ0rSKV6RSGlKRSuQikNKYopXpGKJpalOKtSKWWlMUUr0ikFKRSvSKRVMUYq9IpUUpcvjk9NDfFxs+4Lr0vPcU709D+Fv8AVeGe2q/u7vTsPxeRWs+PLdwfSUwbbuP67AL6VK8aDRANovcaHq8jd1eQC812U0QfqGAjZvfr8PRbO2erLtRhe0bQK9Tu79lqkarEPbl5viZb5P4h58iySdydyopXpC9XzJ7n8Kmwnjd4BwB9zu6R8iVzJY61Jb0oEfJxH7LYr8ahrWkjo+Nr2+oeAf1JWbE+D4wG6ZxPtSvwHoyOnOPxcQPgVy5tECNtj/rqutxYAPDG7iNoZfmerj/xE/JY6XrS9qTuJa3MOVDKWOo9PH+q9FwTiHKeLPcd19CehXH4hp7bl4j9EcOktpB8P0Xbk1nx9cR3jy3E/mh3+0egxeHtHdd1/F/muRivSxOM+kI+00V8W7j5hedC+dCZI77hXFRir0pVeReKMVekUgpiilelNIF4qcVekUoimKKVqRiqqymlctRSi6UpFK+KnFAqkUmYqcUCqU0r4qaQLAXm9L3tT/M4/K16gBeZ4f8A+5+Lx+q58/2fY9J7XvP9svo3YeH6yR3k1o+ZXC4hNnK93W3H9V6PsQd5B+H915uWOnOHk4j8yvaHz7/SQikzFTitOcqlqgkB1UMjtxDp3Fw8yyQ8sfEuak4ph0BGpERc0PdDeJ88wQxx8HGh+SzbwEE2SfPdCY5hBo7EbEIpaWSsfNcrSd2WvUhdmlyJR/eP5h+y7eHPzTHvDVPL1/ZqXdzT02d+xXI1MdPcPJx/VdHgP+N/Kf2WbiTfrn/iK457Wbn6GNRSbigtUeJeKKV8VOKBVKaTMUYoF0ikzFGKBdKaVy1FIL4oLUylNIuiqRSZSMUNF4oxTMVNIaKDUYplIpDReK8vqvqtXfhmD8Hdf1XrcV5vtRoyHNkHQij7x0/JeGePl2+p6VaK54rP5omHuOyEtT14Oafy3Cz9oNLhqHgdHd8e52/62uXwLiFiORvVpBPvGxC9d2k0gkibMzcgAGvun+i3WdxEvDNjmk2pP2l5SkUmBq0aTShxLnWGN9oj8mj1K9HHradJGI2811E9I2Os277582j8yuLK4nVWdyWWSfPJdfVTmR2R28AB0DR0A9FynD+9D/Zfus2LeztNqYU7aUey4kAPA+y7+LyPj0KwFtbHY9KTcVs/xhv/AIo2B2AeB4O/i8j4qteXOAXFi7+o/mJ+S6+um5bCT16V6rn8D09lzz4bfE9V38WOmLXn7FI7vUcAiuRx8m18z/kufq3XI8/xH9V2OFHCFzj47j4Ch+a4x3NlcMzuW7fSXijFMxU4I8iqRSYWKcUTRVIpNxUYoaLpGKbioLUNF4owTMVOKGl8UYpuKMUaKxRgm4oLUUvFRim0jFQ0VijBNxRihovFZeJ6DmxFvj1b+IdP3W6kUpaNxpqlppaLR9nkOzuuweY3bBx2vwd4hfSOzfEgPqn9HXiT0s/ZK+f9p+EUeczoazA8D973LbwDjQlGDjUg/wCoeFeq56T0T0Wfc5VI5FI5OP8Ayh6viXAHMk7gtjjsTXd8wfcsWrlBAYy8G/8AU7xef9dAk9rdRqHRsjDrDe88MvLLwBI60PzK4ek46W7SDKvEdfivpYuPbJTqrP8AD41oj7OziueW/wB7H+y/7lqi4rE7o8D0O36rK7UM+lZZNrlVd7XfReN8V481l4Wh0MVEhABJNAeKx6jjkbfZt59OnzXLkmk1DqA28h0HqV0Y+Le/eY1DcRJ+u1cmsma1oBPsitsq+071Xa0PD6qMbHx9/iSs+i0DYG2SLq3OOwHuKbwTtg2bUFhj7zhTHt6vxHRw8Ca6pyc9KRGKnj/rox4bZe1Y3ry7HFZA1gjHp8h0XKwT5JC5xJ8Sf/CilyPG/koMRim0ilWNFYoxTaUUgXSMUykUhovFGCbigtUTROKnFMAU4opmCME3FSAjWisEYJtIxQ0Vy0YJoCMUNFYowTcUYoaKwUYJ2KKQ0S6PbfcHYjzC8pxrsy/T4zQk43kACeZHX2vw+R9F7aGAe068R5dSfBoVZXFxJPU/6ped6RZ28Tk249tx4+8PH8J7Vj2Z/wDmDofxAdPeu1Lw6KYZAA39th/dZ+J9k45bcz6t/p7J97V5+Tgep05tmQ/ijO3xCxTLkwy+jbjYOV82G3Tb2l2ZOy/3X/8AE3+hWQcDdzuWXNvDO6NVdVXmscfanUs2cWu/Gzf5ilR3aeUy8ymB2OHQ1V30tdceqXiPLmt6VyY8V29Bp+zTB7Ti70Aof1WjV66HTNokN8mN3cfh/VeXfxbVzbNc6j4Rtx/MBadB2PkeblOA8d7cV45edky9oetPSrx3zWisMmv4nLq3hjRTfBg8fVxXo+C8CELbO7z1Pl6BdDQcKZC2mNrzPUn3la8F40xzvqsmbl48NPhcePPmfdcs5g//AE9B7fr+L9VmwT8U2Uhws7OHWhs719D+q6HyJ7seCnBNxRijOisEYJ2KjBDRRajBNxRihovFRgm0jFDRWCME2kUho3FAjTsUYopGKnBOxRigTgjFOxU4IEFiME/FRigTgjFOwRigpK66A2aOg/U+9UxTsVs4Tw3nytZeIPVx8PID1PgEXy5uKMU/hD4ZYWSSyGMTak6SGmZ3LZ3d5N26qdBx2NmLZHwxCOeZurZLGXvkY0BrWREDrmHfMKbaissr9OHdQ0+8ArkO0zRrgA1oHJuqFXl1XS4PI58Qc8UTex8vD8lle3/1Af7v/wByzaI9m55Gauoi8/7dBsddNh6ClOKdigt+PkB1JPQBaiIhm17X+qZknFFLZxOBmnnZFPKyPKETOeQ4tYCXANNbndqa9kMGsiimka9j4hMXC2txfkIw89WgkfJNs9MudipxStVxEmSBpEImdG8zt07w+Npz+r3BIDi3qL8lrwVJjRGKMU/BGKMkYoxT8EBiBGKMU/FRiik4IxTsVOKBGCnBOxUhqBmCMFp5KDCjTMWoxWnko5KDNijFaeSjkIM2CnFaOSnaTQ5yNZ0yNIMFIDVq1TGsaHOEjC6cwNbIzEvcATkzzbt1Tv7LfYbju5wYBY9urxO/dNb0UNOfitGh4uYpIWvijMLJua6UukD2HEtDg1mzqsij95af7KfUhofVe13m+LsR4+/5JbtAcMiO7Qde3sk0HV1xvxUWOzz3A9fp+RGdQTpmw6+TWMa2OSRr2OsCJn2mnp1VeDMMoklkYAZppJaI6B7i4D5UvSHgriP8OwAD4bB3QkeXr0VJNGWHFwogA1t0O4IrwRqZZAylzXaJ/wBNEldzk4XY9rK6rqvQCBh1LtK0u5rQ3q3uW+MShuXgcSlx6YuZmBtv1IBOJpxAO5rxroksTXbLipbrDDbxG6Qhrg1rXBjg4ig5ri0gOHUbdaWw6JwaHVsSBYIO7vZBAO1+Fquu0phYHP2uVkQFg957XO3o7bN6eqqudxWeGbX6UWBGNHEyZzpBJy++4lkjh9oC7Pjl0WHSTfSdVqdQ5vde8sjHgIYxhGB6UCfiuxq4YYGNkmJHOcWxta3J8hb7VDyFqdBG2QuETXBrMbLwI6y8NzV3t13UiGpZINAxl4tDb8hSdS6DOGPd0aepbvQ7zerRfj6KDw52LHVtIcW7iybDdhfmaVZ0wYqcVvdwt46tI2JNkAAA4kkk7C/NJdpiCQeo6+iJpmwRitHJRyUGfFRitPJRykGbFTitHIRyUGcNRitIhUclBrwRgpClGtK4IwVihDSuCMFYIQ0qWJ2imEcjXkEhpuh1Ox6JZQFCIc48VeBy4IdQS/VN1DpNVI14jxfkWxgdAar3Eoj1Lo5MIYpO/rfpkr5XAgVvy2EdRtV+S6CsjW3GEUQi1kXJ1BjneHuJLM3O5xlpvhj4e5X4lqi5j3RwSCeXRt0jbcOVG293HxuvDzC6qhDbia+J72a2mPymg08DDl/9bYw89dhbXfNdF7i+cENc1jNNDCLI3dHnZHwcPktSkdVUZdRxrl6iaaDSzOnkxAdI9ghDmRiJrgBvWI6LM+aRumgjdzOZHFJGXRtjIeZPaLi7dvU9OtrphT5qG3OdxHCERxwS5NdpXgjDEvgouL3dSDW/vWXXU57hHDMHSa5uqke8txADZAQK3IGdBdsIKKTq548Y+dA+XklxidGQHszHfFHYg0EhvFi6OYciWJjnRmOix8lx7kua7Y2fktqFUcqKV5l0j3NlcItVPqHl2IJEgGIIG13eyiGQY6Mywyufp5pXsDS3ECWZr+/fiANqXXchF252hlcG6x72yXqnvPVrnsbmSwNa7u7A1Srw8Oc+R7uZ3y2uZiD3WBvRuw6LpKwRkrFGCYoQ0pijBMQhovFGCYpRCsEYJhQE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data:image/jpeg;base64,/9j/4AAQSkZJRgABAQAAAQABAAD/2wCEAAkGBhQSEBQUEhQUFBQUFBUUFBQUFBQUFRQUFBQVFBQUFBQXHCYeFxkkGRQUHy8gIycpLCwsFR4xNTAqNSYrLCkBCQoKDgwOFw8PFCkfHB0sLCkpLCwpKSopKikpKSkpKSkpKSkpLCkpKSkpLCkpKSkpKSwpKSksKSkpLCksKSwpKf/AABEIAMkA+wMBIgACEQEDEQH/xAAbAAACAwEBAQAAAAAAAAAAAAAAAwECBAUGB//EAEMQAAEEAQIDBQQIAwUHBQAAAAEAAgMREgQhBRMxBiJBUWEycYGRFCNCUnKhscFigtEVJDPh8HN0kpOiwvElNDVTY//EABoBAQEBAQEBAQAAAAAAAAAAAAABAgQDBQb/xAAsEQEAAgIBAwIEBQUAAAAAAAAAAQIDEQQSITEFURMiMkEjQmFxgVJigpGx/9oADAMBAAIRAxEAPwDyVotCF6Pki0WhCAtBKEFAWhAQgAV6Ds7ptJKyYTM1OcGnk1D3skaGOEZ9lo6g0R1Xn1t4dxbkM1ADOYZ9NJpwMg0N5grI+deSkt01vudNwp8jXTQxPji5fOZFLIx0/JHtSlg3LL8VfXdmNRFGZHhoDQxzgJGl7WSew9zAbDSdrVJe0xDeY2Au1Y0f0FsvMAiEVY58urzx2614rodteMxiWRkDM5ptHptPJPzWOjZGA17mtYBedtA3OyzuXvOOnmJZuH6bTN0M2q1LZniOeOFrIXhpPMHXvJmv7PBz9OdJm+PVQvmZzaa5giNSiQ9Bjtv6rLoeNxR6STTz6Z+obJKyXuTCHF0Y23xNpsHbGT6UyXkNjgi08mlj0zJDbY5fbfzS0/WE0bqtk7nTSa9youzcxlEXcDnNY5pdI0MeJNmFjrp1kbUtHA+y8s0rQ4BsY1I08hc9rTnffYy/acBZoJGk7TNZI6QwTSOxhbE+SeIyxiJ5eWtIjxax10aFpsPayPmZv0cjsNe7XRAahoLXvrJr+5RbtYpNykY6e5HZ/hH0vWchrsG5ygvO9MiLrNedBV1+v0L2Fukj1hlzayN0mJZLbsScRu3bcLPwDjEmm1H0hjWh/Mkfi7dtSE2wkeFOq1s1PaKEFrtLoORKJWScx2oMjGljw8hjABsSK36Aq90itdLt7KakyMY1gc57nMAa8ECRjcnRuP2Xhu9FM0fZKZ88URcxvNjkka/mNc3GGxILB6g7EeFp8Pbkt1bJ+VqCGyPldE7UR8rN7HN+raIwftdXEmlzOE8f5LtJcGTdO3Vh4DwC/wCl7OANbEDxTcr8OnuvF2dndG+RoaY2F4c8SNLLjAc4B10TRFearruAzQsze0AAtDqcHGMvbkwSAeySNxaw6nWNdp4tNFC6KGLUSTgOkDycmtawOoAEjEm/VdPj/ad2pDhjOwyFhkAmYYCWV3hGIw43Q2LjSblJpT3cm0WgKVpzotFotCKAVNoUIgtFoQEE2i0KEAAilKEEUhTaE2IQpIQoukUilIUq7FaRSlCbBSqyMDoAPdsrIQRS0N0DzA+ehy43sY51jZz/AGRXUpK6sn/wur/3vS169dlJluleqVIuzOofpzqGMa5gYZKEjOYYwSC8R3ljYO6363gEUemLwJi4aJms+k236MXPcG/Rqr266G7J8Fbs92Y1H0TUayCN0kz4naWBtgENftLKbPRrbA9V5KLTExtYXPwG+GRwseOPS1l69NaxuXQ4ZoX6h7WRgFzgSLIaAALJLjsABuncW4NLppGxzABz2h7MXte1zXGgQ4bdVn0nDHzvEMQLnSd0Aevn6ea6/bbhUkOq0sZjcyGCFmngc4g80scHSPG+wycOvhSszpmtItEyrp+Bct+qbqI5JH6RrCdNp3AyymRwAxcAdmh2RoHwWHjuibBqpIWEkMDD3qzbmxr8H1tk0nE+5a+3BP8Aa+sLXOaeYynNcWuH1Md0QuJBpw2+pJNkk2SfMnxU7lorEaMpAClC28VUUpUoIpClCiBRSlCqopFKUIIpClQgkoVqQoK0ilchACClKaV6UUgpSKVqU0gpSAFelFIKopXpFIKUtOg4aJ3GNxcO497Wg7OkY0uaCPHoUmlp4VqeXPE/7r2k+4mj+RKNV8ufJEXV35AB0Ake0fIFLYzF+I6Ut2oixe9v3XOHyJCylv1v8qxPYtafBhvwJafNpIPwISm6XcEue4jpk9zqvrVnZaCELaxafEKt0RDTJuQ51F5JNuqyLPU0hdLi0fLbFFe7WZvHlJJufk3ALn0pCW8qoU0ppaZUpSrUilBVRSvSKQVpQr0ikFUUrUopBFIpTSEFkUrUgIK0ppShBVCtSEFKU0rUikFaQArUikVWkUrUsWu1+Gw3d+QWbWisblvHjtktFaxuZaJpmtFuNfuufNxY/Yb8Xb/kkw6V8hsnbzP7Lp6bhosANLnHptZ+AXN15Mn09ofdr6fx+LHVy79/6YYdVqZ5nl7y63nI0MQb8RSQdG+6Idf4t170dltRNHFTA0tYWHM1sHEt29ziqT9gpWODjIzcVQB8PG1Jw+9pbn1DDTti4sa/V4f6PK3pmPcSVq4VqXmaNrqc3MZBwruA2/cfwgr1UnZaYdMXe40lHh5igkdI2nucI2bWQ32pHX4XsL9StfBmPpszPO4+SNZeLEft2c3UzmR7nn7Tifmdh8q+SXSsGoAXTD4F5iZ3CtKQFakKsKIpXpFIK0gK1IIQVpFK1KKQ0ikUrUikFKU4qaRSC+KjFXpFJtrSmKKVyEUmzSmKKTKUUm10pSnFWpFJs0rSKV1V7gASegSZNbYuI63AUPaP5DzWHQaHM5O6fqUuJpmk3+PoPJez7N8B+kSUQRGzd5H5NHqVxx+Lbc+Ifo8cRwMMTr8S/j9IHAOzD9QbHcjHV37NHivVvn0mgbiBb/Id559SfBZ+0faAQN5EFBwABI6MH3QPvLxbiSbJJJ6k7kldMPkXvqZtbvaXqZ+2Mj4ZHRhrCxzKvvHF1gn33S85P2m1L5QHSmsbqgN0tsL3Me1l2WXQ8QwhxH5LkCE5VW9X8F0YsFckbm2nnN728Tp6OLtFOPtB3vH7ruT8cja/lyj7LcjVtyLbcPcCfyXhWRyNNgO7vePiAAep9Ewa8lxL9ySST6k30XvbhTrdZiWotaI793rOIdnmvGcBHnjex93kvOPYQSDsR1BW3hnFXRG2m2+LfA+7yK7nENC3Ux8yP2wPn/CfVcUxNZ1LNqReNw8rSKV8UAK7c+lKRSvSikNK0ilcKKQ0rSKV6RSGlKRSuQikNKYopXpGKJpalOKtSKWWlMUUr0ikFKRSvSKRVMUYq9IpUUpcvjk9NDfFxs+4Lr0vPcU709D+Fv8AVeGe2q/u7vTsPxeRWs+PLdwfSUwbbuP67AL6VK8aDRANovcaHq8jd1eQC812U0QfqGAjZvfr8PRbO2erLtRhe0bQK9Tu79lqkarEPbl5viZb5P4h58iySdydyopXpC9XzJ7n8Kmwnjd4BwB9zu6R8iVzJY61Jb0oEfJxH7LYr8ahrWkjo+Nr2+oeAf1JWbE+D4wG6ZxPtSvwHoyOnOPxcQPgVy5tECNtj/rqutxYAPDG7iNoZfmerj/xE/JY6XrS9qTuJa3MOVDKWOo9PH+q9FwTiHKeLPcd19CehXH4hp7bl4j9EcOktpB8P0Xbk1nx9cR3jy3E/mh3+0egxeHtHdd1/F/muRivSxOM+kI+00V8W7j5hedC+dCZI77hXFRir0pVeReKMVekUgpiilelNIF4qcVekUoimKKVqRiqqymlctRSi6UpFK+KnFAqkUmYqcUCqU0r4qaQLAXm9L3tT/M4/K16gBeZ4f8A+5+Lx+q58/2fY9J7XvP9svo3YeH6yR3k1o+ZXC4hNnK93W3H9V6PsQd5B+H915uWOnOHk4j8yvaHz7/SQikzFTitOcqlqgkB1UMjtxDp3Fw8yyQ8sfEuak4ph0BGpERc0PdDeJ88wQxx8HGh+SzbwEE2SfPdCY5hBo7EbEIpaWSsfNcrSd2WvUhdmlyJR/eP5h+y7eHPzTHvDVPL1/ZqXdzT02d+xXI1MdPcPJx/VdHgP+N/Kf2WbiTfrn/iK457Wbn6GNRSbigtUeJeKKV8VOKBVKaTMUYoF0ikzFGKBdKaVy1FIL4oLUylNIuiqRSZSMUNF4oxTMVNIaKDUYplIpDReK8vqvqtXfhmD8Hdf1XrcV5vtRoyHNkHQij7x0/JeGePl2+p6VaK54rP5omHuOyEtT14Oafy3Cz9oNLhqHgdHd8e52/62uXwLiFiORvVpBPvGxC9d2k0gkibMzcgAGvun+i3WdxEvDNjmk2pP2l5SkUmBq0aTShxLnWGN9oj8mj1K9HHradJGI2811E9I2Os277582j8yuLK4nVWdyWWSfPJdfVTmR2R28AB0DR0A9FynD+9D/Zfus2LeztNqYU7aUey4kAPA+y7+LyPj0KwFtbHY9KTcVs/xhv/AIo2B2AeB4O/i8j4qteXOAXFi7+o/mJ+S6+um5bCT16V6rn8D09lzz4bfE9V38WOmLXn7FI7vUcAiuRx8m18z/kufq3XI8/xH9V2OFHCFzj47j4Ch+a4x3NlcMzuW7fSXijFMxU4I8iqRSYWKcUTRVIpNxUYoaLpGKbioLUNF4owTMVOKGl8UYpuKMUaKxRgm4oLUUvFRim0jFQ0VijBNxRihovFZeJ6DmxFvj1b+IdP3W6kUpaNxpqlppaLR9nkOzuuweY3bBx2vwd4hfSOzfEgPqn9HXiT0s/ZK+f9p+EUeczoazA8D973LbwDjQlGDjUg/wCoeFeq56T0T0Wfc5VI5FI5OP8Ayh6viXAHMk7gtjjsTXd8wfcsWrlBAYy8G/8AU7xef9dAk9rdRqHRsjDrDe88MvLLwBI60PzK4ek46W7SDKvEdfivpYuPbJTqrP8AD41oj7OziueW/wB7H+y/7lqi4rE7o8D0O36rK7UM+lZZNrlVd7XfReN8V481l4Wh0MVEhABJNAeKx6jjkbfZt59OnzXLkmk1DqA28h0HqV0Y+Le/eY1DcRJ+u1cmsma1oBPsitsq+071Xa0PD6qMbHx9/iSs+i0DYG2SLq3OOwHuKbwTtg2bUFhj7zhTHt6vxHRw8Ca6pyc9KRGKnj/rox4bZe1Y3ry7HFZA1gjHp8h0XKwT5JC5xJ8Sf/CilyPG/koMRim0ilWNFYoxTaUUgXSMUykUhovFGCbigtUTROKnFMAU4opmCME3FSAjWisEYJtIxQ0Vy0YJoCMUNFYowTcUYoaKwUYJ2KKQ0S6PbfcHYjzC8pxrsy/T4zQk43kACeZHX2vw+R9F7aGAe068R5dSfBoVZXFxJPU/6ped6RZ28Tk249tx4+8PH8J7Vj2Z/wDmDofxAdPeu1Lw6KYZAA39th/dZ+J9k45bcz6t/p7J97V5+Tgep05tmQ/ijO3xCxTLkwy+jbjYOV82G3Tb2l2ZOy/3X/8AE3+hWQcDdzuWXNvDO6NVdVXmscfanUs2cWu/Gzf5ilR3aeUy8ymB2OHQ1V30tdceqXiPLmt6VyY8V29Bp+zTB7Ti70Aof1WjV66HTNokN8mN3cfh/VeXfxbVzbNc6j4Rtx/MBadB2PkeblOA8d7cV45edky9oetPSrx3zWisMmv4nLq3hjRTfBg8fVxXo+C8CELbO7z1Pl6BdDQcKZC2mNrzPUn3la8F40xzvqsmbl48NPhcePPmfdcs5g//AE9B7fr+L9VmwT8U2Uhws7OHWhs719D+q6HyJ7seCnBNxRijOisEYJ2KjBDRRajBNxRihovFRgm0jFDRWCME2kUho3FAjTsUYopGKnBOxRigTgjFOxU4IEFiME/FRigTgjFOwRigpK66A2aOg/U+9UxTsVs4Tw3nytZeIPVx8PID1PgEXy5uKMU/hD4ZYWSSyGMTak6SGmZ3LZ3d5N26qdBx2NmLZHwxCOeZurZLGXvkY0BrWREDrmHfMKbaissr9OHdQ0+8ArkO0zRrgA1oHJuqFXl1XS4PI58Qc8UTex8vD8lle3/1Af7v/wByzaI9m55Gauoi8/7dBsddNh6ClOKdigt+PkB1JPQBaiIhm17X+qZknFFLZxOBmnnZFPKyPKETOeQ4tYCXANNbndqa9kMGsiimka9j4hMXC2txfkIw89WgkfJNs9MudipxStVxEmSBpEImdG8zt07w+Npz+r3BIDi3qL8lrwVJjRGKMU/BGKMkYoxT8EBiBGKMU/FRiik4IxTsVOKBGCnBOxUhqBmCMFp5KDCjTMWoxWnko5KDNijFaeSjkIM2CnFaOSnaTQ5yNZ0yNIMFIDVq1TGsaHOEjC6cwNbIzEvcATkzzbt1Tv7LfYbju5wYBY9urxO/dNb0UNOfitGh4uYpIWvijMLJua6UukD2HEtDg1mzqsij95af7KfUhofVe13m+LsR4+/5JbtAcMiO7Qde3sk0HV1xvxUWOzz3A9fp+RGdQTpmw6+TWMa2OSRr2OsCJn2mnp1VeDMMoklkYAZppJaI6B7i4D5UvSHgriP8OwAD4bB3QkeXr0VJNGWHFwogA1t0O4IrwRqZZAylzXaJ/wBNEldzk4XY9rK6rqvQCBh1LtK0u5rQ3q3uW+MShuXgcSlx6YuZmBtv1IBOJpxAO5rxroksTXbLipbrDDbxG6Qhrg1rXBjg4ig5ri0gOHUbdaWw6JwaHVsSBYIO7vZBAO1+Fquu0phYHP2uVkQFg957XO3o7bN6eqqudxWeGbX6UWBGNHEyZzpBJy++4lkjh9oC7Pjl0WHSTfSdVqdQ5vde8sjHgIYxhGB6UCfiuxq4YYGNkmJHOcWxta3J8hb7VDyFqdBG2QuETXBrMbLwI6y8NzV3t13UiGpZINAxl4tDb8hSdS6DOGPd0aepbvQ7zerRfj6KDw52LHVtIcW7iybDdhfmaVZ0wYqcVvdwt46tI2JNkAAA4kkk7C/NJdpiCQeo6+iJpmwRitHJRyUGfFRitPJRykGbFTitHIRyUGcNRitIhUclBrwRgpClGtK4IwVihDSuCMFYIQ0qWJ2imEcjXkEhpuh1Ox6JZQFCIc48VeBy4IdQS/VN1DpNVI14jxfkWxgdAar3Eoj1Lo5MIYpO/rfpkr5XAgVvy2EdRtV+S6CsjW3GEUQi1kXJ1BjneHuJLM3O5xlpvhj4e5X4lqi5j3RwSCeXRt0jbcOVG293HxuvDzC6qhDbia+J72a2mPymg08DDl/9bYw89dhbXfNdF7i+cENc1jNNDCLI3dHnZHwcPktSkdVUZdRxrl6iaaDSzOnkxAdI9ghDmRiJrgBvWI6LM+aRumgjdzOZHFJGXRtjIeZPaLi7dvU9OtrphT5qG3OdxHCERxwS5NdpXgjDEvgouL3dSDW/vWXXU57hHDMHSa5uqke8txADZAQK3IGdBdsIKKTq548Y+dA+XklxidGQHszHfFHYg0EhvFi6OYciWJjnRmOix8lx7kua7Y2fktqFUcqKV5l0j3NlcItVPqHl2IJEgGIIG13eyiGQY6Mywyufp5pXsDS3ECWZr+/fiANqXXchF252hlcG6x72yXqnvPVrnsbmSwNa7u7A1Srw8Oc+R7uZ3y2uZiD3WBvRuw6LpKwRkrFGCYoQ0pijBMQhovFGCYpRCsEYJhQE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http://www.splashmaritime.com.au/Marops/data/text/Med3tex/Engpropmed2_files/image00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99" y="102884"/>
            <a:ext cx="7092243" cy="67551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ars.sciencedirect.com/content/image/1-s2.0-S0306261910000279-gr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52400"/>
            <a:ext cx="8382000" cy="66364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stroke Petrol Engine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IVO : 10 to 20 Deg. Before TDC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IVC  : 30 to 40 Deg. After BDC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IGN  : 20 to 30 Deg. Before TDC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EVO  : 30 to 50 Deg. Before TDC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EVC  : 10 to 15 Deg. After TDC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stroke Diesel 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IVO : 10 to 20 Deg. Before TDC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IVC  : 25 to 40 Deg. After BDC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FVO  : 10 to 15 Deg. Before TDC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FVO  : 15 to 20 Deg. After TDC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EVO  : 39 to 50 Deg. Before TDC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EVC  : 10 to 15 Deg. After TDC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stroke Petrol engine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EPO : 35 to 50 Deg. before BDC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TPO  : 30 to 40 Deg. before BDC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TPC  : 30 to 40Deg. after BDC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EPC  : 35 to 50 Deg. after BDC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IGN  : 15 to 20 Deg. before TDC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stroke Diesel engine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EPO : 30 to 45  Deg. before BDC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TPO  : 30 to 40 Deg. before BDC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TPC  : 30 to 40 Deg. after BDC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EPC  : 35 to 50 Deg. after BDC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FVO  : 10 to 15 Deg. before TDC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FVO  : 15 to 20 Deg. After TDC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streetrod101.com/uploads/8/9/3/3/8933135/13250270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134" y="38671"/>
            <a:ext cx="7459266" cy="66669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t0.gstatic.com/images?q=tbn:ANd9GcQZhat4dlEb2j6x0jijrmrvxNfXOYeL6qnmx9MxXACcDOOwA_Ht8VWRhdhV8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361506"/>
            <a:ext cx="6400800" cy="63454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cobaltss.net/gallery/files/7/2/8/Valvetim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0"/>
            <a:ext cx="5257800" cy="670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Combustion in SI engine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bioage.typepad.com/greencarcongress/images/HCCI-thum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8098971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s.dailytech.com/nimage/11148_large_Engine_Comparis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533400"/>
            <a:ext cx="8046641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SI –Spark </a:t>
            </a:r>
            <a:r>
              <a:rPr lang="en-US" sz="2800" dirty="0" err="1" smtClean="0"/>
              <a:t>ignition,CI</a:t>
            </a:r>
            <a:r>
              <a:rPr lang="en-US" sz="2800" dirty="0" smtClean="0"/>
              <a:t> – compression Ignition,</a:t>
            </a:r>
            <a:br>
              <a:rPr lang="en-US" sz="2800" dirty="0" smtClean="0"/>
            </a:br>
            <a:r>
              <a:rPr lang="en-US" sz="2800" dirty="0" smtClean="0"/>
              <a:t>HCCI –Homogeneous charge compression ignition</a:t>
            </a:r>
            <a:endParaRPr lang="en-US" sz="2800" dirty="0"/>
          </a:p>
        </p:txBody>
      </p:sp>
      <p:pic>
        <p:nvPicPr>
          <p:cNvPr id="4" name="Picture 2" descr="http://thefraserdomain.typepad.com/photos/uncategorized/2007/07/24/hcci_engine_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199"/>
            <a:ext cx="8136465" cy="47127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.slidesharecdn.com/chaptrno-140114210115-phpapp02/95/basics-of-ic-engine-30-638.jpg?cb=13897334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457200"/>
            <a:ext cx="8382000" cy="6268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Combustion phenomenon in SI engine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SI Engine homogeneous mixture of air and fuel is formed by the carburetor.</a:t>
            </a:r>
          </a:p>
          <a:p>
            <a:r>
              <a:rPr lang="en-US" dirty="0" smtClean="0"/>
              <a:t>Air – fuel mixture is compressed </a:t>
            </a:r>
            <a:r>
              <a:rPr lang="en-US" dirty="0" err="1" smtClean="0"/>
              <a:t>upto</a:t>
            </a:r>
            <a:r>
              <a:rPr lang="en-US" dirty="0" smtClean="0"/>
              <a:t> compression ratio 8 to 12.</a:t>
            </a:r>
          </a:p>
          <a:p>
            <a:r>
              <a:rPr lang="en-US" dirty="0" smtClean="0"/>
              <a:t>Mixture is ignited by spark plug.</a:t>
            </a:r>
          </a:p>
          <a:p>
            <a:r>
              <a:rPr lang="en-US" dirty="0" smtClean="0"/>
              <a:t>A turbulent flame is developed which propagates through the charge. 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stages of combustion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Ignition Lag : </a:t>
            </a:r>
          </a:p>
          <a:p>
            <a:pPr marL="514350" indent="-514350"/>
            <a:r>
              <a:rPr lang="en-US" sz="2800" dirty="0" smtClean="0"/>
              <a:t>It consists of growth and development of propagated flame.</a:t>
            </a:r>
          </a:p>
          <a:p>
            <a:pPr marL="514350" indent="-514350"/>
            <a:r>
              <a:rPr lang="en-US" sz="2800" dirty="0" smtClean="0"/>
              <a:t>It depends on </a:t>
            </a:r>
            <a:r>
              <a:rPr lang="en-US" sz="2800" dirty="0" err="1" smtClean="0"/>
              <a:t>temperature,pressure</a:t>
            </a:r>
            <a:r>
              <a:rPr lang="en-US" sz="2800" dirty="0" smtClean="0"/>
              <a:t> and nature of fuel.</a:t>
            </a:r>
          </a:p>
          <a:p>
            <a:pPr marL="514350" indent="-514350"/>
            <a:r>
              <a:rPr lang="en-US" sz="2800" dirty="0" smtClean="0"/>
              <a:t>It also depends on propagation of exhaust gas residue.</a:t>
            </a:r>
          </a:p>
          <a:p>
            <a:pPr marL="514350" indent="-514350">
              <a:buAutoNum type="arabicPeriod" startAt="2"/>
            </a:pPr>
            <a:r>
              <a:rPr lang="en-US" sz="2800" dirty="0" smtClean="0"/>
              <a:t>Propagation of flame :</a:t>
            </a:r>
          </a:p>
          <a:p>
            <a:pPr marL="514350" indent="-514350"/>
            <a:r>
              <a:rPr lang="en-US" sz="2800" dirty="0" smtClean="0"/>
              <a:t>In this stage there is sudden rise in pressure and temperature.</a:t>
            </a:r>
            <a:endParaRPr lang="en-US" sz="28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r>
              <a:rPr lang="en-US" dirty="0" smtClean="0"/>
              <a:t>Velocity of flame is constant.</a:t>
            </a:r>
          </a:p>
          <a:p>
            <a:r>
              <a:rPr lang="en-US" dirty="0" smtClean="0"/>
              <a:t> Heat release rate depends on reaction rate of charge.</a:t>
            </a:r>
          </a:p>
          <a:p>
            <a:r>
              <a:rPr lang="en-US" dirty="0" smtClean="0"/>
              <a:t> heat transfer to cylinder wall is low.</a:t>
            </a:r>
          </a:p>
          <a:p>
            <a:pPr marL="514350" indent="-514350">
              <a:buAutoNum type="arabicPeriod" startAt="3"/>
            </a:pPr>
            <a:r>
              <a:rPr lang="en-US" dirty="0" smtClean="0"/>
              <a:t>After burning  :</a:t>
            </a:r>
          </a:p>
          <a:p>
            <a:pPr marL="514350" indent="-514350"/>
            <a:r>
              <a:rPr lang="en-US" dirty="0" smtClean="0"/>
              <a:t>In this stage highest pressure is reached.</a:t>
            </a:r>
          </a:p>
          <a:p>
            <a:pPr marL="514350" indent="-514350"/>
            <a:r>
              <a:rPr lang="en-US" dirty="0" smtClean="0"/>
              <a:t>Velocity of flame decrease.</a:t>
            </a:r>
          </a:p>
          <a:p>
            <a:pPr marL="514350" indent="-514350"/>
            <a:r>
              <a:rPr lang="en-US" dirty="0" smtClean="0"/>
              <a:t>Combustion rate also decrease.</a:t>
            </a:r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Combustion in SI engine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bioage.typepad.com/greencarcongress/images/HCCI-thum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8098971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s.dailytech.com/nimage/11148_large_Engine_Comparis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533400"/>
            <a:ext cx="8046641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SI –Spark </a:t>
            </a:r>
            <a:r>
              <a:rPr lang="en-US" sz="2800" dirty="0" err="1" smtClean="0"/>
              <a:t>ignition,CI</a:t>
            </a:r>
            <a:r>
              <a:rPr lang="en-US" sz="2800" dirty="0" smtClean="0"/>
              <a:t> – compression Ignition,</a:t>
            </a:r>
            <a:br>
              <a:rPr lang="en-US" sz="2800" dirty="0" smtClean="0"/>
            </a:br>
            <a:r>
              <a:rPr lang="en-US" sz="2800" dirty="0" smtClean="0"/>
              <a:t>HCCI –Homogeneous charge compression ignition</a:t>
            </a:r>
            <a:endParaRPr lang="en-US" sz="2800" dirty="0"/>
          </a:p>
        </p:txBody>
      </p:sp>
      <p:pic>
        <p:nvPicPr>
          <p:cNvPr id="4" name="Picture 2" descr="http://thefraserdomain.typepad.com/photos/uncategorized/2007/07/24/hcci_engine_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199"/>
            <a:ext cx="8136465" cy="47127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.slidesharecdn.com/chaptrno-140114210115-phpapp02/95/basics-of-ic-engine-30-638.jpg?cb=13897334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457200"/>
            <a:ext cx="8382000" cy="6268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Combustion phenomenon in SI engine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SI Engine homogeneous mixture of air and fuel is formed by the carburetor.</a:t>
            </a:r>
          </a:p>
          <a:p>
            <a:r>
              <a:rPr lang="en-US" dirty="0" smtClean="0"/>
              <a:t>Air – fuel mixture is compressed </a:t>
            </a:r>
            <a:r>
              <a:rPr lang="en-US" dirty="0" err="1" smtClean="0"/>
              <a:t>upto</a:t>
            </a:r>
            <a:r>
              <a:rPr lang="en-US" dirty="0" smtClean="0"/>
              <a:t> compression ratio 8 to 12.</a:t>
            </a:r>
          </a:p>
          <a:p>
            <a:r>
              <a:rPr lang="en-US" dirty="0" smtClean="0"/>
              <a:t>Mixture is ignited by spark plug.</a:t>
            </a:r>
          </a:p>
          <a:p>
            <a:r>
              <a:rPr lang="en-US" dirty="0" smtClean="0"/>
              <a:t>A turbulent flame is developed which propagates through the charge. </a:t>
            </a:r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stages of combustion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Ignition Lag : </a:t>
            </a:r>
          </a:p>
          <a:p>
            <a:pPr marL="514350" indent="-514350"/>
            <a:r>
              <a:rPr lang="en-US" sz="2800" dirty="0" smtClean="0"/>
              <a:t>It consists of growth and development of propagated flame.</a:t>
            </a:r>
          </a:p>
          <a:p>
            <a:pPr marL="514350" indent="-514350"/>
            <a:r>
              <a:rPr lang="en-US" sz="2800" dirty="0" smtClean="0"/>
              <a:t>It depends on </a:t>
            </a:r>
            <a:r>
              <a:rPr lang="en-US" sz="2800" dirty="0" err="1" smtClean="0"/>
              <a:t>temperature,pressure</a:t>
            </a:r>
            <a:r>
              <a:rPr lang="en-US" sz="2800" dirty="0" smtClean="0"/>
              <a:t> and nature of fuel.</a:t>
            </a:r>
          </a:p>
          <a:p>
            <a:pPr marL="514350" indent="-514350"/>
            <a:r>
              <a:rPr lang="en-US" sz="2800" dirty="0" smtClean="0"/>
              <a:t>It also depends on propagation of exhaust gas residue.</a:t>
            </a:r>
          </a:p>
          <a:p>
            <a:pPr marL="514350" indent="-514350">
              <a:buAutoNum type="arabicPeriod" startAt="2"/>
            </a:pPr>
            <a:r>
              <a:rPr lang="en-US" sz="2800" dirty="0" smtClean="0"/>
              <a:t>Propagation of flame :</a:t>
            </a:r>
          </a:p>
          <a:p>
            <a:pPr marL="514350" indent="-514350"/>
            <a:r>
              <a:rPr lang="en-US" sz="2800" dirty="0" smtClean="0"/>
              <a:t>In this stage there is sudden rise in pressure and temperature.</a:t>
            </a:r>
            <a:endParaRPr lang="en-US" sz="28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r>
              <a:rPr lang="en-US" dirty="0" smtClean="0"/>
              <a:t>Velocity of flame is constant.</a:t>
            </a:r>
          </a:p>
          <a:p>
            <a:r>
              <a:rPr lang="en-US" dirty="0" smtClean="0"/>
              <a:t> Heat release rate depends on reaction rate of charge.</a:t>
            </a:r>
          </a:p>
          <a:p>
            <a:r>
              <a:rPr lang="en-US" dirty="0" smtClean="0"/>
              <a:t> heat transfer to cylinder wall is low.</a:t>
            </a:r>
          </a:p>
          <a:p>
            <a:pPr marL="514350" indent="-514350">
              <a:buAutoNum type="arabicPeriod" startAt="3"/>
            </a:pPr>
            <a:r>
              <a:rPr lang="en-US" dirty="0" smtClean="0"/>
              <a:t>After burning  :</a:t>
            </a:r>
          </a:p>
          <a:p>
            <a:pPr marL="514350" indent="-514350"/>
            <a:r>
              <a:rPr lang="en-US" dirty="0" smtClean="0"/>
              <a:t>In this stage highest pressure is reached.</a:t>
            </a:r>
          </a:p>
          <a:p>
            <a:pPr marL="514350" indent="-514350"/>
            <a:r>
              <a:rPr lang="en-US" dirty="0" smtClean="0"/>
              <a:t>Velocity of flame decrease.</a:t>
            </a:r>
          </a:p>
          <a:p>
            <a:pPr marL="514350" indent="-514350"/>
            <a:r>
              <a:rPr lang="en-US" dirty="0" smtClean="0"/>
              <a:t>Combustion rate also decrease.</a:t>
            </a:r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Supercharging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supercharging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the process of increasing the mass or density of air fuel mixture in </a:t>
            </a:r>
            <a:r>
              <a:rPr lang="en-US" dirty="0" err="1" smtClean="0"/>
              <a:t>S.I.engine</a:t>
            </a:r>
            <a:r>
              <a:rPr lang="en-US" dirty="0" smtClean="0"/>
              <a:t> or air in C.I. engine sucked into the engine cylinder.</a:t>
            </a:r>
          </a:p>
          <a:p>
            <a:r>
              <a:rPr lang="en-US" dirty="0" smtClean="0"/>
              <a:t>It is done with the help of compressor or blower called as supercharger.</a:t>
            </a:r>
          </a:p>
          <a:p>
            <a:r>
              <a:rPr lang="en-US" dirty="0" smtClean="0"/>
              <a:t>In S.I. engine it is mounted before carburetor which reduce the size of </a:t>
            </a:r>
            <a:r>
              <a:rPr lang="en-US" dirty="0" err="1" smtClean="0"/>
              <a:t>carburator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 of Supercharging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715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To maintain power o/p of an engine working at high altitude, where less oxygen is available for combustion.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To reduce the space occupied by the engine.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To reduce the consumption of lubricating oil.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To reduce the mass of engine per B.P.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To increase mechanical and thermal efficiency.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To increase volumetric efficiency.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Specific fuel consumption is less.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Chances of detonation due to </a:t>
            </a:r>
            <a:r>
              <a:rPr lang="en-US" sz="2800" smtClean="0"/>
              <a:t>high pressure.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Turbocharging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Turbocharging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 is the process in which energy extracted from the exhaust gases by the turbine is utilized to drive the supercharger i.e. centrifugal compressor.</a:t>
            </a:r>
          </a:p>
          <a:p>
            <a:r>
              <a:rPr lang="en-US" dirty="0" smtClean="0"/>
              <a:t>About 30 % of heat goes out through the exhaust </a:t>
            </a:r>
            <a:r>
              <a:rPr lang="en-US" dirty="0" err="1" smtClean="0"/>
              <a:t>gas.It</a:t>
            </a:r>
            <a:r>
              <a:rPr lang="en-US" dirty="0" smtClean="0"/>
              <a:t> depends on type of engine and operating conditions.</a:t>
            </a:r>
          </a:p>
          <a:p>
            <a:r>
              <a:rPr lang="en-US" dirty="0" smtClean="0"/>
              <a:t>This gas turbine is directly coupled to the centrifugal compressor.   </a:t>
            </a:r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Turbocharger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Reduce pollution from exhaust gases.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Reduce fuel consumption.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Reduction in power loss due to decrease in air density at higher altitude.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Increase power o/p of engine.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More power to weight ratio.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Better </a:t>
            </a:r>
            <a:r>
              <a:rPr lang="en-US" smtClean="0"/>
              <a:t>torque characteristics.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Detonation in IC Engine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Knocking or pinking</a:t>
            </a:r>
            <a:endParaRPr 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Detonation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loud pulsating noise heard within the engine cylinder.</a:t>
            </a:r>
          </a:p>
          <a:p>
            <a:r>
              <a:rPr lang="en-US" dirty="0" smtClean="0"/>
              <a:t>Due to auto-ignition of </a:t>
            </a:r>
            <a:r>
              <a:rPr lang="en-US" dirty="0" err="1" smtClean="0"/>
              <a:t>unburnt</a:t>
            </a:r>
            <a:r>
              <a:rPr lang="en-US" dirty="0" smtClean="0"/>
              <a:t> fuel high pressure waves are created.</a:t>
            </a:r>
          </a:p>
          <a:p>
            <a:r>
              <a:rPr lang="en-US" dirty="0" smtClean="0"/>
              <a:t>These high pressure waves may break the piston.</a:t>
            </a:r>
            <a:endParaRPr 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t0.gstatic.com/images?q=tbn:ANd9GcRnUyLD0ud5Ivs277QwuN5Qv7gVhwnmSP5dG1uBzl_igdLrR0b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81000"/>
            <a:ext cx="8382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t3.gstatic.com/images?q=tbn:ANd9GcS1fObOZLk880Rgt7-wohKnmquubSBk-_O-hxnzrDxeWHwN85T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534400" cy="662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ncrypted-tbn2.google.com/images?q=tbn:ANd9GcRwC3jgnwWCmS5u-1xUI_GfAFBla5iEPXDrdQsGkQqVYP-byhk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8686800" cy="617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t2.gstatic.com/images?q=tbn:ANd9GcT7YMfBltYnINe1xFVKcr_SyCIAf4kzDccbcQIMh6_kECQPQZt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"/>
            <a:ext cx="8001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t1.gstatic.com/images?q=tbn:ANd9GcTaYlM7Zaf7kqjxQ3EbWPBKqtpflo5HnfWedChw3t7HicOI5Vi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28600"/>
            <a:ext cx="8534400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t0.gstatic.com/images?q=tbn:ANd9GcR5LH1waHMKLHjMDg9Us2AY7wtTuCxSuhPSD8dI5Px5Nb8KgCtEQ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65532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t2.gstatic.com/images?q=tbn:ANd9GcSxJOdy1XgFqsloz3Z_BIUaggyVgXyBtE5PlfJTtfI0hfHdfS1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533400"/>
            <a:ext cx="7848600" cy="579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Factors for Detonation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shape of combustion chamber.</a:t>
            </a:r>
          </a:p>
          <a:p>
            <a:r>
              <a:rPr lang="en-US" dirty="0" smtClean="0"/>
              <a:t>Relative position of spark plug.</a:t>
            </a:r>
          </a:p>
          <a:p>
            <a:r>
              <a:rPr lang="en-US" dirty="0" smtClean="0"/>
              <a:t>Chemical nature of fuel.</a:t>
            </a:r>
          </a:p>
          <a:p>
            <a:r>
              <a:rPr lang="en-US" dirty="0" smtClean="0"/>
              <a:t>Initial temperature and pressure of fuel.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Effects of Detonation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458200" cy="51816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Noise : Due to detonation sound intensity increases.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Pre-ignition : Due to overheating of spark plug.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Increase heat transfer : Due to high temperature increases heat </a:t>
            </a:r>
            <a:r>
              <a:rPr lang="en-US" dirty="0" err="1" smtClean="0"/>
              <a:t>trasfer</a:t>
            </a:r>
            <a:r>
              <a:rPr lang="en-US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Mechanical damage : High pressure shock waves may damage piston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Decrease in  power o/p : Due to abnormal combustion decreases power o/p.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Remedies or Detonation is controlled by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increasing engine </a:t>
            </a:r>
            <a:r>
              <a:rPr lang="en-US" dirty="0" err="1" smtClean="0"/>
              <a:t>r.p.m</a:t>
            </a:r>
            <a:r>
              <a:rPr lang="en-US" dirty="0" smtClean="0"/>
              <a:t>.</a:t>
            </a:r>
          </a:p>
          <a:p>
            <a:r>
              <a:rPr lang="en-US" dirty="0" smtClean="0"/>
              <a:t>Retarding ( decelerating ) spark.</a:t>
            </a:r>
          </a:p>
          <a:p>
            <a:r>
              <a:rPr lang="en-US" dirty="0" smtClean="0"/>
              <a:t>Reducing pressure in </a:t>
            </a:r>
            <a:r>
              <a:rPr lang="en-US" smtClean="0"/>
              <a:t>inlet manifold.</a:t>
            </a:r>
            <a:endParaRPr lang="en-US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Turning moment diagram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For  </a:t>
            </a:r>
            <a:r>
              <a:rPr lang="en-US" dirty="0" err="1" smtClean="0"/>
              <a:t>fou</a:t>
            </a:r>
            <a:r>
              <a:rPr lang="en-US" dirty="0" smtClean="0"/>
              <a:t> stroke I.C. Engine</a:t>
            </a:r>
            <a:endParaRPr lang="en-US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bestinnovativesource.com/wp-content/uploads/2011/10/Turning-moment-diagram-of-four-stroke-internal-combustion-engine-300x18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457200"/>
            <a:ext cx="8382000" cy="617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In four stroke there is one working stroke after the crank has turned through 720 degree or 4 </a:t>
            </a:r>
            <a:r>
              <a:rPr lang="el-GR" sz="2800" dirty="0" smtClean="0"/>
              <a:t>Π</a:t>
            </a:r>
            <a:r>
              <a:rPr lang="en-US" sz="2800" dirty="0" smtClean="0"/>
              <a:t> radian.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Suction stroke : As the pressure is less than atmospheric pressure therefore negative loop is obtained.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Compression stroke : As work is done on the gases due to compression therefore higher negative loop is obtained.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 Expansion stroke : As work is done by the gases due to expansion therefore positive loop is obtained.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Exhaust stroke : As work is done on the gases therefore negative loop </a:t>
            </a:r>
            <a:r>
              <a:rPr lang="en-US" sz="2800" smtClean="0"/>
              <a:t>is obtained. </a:t>
            </a:r>
            <a:endParaRPr lang="en-US" sz="28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Actual Indicator Diagram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 descr="data:image/jpeg;base64,/9j/4AAQSkZJRgABAQAAAQABAAD/2wCEAAkGBhIQERIUEBEQFRUSFBQUFRUQFxUUEBAWFRcXFxQRGBYXHSYfGBklGRQSIDIhIycqLC0sFh49NjIqNSYrLCkBCQoKDgwOGg8PGiokHCAsLC0tLCwxLCwsLikpLCwsKSwxLCw0KSwpKSksKSwpKSwpLC0pKSwpLCw1LCwqLCwsKf/AABEIAO8A0wMBIgACEQEDEQH/xAAbAAEAAgMBAQAAAAAAAAAAAAAABAUBAgYDB//EAEUQAAICAQIDBAQLBgQEBwAAAAECAAMRBBIFITEGE0FRIjJhcRQjM0JTc4GRk7LTFVJicqGxQ4KSohZjwfAHNLPR0uHx/8QAGAEBAQEBAQAAAAAAAAAAAAAAAAEDAgT/xAAuEQEAAgECBAQFBAMBAAAAAAAAAQIRITEDEkHwE1Gx4SIyYXGRBFKhwUPR8UL/2gAMAwEAAhEDEQA/APsDcbrF3cndv92V5qWHMdOSt18vdJmnuDqrDoyhhnyIyJX6Tgoqe6xjve1mfcRgoCqqEAyeQCKM+OOck8J+Qp+qr/KIEyIjMBmeV+qSsZd1UebkKPdkzx4jrhUucEkkKqjq7Hoo/wC+QB8pH0HCyPjLiHtPPd82vPzKwfVUfefGdxWMc0srXnPLXf0SqOJ0ucJbUx8ldSfuBkjMj6jRJYMWIjD+IA/3kX9mPXz09hA+jtJer3A+sn2Ej2S4rPXHffQ5rxvGft/r3WeYlfpOKBmFdimuzmdjcwwHUow5MP6jxAk/M4ms13d1tFozDMREjoiIgIiICIiAiIgIiICIiAiIgIiIGtvqn3GReE/IU/VV/lElW+qfcZF4T8hT9VX+UQiZMGZnnfYFUseigk+4DMKrqFNuoZz6tHxaD+MjNj/YCq/6paCQeCVlaK89WG9v5rPTb+rGT53xN8eWjLhR8OZ3nXv0IiJw1RtXoUtUq6gj7iD4MCOYI8xzkFdU+mIF7b6uQW35yZ6Lbjlj+P78dTbzV0BBBwQeRB6Gd1tjSdmdqZnMaSyGzMynRDo+mTQT48zps+XnX+X3dLdWzzH/AOxauNY2Wl86TpLMRE4dkREBERAREQEREBERAREQEREDW31T7jIvCfkKfqq/yiSrfVPuMi8J+Qp+qr/KIRMkXinyNv1b/lMlSPrq91br+8jD3ZBEtd4S3yy20fqJ/Kv9hPaReF276am5elWh5dOaiSotpMlJzWJIiJHRMGZiBVcX47XQ1aMCz2E4RMFgi87LTnkEUcyT7hknE8U1A0wVlOdNZgjHP4Pu5hh/yjkfy58umOPcBSxLSlSF7u6WwlVZmrRuYUOdu7aXxnlkzw4LxxXY6a1VWxARs3K/ojb6DbeQIV6wfDJwM4ndbY32Z3rzaxv078nRKczMp9Mx0rCtiTU5+KY/4R8KCfL90/Z5ZtwZLVx9lpbm+7MRE5dkREBERAREQEREBERAREQNbfVPuMi8J+Qp+qr/ACiSrfVPuMi8J+Qp+qr/ACiETJgzMwYVX8BOKtp61u9f2KxC/wC3bLGVenPd6mxfC4C1f5lwlg/9M/bLMTTifNnz1ZcL5ceWn4ZiImbUiIgYM5/tBwMNi2obXDKXKZ3lFJdtigEbycc8ZOOucToYgUHBjddpyNWgYFRtYYVrl6hmTPxb8gcZ5ZHMHIFd2Z7UWWah9PcCuxTs3jFrFT8/HLcV58uXL2zr8Sq4twVbGW1MLdUco3TJx6jeanp9vKejg3pEWpeN9p8p73eXj8PiZrfhztvHnHey1EzIug1gtQMAR4Mp6ow5Mh9oMlTCYxOJemJiYzBERIpERAREQEREBERAREQNbfVPuMi8J+Qp+qr/ACiSrfVPuMi8J+Qp+qr/ACiETIiIVXcZqO1bVBLUneAOrLgixPtUnHtAk2m4MoYEEMAQR4g9DNmEqtEe4tNJ5I+XpPl4vT9nMj+E/wAM0j4q46x6d/2yn4LZ6T6++34W8TAmZm1IiICIiAiIgVGrPcW97/h2EJb5I3RLf7Kf8vlLbM87qA4KsAVYEEHoQeokHhNrLupsJLVYwx62VnOx/fyKn2r7ZpPxVz1j0Yx8FsdJ9fff8rOIiZtiIiAiIgIiICIiAiIga2+qfcZF4T8hT9VX+USVb6p9xkXhPyFP1Vf5RCJkREKSLxDQi1cHIOQVYesjDmrD2g/fJUSxOJzCTETGJV/DuIFia7MC2sDcByVgeli+an+hyJPzIXEtD3gyh22JnY4+aT4HzU4GR/1AlJwbtoHt7jUVmu7dt5ZKM3l5r9v3zeOFPEib0jbePL29HnnjRwpinEnfafP39f4dTExmZnnekiIgIiICVfF6yu25B6VWSwHV6j8onvwAw9q+2WkwROq25Zy4vXmjDWq4MAVOQQCCOhB6Gbyp4We5dqPBR3lX1bHmv+VuXuZZa5i9eWSluaNd/wC2YmMzIM5dkREBExmZgIiICIiBrb6p9xkXhJ+Ip+qr/KJJt9Vvcf7TnOMapqtBSyOytnRr6LBSQ9lSOuTy5oze7r4QjpcwDOVPaB0NaAKVs7wGx71Z6WBIRThSGyoYjmeYwfOQND29dNPV3qK1gr0xYh8d53taMz+ryIL8x/WFy7qJx9XbtnRiKVDDuxtLk+lZXu2nCZ5N6J5e/E6HgWua/TUWvtDWVo7BfVDMoJHPyJgTsSr1XZul7DbgraQMWKcMpXow8M+Bz1EtZ532hFZjnCgk464AzOq3tTWs4cXpW8YtGVdp+IsjCvUABicJYOVV3s/gf+Enn4E+FmGnPaLX23V1Nqa6O61IBCDkaVZC6B2Y4sJwB6IGCwxnGZMRLdP6u62r90nN1Q/hJ9dfYeftPSdzi+2k9994cZtTfWPPrH+/v/1bxPDSatbV3IwYezwPiCPA+wz3mcxjSWsTExmCIiRSIiBxnbvT60tU2kZVVVc2OVIepB8ptcHqwI5bT6mcjHO64xqnTQ3vuC2Lp7HDVnKhxWSCpI5jIGMiW7oCCCAc+B6GVHDr1rpdbSANOxrJboVGDWfblGQe+ab1+3p36s9r/f1j29FVR2ieru+QcWFVY3ahCasquLfRB9AuxXrkHHLnyiabt09OnY3ItjpW1gO8A2gPcMEBfRbFPhkc5fNx7RoSCyLgAsShC15cp6ZIwnpjHPHOajtLoySodOW3Ponau4kLk4wMn+485m7Vyduywf4lQU8N5P8Ai3Vc8LnpSG5An0+nLJmaTtHYdGuoapSwb4xUY/Fp3m1m9XJKrzxjngy30Vtdq7qwCM9dpHkfEe7nJIrHlCuP1Pa+xrUpCiphZQWIYMCGtFdlRyo/e6iSh2wsDKr6bDFnU/GAKDW2LAGcKGOGRgB1BPlOkNCk52jPumxqB6jpz/8AuBkGZmAJmAiIgaW+qfcf7Srr1ldWkpe0EqEpHJd2N21QSPLLDJ8BLW31T7jIGjqR9LWtgBVqUVg3QgoAQfshFXxPtPTWmK1BfbvVHUqrKHRWOceVgI88z2PajSDrkHLDBrO7KMyNyxnkQfsI8xMNwnR32W5T062FTc3QZKVsFHMA5Vaun7vsk27hGndtxVN29jlTtYsyhXBIOTlVAI8cDyhVgtQ8h902C46TWtgehB93ObwERECj4l2bR+dWKyEtUAD0fjAAWA6K424DYONzcjmUdPG9Ro3K3hnB57DksSRzFDnGVDPTUobmzZ9UTuJA1/CK7zWbQW7tiyqSdm4gjcV6EjJwfA9IEGk1ahi9Fnd3LycDG8YJGy2v5wyCPs5GSa+LFCF1KisnkHHOhz7GPqn2Nj2ZlRd2aejB0zMFJsdygQXZYoUUEAbq1CuNnLOVPPBJ30PaQMGTVqqnDM3o4pCbmUZ3nnkr5fOXONwE0i+mLa+rKaYnNdJ/h06mZlOmhsqAOnOFOCabT6A5dEYZKH2c19gknS8VVm2OGrs/cs5Mfap6OPaCZJp1rqRxNcW0nvr3KfEwDMzhqwZUX6RLLra7Blbqq2KnPMoxBI8j8nzHTAluTK3hzd5bZaPVwK0P7wQks/uLEj/J7ZpTaZZX3rH1/pAs7HVPa7P6dVlXdvU+4iw72cu5z6Wd3QjwE9P+DtP5W9Kx8pZn4pt1fj4H75fRM2qNoNClKBKxhQSeZJ5sSScn2kyTEQEREBERAREQNLfVPuMqBw83abTBX2lBU+CNyOAmCjrkZX0s9eqr5S4t9U+4yLwn5Cn6qv8AKIRQavsrt76xriqsrZCp8mvdVoWX0uVg7nIYdM4xN/8Ag495v79sbnYptIX0mVlPJwSy4OCSR6R5AcpecZ/8vf8AVWflMlLAgcE4V8HRlLbizbs4x4ABepJxjxJ+4CWMxujdCq5+NILmq22lk7vcQhKKLCQpLeXI+7E3t4vUr1oXGbd23HNfRGTk9By6ecg6js6W1L376/SFIAaslk7ok5DBxzO49R5StbsH6O1bK1XF2AKR6Jur2Ej0+isWYDwBxnxgdWdQoOCy5HgSMj/vImj62sMql0DMSFXI3MQMkAewTj9Z/wCHb2WO/wAJAL1Gr5LIAJc7vX6+n/tltR2X23rd3gLK9jYKDG2wEFAScjmc5yQOeAIHQGVnE+AV38+avkNuTqSvNSR4gMFbHmokvUa6uoZtsRB/GQP7z00+pWxVdGDKwypHQg+MvLOM40TmjOM6uRo0+s02orRMd23dLjG5LTg97aX9ZWCo7EnqWQDOMzqtVo0tXbYoYdcHwI6EeR9onuYawDqQPfyiJmJ0JiJjEqw0X0/Jk3J+5YcXL/LZ873N98kaLiaW5CnDL6yMNtie9Tz+3pNb+M1KcBw7eCVem5PuXp7zgSBqeDtqyDeO7UZ2qhHfHIwd1g6D+FeXmT0m8RzfPp9fbq802ms44ev09+nej2tu+FEpWT3XNbLF+f4GpD/Qt4dBz6WlNQQBVAAUAADoAOQErKdQ+m2pdg19FtQBVXwC2KOS/wAw5e6WwaccTTSNmnC1zM/N177yzExmMzJszExmMwMxMZmcwEREBERA1t9U+4yLwn5Cn6qv8okq31T7jIvCfkKfqq/yiEOMDOnux41v06+qZA4l2s02nr32O2wHDMqsQg/eblyXOBnzIl3I+s4fXcFFqK4VtwDgMAwBAbB8cE/fAqOEaqzXVLcHeqqwZRUGLGXwZnYHr19ED3mThwGk+sm/22s1h/3EyLotA+jXZSivTkkIuFtryckDPouM56kH3yUnHqc4djWfK4Gs/wC7kfsJm88//jb6d5eaPD/yb/X+un4/DP7A0/0FX+kR+wdP9BV/pEmpaGGQQfdzEzumfiX85a+Fw/2x+EH9gaf6Cr/SI/YNA6Vhf5CyZ9+0jMn5njbrEQgMyqWzgMQC2MZxnr1H3yxe89ZJ4fDjWYj+FDxHsDpriT8YjHxVif6Nn+mJO0HZqqqtEO5tigbtzrnHjgNgS23QTO7fqOLasVm04hxX9Lwa2m0VjMoH7A0/0NZ9pGSfeTzMyvA9OOlNX+hT/cSdmMzPxL+ctPC4f7Y/Dzq06qMKqqPJQAP6T1xI9vEKl9aytf5mUf3MjHj1PzWL/VK9n5QY5LT0k56V0zCbZWCCCAQRgg8wR5TnuBdoaTqLdIrkvSxCoQ29FGcgkj1QRyYnBDKOssW19z8qqCoPz7yFH+hcsftxPHhPZijTt3iovetu3WKu1m3dRgfNzzwc8+fM851jliYlzE81omI2697qrVdoLKNTeqkWZsRVWywhawNO1rEAA9WQj7ZCft7YaWYooZ2YKFY7qkYIEsOVwSC4Ptl9xvtAtNdrooY1OisWB7sZsrRxuHzgLM4/9jNm7Taflndz24G3ntcEo/P5pVWPn6J5cjMmqp4N2zd006mvc7qu8s4VlxsVs55Gw79+0dVlnxXj9lFjL3SlAquHLNggko+cLyIY18vEN4Ynrpu0lD7Nm8722r6BGeQIYE4yMMDyzyz5GXG2FcZw7tXc5ttFZZcaUmvOTSH71XK4XLHetfL2+yXXZ3jr6oMXqFZXw3BjkFlZSuMqQVPXwIlyKxMhYGYiICIiBrb6p9xkXhPyFP1Vf5RJVvqn3GReE/IU/VV/lEImREQrBEw1YIwRkeR6TaIFBxNNLTZUtlKL3m/4wba1TYuSWbIIGJuh0hYqt5yqbyE1FgVV3Fd3J8esCJntH2bGtAVrCgC2LyUHItXa3X2SKOxyh7nFzg3tlsBccrDYAPIZZh54I5jE78S3nLPwqfth66S7TWGwC24d2xU7tRaAwCqxdfjOa4decj8b7Hpq+6IusCruJ3M9pYNjG0uxA6f1kbR/+HiVKyre+HNZOVXDdzs7rI6YGzmBgMGOfDHT6DRrTWtagYUYGAqjz5BQABzndOPxKW5qzq4v+m4XEry2rGFdwvspVQu1bNSc+drqPsCECTf2Mn72o/Hv/wDnJ2Iktxr2nMzK14HDrGIrCB+w6fEOfabLCT9paYHANP401n2sNzfecmWETnxLecuvC4f7Y/CPVw6pfVqrHh6KqP8ApPfbMxOZmZ3dxWI2hjbGJmJFQL+BUPv3Vg94QzDJAZgVIbAPXKLz8dozNR2e0+AO6TCkEDwGPVGPIcsDoMcpYxAr6eAadNm2sfF42dTsx6oGT0GBgeGOUsIiAiIgIiICIiBrb6p9xkXhPyFP1Vf5RJVvqn3GReE/IU/VV/lEImRE8NZqRWjORnapbA6nHOFe8TEzARiIgIiICIiAiIgIiICInhXqQbHTHqBTnwO7dj8sD3iIgIiICIiAiIgIiIGHGQR5iVum0N9aKovTCKFGaueAMD5/slnMGBRji3xnd/C6d+cbe5bru29d+PWBHvEk6rQ3WIyG+vDAqcVHPP8AzyDxLgtz6h3qKKpprQHJBJS/vWXAHIMpK7gcjOZA0vC9T8JZWstAUUur77DWoFtjPSAfRsJrKISefPPgIRes9odUOppDuGZV7r0mC43EDvOg3L94nr3N/wBPX+Ef1Jz3FOzmrsvSxbVG03AsHZXaq16iK1GCEIWtl3Dry8zje3geu76tluzWi7XU2Pm1fiuRO0Yb0LPSH73tMC60zW2qHr1FLKc4Zasg4JB5955gz1+D6j6av8I/qTw7NcMfT6aup8blL52ksPSdmHM8zyYdZawYQfg+o+mr/CP6kfB9R9NX+Ef1JOiDCD8H1H01f4R/Uj4PqPpq/wAI/qSdEGEH4PqPpq/wj+pHwfUfTV/hH9STogwg/B9R9NX+Ef1J46uy2pGezUVKqjJJqOAPP15aSt7QaF79NdXXjdZWyDccAFuWScGDDWh7bBlNRUR0+SOQfIjfkHmOs1r0lwdmGorywUEd1+4T/wAz+Iyoq7O6oO7C3aLCWwWJdH21KLiygB8CsqEIxgieGl7J6iuxGDghQyuO8tBtU22Wdfmk94p/yY8YHS9zf9PX+Ef1JnuL/pq/wj+pOX1XZnXEkrqCTtA3d7YgZhSFDbByX4wbvbOzQ8ucGET4PqPpq/wj+pHwfUfTV/hH9STczMGEH4PqPpq/wj+pHwfUfTV/hH9STogwiU03BhutQjxAr2k/bvOPukuIhSIiAmDMxA5rXcc1C79lDHFvd4Kue7Xni8kDDo2ByXpuGehxVartHruQWoj43aStNrFUR9NuPPqCtt/gPk/fO5xG2By3CeP6q62gPT3aWLYzbkt3VlRWRUxIChstYM887Z1IjbMiAiIgInnqLxWrO3JVBYnBOABknA5mQtNx6mwAoxOQhA2WBitmNj7Sudpz63QeJgWMTXfPDRa9LkWytgyOMqeYyOmcHn4QJMTXfG6BtIPFtW1VZZEZiCowoJIBYAvgcyFBJwOuJLa4DGSBk4GfEnw982xA4jgvHNUvfK1VpCWalg9iXFrVNtzVlFwSFACDaT0YY8M4r45qrzQHqur2axA21LQLag9q94TjATAQkNy5+WJ3GI2wOX1vaDUqcJQx+MsQ7lsxVs3d25ZQdy2AAjA9HcMyDZ2i1peoCptpts37abM7K7nrVcn99AjZ9vlO12zO2By/CeO6m62lXqFaWI7tlLdykBMVEkBQ2WfzztnUCMTMBERAREQEREBERAREQEREBERAj8QoNlViKQC6MoJ6AsCMnHvnOv2XtZdNm1A2lFKLt3hWVHqazPPJLClBjoOfXM6qYxA4tOy1wvCk+iaTm5eRRxaGXbz9cKvrY8T7c4o7F6lDTt1FYFQwVCvtuXIJqbJ9UkHP83TOSe1xGIHJ6rsnc63Dvx8YoVM7/ilGz0Bz5gFGIJOfS95MensXqFs3fCVCY51rvAY77mVs5yCotrAx4Vjpyx2mIxA47T9irFspc2VHun3lSrEO3eWsDzPUJaAP5fATspjEzAREQEREBERAREQEREBER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075" name="AutoShape 4" descr="data:image/jpeg;base64,/9j/4AAQSkZJRgABAQAAAQABAAD/2wCEAAkGBhIQERIUEBEQFRUSFBQUFRUQFxUUEBAWFRcXFxQRGBYXHSYfGBklGRQSIDIhIycqLC0sFh49NjIqNSYrLCkBCQoKDgwOGg8PGiokHCAsLC0tLCwxLCwsLikpLCwsKSwxLCw0KSwpKSksKSwpKSwpLC0pKSwpLCw1LCwqLCwsKf/AABEIAO8A0wMBIgACEQEDEQH/xAAbAAEAAgMBAQAAAAAAAAAAAAAABAUBAgYDB//EAEUQAAICAQIDBAQLBgQEBwAAAAECAAMRBBIFITEGE0FRIjJhcRQjM0JTc4GRk7LTFVJicqGxQ4KSohZjwfAHNLPR0uHx/8QAGAEBAQEBAQAAAAAAAAAAAAAAAAEDAgT/xAAuEQEAAgECBAQFBAMBAAAAAAAAAQIRITEDEkHwE1Gx4SIyYXGRBFKhwUPR8UL/2gAMAwEAAhEDEQA/APsDcbrF3cndv92V5qWHMdOSt18vdJmnuDqrDoyhhnyIyJX6Tgoqe6xjve1mfcRgoCqqEAyeQCKM+OOck8J+Qp+qr/KIEyIjMBmeV+qSsZd1UebkKPdkzx4jrhUucEkkKqjq7Hoo/wC+QB8pH0HCyPjLiHtPPd82vPzKwfVUfefGdxWMc0srXnPLXf0SqOJ0ucJbUx8ldSfuBkjMj6jRJYMWIjD+IA/3kX9mPXz09hA+jtJer3A+sn2Ej2S4rPXHffQ5rxvGft/r3WeYlfpOKBmFdimuzmdjcwwHUow5MP6jxAk/M4ms13d1tFozDMREjoiIgIiICIiAiIgIiICIiAiIgIiIGtvqn3GReE/IU/VV/lElW+qfcZF4T8hT9VX+UQiZMGZnnfYFUseigk+4DMKrqFNuoZz6tHxaD+MjNj/YCq/6paCQeCVlaK89WG9v5rPTb+rGT53xN8eWjLhR8OZ3nXv0IiJw1RtXoUtUq6gj7iD4MCOYI8xzkFdU+mIF7b6uQW35yZ6Lbjlj+P78dTbzV0BBBwQeRB6Gd1tjSdmdqZnMaSyGzMynRDo+mTQT48zps+XnX+X3dLdWzzH/AOxauNY2Wl86TpLMRE4dkREBERAREQEREBERAREQEREDW31T7jIvCfkKfqq/yiSrfVPuMi8J+Qp+qr/KIRMkXinyNv1b/lMlSPrq91br+8jD3ZBEtd4S3yy20fqJ/Kv9hPaReF276am5elWh5dOaiSotpMlJzWJIiJHRMGZiBVcX47XQ1aMCz2E4RMFgi87LTnkEUcyT7hknE8U1A0wVlOdNZgjHP4Pu5hh/yjkfy58umOPcBSxLSlSF7u6WwlVZmrRuYUOdu7aXxnlkzw4LxxXY6a1VWxARs3K/ojb6DbeQIV6wfDJwM4ndbY32Z3rzaxv078nRKczMp9Mx0rCtiTU5+KY/4R8KCfL90/Z5ZtwZLVx9lpbm+7MRE5dkREBERAREQEREBERAREQNbfVPuMi8J+Qp+qr/ACiSrfVPuMi8J+Qp+qr/ACiETJgzMwYVX8BOKtp61u9f2KxC/wC3bLGVenPd6mxfC4C1f5lwlg/9M/bLMTTifNnz1ZcL5ceWn4ZiImbUiIgYM5/tBwMNi2obXDKXKZ3lFJdtigEbycc8ZOOucToYgUHBjddpyNWgYFRtYYVrl6hmTPxb8gcZ5ZHMHIFd2Z7UWWah9PcCuxTs3jFrFT8/HLcV58uXL2zr8Sq4twVbGW1MLdUco3TJx6jeanp9vKejg3pEWpeN9p8p73eXj8PiZrfhztvHnHey1EzIug1gtQMAR4Mp6ow5Mh9oMlTCYxOJemJiYzBERIpERAREQEREBERAREQNbfVPuMi8J+Qp+qr/ACiSrfVPuMi8J+Qp+qr/ACiETIiIVXcZqO1bVBLUneAOrLgixPtUnHtAk2m4MoYEEMAQR4g9DNmEqtEe4tNJ5I+XpPl4vT9nMj+E/wAM0j4q46x6d/2yn4LZ6T6++34W8TAmZm1IiICIiAiIgVGrPcW97/h2EJb5I3RLf7Kf8vlLbM87qA4KsAVYEEHoQeokHhNrLupsJLVYwx62VnOx/fyKn2r7ZpPxVz1j0Yx8FsdJ9fff8rOIiZtiIiAiIgIiICIiAiIga2+qfcZF4T8hT9VX+USVb6p9xkXhPyFP1Vf5RCJkREKSLxDQi1cHIOQVYesjDmrD2g/fJUSxOJzCTETGJV/DuIFia7MC2sDcByVgeli+an+hyJPzIXEtD3gyh22JnY4+aT4HzU4GR/1AlJwbtoHt7jUVmu7dt5ZKM3l5r9v3zeOFPEib0jbePL29HnnjRwpinEnfafP39f4dTExmZnnekiIgIiICVfF6yu25B6VWSwHV6j8onvwAw9q+2WkwROq25Zy4vXmjDWq4MAVOQQCCOhB6Gbyp4We5dqPBR3lX1bHmv+VuXuZZa5i9eWSluaNd/wC2YmMzIM5dkREBExmZgIiICIiBrb6p9xkXhJ+Ip+qr/KJJt9Vvcf7TnOMapqtBSyOytnRr6LBSQ9lSOuTy5oze7r4QjpcwDOVPaB0NaAKVs7wGx71Z6WBIRThSGyoYjmeYwfOQND29dNPV3qK1gr0xYh8d53taMz+ryIL8x/WFy7qJx9XbtnRiKVDDuxtLk+lZXu2nCZ5N6J5e/E6HgWua/TUWvtDWVo7BfVDMoJHPyJgTsSr1XZul7DbgraQMWKcMpXow8M+Bz1EtZ532hFZjnCgk464AzOq3tTWs4cXpW8YtGVdp+IsjCvUABicJYOVV3s/gf+Enn4E+FmGnPaLX23V1Nqa6O61IBCDkaVZC6B2Y4sJwB6IGCwxnGZMRLdP6u62r90nN1Q/hJ9dfYeftPSdzi+2k9994cZtTfWPPrH+/v/1bxPDSatbV3IwYezwPiCPA+wz3mcxjSWsTExmCIiRSIiBxnbvT60tU2kZVVVc2OVIepB8ptcHqwI5bT6mcjHO64xqnTQ3vuC2Lp7HDVnKhxWSCpI5jIGMiW7oCCCAc+B6GVHDr1rpdbSANOxrJboVGDWfblGQe+ab1+3p36s9r/f1j29FVR2ieru+QcWFVY3ahCasquLfRB9AuxXrkHHLnyiabt09OnY3ItjpW1gO8A2gPcMEBfRbFPhkc5fNx7RoSCyLgAsShC15cp6ZIwnpjHPHOajtLoySodOW3Ponau4kLk4wMn+485m7Vyduywf4lQU8N5P8Ai3Vc8LnpSG5An0+nLJmaTtHYdGuoapSwb4xUY/Fp3m1m9XJKrzxjngy30Vtdq7qwCM9dpHkfEe7nJIrHlCuP1Pa+xrUpCiphZQWIYMCGtFdlRyo/e6iSh2wsDKr6bDFnU/GAKDW2LAGcKGOGRgB1BPlOkNCk52jPumxqB6jpz/8AuBkGZmAJmAiIgaW+qfcf7Srr1ldWkpe0EqEpHJd2N21QSPLLDJ8BLW31T7jIGjqR9LWtgBVqUVg3QgoAQfshFXxPtPTWmK1BfbvVHUqrKHRWOceVgI88z2PajSDrkHLDBrO7KMyNyxnkQfsI8xMNwnR32W5T062FTc3QZKVsFHMA5Vaun7vsk27hGndtxVN29jlTtYsyhXBIOTlVAI8cDyhVgtQ8h902C46TWtgehB93ObwERECj4l2bR+dWKyEtUAD0fjAAWA6K424DYONzcjmUdPG9Ro3K3hnB57DksSRzFDnGVDPTUobmzZ9UTuJA1/CK7zWbQW7tiyqSdm4gjcV6EjJwfA9IEGk1ahi9Fnd3LycDG8YJGy2v5wyCPs5GSa+LFCF1KisnkHHOhz7GPqn2Nj2ZlRd2aejB0zMFJsdygQXZYoUUEAbq1CuNnLOVPPBJ30PaQMGTVqqnDM3o4pCbmUZ3nnkr5fOXONwE0i+mLa+rKaYnNdJ/h06mZlOmhsqAOnOFOCabT6A5dEYZKH2c19gknS8VVm2OGrs/cs5Mfap6OPaCZJp1rqRxNcW0nvr3KfEwDMzhqwZUX6RLLra7Blbqq2KnPMoxBI8j8nzHTAluTK3hzd5bZaPVwK0P7wQks/uLEj/J7ZpTaZZX3rH1/pAs7HVPa7P6dVlXdvU+4iw72cu5z6Wd3QjwE9P+DtP5W9Kx8pZn4pt1fj4H75fRM2qNoNClKBKxhQSeZJ5sSScn2kyTEQEREBERAREQNLfVPuMqBw83abTBX2lBU+CNyOAmCjrkZX0s9eqr5S4t9U+4yLwn5Cn6qv8AKIRQavsrt76xriqsrZCp8mvdVoWX0uVg7nIYdM4xN/8Ag495v79sbnYptIX0mVlPJwSy4OCSR6R5AcpecZ/8vf8AVWflMlLAgcE4V8HRlLbizbs4x4ABepJxjxJ+4CWMxujdCq5+NILmq22lk7vcQhKKLCQpLeXI+7E3t4vUr1oXGbd23HNfRGTk9By6ecg6js6W1L376/SFIAaslk7ok5DBxzO49R5StbsH6O1bK1XF2AKR6Jur2Ej0+isWYDwBxnxgdWdQoOCy5HgSMj/vImj62sMql0DMSFXI3MQMkAewTj9Z/wCHb2WO/wAJAL1Gr5LIAJc7vX6+n/tltR2X23rd3gLK9jYKDG2wEFAScjmc5yQOeAIHQGVnE+AV38+avkNuTqSvNSR4gMFbHmokvUa6uoZtsRB/GQP7z00+pWxVdGDKwypHQg+MvLOM40TmjOM6uRo0+s02orRMd23dLjG5LTg97aX9ZWCo7EnqWQDOMzqtVo0tXbYoYdcHwI6EeR9onuYawDqQPfyiJmJ0JiJjEqw0X0/Jk3J+5YcXL/LZ873N98kaLiaW5CnDL6yMNtie9Tz+3pNb+M1KcBw7eCVem5PuXp7zgSBqeDtqyDeO7UZ2qhHfHIwd1g6D+FeXmT0m8RzfPp9fbq802ms44ev09+nej2tu+FEpWT3XNbLF+f4GpD/Qt4dBz6WlNQQBVAAUAADoAOQErKdQ+m2pdg19FtQBVXwC2KOS/wAw5e6WwaccTTSNmnC1zM/N177yzExmMzJszExmMwMxMZmcwEREBERA1t9U+4yLwn5Cn6qv8okq31T7jIvCfkKfqq/yiEOMDOnux41v06+qZA4l2s02nr32O2wHDMqsQg/eblyXOBnzIl3I+s4fXcFFqK4VtwDgMAwBAbB8cE/fAqOEaqzXVLcHeqqwZRUGLGXwZnYHr19ED3mThwGk+sm/22s1h/3EyLotA+jXZSivTkkIuFtryckDPouM56kH3yUnHqc4djWfK4Gs/wC7kfsJm88//jb6d5eaPD/yb/X+un4/DP7A0/0FX+kR+wdP9BV/pEmpaGGQQfdzEzumfiX85a+Fw/2x+EH9gaf6Cr/SI/YNA6Vhf5CyZ9+0jMn5njbrEQgMyqWzgMQC2MZxnr1H3yxe89ZJ4fDjWYj+FDxHsDpriT8YjHxVif6Nn+mJO0HZqqqtEO5tigbtzrnHjgNgS23QTO7fqOLasVm04hxX9Lwa2m0VjMoH7A0/0NZ9pGSfeTzMyvA9OOlNX+hT/cSdmMzPxL+ctPC4f7Y/Dzq06qMKqqPJQAP6T1xI9vEKl9aytf5mUf3MjHj1PzWL/VK9n5QY5LT0k56V0zCbZWCCCAQRgg8wR5TnuBdoaTqLdIrkvSxCoQ29FGcgkj1QRyYnBDKOssW19z8qqCoPz7yFH+hcsftxPHhPZijTt3iovetu3WKu1m3dRgfNzzwc8+fM851jliYlzE81omI2697qrVdoLKNTeqkWZsRVWywhawNO1rEAA9WQj7ZCft7YaWYooZ2YKFY7qkYIEsOVwSC4Ptl9xvtAtNdrooY1OisWB7sZsrRxuHzgLM4/9jNm7Taflndz24G3ntcEo/P5pVWPn6J5cjMmqp4N2zd006mvc7qu8s4VlxsVs55Gw79+0dVlnxXj9lFjL3SlAquHLNggko+cLyIY18vEN4Ynrpu0lD7Nm8722r6BGeQIYE4yMMDyzyz5GXG2FcZw7tXc5ttFZZcaUmvOTSH71XK4XLHetfL2+yXXZ3jr6oMXqFZXw3BjkFlZSuMqQVPXwIlyKxMhYGYiICIiBrb6p9xkXhPyFP1Vf5RJVvqn3GReE/IU/VV/lEImREQrBEw1YIwRkeR6TaIFBxNNLTZUtlKL3m/4wba1TYuSWbIIGJuh0hYqt5yqbyE1FgVV3Fd3J8esCJntH2bGtAVrCgC2LyUHItXa3X2SKOxyh7nFzg3tlsBccrDYAPIZZh54I5jE78S3nLPwqfth66S7TWGwC24d2xU7tRaAwCqxdfjOa4decj8b7Hpq+6IusCruJ3M9pYNjG0uxA6f1kbR/+HiVKyre+HNZOVXDdzs7rI6YGzmBgMGOfDHT6DRrTWtagYUYGAqjz5BQABzndOPxKW5qzq4v+m4XEry2rGFdwvspVQu1bNSc+drqPsCECTf2Mn72o/Hv/wDnJ2Iktxr2nMzK14HDrGIrCB+w6fEOfabLCT9paYHANP401n2sNzfecmWETnxLecuvC4f7Y/CPVw6pfVqrHh6KqP8ApPfbMxOZmZ3dxWI2hjbGJmJFQL+BUPv3Vg94QzDJAZgVIbAPXKLz8dozNR2e0+AO6TCkEDwGPVGPIcsDoMcpYxAr6eAadNm2sfF42dTsx6oGT0GBgeGOUsIiAiIgIiICIiBrb6p9xkXhPyFP1Vf5RJVvqn3GReE/IU/VV/lEImRE8NZqRWjORnapbA6nHOFe8TEzARiIgIiICIiAiIgIiICInhXqQbHTHqBTnwO7dj8sD3iIgIiICIiAiIgIiIGHGQR5iVum0N9aKovTCKFGaueAMD5/slnMGBRji3xnd/C6d+cbe5bru29d+PWBHvEk6rQ3WIyG+vDAqcVHPP8AzyDxLgtz6h3qKKpprQHJBJS/vWXAHIMpK7gcjOZA0vC9T8JZWstAUUur77DWoFtjPSAfRsJrKISefPPgIRes9odUOppDuGZV7r0mC43EDvOg3L94nr3N/wBPX+Ef1Jz3FOzmrsvSxbVG03AsHZXaq16iK1GCEIWtl3Dry8zje3geu76tluzWi7XU2Pm1fiuRO0Yb0LPSH73tMC60zW2qHr1FLKc4Zasg4JB5955gz1+D6j6av8I/qTw7NcMfT6aup8blL52ksPSdmHM8zyYdZawYQfg+o+mr/CP6kfB9R9NX+Ef1JOiDCD8H1H01f4R/Uj4PqPpq/wAI/qSdEGEH4PqPpq/wj+pHwfUfTV/hH9STogwg/B9R9NX+Ef1J46uy2pGezUVKqjJJqOAPP15aSt7QaF79NdXXjdZWyDccAFuWScGDDWh7bBlNRUR0+SOQfIjfkHmOs1r0lwdmGorywUEd1+4T/wAz+Iyoq7O6oO7C3aLCWwWJdH21KLiygB8CsqEIxgieGl7J6iuxGDghQyuO8tBtU22Wdfmk94p/yY8YHS9zf9PX+Ef1JnuL/pq/wj+pOX1XZnXEkrqCTtA3d7YgZhSFDbByX4wbvbOzQ8ucGET4PqPpq/wj+pHwfUfTV/hH9STczMGEH4PqPpq/wj+pHwfUfTV/hH9STogwiU03BhutQjxAr2k/bvOPukuIhSIiAmDMxA5rXcc1C79lDHFvd4Kue7Xni8kDDo2ByXpuGehxVartHruQWoj43aStNrFUR9NuPPqCtt/gPk/fO5xG2By3CeP6q62gPT3aWLYzbkt3VlRWRUxIChstYM887Z1IjbMiAiIgInnqLxWrO3JVBYnBOABknA5mQtNx6mwAoxOQhA2WBitmNj7Sudpz63QeJgWMTXfPDRa9LkWytgyOMqeYyOmcHn4QJMTXfG6BtIPFtW1VZZEZiCowoJIBYAvgcyFBJwOuJLa4DGSBk4GfEnw982xA4jgvHNUvfK1VpCWalg9iXFrVNtzVlFwSFACDaT0YY8M4r45qrzQHqur2axA21LQLag9q94TjATAQkNy5+WJ3GI2wOX1vaDUqcJQx+MsQ7lsxVs3d25ZQdy2AAjA9HcMyDZ2i1peoCptpts37abM7K7nrVcn99AjZ9vlO12zO2By/CeO6m62lXqFaWI7tlLdykBMVEkBQ2WfzztnUCMTMBERAREQEREBERAREQEREBERAj8QoNlViKQC6MoJ6AsCMnHvnOv2XtZdNm1A2lFKLt3hWVHqazPPJLClBjoOfXM6qYxA4tOy1wvCk+iaTm5eRRxaGXbz9cKvrY8T7c4o7F6lDTt1FYFQwVCvtuXIJqbJ9UkHP83TOSe1xGIHJ6rsnc63Dvx8YoVM7/ilGz0Bz5gFGIJOfS95MensXqFs3fCVCY51rvAY77mVs5yCotrAx4Vjpyx2mIxA47T9irFspc2VHun3lSrEO3eWsDzPUJaAP5fATspjEzAREQEREBERAREQEREBER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076" name="AutoShape 6" descr="data:image/jpeg;base64,/9j/4AAQSkZJRgABAQAAAQABAAD/2wCEAAkGBhIQERIUEBEQFRUSFBQUFRUQFxUUEBAWFRcXFxQRGBYXHSYfGBklGRQSIDIhIycqLC0sFh49NjIqNSYrLCkBCQoKDgwOGg8PGiokHCAsLC0tLCwxLCwsLikpLCwsKSwxLCw0KSwpKSksKSwpKSwpLC0pKSwpLCw1LCwqLCwsKf/AABEIAO8A0wMBIgACEQEDEQH/xAAbAAEAAgMBAQAAAAAAAAAAAAAABAUBAgYDB//EAEUQAAICAQIDBAQLBgQEBwAAAAECAAMRBBIFITEGE0FRIjJhcRQjM0JTc4GRk7LTFVJicqGxQ4KSohZjwfAHNLPR0uHx/8QAGAEBAQEBAQAAAAAAAAAAAAAAAAEDAgT/xAAuEQEAAgECBAQFBAMBAAAAAAAAAQIRITEDEkHwE1Gx4SIyYXGRBFKhwUPR8UL/2gAMAwEAAhEDEQA/APsDcbrF3cndv92V5qWHMdOSt18vdJmnuDqrDoyhhnyIyJX6Tgoqe6xjve1mfcRgoCqqEAyeQCKM+OOck8J+Qp+qr/KIEyIjMBmeV+qSsZd1UebkKPdkzx4jrhUucEkkKqjq7Hoo/wC+QB8pH0HCyPjLiHtPPd82vPzKwfVUfefGdxWMc0srXnPLXf0SqOJ0ucJbUx8ldSfuBkjMj6jRJYMWIjD+IA/3kX9mPXz09hA+jtJer3A+sn2Ej2S4rPXHffQ5rxvGft/r3WeYlfpOKBmFdimuzmdjcwwHUow5MP6jxAk/M4ms13d1tFozDMREjoiIgIiICIiAiIgIiICIiAiIgIiIGtvqn3GReE/IU/VV/lElW+qfcZF4T8hT9VX+UQiZMGZnnfYFUseigk+4DMKrqFNuoZz6tHxaD+MjNj/YCq/6paCQeCVlaK89WG9v5rPTb+rGT53xN8eWjLhR8OZ3nXv0IiJw1RtXoUtUq6gj7iD4MCOYI8xzkFdU+mIF7b6uQW35yZ6Lbjlj+P78dTbzV0BBBwQeRB6Gd1tjSdmdqZnMaSyGzMynRDo+mTQT48zps+XnX+X3dLdWzzH/AOxauNY2Wl86TpLMRE4dkREBERAREQEREBERAREQEREDW31T7jIvCfkKfqq/yiSrfVPuMi8J+Qp+qr/KIRMkXinyNv1b/lMlSPrq91br+8jD3ZBEtd4S3yy20fqJ/Kv9hPaReF276am5elWh5dOaiSotpMlJzWJIiJHRMGZiBVcX47XQ1aMCz2E4RMFgi87LTnkEUcyT7hknE8U1A0wVlOdNZgjHP4Pu5hh/yjkfy58umOPcBSxLSlSF7u6WwlVZmrRuYUOdu7aXxnlkzw4LxxXY6a1VWxARs3K/ojb6DbeQIV6wfDJwM4ndbY32Z3rzaxv078nRKczMp9Mx0rCtiTU5+KY/4R8KCfL90/Z5ZtwZLVx9lpbm+7MRE5dkREBERAREQEREBERAREQNbfVPuMi8J+Qp+qr/ACiSrfVPuMi8J+Qp+qr/ACiETJgzMwYVX8BOKtp61u9f2KxC/wC3bLGVenPd6mxfC4C1f5lwlg/9M/bLMTTifNnz1ZcL5ceWn4ZiImbUiIgYM5/tBwMNi2obXDKXKZ3lFJdtigEbycc8ZOOucToYgUHBjddpyNWgYFRtYYVrl6hmTPxb8gcZ5ZHMHIFd2Z7UWWah9PcCuxTs3jFrFT8/HLcV58uXL2zr8Sq4twVbGW1MLdUco3TJx6jeanp9vKejg3pEWpeN9p8p73eXj8PiZrfhztvHnHey1EzIug1gtQMAR4Mp6ow5Mh9oMlTCYxOJemJiYzBERIpERAREQEREBERAREQNbfVPuMi8J+Qp+qr/ACiSrfVPuMi8J+Qp+qr/ACiETIiIVXcZqO1bVBLUneAOrLgixPtUnHtAk2m4MoYEEMAQR4g9DNmEqtEe4tNJ5I+XpPl4vT9nMj+E/wAM0j4q46x6d/2yn4LZ6T6++34W8TAmZm1IiICIiAiIgVGrPcW97/h2EJb5I3RLf7Kf8vlLbM87qA4KsAVYEEHoQeokHhNrLupsJLVYwx62VnOx/fyKn2r7ZpPxVz1j0Yx8FsdJ9fff8rOIiZtiIiAiIgIiICIiAiIga2+qfcZF4T8hT9VX+USVb6p9xkXhPyFP1Vf5RCJkREKSLxDQi1cHIOQVYesjDmrD2g/fJUSxOJzCTETGJV/DuIFia7MC2sDcByVgeli+an+hyJPzIXEtD3gyh22JnY4+aT4HzU4GR/1AlJwbtoHt7jUVmu7dt5ZKM3l5r9v3zeOFPEib0jbePL29HnnjRwpinEnfafP39f4dTExmZnnekiIgIiICVfF6yu25B6VWSwHV6j8onvwAw9q+2WkwROq25Zy4vXmjDWq4MAVOQQCCOhB6Gbyp4We5dqPBR3lX1bHmv+VuXuZZa5i9eWSluaNd/wC2YmMzIM5dkREBExmZgIiICIiBrb6p9xkXhJ+Ip+qr/KJJt9Vvcf7TnOMapqtBSyOytnRr6LBSQ9lSOuTy5oze7r4QjpcwDOVPaB0NaAKVs7wGx71Z6WBIRThSGyoYjmeYwfOQND29dNPV3qK1gr0xYh8d53taMz+ryIL8x/WFy7qJx9XbtnRiKVDDuxtLk+lZXu2nCZ5N6J5e/E6HgWua/TUWvtDWVo7BfVDMoJHPyJgTsSr1XZul7DbgraQMWKcMpXow8M+Bz1EtZ532hFZjnCgk464AzOq3tTWs4cXpW8YtGVdp+IsjCvUABicJYOVV3s/gf+Enn4E+FmGnPaLX23V1Nqa6O61IBCDkaVZC6B2Y4sJwB6IGCwxnGZMRLdP6u62r90nN1Q/hJ9dfYeftPSdzi+2k9994cZtTfWPPrH+/v/1bxPDSatbV3IwYezwPiCPA+wz3mcxjSWsTExmCIiRSIiBxnbvT60tU2kZVVVc2OVIepB8ptcHqwI5bT6mcjHO64xqnTQ3vuC2Lp7HDVnKhxWSCpI5jIGMiW7oCCCAc+B6GVHDr1rpdbSANOxrJboVGDWfblGQe+ab1+3p36s9r/f1j29FVR2ieru+QcWFVY3ahCasquLfRB9AuxXrkHHLnyiabt09OnY3ItjpW1gO8A2gPcMEBfRbFPhkc5fNx7RoSCyLgAsShC15cp6ZIwnpjHPHOajtLoySodOW3Ponau4kLk4wMn+485m7Vyduywf4lQU8N5P8Ai3Vc8LnpSG5An0+nLJmaTtHYdGuoapSwb4xUY/Fp3m1m9XJKrzxjngy30Vtdq7qwCM9dpHkfEe7nJIrHlCuP1Pa+xrUpCiphZQWIYMCGtFdlRyo/e6iSh2wsDKr6bDFnU/GAKDW2LAGcKGOGRgB1BPlOkNCk52jPumxqB6jpz/8AuBkGZmAJmAiIgaW+qfcf7Srr1ldWkpe0EqEpHJd2N21QSPLLDJ8BLW31T7jIGjqR9LWtgBVqUVg3QgoAQfshFXxPtPTWmK1BfbvVHUqrKHRWOceVgI88z2PajSDrkHLDBrO7KMyNyxnkQfsI8xMNwnR32W5T062FTc3QZKVsFHMA5Vaun7vsk27hGndtxVN29jlTtYsyhXBIOTlVAI8cDyhVgtQ8h902C46TWtgehB93ObwERECj4l2bR+dWKyEtUAD0fjAAWA6K424DYONzcjmUdPG9Ro3K3hnB57DksSRzFDnGVDPTUobmzZ9UTuJA1/CK7zWbQW7tiyqSdm4gjcV6EjJwfA9IEGk1ahi9Fnd3LycDG8YJGy2v5wyCPs5GSa+LFCF1KisnkHHOhz7GPqn2Nj2ZlRd2aejB0zMFJsdygQXZYoUUEAbq1CuNnLOVPPBJ30PaQMGTVqqnDM3o4pCbmUZ3nnkr5fOXONwE0i+mLa+rKaYnNdJ/h06mZlOmhsqAOnOFOCabT6A5dEYZKH2c19gknS8VVm2OGrs/cs5Mfap6OPaCZJp1rqRxNcW0nvr3KfEwDMzhqwZUX6RLLra7Blbqq2KnPMoxBI8j8nzHTAluTK3hzd5bZaPVwK0P7wQks/uLEj/J7ZpTaZZX3rH1/pAs7HVPa7P6dVlXdvU+4iw72cu5z6Wd3QjwE9P+DtP5W9Kx8pZn4pt1fj4H75fRM2qNoNClKBKxhQSeZJ5sSScn2kyTEQEREBERAREQNLfVPuMqBw83abTBX2lBU+CNyOAmCjrkZX0s9eqr5S4t9U+4yLwn5Cn6qv8AKIRQavsrt76xriqsrZCp8mvdVoWX0uVg7nIYdM4xN/8Ag495v79sbnYptIX0mVlPJwSy4OCSR6R5AcpecZ/8vf8AVWflMlLAgcE4V8HRlLbizbs4x4ABepJxjxJ+4CWMxujdCq5+NILmq22lk7vcQhKKLCQpLeXI+7E3t4vUr1oXGbd23HNfRGTk9By6ecg6js6W1L376/SFIAaslk7ok5DBxzO49R5StbsH6O1bK1XF2AKR6Jur2Ej0+isWYDwBxnxgdWdQoOCy5HgSMj/vImj62sMql0DMSFXI3MQMkAewTj9Z/wCHb2WO/wAJAL1Gr5LIAJc7vX6+n/tltR2X23rd3gLK9jYKDG2wEFAScjmc5yQOeAIHQGVnE+AV38+avkNuTqSvNSR4gMFbHmokvUa6uoZtsRB/GQP7z00+pWxVdGDKwypHQg+MvLOM40TmjOM6uRo0+s02orRMd23dLjG5LTg97aX9ZWCo7EnqWQDOMzqtVo0tXbYoYdcHwI6EeR9onuYawDqQPfyiJmJ0JiJjEqw0X0/Jk3J+5YcXL/LZ873N98kaLiaW5CnDL6yMNtie9Tz+3pNb+M1KcBw7eCVem5PuXp7zgSBqeDtqyDeO7UZ2qhHfHIwd1g6D+FeXmT0m8RzfPp9fbq802ms44ev09+nej2tu+FEpWT3XNbLF+f4GpD/Qt4dBz6WlNQQBVAAUAADoAOQErKdQ+m2pdg19FtQBVXwC2KOS/wAw5e6WwaccTTSNmnC1zM/N177yzExmMzJszExmMwMxMZmcwEREBERA1t9U+4yLwn5Cn6qv8okq31T7jIvCfkKfqq/yiEOMDOnux41v06+qZA4l2s02nr32O2wHDMqsQg/eblyXOBnzIl3I+s4fXcFFqK4VtwDgMAwBAbB8cE/fAqOEaqzXVLcHeqqwZRUGLGXwZnYHr19ED3mThwGk+sm/22s1h/3EyLotA+jXZSivTkkIuFtryckDPouM56kH3yUnHqc4djWfK4Gs/wC7kfsJm88//jb6d5eaPD/yb/X+un4/DP7A0/0FX+kR+wdP9BV/pEmpaGGQQfdzEzumfiX85a+Fw/2x+EH9gaf6Cr/SI/YNA6Vhf5CyZ9+0jMn5njbrEQgMyqWzgMQC2MZxnr1H3yxe89ZJ4fDjWYj+FDxHsDpriT8YjHxVif6Nn+mJO0HZqqqtEO5tigbtzrnHjgNgS23QTO7fqOLasVm04hxX9Lwa2m0VjMoH7A0/0NZ9pGSfeTzMyvA9OOlNX+hT/cSdmMzPxL+ctPC4f7Y/Dzq06qMKqqPJQAP6T1xI9vEKl9aytf5mUf3MjHj1PzWL/VK9n5QY5LT0k56V0zCbZWCCCAQRgg8wR5TnuBdoaTqLdIrkvSxCoQ29FGcgkj1QRyYnBDKOssW19z8qqCoPz7yFH+hcsftxPHhPZijTt3iovetu3WKu1m3dRgfNzzwc8+fM851jliYlzE81omI2697qrVdoLKNTeqkWZsRVWywhawNO1rEAA9WQj7ZCft7YaWYooZ2YKFY7qkYIEsOVwSC4Ptl9xvtAtNdrooY1OisWB7sZsrRxuHzgLM4/9jNm7Taflndz24G3ntcEo/P5pVWPn6J5cjMmqp4N2zd006mvc7qu8s4VlxsVs55Gw79+0dVlnxXj9lFjL3SlAquHLNggko+cLyIY18vEN4Ynrpu0lD7Nm8722r6BGeQIYE4yMMDyzyz5GXG2FcZw7tXc5ttFZZcaUmvOTSH71XK4XLHetfL2+yXXZ3jr6oMXqFZXw3BjkFlZSuMqQVPXwIlyKxMhYGYiICIiBrb6p9xkXhPyFP1Vf5RJVvqn3GReE/IU/VV/lEImREQrBEw1YIwRkeR6TaIFBxNNLTZUtlKL3m/4wba1TYuSWbIIGJuh0hYqt5yqbyE1FgVV3Fd3J8esCJntH2bGtAVrCgC2LyUHItXa3X2SKOxyh7nFzg3tlsBccrDYAPIZZh54I5jE78S3nLPwqfth66S7TWGwC24d2xU7tRaAwCqxdfjOa4decj8b7Hpq+6IusCruJ3M9pYNjG0uxA6f1kbR/+HiVKyre+HNZOVXDdzs7rI6YGzmBgMGOfDHT6DRrTWtagYUYGAqjz5BQABzndOPxKW5qzq4v+m4XEry2rGFdwvspVQu1bNSc+drqPsCECTf2Mn72o/Hv/wDnJ2Iktxr2nMzK14HDrGIrCB+w6fEOfabLCT9paYHANP401n2sNzfecmWETnxLecuvC4f7Y/CPVw6pfVqrHh6KqP8ApPfbMxOZmZ3dxWI2hjbGJmJFQL+BUPv3Vg94QzDJAZgVIbAPXKLz8dozNR2e0+AO6TCkEDwGPVGPIcsDoMcpYxAr6eAadNm2sfF42dTsx6oGT0GBgeGOUsIiAiIgIiICIiBrb6p9xkXhPyFP1Vf5RJVvqn3GReE/IU/VV/lEImRE8NZqRWjORnapbA6nHOFe8TEzARiIgIiICIiAiIgIiICInhXqQbHTHqBTnwO7dj8sD3iIgIiICIiAiIgIiIGHGQR5iVum0N9aKovTCKFGaueAMD5/slnMGBRji3xnd/C6d+cbe5bru29d+PWBHvEk6rQ3WIyG+vDAqcVHPP8AzyDxLgtz6h3qKKpprQHJBJS/vWXAHIMpK7gcjOZA0vC9T8JZWstAUUur77DWoFtjPSAfRsJrKISefPPgIRes9odUOppDuGZV7r0mC43EDvOg3L94nr3N/wBPX+Ef1Jz3FOzmrsvSxbVG03AsHZXaq16iK1GCEIWtl3Dry8zje3geu76tluzWi7XU2Pm1fiuRO0Yb0LPSH73tMC60zW2qHr1FLKc4Zasg4JB5955gz1+D6j6av8I/qTw7NcMfT6aup8blL52ksPSdmHM8zyYdZawYQfg+o+mr/CP6kfB9R9NX+Ef1JOiDCD8H1H01f4R/Uj4PqPpq/wAI/qSdEGEH4PqPpq/wj+pHwfUfTV/hH9STogwg/B9R9NX+Ef1J46uy2pGezUVKqjJJqOAPP15aSt7QaF79NdXXjdZWyDccAFuWScGDDWh7bBlNRUR0+SOQfIjfkHmOs1r0lwdmGorywUEd1+4T/wAz+Iyoq7O6oO7C3aLCWwWJdH21KLiygB8CsqEIxgieGl7J6iuxGDghQyuO8tBtU22Wdfmk94p/yY8YHS9zf9PX+Ef1JnuL/pq/wj+pOX1XZnXEkrqCTtA3d7YgZhSFDbByX4wbvbOzQ8ucGET4PqPpq/wj+pHwfUfTV/hH9STczMGEH4PqPpq/wj+pHwfUfTV/hH9STogwiU03BhutQjxAr2k/bvOPukuIhSIiAmDMxA5rXcc1C79lDHFvd4Kue7Xni8kDDo2ByXpuGehxVartHruQWoj43aStNrFUR9NuPPqCtt/gPk/fO5xG2By3CeP6q62gPT3aWLYzbkt3VlRWRUxIChstYM887Z1IjbMiAiIgInnqLxWrO3JVBYnBOABknA5mQtNx6mwAoxOQhA2WBitmNj7Sudpz63QeJgWMTXfPDRa9LkWytgyOMqeYyOmcHn4QJMTXfG6BtIPFtW1VZZEZiCowoJIBYAvgcyFBJwOuJLa4DGSBk4GfEnw982xA4jgvHNUvfK1VpCWalg9iXFrVNtzVlFwSFACDaT0YY8M4r45qrzQHqur2axA21LQLag9q94TjATAQkNy5+WJ3GI2wOX1vaDUqcJQx+MsQ7lsxVs3d25ZQdy2AAjA9HcMyDZ2i1peoCptpts37abM7K7nrVcn99AjZ9vlO12zO2By/CeO6m62lXqFaWI7tlLdykBMVEkBQ2WfzztnUCMTMBERAREQEREBERAREQEREBERAj8QoNlViKQC6MoJ6AsCMnHvnOv2XtZdNm1A2lFKLt3hWVHqazPPJLClBjoOfXM6qYxA4tOy1wvCk+iaTm5eRRxaGXbz9cKvrY8T7c4o7F6lDTt1FYFQwVCvtuXIJqbJ9UkHP83TOSe1xGIHJ6rsnc63Dvx8YoVM7/ilGz0Bz5gFGIJOfS95MensXqFs3fCVCY51rvAY77mVs5yCotrAx4Vjpyx2mIxA47T9irFspc2VHun3lSrEO3eWsDzPUJaAP5fATspjEzAREQEREBERAREQEREBER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077" name="AutoShape 8" descr="data:image/jpeg;base64,/9j/4AAQSkZJRgABAQAAAQABAAD/2wCEAAkGBhIQERIUEBEQFRUSFBQUFRUQFxUUEBAWFRcXFxQRGBYXHSYfGBklGRQSIDIhIycqLC0sFh49NjIqNSYrLCkBCQoKDgwOGg8PGiokHCAsLC0tLCwxLCwsLikpLCwsKSwxLCw0KSwpKSksKSwpKSwpLC0pKSwpLCw1LCwqLCwsKf/AABEIAO8A0wMBIgACEQEDEQH/xAAbAAEAAgMBAQAAAAAAAAAAAAAABAUBAgYDB//EAEUQAAICAQIDBAQLBgQEBwAAAAECAAMRBBIFITEGE0FRIjJhcRQjM0JTc4GRk7LTFVJicqGxQ4KSohZjwfAHNLPR0uHx/8QAGAEBAQEBAQAAAAAAAAAAAAAAAAEDAgT/xAAuEQEAAgECBAQFBAMBAAAAAAAAAQIRITEDEkHwE1Gx4SIyYXGRBFKhwUPR8UL/2gAMAwEAAhEDEQA/APsDcbrF3cndv92V5qWHMdOSt18vdJmnuDqrDoyhhnyIyJX6Tgoqe6xjve1mfcRgoCqqEAyeQCKM+OOck8J+Qp+qr/KIEyIjMBmeV+qSsZd1UebkKPdkzx4jrhUucEkkKqjq7Hoo/wC+QB8pH0HCyPjLiHtPPd82vPzKwfVUfefGdxWMc0srXnPLXf0SqOJ0ucJbUx8ldSfuBkjMj6jRJYMWIjD+IA/3kX9mPXz09hA+jtJer3A+sn2Ej2S4rPXHffQ5rxvGft/r3WeYlfpOKBmFdimuzmdjcwwHUow5MP6jxAk/M4ms13d1tFozDMREjoiIgIiICIiAiIgIiICIiAiIgIiIGtvqn3GReE/IU/VV/lElW+qfcZF4T8hT9VX+UQiZMGZnnfYFUseigk+4DMKrqFNuoZz6tHxaD+MjNj/YCq/6paCQeCVlaK89WG9v5rPTb+rGT53xN8eWjLhR8OZ3nXv0IiJw1RtXoUtUq6gj7iD4MCOYI8xzkFdU+mIF7b6uQW35yZ6Lbjlj+P78dTbzV0BBBwQeRB6Gd1tjSdmdqZnMaSyGzMynRDo+mTQT48zps+XnX+X3dLdWzzH/AOxauNY2Wl86TpLMRE4dkREBERAREQEREBERAREQEREDW31T7jIvCfkKfqq/yiSrfVPuMi8J+Qp+qr/KIRMkXinyNv1b/lMlSPrq91br+8jD3ZBEtd4S3yy20fqJ/Kv9hPaReF276am5elWh5dOaiSotpMlJzWJIiJHRMGZiBVcX47XQ1aMCz2E4RMFgi87LTnkEUcyT7hknE8U1A0wVlOdNZgjHP4Pu5hh/yjkfy58umOPcBSxLSlSF7u6WwlVZmrRuYUOdu7aXxnlkzw4LxxXY6a1VWxARs3K/ojb6DbeQIV6wfDJwM4ndbY32Z3rzaxv078nRKczMp9Mx0rCtiTU5+KY/4R8KCfL90/Z5ZtwZLVx9lpbm+7MRE5dkREBERAREQEREBERAREQNbfVPuMi8J+Qp+qr/ACiSrfVPuMi8J+Qp+qr/ACiETJgzMwYVX8BOKtp61u9f2KxC/wC3bLGVenPd6mxfC4C1f5lwlg/9M/bLMTTifNnz1ZcL5ceWn4ZiImbUiIgYM5/tBwMNi2obXDKXKZ3lFJdtigEbycc8ZOOucToYgUHBjddpyNWgYFRtYYVrl6hmTPxb8gcZ5ZHMHIFd2Z7UWWah9PcCuxTs3jFrFT8/HLcV58uXL2zr8Sq4twVbGW1MLdUco3TJx6jeanp9vKejg3pEWpeN9p8p73eXj8PiZrfhztvHnHey1EzIug1gtQMAR4Mp6ow5Mh9oMlTCYxOJemJiYzBERIpERAREQEREBERAREQNbfVPuMi8J+Qp+qr/ACiSrfVPuMi8J+Qp+qr/ACiETIiIVXcZqO1bVBLUneAOrLgixPtUnHtAk2m4MoYEEMAQR4g9DNmEqtEe4tNJ5I+XpPl4vT9nMj+E/wAM0j4q46x6d/2yn4LZ6T6++34W8TAmZm1IiICIiAiIgVGrPcW97/h2EJb5I3RLf7Kf8vlLbM87qA4KsAVYEEHoQeokHhNrLupsJLVYwx62VnOx/fyKn2r7ZpPxVz1j0Yx8FsdJ9fff8rOIiZtiIiAiIgIiICIiAiIga2+qfcZF4T8hT9VX+USVb6p9xkXhPyFP1Vf5RCJkREKSLxDQi1cHIOQVYesjDmrD2g/fJUSxOJzCTETGJV/DuIFia7MC2sDcByVgeli+an+hyJPzIXEtD3gyh22JnY4+aT4HzU4GR/1AlJwbtoHt7jUVmu7dt5ZKM3l5r9v3zeOFPEib0jbePL29HnnjRwpinEnfafP39f4dTExmZnnekiIgIiICVfF6yu25B6VWSwHV6j8onvwAw9q+2WkwROq25Zy4vXmjDWq4MAVOQQCCOhB6Gbyp4We5dqPBR3lX1bHmv+VuXuZZa5i9eWSluaNd/wC2YmMzIM5dkREBExmZgIiICIiBrb6p9xkXhJ+Ip+qr/KJJt9Vvcf7TnOMapqtBSyOytnRr6LBSQ9lSOuTy5oze7r4QjpcwDOVPaB0NaAKVs7wGx71Z6WBIRThSGyoYjmeYwfOQND29dNPV3qK1gr0xYh8d53taMz+ryIL8x/WFy7qJx9XbtnRiKVDDuxtLk+lZXu2nCZ5N6J5e/E6HgWua/TUWvtDWVo7BfVDMoJHPyJgTsSr1XZul7DbgraQMWKcMpXow8M+Bz1EtZ532hFZjnCgk464AzOq3tTWs4cXpW8YtGVdp+IsjCvUABicJYOVV3s/gf+Enn4E+FmGnPaLX23V1Nqa6O61IBCDkaVZC6B2Y4sJwB6IGCwxnGZMRLdP6u62r90nN1Q/hJ9dfYeftPSdzi+2k9994cZtTfWPPrH+/v/1bxPDSatbV3IwYezwPiCPA+wz3mcxjSWsTExmCIiRSIiBxnbvT60tU2kZVVVc2OVIepB8ptcHqwI5bT6mcjHO64xqnTQ3vuC2Lp7HDVnKhxWSCpI5jIGMiW7oCCCAc+B6GVHDr1rpdbSANOxrJboVGDWfblGQe+ab1+3p36s9r/f1j29FVR2ieru+QcWFVY3ahCasquLfRB9AuxXrkHHLnyiabt09OnY3ItjpW1gO8A2gPcMEBfRbFPhkc5fNx7RoSCyLgAsShC15cp6ZIwnpjHPHOajtLoySodOW3Ponau4kLk4wMn+485m7Vyduywf4lQU8N5P8Ai3Vc8LnpSG5An0+nLJmaTtHYdGuoapSwb4xUY/Fp3m1m9XJKrzxjngy30Vtdq7qwCM9dpHkfEe7nJIrHlCuP1Pa+xrUpCiphZQWIYMCGtFdlRyo/e6iSh2wsDKr6bDFnU/GAKDW2LAGcKGOGRgB1BPlOkNCk52jPumxqB6jpz/8AuBkGZmAJmAiIgaW+qfcf7Srr1ldWkpe0EqEpHJd2N21QSPLLDJ8BLW31T7jIGjqR9LWtgBVqUVg3QgoAQfshFXxPtPTWmK1BfbvVHUqrKHRWOceVgI88z2PajSDrkHLDBrO7KMyNyxnkQfsI8xMNwnR32W5T062FTc3QZKVsFHMA5Vaun7vsk27hGndtxVN29jlTtYsyhXBIOTlVAI8cDyhVgtQ8h902C46TWtgehB93ObwERECj4l2bR+dWKyEtUAD0fjAAWA6K424DYONzcjmUdPG9Ro3K3hnB57DksSRzFDnGVDPTUobmzZ9UTuJA1/CK7zWbQW7tiyqSdm4gjcV6EjJwfA9IEGk1ahi9Fnd3LycDG8YJGy2v5wyCPs5GSa+LFCF1KisnkHHOhz7GPqn2Nj2ZlRd2aejB0zMFJsdygQXZYoUUEAbq1CuNnLOVPPBJ30PaQMGTVqqnDM3o4pCbmUZ3nnkr5fOXONwE0i+mLa+rKaYnNdJ/h06mZlOmhsqAOnOFOCabT6A5dEYZKH2c19gknS8VVm2OGrs/cs5Mfap6OPaCZJp1rqRxNcW0nvr3KfEwDMzhqwZUX6RLLra7Blbqq2KnPMoxBI8j8nzHTAluTK3hzd5bZaPVwK0P7wQks/uLEj/J7ZpTaZZX3rH1/pAs7HVPa7P6dVlXdvU+4iw72cu5z6Wd3QjwE9P+DtP5W9Kx8pZn4pt1fj4H75fRM2qNoNClKBKxhQSeZJ5sSScn2kyTEQEREBERAREQNLfVPuMqBw83abTBX2lBU+CNyOAmCjrkZX0s9eqr5S4t9U+4yLwn5Cn6qv8AKIRQavsrt76xriqsrZCp8mvdVoWX0uVg7nIYdM4xN/8Ag495v79sbnYptIX0mVlPJwSy4OCSR6R5AcpecZ/8vf8AVWflMlLAgcE4V8HRlLbizbs4x4ABepJxjxJ+4CWMxujdCq5+NILmq22lk7vcQhKKLCQpLeXI+7E3t4vUr1oXGbd23HNfRGTk9By6ecg6js6W1L376/SFIAaslk7ok5DBxzO49R5StbsH6O1bK1XF2AKR6Jur2Ej0+isWYDwBxnxgdWdQoOCy5HgSMj/vImj62sMql0DMSFXI3MQMkAewTj9Z/wCHb2WO/wAJAL1Gr5LIAJc7vX6+n/tltR2X23rd3gLK9jYKDG2wEFAScjmc5yQOeAIHQGVnE+AV38+avkNuTqSvNSR4gMFbHmokvUa6uoZtsRB/GQP7z00+pWxVdGDKwypHQg+MvLOM40TmjOM6uRo0+s02orRMd23dLjG5LTg97aX9ZWCo7EnqWQDOMzqtVo0tXbYoYdcHwI6EeR9onuYawDqQPfyiJmJ0JiJjEqw0X0/Jk3J+5YcXL/LZ873N98kaLiaW5CnDL6yMNtie9Tz+3pNb+M1KcBw7eCVem5PuXp7zgSBqeDtqyDeO7UZ2qhHfHIwd1g6D+FeXmT0m8RzfPp9fbq802ms44ev09+nej2tu+FEpWT3XNbLF+f4GpD/Qt4dBz6WlNQQBVAAUAADoAOQErKdQ+m2pdg19FtQBVXwC2KOS/wAw5e6WwaccTTSNmnC1zM/N177yzExmMzJszExmMwMxMZmcwEREBERA1t9U+4yLwn5Cn6qv8okq31T7jIvCfkKfqq/yiEOMDOnux41v06+qZA4l2s02nr32O2wHDMqsQg/eblyXOBnzIl3I+s4fXcFFqK4VtwDgMAwBAbB8cE/fAqOEaqzXVLcHeqqwZRUGLGXwZnYHr19ED3mThwGk+sm/22s1h/3EyLotA+jXZSivTkkIuFtryckDPouM56kH3yUnHqc4djWfK4Gs/wC7kfsJm88//jb6d5eaPD/yb/X+un4/DP7A0/0FX+kR+wdP9BV/pEmpaGGQQfdzEzumfiX85a+Fw/2x+EH9gaf6Cr/SI/YNA6Vhf5CyZ9+0jMn5njbrEQgMyqWzgMQC2MZxnr1H3yxe89ZJ4fDjWYj+FDxHsDpriT8YjHxVif6Nn+mJO0HZqqqtEO5tigbtzrnHjgNgS23QTO7fqOLasVm04hxX9Lwa2m0VjMoH7A0/0NZ9pGSfeTzMyvA9OOlNX+hT/cSdmMzPxL+ctPC4f7Y/Dzq06qMKqqPJQAP6T1xI9vEKl9aytf5mUf3MjHj1PzWL/VK9n5QY5LT0k56V0zCbZWCCCAQRgg8wR5TnuBdoaTqLdIrkvSxCoQ29FGcgkj1QRyYnBDKOssW19z8qqCoPz7yFH+hcsftxPHhPZijTt3iovetu3WKu1m3dRgfNzzwc8+fM851jliYlzE81omI2697qrVdoLKNTeqkWZsRVWywhawNO1rEAA9WQj7ZCft7YaWYooZ2YKFY7qkYIEsOVwSC4Ptl9xvtAtNdrooY1OisWB7sZsrRxuHzgLM4/9jNm7Taflndz24G3ntcEo/P5pVWPn6J5cjMmqp4N2zd006mvc7qu8s4VlxsVs55Gw79+0dVlnxXj9lFjL3SlAquHLNggko+cLyIY18vEN4Ynrpu0lD7Nm8722r6BGeQIYE4yMMDyzyz5GXG2FcZw7tXc5ttFZZcaUmvOTSH71XK4XLHetfL2+yXXZ3jr6oMXqFZXw3BjkFlZSuMqQVPXwIlyKxMhYGYiICIiBrb6p9xkXhPyFP1Vf5RJVvqn3GReE/IU/VV/lEImREQrBEw1YIwRkeR6TaIFBxNNLTZUtlKL3m/4wba1TYuSWbIIGJuh0hYqt5yqbyE1FgVV3Fd3J8esCJntH2bGtAVrCgC2LyUHItXa3X2SKOxyh7nFzg3tlsBccrDYAPIZZh54I5jE78S3nLPwqfth66S7TWGwC24d2xU7tRaAwCqxdfjOa4decj8b7Hpq+6IusCruJ3M9pYNjG0uxA6f1kbR/+HiVKyre+HNZOVXDdzs7rI6YGzmBgMGOfDHT6DRrTWtagYUYGAqjz5BQABzndOPxKW5qzq4v+m4XEry2rGFdwvspVQu1bNSc+drqPsCECTf2Mn72o/Hv/wDnJ2Iktxr2nMzK14HDrGIrCB+w6fEOfabLCT9paYHANP401n2sNzfecmWETnxLecuvC4f7Y/CPVw6pfVqrHh6KqP8ApPfbMxOZmZ3dxWI2hjbGJmJFQL+BUPv3Vg94QzDJAZgVIbAPXKLz8dozNR2e0+AO6TCkEDwGPVGPIcsDoMcpYxAr6eAadNm2sfF42dTsx6oGT0GBgeGOUsIiAiIgIiICIiBrb6p9xkXhPyFP1Vf5RJVvqn3GReE/IU/VV/lEImRE8NZqRWjORnapbA6nHOFe8TEzARiIgIiICIiAiIgIiICInhXqQbHTHqBTnwO7dj8sD3iIgIiICIiAiIgIiIGHGQR5iVum0N9aKovTCKFGaueAMD5/slnMGBRji3xnd/C6d+cbe5bru29d+PWBHvEk6rQ3WIyG+vDAqcVHPP8AzyDxLgtz6h3qKKpprQHJBJS/vWXAHIMpK7gcjOZA0vC9T8JZWstAUUur77DWoFtjPSAfRsJrKISefPPgIRes9odUOppDuGZV7r0mC43EDvOg3L94nr3N/wBPX+Ef1Jz3FOzmrsvSxbVG03AsHZXaq16iK1GCEIWtl3Dry8zje3geu76tluzWi7XU2Pm1fiuRO0Yb0LPSH73tMC60zW2qHr1FLKc4Zasg4JB5955gz1+D6j6av8I/qTw7NcMfT6aup8blL52ksPSdmHM8zyYdZawYQfg+o+mr/CP6kfB9R9NX+Ef1JOiDCD8H1H01f4R/Uj4PqPpq/wAI/qSdEGEH4PqPpq/wj+pHwfUfTV/hH9STogwg/B9R9NX+Ef1J46uy2pGezUVKqjJJqOAPP15aSt7QaF79NdXXjdZWyDccAFuWScGDDWh7bBlNRUR0+SOQfIjfkHmOs1r0lwdmGorywUEd1+4T/wAz+Iyoq7O6oO7C3aLCWwWJdH21KLiygB8CsqEIxgieGl7J6iuxGDghQyuO8tBtU22Wdfmk94p/yY8YHS9zf9PX+Ef1JnuL/pq/wj+pOX1XZnXEkrqCTtA3d7YgZhSFDbByX4wbvbOzQ8ucGET4PqPpq/wj+pHwfUfTV/hH9STczMGEH4PqPpq/wj+pHwfUfTV/hH9STogwiU03BhutQjxAr2k/bvOPukuIhSIiAmDMxA5rXcc1C79lDHFvd4Kue7Xni8kDDo2ByXpuGehxVartHruQWoj43aStNrFUR9NuPPqCtt/gPk/fO5xG2By3CeP6q62gPT3aWLYzbkt3VlRWRUxIChstYM887Z1IjbMiAiIgInnqLxWrO3JVBYnBOABknA5mQtNx6mwAoxOQhA2WBitmNj7Sudpz63QeJgWMTXfPDRa9LkWytgyOMqeYyOmcHn4QJMTXfG6BtIPFtW1VZZEZiCowoJIBYAvgcyFBJwOuJLa4DGSBk4GfEnw982xA4jgvHNUvfK1VpCWalg9iXFrVNtzVlFwSFACDaT0YY8M4r45qrzQHqur2axA21LQLag9q94TjATAQkNy5+WJ3GI2wOX1vaDUqcJQx+MsQ7lsxVs3d25ZQdy2AAjA9HcMyDZ2i1peoCptpts37abM7K7nrVcn99AjZ9vlO12zO2By/CeO6m62lXqFaWI7tlLdykBMVEkBQ2WfzztnUCMTMBERAREQEREBERAREQEREBERAj8QoNlViKQC6MoJ6AsCMnHvnOv2XtZdNm1A2lFKLt3hWVHqazPPJLClBjoOfXM6qYxA4tOy1wvCk+iaTm5eRRxaGXbz9cKvrY8T7c4o7F6lDTt1FYFQwVCvtuXIJqbJ9UkHP83TOSe1xGIHJ6rsnc63Dvx8YoVM7/ilGz0Bz5gFGIJOfS95MensXqFs3fCVCY51rvAY77mVs5yCotrAx4Vjpyx2mIxA47T9irFspc2VHun3lSrEO3eWsDzPUJaAP5fATspjEzAREQEREBERAREQEREBER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078" name="AutoShape 10" descr="data:image/jpeg;base64,/9j/4AAQSkZJRgABAQAAAQABAAD/2wCEAAkGBhIQERIUEBEQFRUSFBQUFRUQFxUUEBAWFRcXFxQRGBYXHSYfGBklGRQSIDIhIycqLC0sFh49NjIqNSYrLCkBCQoKDgwOGg8PGiokHCAsLC0tLCwxLCwsLikpLCwsKSwxLCw0KSwpKSksKSwpKSwpLC0pKSwpLCw1LCwqLCwsKf/AABEIAO8A0wMBIgACEQEDEQH/xAAbAAEAAgMBAQAAAAAAAAAAAAAABAUBAgYDB//EAEUQAAICAQIDBAQLBgQEBwAAAAECAAMRBBIFITEGE0FRIjJhcRQjM0JTc4GRk7LTFVJicqGxQ4KSohZjwfAHNLPR0uHx/8QAGAEBAQEBAQAAAAAAAAAAAAAAAAEDAgT/xAAuEQEAAgECBAQFBAMBAAAAAAAAAQIRITEDEkHwE1Gx4SIyYXGRBFKhwUPR8UL/2gAMAwEAAhEDEQA/APsDcbrF3cndv92V5qWHMdOSt18vdJmnuDqrDoyhhnyIyJX6Tgoqe6xjve1mfcRgoCqqEAyeQCKM+OOck8J+Qp+qr/KIEyIjMBmeV+qSsZd1UebkKPdkzx4jrhUucEkkKqjq7Hoo/wC+QB8pH0HCyPjLiHtPPd82vPzKwfVUfefGdxWMc0srXnPLXf0SqOJ0ucJbUx8ldSfuBkjMj6jRJYMWIjD+IA/3kX9mPXz09hA+jtJer3A+sn2Ej2S4rPXHffQ5rxvGft/r3WeYlfpOKBmFdimuzmdjcwwHUow5MP6jxAk/M4ms13d1tFozDMREjoiIgIiICIiAiIgIiICIiAiIgIiIGtvqn3GReE/IU/VV/lElW+qfcZF4T8hT9VX+UQiZMGZnnfYFUseigk+4DMKrqFNuoZz6tHxaD+MjNj/YCq/6paCQeCVlaK89WG9v5rPTb+rGT53xN8eWjLhR8OZ3nXv0IiJw1RtXoUtUq6gj7iD4MCOYI8xzkFdU+mIF7b6uQW35yZ6Lbjlj+P78dTbzV0BBBwQeRB6Gd1tjSdmdqZnMaSyGzMynRDo+mTQT48zps+XnX+X3dLdWzzH/AOxauNY2Wl86TpLMRE4dkREBERAREQEREBERAREQEREDW31T7jIvCfkKfqq/yiSrfVPuMi8J+Qp+qr/KIRMkXinyNv1b/lMlSPrq91br+8jD3ZBEtd4S3yy20fqJ/Kv9hPaReF276am5elWh5dOaiSotpMlJzWJIiJHRMGZiBVcX47XQ1aMCz2E4RMFgi87LTnkEUcyT7hknE8U1A0wVlOdNZgjHP4Pu5hh/yjkfy58umOPcBSxLSlSF7u6WwlVZmrRuYUOdu7aXxnlkzw4LxxXY6a1VWxARs3K/ojb6DbeQIV6wfDJwM4ndbY32Z3rzaxv078nRKczMp9Mx0rCtiTU5+KY/4R8KCfL90/Z5ZtwZLVx9lpbm+7MRE5dkREBERAREQEREBERAREQNbfVPuMi8J+Qp+qr/ACiSrfVPuMi8J+Qp+qr/ACiETJgzMwYVX8BOKtp61u9f2KxC/wC3bLGVenPd6mxfC4C1f5lwlg/9M/bLMTTifNnz1ZcL5ceWn4ZiImbUiIgYM5/tBwMNi2obXDKXKZ3lFJdtigEbycc8ZOOucToYgUHBjddpyNWgYFRtYYVrl6hmTPxb8gcZ5ZHMHIFd2Z7UWWah9PcCuxTs3jFrFT8/HLcV58uXL2zr8Sq4twVbGW1MLdUco3TJx6jeanp9vKejg3pEWpeN9p8p73eXj8PiZrfhztvHnHey1EzIug1gtQMAR4Mp6ow5Mh9oMlTCYxOJemJiYzBERIpERAREQEREBERAREQNbfVPuMi8J+Qp+qr/ACiSrfVPuMi8J+Qp+qr/ACiETIiIVXcZqO1bVBLUneAOrLgixPtUnHtAk2m4MoYEEMAQR4g9DNmEqtEe4tNJ5I+XpPl4vT9nMj+E/wAM0j4q46x6d/2yn4LZ6T6++34W8TAmZm1IiICIiAiIgVGrPcW97/h2EJb5I3RLf7Kf8vlLbM87qA4KsAVYEEHoQeokHhNrLupsJLVYwx62VnOx/fyKn2r7ZpPxVz1j0Yx8FsdJ9fff8rOIiZtiIiAiIgIiICIiAiIga2+qfcZF4T8hT9VX+USVb6p9xkXhPyFP1Vf5RCJkREKSLxDQi1cHIOQVYesjDmrD2g/fJUSxOJzCTETGJV/DuIFia7MC2sDcByVgeli+an+hyJPzIXEtD3gyh22JnY4+aT4HzU4GR/1AlJwbtoHt7jUVmu7dt5ZKM3l5r9v3zeOFPEib0jbePL29HnnjRwpinEnfafP39f4dTExmZnnekiIgIiICVfF6yu25B6VWSwHV6j8onvwAw9q+2WkwROq25Zy4vXmjDWq4MAVOQQCCOhB6Gbyp4We5dqPBR3lX1bHmv+VuXuZZa5i9eWSluaNd/wC2YmMzIM5dkREBExmZgIiICIiBrb6p9xkXhJ+Ip+qr/KJJt9Vvcf7TnOMapqtBSyOytnRr6LBSQ9lSOuTy5oze7r4QjpcwDOVPaB0NaAKVs7wGx71Z6WBIRThSGyoYjmeYwfOQND29dNPV3qK1gr0xYh8d53taMz+ryIL8x/WFy7qJx9XbtnRiKVDDuxtLk+lZXu2nCZ5N6J5e/E6HgWua/TUWvtDWVo7BfVDMoJHPyJgTsSr1XZul7DbgraQMWKcMpXow8M+Bz1EtZ532hFZjnCgk464AzOq3tTWs4cXpW8YtGVdp+IsjCvUABicJYOVV3s/gf+Enn4E+FmGnPaLX23V1Nqa6O61IBCDkaVZC6B2Y4sJwB6IGCwxnGZMRLdP6u62r90nN1Q/hJ9dfYeftPSdzi+2k9994cZtTfWPPrH+/v/1bxPDSatbV3IwYezwPiCPA+wz3mcxjSWsTExmCIiRSIiBxnbvT60tU2kZVVVc2OVIepB8ptcHqwI5bT6mcjHO64xqnTQ3vuC2Lp7HDVnKhxWSCpI5jIGMiW7oCCCAc+B6GVHDr1rpdbSANOxrJboVGDWfblGQe+ab1+3p36s9r/f1j29FVR2ieru+QcWFVY3ahCasquLfRB9AuxXrkHHLnyiabt09OnY3ItjpW1gO8A2gPcMEBfRbFPhkc5fNx7RoSCyLgAsShC15cp6ZIwnpjHPHOajtLoySodOW3Ponau4kLk4wMn+485m7Vyduywf4lQU8N5P8Ai3Vc8LnpSG5An0+nLJmaTtHYdGuoapSwb4xUY/Fp3m1m9XJKrzxjngy30Vtdq7qwCM9dpHkfEe7nJIrHlCuP1Pa+xrUpCiphZQWIYMCGtFdlRyo/e6iSh2wsDKr6bDFnU/GAKDW2LAGcKGOGRgB1BPlOkNCk52jPumxqB6jpz/8AuBkGZmAJmAiIgaW+qfcf7Srr1ldWkpe0EqEpHJd2N21QSPLLDJ8BLW31T7jIGjqR9LWtgBVqUVg3QgoAQfshFXxPtPTWmK1BfbvVHUqrKHRWOceVgI88z2PajSDrkHLDBrO7KMyNyxnkQfsI8xMNwnR32W5T062FTc3QZKVsFHMA5Vaun7vsk27hGndtxVN29jlTtYsyhXBIOTlVAI8cDyhVgtQ8h902C46TWtgehB93ObwERECj4l2bR+dWKyEtUAD0fjAAWA6K424DYONzcjmUdPG9Ro3K3hnB57DksSRzFDnGVDPTUobmzZ9UTuJA1/CK7zWbQW7tiyqSdm4gjcV6EjJwfA9IEGk1ahi9Fnd3LycDG8YJGy2v5wyCPs5GSa+LFCF1KisnkHHOhz7GPqn2Nj2ZlRd2aejB0zMFJsdygQXZYoUUEAbq1CuNnLOVPPBJ30PaQMGTVqqnDM3o4pCbmUZ3nnkr5fOXONwE0i+mLa+rKaYnNdJ/h06mZlOmhsqAOnOFOCabT6A5dEYZKH2c19gknS8VVm2OGrs/cs5Mfap6OPaCZJp1rqRxNcW0nvr3KfEwDMzhqwZUX6RLLra7Blbqq2KnPMoxBI8j8nzHTAluTK3hzd5bZaPVwK0P7wQks/uLEj/J7ZpTaZZX3rH1/pAs7HVPa7P6dVlXdvU+4iw72cu5z6Wd3QjwE9P+DtP5W9Kx8pZn4pt1fj4H75fRM2qNoNClKBKxhQSeZJ5sSScn2kyTEQEREBERAREQNLfVPuMqBw83abTBX2lBU+CNyOAmCjrkZX0s9eqr5S4t9U+4yLwn5Cn6qv8AKIRQavsrt76xriqsrZCp8mvdVoWX0uVg7nIYdM4xN/8Ag495v79sbnYptIX0mVlPJwSy4OCSR6R5AcpecZ/8vf8AVWflMlLAgcE4V8HRlLbizbs4x4ABepJxjxJ+4CWMxujdCq5+NILmq22lk7vcQhKKLCQpLeXI+7E3t4vUr1oXGbd23HNfRGTk9By6ecg6js6W1L376/SFIAaslk7ok5DBxzO49R5StbsH6O1bK1XF2AKR6Jur2Ej0+isWYDwBxnxgdWdQoOCy5HgSMj/vImj62sMql0DMSFXI3MQMkAewTj9Z/wCHb2WO/wAJAL1Gr5LIAJc7vX6+n/tltR2X23rd3gLK9jYKDG2wEFAScjmc5yQOeAIHQGVnE+AV38+avkNuTqSvNSR4gMFbHmokvUa6uoZtsRB/GQP7z00+pWxVdGDKwypHQg+MvLOM40TmjOM6uRo0+s02orRMd23dLjG5LTg97aX9ZWCo7EnqWQDOMzqtVo0tXbYoYdcHwI6EeR9onuYawDqQPfyiJmJ0JiJjEqw0X0/Jk3J+5YcXL/LZ873N98kaLiaW5CnDL6yMNtie9Tz+3pNb+M1KcBw7eCVem5PuXp7zgSBqeDtqyDeO7UZ2qhHfHIwd1g6D+FeXmT0m8RzfPp9fbq802ms44ev09+nej2tu+FEpWT3XNbLF+f4GpD/Qt4dBz6WlNQQBVAAUAADoAOQErKdQ+m2pdg19FtQBVXwC2KOS/wAw5e6WwaccTTSNmnC1zM/N177yzExmMzJszExmMwMxMZmcwEREBERA1t9U+4yLwn5Cn6qv8okq31T7jIvCfkKfqq/yiEOMDOnux41v06+qZA4l2s02nr32O2wHDMqsQg/eblyXOBnzIl3I+s4fXcFFqK4VtwDgMAwBAbB8cE/fAqOEaqzXVLcHeqqwZRUGLGXwZnYHr19ED3mThwGk+sm/22s1h/3EyLotA+jXZSivTkkIuFtryckDPouM56kH3yUnHqc4djWfK4Gs/wC7kfsJm88//jb6d5eaPD/yb/X+un4/DP7A0/0FX+kR+wdP9BV/pEmpaGGQQfdzEzumfiX85a+Fw/2x+EH9gaf6Cr/SI/YNA6Vhf5CyZ9+0jMn5njbrEQgMyqWzgMQC2MZxnr1H3yxe89ZJ4fDjWYj+FDxHsDpriT8YjHxVif6Nn+mJO0HZqqqtEO5tigbtzrnHjgNgS23QTO7fqOLasVm04hxX9Lwa2m0VjMoH7A0/0NZ9pGSfeTzMyvA9OOlNX+hT/cSdmMzPxL+ctPC4f7Y/Dzq06qMKqqPJQAP6T1xI9vEKl9aytf5mUf3MjHj1PzWL/VK9n5QY5LT0k56V0zCbZWCCCAQRgg8wR5TnuBdoaTqLdIrkvSxCoQ29FGcgkj1QRyYnBDKOssW19z8qqCoPz7yFH+hcsftxPHhPZijTt3iovetu3WKu1m3dRgfNzzwc8+fM851jliYlzE81omI2697qrVdoLKNTeqkWZsRVWywhawNO1rEAA9WQj7ZCft7YaWYooZ2YKFY7qkYIEsOVwSC4Ptl9xvtAtNdrooY1OisWB7sZsrRxuHzgLM4/9jNm7Taflndz24G3ntcEo/P5pVWPn6J5cjMmqp4N2zd006mvc7qu8s4VlxsVs55Gw79+0dVlnxXj9lFjL3SlAquHLNggko+cLyIY18vEN4Ynrpu0lD7Nm8722r6BGeQIYE4yMMDyzyz5GXG2FcZw7tXc5ttFZZcaUmvOTSH71XK4XLHetfL2+yXXZ3jr6oMXqFZXw3BjkFlZSuMqQVPXwIlyKxMhYGYiICIiBrb6p9xkXhPyFP1Vf5RJVvqn3GReE/IU/VV/lEImREQrBEw1YIwRkeR6TaIFBxNNLTZUtlKL3m/4wba1TYuSWbIIGJuh0hYqt5yqbyE1FgVV3Fd3J8esCJntH2bGtAVrCgC2LyUHItXa3X2SKOxyh7nFzg3tlsBccrDYAPIZZh54I5jE78S3nLPwqfth66S7TWGwC24d2xU7tRaAwCqxdfjOa4decj8b7Hpq+6IusCruJ3M9pYNjG0uxA6f1kbR/+HiVKyre+HNZOVXDdzs7rI6YGzmBgMGOfDHT6DRrTWtagYUYGAqjz5BQABzndOPxKW5qzq4v+m4XEry2rGFdwvspVQu1bNSc+drqPsCECTf2Mn72o/Hv/wDnJ2Iktxr2nMzK14HDrGIrCB+w6fEOfabLCT9paYHANP401n2sNzfecmWETnxLecuvC4f7Y/CPVw6pfVqrHh6KqP8ApPfbMxOZmZ3dxWI2hjbGJmJFQL+BUPv3Vg94QzDJAZgVIbAPXKLz8dozNR2e0+AO6TCkEDwGPVGPIcsDoMcpYxAr6eAadNm2sfF42dTsx6oGT0GBgeGOUsIiAiIgIiICIiBrb6p9xkXhPyFP1Vf5RJVvqn3GReE/IU/VV/lEImRE8NZqRWjORnapbA6nHOFe8TEzARiIgIiICIiAiIgIiICInhXqQbHTHqBTnwO7dj8sD3iIgIiICIiAiIgIiIGHGQR5iVum0N9aKovTCKFGaueAMD5/slnMGBRji3xnd/C6d+cbe5bru29d+PWBHvEk6rQ3WIyG+vDAqcVHPP8AzyDxLgtz6h3qKKpprQHJBJS/vWXAHIMpK7gcjOZA0vC9T8JZWstAUUur77DWoFtjPSAfRsJrKISefPPgIRes9odUOppDuGZV7r0mC43EDvOg3L94nr3N/wBPX+Ef1Jz3FOzmrsvSxbVG03AsHZXaq16iK1GCEIWtl3Dry8zje3geu76tluzWi7XU2Pm1fiuRO0Yb0LPSH73tMC60zW2qHr1FLKc4Zasg4JB5955gz1+D6j6av8I/qTw7NcMfT6aup8blL52ksPSdmHM8zyYdZawYQfg+o+mr/CP6kfB9R9NX+Ef1JOiDCD8H1H01f4R/Uj4PqPpq/wAI/qSdEGEH4PqPpq/wj+pHwfUfTV/hH9STogwg/B9R9NX+Ef1J46uy2pGezUVKqjJJqOAPP15aSt7QaF79NdXXjdZWyDccAFuWScGDDWh7bBlNRUR0+SOQfIjfkHmOs1r0lwdmGorywUEd1+4T/wAz+Iyoq7O6oO7C3aLCWwWJdH21KLiygB8CsqEIxgieGl7J6iuxGDghQyuO8tBtU22Wdfmk94p/yY8YHS9zf9PX+Ef1JnuL/pq/wj+pOX1XZnXEkrqCTtA3d7YgZhSFDbByX4wbvbOzQ8ucGET4PqPpq/wj+pHwfUfTV/hH9STczMGEH4PqPpq/wj+pHwfUfTV/hH9STogwiU03BhutQjxAr2k/bvOPukuIhSIiAmDMxA5rXcc1C79lDHFvd4Kue7Xni8kDDo2ByXpuGehxVartHruQWoj43aStNrFUR9NuPPqCtt/gPk/fO5xG2By3CeP6q62gPT3aWLYzbkt3VlRWRUxIChstYM887Z1IjbMiAiIgInnqLxWrO3JVBYnBOABknA5mQtNx6mwAoxOQhA2WBitmNj7Sudpz63QeJgWMTXfPDRa9LkWytgyOMqeYyOmcHn4QJMTXfG6BtIPFtW1VZZEZiCowoJIBYAvgcyFBJwOuJLa4DGSBk4GfEnw982xA4jgvHNUvfK1VpCWalg9iXFrVNtzVlFwSFACDaT0YY8M4r45qrzQHqur2axA21LQLag9q94TjATAQkNy5+WJ3GI2wOX1vaDUqcJQx+MsQ7lsxVs3d25ZQdy2AAjA9HcMyDZ2i1peoCptpts37abM7K7nrVcn99AjZ9vlO12zO2By/CeO6m62lXqFaWI7tlLdykBMVEkBQ2WfzztnUCMTMBERAREQEREBERAREQEREBERAj8QoNlViKQC6MoJ6AsCMnHvnOv2XtZdNm1A2lFKLt3hWVHqazPPJLClBjoOfXM6qYxA4tOy1wvCk+iaTm5eRRxaGXbz9cKvrY8T7c4o7F6lDTt1FYFQwVCvtuXIJqbJ9UkHP83TOSe1xGIHJ6rsnc63Dvx8YoVM7/ilGz0Bz5gFGIJOfS95MensXqFs3fCVCY51rvAY77mVs5yCotrAx4Vjpyx2mIxA47T9irFspc2VHun3lSrEO3eWsDzPUJaAP5fATspjEzAREQEREBERAREQEREBER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3079" name="Picture 12" descr="https://wiki.ucl.ac.uk/download/attachments/9242245/gas+cycles+image3.JPG?version=1&amp;modificationDate=12408286810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81000" y="304800"/>
            <a:ext cx="89154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t3.gstatic.com/images?q=tbn:ANd9GcS-EuQnf6-WR72otemicRB_KLDNksP-eSWNfqmWwIoCBquKf7pbp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609600"/>
            <a:ext cx="84582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t1.gstatic.com/images?q=tbn:ANd9GcQ4zYiYFi0bp9UIWuQYYS7ewb31jVf7m1jt7f2ktlLsyv_Ve6s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381000"/>
            <a:ext cx="5791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Actual Indicator diagram for Four stroke Petrol engine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8000" u="sng" dirty="0" smtClean="0">
                <a:latin typeface="Arial" pitchFamily="34" charset="0"/>
                <a:cs typeface="Arial" pitchFamily="34" charset="0"/>
              </a:rPr>
              <a:t>Line 1-2 : Suction stroke  :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8000" dirty="0" smtClean="0">
                <a:latin typeface="Arial" pitchFamily="34" charset="0"/>
                <a:cs typeface="Arial" pitchFamily="34" charset="0"/>
              </a:rPr>
              <a:t>It is shown below atmospheric pressure line.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8000" dirty="0" smtClean="0">
                <a:latin typeface="Arial" pitchFamily="34" charset="0"/>
                <a:cs typeface="Arial" pitchFamily="34" charset="0"/>
              </a:rPr>
              <a:t>Inlet valve offers some resistance to the incoming charge. Therefore pressure inside the cylinder is below atmospheric pressure.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8000" dirty="0" smtClean="0">
                <a:latin typeface="Arial" pitchFamily="34" charset="0"/>
                <a:cs typeface="Arial" pitchFamily="34" charset="0"/>
              </a:rPr>
              <a:t>Due to pressure difference inlet valve opens and suction of charge takes place.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8000" u="sng" dirty="0" smtClean="0">
                <a:latin typeface="Arial" pitchFamily="34" charset="0"/>
                <a:cs typeface="Arial" pitchFamily="34" charset="0"/>
              </a:rPr>
              <a:t>Line 2-3 : Compression stroke</a:t>
            </a:r>
            <a:r>
              <a:rPr lang="en-US" sz="8000" dirty="0" smtClean="0">
                <a:latin typeface="Arial" pitchFamily="34" charset="0"/>
                <a:cs typeface="Arial" pitchFamily="34" charset="0"/>
              </a:rPr>
              <a:t> :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8000" dirty="0" smtClean="0">
                <a:latin typeface="Arial" pitchFamily="34" charset="0"/>
                <a:cs typeface="Arial" pitchFamily="34" charset="0"/>
              </a:rPr>
              <a:t>It indicates inlet valve closes a little beyond point 2 </a:t>
            </a:r>
            <a:r>
              <a:rPr lang="en-US" sz="8000" dirty="0" err="1" smtClean="0">
                <a:latin typeface="Arial" pitchFamily="34" charset="0"/>
                <a:cs typeface="Arial" pitchFamily="34" charset="0"/>
              </a:rPr>
              <a:t>i.e</a:t>
            </a:r>
            <a:r>
              <a:rPr lang="en-US" sz="8000" dirty="0" smtClean="0">
                <a:latin typeface="Arial" pitchFamily="34" charset="0"/>
                <a:cs typeface="Arial" pitchFamily="34" charset="0"/>
              </a:rPr>
              <a:t> after piston reaches BDC.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8000" dirty="0" smtClean="0">
                <a:latin typeface="Arial" pitchFamily="34" charset="0"/>
                <a:cs typeface="Arial" pitchFamily="34" charset="0"/>
              </a:rPr>
              <a:t>Before the end of this stroke  </a:t>
            </a:r>
            <a:r>
              <a:rPr lang="en-US" sz="8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8000" dirty="0" smtClean="0">
                <a:latin typeface="Arial" pitchFamily="34" charset="0"/>
                <a:cs typeface="Arial" pitchFamily="34" charset="0"/>
              </a:rPr>
              <a:t>. e. before piston reaches TDC fuel is ignited by spark plug and combustion at constant volume takes place.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8000" u="sng" dirty="0" smtClean="0">
                <a:latin typeface="Arial" pitchFamily="34" charset="0"/>
                <a:cs typeface="Arial" pitchFamily="34" charset="0"/>
              </a:rPr>
              <a:t>Line 4-5: Expansion stroke </a:t>
            </a:r>
            <a:r>
              <a:rPr lang="en-US" sz="80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1371600" indent="-13716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8000" dirty="0" smtClean="0">
                <a:latin typeface="Arial" pitchFamily="34" charset="0"/>
                <a:cs typeface="Arial" pitchFamily="34" charset="0"/>
              </a:rPr>
              <a:t>It indicates exhaust valve opens a little before 5 i.e. before</a:t>
            </a:r>
          </a:p>
          <a:p>
            <a:pPr marL="1371600" indent="-13716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8000" dirty="0" smtClean="0">
                <a:latin typeface="Arial" pitchFamily="34" charset="0"/>
                <a:cs typeface="Arial" pitchFamily="34" charset="0"/>
              </a:rPr>
              <a:t>         the piston reaches BDC.</a:t>
            </a:r>
          </a:p>
          <a:p>
            <a:pPr marL="1371600" indent="-13716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n-US" sz="8000" dirty="0" smtClean="0">
              <a:latin typeface="Arial" pitchFamily="34" charset="0"/>
              <a:cs typeface="Arial" pitchFamily="34" charset="0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8000" dirty="0" smtClean="0">
              <a:latin typeface="Arial" pitchFamily="34" charset="0"/>
              <a:cs typeface="Arial" pitchFamily="34" charset="0"/>
            </a:endParaRPr>
          </a:p>
          <a:p>
            <a:pPr marL="1371600" indent="-13716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n-US" sz="8000" dirty="0" smtClean="0">
              <a:latin typeface="Arial" pitchFamily="34" charset="0"/>
              <a:cs typeface="Arial" pitchFamily="34" charset="0"/>
            </a:endParaRPr>
          </a:p>
          <a:p>
            <a:pPr marL="914400" indent="-9144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n-US" sz="5100" dirty="0" smtClean="0"/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7400" dirty="0" smtClean="0"/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n-US" sz="2600" dirty="0" smtClean="0"/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n-US" sz="2600" dirty="0" smtClean="0"/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n-US" sz="26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pPr marL="457200" indent="-457200" eaLnBrk="1" hangingPunct="1">
              <a:buFont typeface="Arial" charset="0"/>
              <a:buAutoNum type="arabicPeriod" startAt="2"/>
            </a:pPr>
            <a:r>
              <a:rPr lang="en-US" sz="2400" smtClean="0"/>
              <a:t>Burnt gases escapes through the exhaust valve.</a:t>
            </a:r>
          </a:p>
          <a:p>
            <a:pPr marL="457200" indent="-457200" eaLnBrk="1" hangingPunct="1"/>
            <a:r>
              <a:rPr lang="en-US" sz="2400" u="sng" smtClean="0"/>
              <a:t>Line 5 – 1 : Exhaust stroke : </a:t>
            </a:r>
          </a:p>
          <a:p>
            <a:pPr marL="457200" indent="-457200" eaLnBrk="1" hangingPunct="1">
              <a:buFont typeface="Calibri" pitchFamily="34" charset="0"/>
              <a:buAutoNum type="arabicPeriod"/>
            </a:pPr>
            <a:r>
              <a:rPr lang="en-US" sz="2400" smtClean="0"/>
              <a:t>It lies above atmospheric line.</a:t>
            </a:r>
          </a:p>
          <a:p>
            <a:pPr marL="457200" indent="-457200" eaLnBrk="1" hangingPunct="1">
              <a:buFont typeface="Calibri" pitchFamily="34" charset="0"/>
              <a:buAutoNum type="arabicPeriod"/>
            </a:pPr>
            <a:r>
              <a:rPr lang="en-US" sz="2400" smtClean="0"/>
              <a:t>Due to pressure difference burnt gases flow outside the cylinder.</a:t>
            </a:r>
          </a:p>
          <a:p>
            <a:pPr marL="457200" indent="-457200" eaLnBrk="1" hangingPunct="1">
              <a:buFont typeface="Arial" charset="0"/>
              <a:buNone/>
            </a:pPr>
            <a:endParaRPr lang="en-US" sz="2000" smtClean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Simple </a:t>
            </a:r>
            <a:r>
              <a:rPr lang="en-US" dirty="0" err="1" smtClean="0"/>
              <a:t>Carburettor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of </a:t>
            </a:r>
            <a:r>
              <a:rPr lang="en-US" dirty="0" err="1" smtClean="0"/>
              <a:t>carburettor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form a mixer of air and fuel </a:t>
            </a:r>
            <a:endParaRPr lang="en-US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media-2.web.britannica.com/eb-media/68/24068-004-B65C5329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8382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2.bp.blogspot.com/-VM0fT3Y91U4/TVP_1N26JmI/AAAAAAAAABI/GTsz1usy5U0/s1600/Image00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8382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gremline.com/index_files/image0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8382000" cy="617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mailintalks.com/wp-content/uploads/2009/07/carburet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8610600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Construction of simple carburetor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It consists of </a:t>
            </a:r>
          </a:p>
          <a:p>
            <a:pPr marL="514350" indent="-514350"/>
            <a:r>
              <a:rPr lang="en-US" sz="2800" dirty="0" smtClean="0"/>
              <a:t>Float chamber , nozzle with metering orifice,</a:t>
            </a:r>
          </a:p>
          <a:p>
            <a:pPr marL="514350" indent="-51435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</a:t>
            </a:r>
            <a:r>
              <a:rPr lang="en-US" sz="2800" dirty="0" err="1" smtClean="0"/>
              <a:t>venturi</a:t>
            </a:r>
            <a:r>
              <a:rPr lang="en-US" sz="2800" dirty="0" smtClean="0"/>
              <a:t>  and throttle valve.</a:t>
            </a:r>
          </a:p>
          <a:p>
            <a:pPr marL="514350" indent="-514350">
              <a:buAutoNum type="arabicPeriod" startAt="2"/>
            </a:pPr>
            <a:r>
              <a:rPr lang="en-US" sz="2800" dirty="0" smtClean="0"/>
              <a:t>Float chamber and needle valve system maintains a constant level of petrol in the float chamber</a:t>
            </a:r>
          </a:p>
          <a:p>
            <a:pPr marL="514350" indent="-51435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If fuel level lowers then float lowers thereby opens the fuel supply valve till the designed level reach in the float chamber.</a:t>
            </a:r>
          </a:p>
          <a:p>
            <a:pPr marL="514350" indent="-51435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Float chamber is vented to the atmosphere.</a:t>
            </a:r>
          </a:p>
          <a:p>
            <a:pPr marL="514350" indent="-514350">
              <a:buNone/>
            </a:pPr>
            <a:r>
              <a:rPr lang="en-US" sz="2800" dirty="0" smtClean="0"/>
              <a:t>3.   </a:t>
            </a:r>
            <a:r>
              <a:rPr lang="en-US" sz="2800" dirty="0" err="1" smtClean="0"/>
              <a:t>Venturi</a:t>
            </a:r>
            <a:r>
              <a:rPr lang="en-US" sz="2800" dirty="0" smtClean="0"/>
              <a:t> tube gives minimum resistance to air  flow.</a:t>
            </a:r>
          </a:p>
          <a:p>
            <a:pPr marL="514350" indent="-514350">
              <a:buNone/>
            </a:pPr>
            <a:endParaRPr lang="en-US" sz="2800" dirty="0" smtClean="0"/>
          </a:p>
          <a:p>
            <a:pPr marL="514350" indent="-51435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Working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During suction stroke air is drawn through the </a:t>
            </a:r>
            <a:r>
              <a:rPr lang="en-US" dirty="0" err="1" smtClean="0"/>
              <a:t>venturi</a:t>
            </a:r>
            <a:r>
              <a:rPr lang="en-US" dirty="0" smtClean="0"/>
              <a:t> , which has minimum cross section at throat.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Velocity of the air passing through </a:t>
            </a:r>
            <a:r>
              <a:rPr lang="en-US" dirty="0" err="1" smtClean="0"/>
              <a:t>venturi</a:t>
            </a:r>
            <a:r>
              <a:rPr lang="en-US" dirty="0" smtClean="0"/>
              <a:t> increases and its pressure decreases.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Due to pressure difference in throat and float chamber the fuel from float chamber is discharged at throat.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This pressure difference is called carburetor depression </a:t>
            </a:r>
            <a:endParaRPr lang="en-US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pPr marL="514350" indent="-514350">
              <a:buAutoNum type="arabicPeriod" startAt="5"/>
            </a:pPr>
            <a:r>
              <a:rPr lang="en-US" sz="2800" dirty="0" smtClean="0"/>
              <a:t>The rate of flow is controlled by discharge jet or nozzle.</a:t>
            </a:r>
          </a:p>
          <a:p>
            <a:pPr marL="514350" indent="-514350">
              <a:buAutoNum type="arabicPeriod" startAt="5"/>
            </a:pPr>
            <a:r>
              <a:rPr lang="en-US" sz="2800" dirty="0" smtClean="0"/>
              <a:t>To avoid overflow of the fuel the level of the fuel in the float chamber is kept below the tip of the nozzle.</a:t>
            </a:r>
          </a:p>
          <a:p>
            <a:pPr marL="514350" indent="-514350">
              <a:buAutoNum type="arabicPeriod" startAt="5"/>
            </a:pPr>
            <a:r>
              <a:rPr lang="en-US" sz="2800" dirty="0" smtClean="0"/>
              <a:t>Throttle valve regulate the quantity of fuel discharged.</a:t>
            </a:r>
          </a:p>
          <a:p>
            <a:pPr marL="514350" indent="-514350">
              <a:buAutoNum type="arabicPeriod" startAt="5"/>
            </a:pPr>
            <a:r>
              <a:rPr lang="en-US" sz="2800" dirty="0" smtClean="0"/>
              <a:t>If load is partial throttle valve is </a:t>
            </a:r>
            <a:r>
              <a:rPr lang="en-US" sz="2800" dirty="0" err="1" smtClean="0"/>
              <a:t>partialy</a:t>
            </a:r>
            <a:r>
              <a:rPr lang="en-US" sz="2800" dirty="0" smtClean="0"/>
              <a:t> open and less air-fuel mixture is provided to the engine.</a:t>
            </a:r>
          </a:p>
          <a:p>
            <a:pPr marL="514350" indent="-514350">
              <a:buFont typeface="Arial" pitchFamily="34" charset="0"/>
              <a:buAutoNum type="arabicPeriod" startAt="5"/>
            </a:pPr>
            <a:r>
              <a:rPr lang="en-US" sz="2800" dirty="0" smtClean="0"/>
              <a:t>If load is full throttle valve is fully open </a:t>
            </a:r>
            <a:r>
              <a:rPr lang="en-US" sz="2800" smtClean="0"/>
              <a:t>and more </a:t>
            </a:r>
            <a:r>
              <a:rPr lang="en-US" sz="2800" dirty="0" smtClean="0"/>
              <a:t>air-fuel mixture is provided to the engine.</a:t>
            </a:r>
          </a:p>
          <a:p>
            <a:pPr marL="514350" indent="-514350">
              <a:buNone/>
            </a:pPr>
            <a:endParaRPr lang="en-US" sz="2800" dirty="0" smtClean="0"/>
          </a:p>
          <a:p>
            <a:pPr marL="514350" indent="-514350">
              <a:buAutoNum type="arabicPeriod" startAt="5"/>
            </a:pPr>
            <a:endParaRPr lang="en-US" sz="2800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Fuel Pump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1.gstatic.com/images?q=tbn:ANd9GcSmdnPmGhciqGWBVzWa50Td8BjeYY0WdHj8E0PwAVGdvH_Gxi-Fp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28600"/>
            <a:ext cx="7086600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Construction of Fuel Pump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It consist of :</a:t>
            </a:r>
          </a:p>
          <a:p>
            <a:r>
              <a:rPr lang="en-US" dirty="0" smtClean="0"/>
              <a:t>Tappet which is in contact with cam shaft.</a:t>
            </a:r>
          </a:p>
          <a:p>
            <a:r>
              <a:rPr lang="en-US" dirty="0" smtClean="0"/>
              <a:t>Barrel</a:t>
            </a:r>
          </a:p>
          <a:p>
            <a:r>
              <a:rPr lang="en-US" dirty="0" smtClean="0"/>
              <a:t>Plunger ( single acting )and plunger spring.</a:t>
            </a:r>
          </a:p>
          <a:p>
            <a:r>
              <a:rPr lang="en-US" dirty="0" smtClean="0"/>
              <a:t>Inlet port and spill port.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of Fuel Pump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When the plunger is at </a:t>
            </a:r>
            <a:r>
              <a:rPr lang="en-US" dirty="0" err="1" smtClean="0"/>
              <a:t>bootom</a:t>
            </a:r>
            <a:r>
              <a:rPr lang="en-US" dirty="0" smtClean="0"/>
              <a:t> of its stroke , fuel flows through the inlet port and fill the fuel chamber, vertical </a:t>
            </a:r>
            <a:r>
              <a:rPr lang="en-US" dirty="0" err="1" smtClean="0"/>
              <a:t>groove,helix</a:t>
            </a:r>
            <a:r>
              <a:rPr lang="en-US" dirty="0" smtClean="0"/>
              <a:t>.</a:t>
            </a:r>
          </a:p>
          <a:p>
            <a:r>
              <a:rPr lang="en-US" dirty="0" smtClean="0"/>
              <a:t>When the plunger starts moving up , a certain amount of fuel goes out through the ports until the plunger close the ports.</a:t>
            </a:r>
          </a:p>
          <a:p>
            <a:r>
              <a:rPr lang="en-US" dirty="0" smtClean="0"/>
              <a:t>Then plunger compress the fuel and forced out through the delivery valve to the pipe leading to the injector.</a:t>
            </a:r>
          </a:p>
          <a:p>
            <a:r>
              <a:rPr lang="en-US" dirty="0" smtClean="0"/>
              <a:t>Injection process continues till the lower end of the helix uncovers the spill port.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Multi Point Fuel Injection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MPFI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supply the proper ratio of air and fuel to the engine cylinder.</a:t>
            </a:r>
          </a:p>
          <a:p>
            <a:pPr>
              <a:buNone/>
            </a:pPr>
            <a:r>
              <a:rPr lang="en-US" dirty="0" smtClean="0"/>
              <a:t>There are two types 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Port injection.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Throttle body injection.</a:t>
            </a:r>
            <a:endParaRPr lang="en-US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t3.gstatic.com/images?q=tbn:ANd9GcS52SgtFzRhm0MKwK-3raaTDEvtS2rDdsWM_RsqOaC8IQkzHve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381000"/>
            <a:ext cx="7772400" cy="594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t3.gstatic.com/images?q=tbn:ANd9GcSwm82Vx8eCaes4Y8zVAL8ZiGM-r9sUT52zG9JsxiaRDM1IIU8AJ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457200"/>
            <a:ext cx="6858000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ata:image/jpeg;base64,/9j/4AAQSkZJRgABAQAAAQABAAD/2wCEAAkGBhQSEBQUExQVFRUUGBQXFBQUFxcXFhUXGBUXFxgcFxcXHiYeGBojGhwUHy8gIycpLCwsFx4xNTAqNSYrLCkBCQoKDgwOGg8PGCokHyQsNS8pKS0sLCksLCwsLiw0LCkpLDAuLC8sKSwsKSwsLCwsLCwsLCksKSksKSksLCwpLP/AABEIAKcA/AMBIgACEQEDEQH/xAAbAAACAgMBAAAAAAAAAAAAAAAABgQFAQMHAv/EAEsQAAIBAgMEAwoKCAUDBQAAAAECAwARBBIhBQYTMSJBURYyUlRhcYGRktEHFBUjU3KTlKHSMzRCYnOxstMkQ7PB8ESCohdjwuHi/8QAGgEBAAMBAQEAAAAAAAAAAAAAAAIDBAEFBv/EADIRAAIBAgMFBgYCAwEAAAAAAAABAgMRBBIxEyFBcZEFFCJRYaEVMlLR4fBCwZKisYH/2gAMAwEAAhEDEQA/AOzfKkVr8WO2bJfOts/g3v33k51ulxCopZmCqOZYgAecnlXORufic1sgycb4xbMv6T4xl/0elU7aOyMZJE8ZVz0cSOk6lXLYiN4rXPUgYajTlWl0YcJkrIdziVuFzLckgC4uSBc2HXpWqTasKyCNpYxIbWQuoc35WUm5vSvhdjzriWKBlHHxL53OdCJIgEOW97BtLacq9ndSSWeRp5OiThieGiAStGLm2bMyC4A0PbUHTinvYshrmnVFLMwVRzZiAB5yeVeywpExmzMc4mUcTMUxAYlxw3LMODwVv0LAG9wPxqXJsXEsZCWkOd8WuUyHKImiYRWF9Onl5a02KX8hZDgrX5Vmq/d+EphYVZWQqigq5uwIFjc3N9fLVhVTVmRCiiiuAKKKKAKKKKAKKKKAKKKKAKKKKAKKKKAKKKKAKKKKAKKKKAKKKKAKKKKAScJt+dIcRiH4jrE+ICqxiERCYgxgCwMgIHWdNKl47fRkZ1SESMksqDp5RljhSQkkKbE5gLWtpe4pmGETKVyLla+ZcoynNzuORv11obYsBTIYYil82UouXNyva1r+Wrs8G98Ttygi23I2Fx8l8piL8K4F4x8XjkANtDYsa8pvbJcrwxlDrFxM9mLthuMCEy28nP0Uz/E0swyLZ9XGUdIkW6XbpYa1oxWyo3R1yhc2pZAoYErlzA20bLpfspnhxiduhbwm+j/Ngws4EcLSyZxmu8Jk70KAxsO0XvoK2d08sggKpColkgBHFznhyo7AMAvzbaW5EHqNX2F2JCgjtGhMSqiOyguFC2ADWvyr2mxoAuUQxhSwcgIoBcahrW5+WuuVPhEXQrYLfhhChMeeyRvIzSAORJM8YyKEAkYZb26PUOdWeyt6HlmCNEFVnxSIwe5PxeTISVKiwPVqatzsmG6HhR3j7w5Fumt+ibdHW50rbHgkUgqiggsQQoFixuxFusnn21yUoPSIujdRRRVJEKKKQ8T8I0yuyjCEhWYA3fUAkX700A+VHx20I4UzysEW4GY8rnlSN/6lz+Jn1v8Akqr3k3vmxcBiOFZOkrZhnPem/LKL0A+d2OD8Yj9Zo7scH4xH66ScNutAYFZkYNkBY5m0NtTl8lLXxPDeMP8AYH81Adb7scH4xH66O7HB+MR+uud7vbCw0ufpNLbKNVaPLofKb3q57kMN4B9tqAa+7HB+MR+ujuxwfjEfrpU7kMN4B9tqO5DDeAfbagGvuxwfjEfro7scH4xH66VO5DDeAfbavL7o4ax6BGh1zMbadlANvdjg/GI/XR3Y4PxiP11yQ4PDeMP9gfz1b7v7Cw0pfptLa2hUxZfxN6A6J3Y4PxiP11O2ftSKcExOrgGxK8geykXuQw3gH22p22LsqPDxLHGuVefnJ5k+WgJ9FFFAFFFFAFFFFAFFFFAFFFFAFFFFAFFFFAaMdi1iieRu9RWY2FzZQToOs6VWQ70RZI2e6F7qVILMsgk4ZSyA3Ie4uNNL8jVjjtnpMmSRcyEqSvU2UhgCOsXA066gwbrQI+ZEy9POFUkIrXBOVRotyoJt13oCPtTfrBYaUxTThJFAJUq55gEchakx/hDwpnVA90YfpdQFbNyYEaC1tac9qbj4PESmWaBXdrAsS17AWHI0lTfB1hTOrhMqKDeIXszXJBYk3ta2lDbS7rbx5r29LDOrggEG4PIg3B8x66047HpDG0krhEQXZjewHLq1rZHGFACiwAsABYAdgA5V79dDE/QU9ofCZs9YnK4pWYKbKiuWJNh0QygEjnqeqoOzt4o51zJtRtepoSpFOuMhEkbKyq4IPQk1VjzGYG+l6XhhMT1YXBj0D30BYbCmzBv8T8YsRrly5ffXrbG8uHwrKMRII8+oJDZedtSAQK9bGjlAbiRQx3tbg2F+24FWRFAeIJ1dQ6kMrC6spurDtBHOvdJWInj2Zj4lVxHh8ZnDQk9GKUaq8Y/ZDHosB1kdtO1AeJZlQFmYKF1LMQAB2knS1U+C3vws7mKCdXcK5uFYqMouSWtlt6ap9pzR47aIwbOrQYdOLNGGHzsuayI1tSqDpEdppuEQVMqKoAFlQaL5AQNAKATMZvgYhd8fhV67ZHJPmATU1nYfwlYVlLT4yHXvVySqw+tZba1YSYPEkWOFwRBvoVXX0Xqw3fwjxKVMMMK6ZRBoD1m4uaA3/LsBw/xjirwSLiTqI1GgNiTzFudadnfDHgzn4meMK2WO6sxdAq9JraKSSRbyVYz4NZgY3UOr6FW1B9Hr1rOyfguwUOcNEsoZsy8QZjGMqgqG61uCde2hppOhle1Tv6FhsDffC40uIHLcMBnzKVAHnNasHvvE8IlOgzlCFOc2ycSMgLzLIUOXmM1uYqZhd0sLEsixQoglUpJkGUspuLE+k+ut0m7sDPnMYzdA6XAumbKbDS4zHXzdlCmeXN4NPUnxPcA6i/UdCPP5a90UUIBRRRQBRXieYIpZiFVQSzE2AA1JJ6gBesPKBa5AuQBe2p7B5TQGyisUKbi466AzRRRQBRRRQBRRRQGCKRJPgyckn444uSbZG7f4lPlFAIX/AKYP47J7Df3Kpt6d0nwcKyfGXkzOEtZltdWN75zfl+NdWrzJGGFmAPnF/wCdAcsTfKHhBGWTvQrctdLHrqq4+z/opva//Vdk+JR+Ansj3UfEk8BPZHuoDlWzt5MLACI0lAYgm5B5edqY9lbUWdM6ggXI1te481M+1cIgglIRf0cn7I8A+SkTcj9WP12/2oCTt3d9cTLhXYKfi8vE16xlOntZD/2irisUUBR4bd9IcbisZYXljj5cxlvxPXlT1VGk32gZSCkliLHl1jz1fY79FJ9R/wCk14+DDDq2Ecsqk8VhcgE2yp20AhYnFYPiQ5Y5QpLiQZuYyErbpdR1q32bvFhYAeGkozWJuQfNzOlPG8mEyzYWRYDIsbyZ1iRS1mhdRoSOu1Z+W18RxP2CfmqN95dkuk0L+xt+YOOgKsMxygm1lLG2tjXQr0u/Li+I4n7BPzVu7qD4njPsh+au3RHZyLys1Rd058UxnV/lL+ateO3hdMVEgU8LoidspORpTaIFgbIQbXBvfiJS5Fxa1GGilbunlfAyTxqoZREqFzoWcR3JUcgM/LyVEk32eJjnXOgeVDYWcleGqgDlqzMdTyFdIjpRVNsTbrTswMRTKAWJcHpZ5FygAfuX9NudXNAV+8GzzPhMRCpAaWKWNSeQLxsov5LmqDaGwcQtzDIweV5AWDuwQs0jRuQxsFQECw56CxpvooBTwu7WIUrnkZ1DE5WmfokmG5+bRMwIWXonrf8AeOWFgdy8SsMURkC5BEjMksovEkSRlAosFuys2Ya9Lz080UBRbE2LJDPOzMSkh6Ks7ORYm1rgZRlsLG5/esKJtj4osSuNZQSbLwITlF9Bci5t21e0WrljqlYoPkXGePt93g91HyLjPH2+7we6r+1FqWJZ3+pFB8i4zx9vu8Huo+RcX4+33eH3VfA1VY7efDxNlaQF/o0u7nyZVua6ouWiOOpby6IinYuL8fb7vB7qkbqY15cIjynM95VZrBb5JXQHKNBoBUc7fnf9FgpfrTMkQI83Sb0Wqp3TOOOEThjDIuefVzI7fp5L97brvU9m0979xtFKDduPlzHasXqhOzsc3PFRJ9SDN/U9HyRi+vHH0QRj/c13IvqXv9iq78i+rN6TZsS4YqmOnlYc1ihje3nIWw9da+HtBu9bEAf+58XX+QNWrDN6yS57il4mC0u+W8atr/q838OT+g1z/cj9WP12/kKn4vCbT4b5nOXK+a7xcspvyjH86r9yD/hj9dv5LVdSnk/knyLadTOtGuYw0VS7R2i67QwcQa0cqYwuunSMaRldeqxJq6FVFhox36KT6j/0ms/Bb+pv/Fb+hKosftGT4/JBm+b+IPLlt+3xyl78+90rTufHjzAfijRiPO1wwW+ay+FrytU4Qzu10uZCpPIr2b5HVL0XpI4W2fDi9mP3VX43be0ITaTFYZT4J4Wb2QCfwrRHCt7lKPUoeJS1jLodHvReuWjevaJ7yQSfw4M1/UtZ7ptqeDN90P5as7hU+qPUh3yHk+h1G9eTGNdBra/lt2/hXMO6XavgzfdD+Wjul2r4M33Q/lp3Cf1R6jvkPpl0OnCIWtYW7LC1eTh1P7IPPmAeY9xI9Ncz7ptqeDN90P5aeN0sZNLhlbEAiS7XzJwzYHTo9WlqqrYWVKOZtPk7ltLERqOyT6FtFAq6KAANAAAAB2ACtlFFZTQFFV+8G0DBhMRMoBaKGWRQ3IlI2YXt1XFVeH3gkiW2JF2IdlyxcEZUeFNVaaS92lBvmGgOnaAyUUtbO3xE8sSxxyKrk9ORHUMhjlZSpIAvePUdhHbS7j/hpiilkjOHlJjd0JDJYlHK3HkNqFtKjOq7QVzo9Fcp2d8MzSYh04LZHy8GwzOptqHCd8OZuNRTOd7JexPU3vrJXxdOg0p33mv4dX8vcb6wTSj3WTdieo++tOL3jldCvRAYEGwPI6G3ZWf4pQ9eh34bW9CLjt5I8TIRLO0WH5rHEshkmFyM7vGGyRkg2GhNqs9n7x7OgXLEcg/dgmufOeHc+mqPZs8kEjsjABkhQLYaCMMB5++q+XeHE/RA+XI+v41Z8Vpz3RvbkH2a42zb3zS/oknfnB/SN9lP/bqr3X3sw0WGVHdlYPObcKfk07sP2OsEH01M7oMT9EPYk99HdDifoh7EnvqPfqetn/iyXdHa1v8AZfYld3WE+kb7Gf8At1U7S3vgxEseHWYoj24jZJkLZiFSMEoMuYnnpytU3ugxP0X/AISe+l3acskpYlrMzQkm2loZRIBb0V1dp0qbu0+hB9nOqsvXxLTodDwuFWNQqKFUcgBYVutSbDvRMNDlYk2W4N79gympfdDifoR7D++nxCnJX37/AEZDuFSLyq271Re7W/V5f4cn9Brnu5H6seXft+AFXuP29iDFIDELFHv0XGmU9ZNUe4/6sfrt/IVpo141r5fdWKKtGVL5v+kDH7LnbbmGfiNwEglYL1A9GOROX7V4jTfejL/z/nooq8pEptlzfK+KmaRjEuEsgPK0jP0OXIOkjeqm74LT/g3/AIrf0JRjx81If3H/AKT/APdUG5+1pI8K6JYAuTe1z3qg1TWrRoxzT0LaVKVWWWOo2Lnx7N0mjwqsVGQ5XnKmzHMNVjvcaWJtzq2wGwYIf0USIe0KM3tHX8aUcDtWSGNY42siAACwNvT11PXeubllUkc7hv8AY1l+L0ZOyulyNL7Nqx1t1G4ikZsViMK8xTjy2OIyCYyyqwiWExxIARleRnezm/eEWNWmD3jlaRQ6KFJsSFYW9N+21MgFaaFeFZXjf/0zVaMqTtIoNt7bmidxGmYKqlV4crtIWzXKsmgVLAlbEnyXW8SPbWMc2VYgA6pxDDLaQNJlzovEGVQtzqTy7NQ1lRRaryoTId7MSTcxqQpQSII5c0YyI7yE3tl1YBbX1GptY4m3lxXEYpHmR+GI80bgIOJiVZ2uwvcJELEr+kU3tzc1iAuQAL6nymwGvoAHorNqAqd3sdPKrPMqJqAiKrggZFJLMx6VyTayjlrrerei1FAeJoQ6lWAZWBDKdQQRYgg8wRWjFbOjky8SNHy6rmUNlPPS/LUD1DsqVRQESPZcStmWNFbncKAbnN1gfvN7R7a38Edg9QrZRQXZVQbtwLNJMIxxJbBnPOwFrL4It2V77noPA/E1ZUs76Q4hli+LzcI3bNqRm0W3L01CdOE/mSZaq01pJ9S07nYPAHrNQNs7AQRkxqFK6m99QBralD4ltHxw+03urDYDaBBBxdwdLFj7qoqYSlODSiicMTUjJPMybhoDI4RSLtoL8u2nzCyqeiGUlLBgCDY+Xs5GudPs6cqoilySpbM1zc9HXqqDhMNizJKI8RkcN86wYjOdbH8D66z9lYVRpznf9TsT7RxanOEY6HW7UWrmAwG0T/1je03uoOB2j44fab3V6VjIdOIpA2phTHKysR2+u5FQPiO0fHD7Te6tmE2ViLs00wkJAAJJNrX7RXm9o4d1qfh1RvwNdUqm/RkiXCFWwbHk81wB2XQfzFdCtXI8TgMUhiV5sxvaIgk8M3Go08oqd8R2j44fab3V6NOlsqEILgjzXUdSvUk/M6JtYf4eX+HJ/Qa59uR+rH67f7VqbZ20GBBxhIIIILNqCNeqsx4qPZmELYmRQMxK2uS9+SoDbMdPRXSZMx+1WTH4WAWyypiXk0uw4YjKEG+mpYVcUr7txPicVJj3UrGyCHCIws3BzZ2kYdRdrW8lNFAaMefmpPqP/SartyMEZNnShbX4xN/MqE1F3bxL4mLFuXLLJPOsFzcCNAIhl/dzBjUbB7vYyJSseICKdSqswF7WJ5eaoVIZ4OL4k4SySUlwLHDQF2CDmbAentq53Ojy4jGKeoxA+cZx76oJNi4gRoElCyLa7gnW3oqDg8NizJKIpyrgjisGILnpWN7fW9dZOzMI6NOo5a/1cu7TxKrVKajp+DrJrSmNQmwdSTyAIJNc3GC2j44fab3VZT7ASHB4V2ihE4xGFBljjVWIM6i9wAbledbdCiCTdmPt6KwBReukTNFFF6AKKKKAKKh7Y2j8Xw80xGYQxySZeV8iFrX6r2qvl3riDhAJGJlWLvGAuXZCQW0ZVYEEjtFAXlFUMe+ELSIgLXbONVZWzqYbAIwzEFZQ1+oA3qXs/eGCdWaOQFVClmN1AVlzKwzW6JHI8qAs6qduck9P+1b/AJdw/wBPD9onvqs23tmAhbTRHU/5ieTy0O5X5EWionytD9LH9onvo+VofpY/tE99HKyO5H5FdNKRKzDnc2/lWdgS5pcQe1lP9VQmx8ZN+Imv7w99eNkYq0kjKbglb2IIPfdlfMdlYt0tvOfy/eRiqJ54u3EY9oY5YYnkfvUUse025ADrJNgB5aU9iQbQximTEyy4Nb/NxQCNHYcwXZszAjQWsOVNOP2pDFEJJnSNOeaQgC/kvzPm1qmX4Q8GSLvIFJAztDKE1/eK2r6ZNNXRr4GY9jYyGRDFi2njLASR4vKSF6ykqKCGA6rWq+xEbMjBXKMRo2VWtr4L6H01sOl9L/70q43e7FJiEjGzcQyMSC+eM30PIg5B/wB7Cugp9obuY5MXG7bQzhzlQtCpyHMp0ivk6xqDTbsjA4mNiZ8WMQCLBRh44SpvzzIxvp1Wqoxm2pZJ8Or4SaAZ75pHhI5r1I5PVTbVs/kiU023OafoFQMbu/h5mzSwRyNyvIuaw8l+VU28u+r4TQYPEyXIAfKoi1IHfgn8RUqPeHEEi+z8SAbXPEw5tfr0e9h5KqLi7hhCKFUBVUAKoGgUaADsAFqVN6t7bT/J+Hv8amAAc2CQhr3Zje+ZVBa1usU23qJgtjwwlmSNQ7El3sC7E8yznU0AbI2amHgihj72JAo7TbmfOTcnyk1NrFFAAqn2P+nxP1l/+dXBNU2xnHGxPlYW/wDKr6fyS5GarunDn/Rdxi7C/K4v5r1K3wX5iEDxnCf66VDr3vXHxMFCGJ6U+EBIJB1nUaEais70NtP5lcaAaWdsbwyw4l0RFkAjjYKxKAdDEu5zKjE3ESD01vG5kHhYj7zP+ejaG8XAkMYgeQIAC4ZB/lPJ+2bnoq2vaaEWlwZAi31fiBGRDecobOQyRtLw42IK2LHU2uOWl6jYHf6ThwZoCXdFZ7uqED5pTmDWAYl8wUEjKVN7tarAb5RtIVjhZyQpjYFAJCXjQgMdAQXS4ufRUWXfQ8aNViGVtSDlzBrYdVRTnt38w6fIBbAdddIjkKKUJ9+GCzZIiWjWYhSVGQwpd85zWYBsoGXmD6abhQEbasUbwSJN+jdGSS+gyuMrXPVoefVVDtWTAqpzsCycZgquwfMhaWQLY87h/wARTHisMsiMjC6urKw7QwsfwqgfcWEqql5bKuXvhqSJAzEkXzMZHYntNAal2ds+K3SRbXIvIQVysidHXTWFV08Bv3qtdm7CgjiyxopjdVGU9NSgWyjXQrl/Cok+5cLO0l3DtJxAQQQh4bpZVYEBfnJWsQek5NXWEwqxxpGgsqKqqOxVAAHqAoCCd2sL4tB9lH+WqXeXB4PDqheKBAxIHzKa6DsQ021B2nsSHEBRMgcKbi5IsSLdVcaJKT8xC+P7P7MP9iP7dBxmAOirhyToo4I1JGn7FVm3djxR7TaJEAQIpCgnwAa2xbJiFiEAIsQesGvIx/aNLDPZyTvY460lxZ6+T4voo/s091QGDqsww6rn0CXsqLz1IA1tpoOdTsRjAoNjrytVdhMTke55HnWTsvs3FVcNWm1qlZPjZ3PJxGKW0im/c8btbvR4ccXaEqzyg2ieTM6xgjMQikEA3zG9qbRvRhvph5rPp/41TvFHMLGzDnbUW/5eoO09lxpEzBbEDQ3Pk99TwvauVqhWi1PTS3sejGrGS3DL3UYb6ZfZf8tYl3ngAurZ9bEKCPXmAqXupulhZsHDJJCrOy3Y3bU5mHK9X+E3Uwsd8sKa2vcZuX1r19FBpPxaHaik4+HU5ftHGmWQudPBHYKu9m7yrlVZLgjTMBcenrp9+QsP9DH7IrzJu/hyCODHrcd6BzFvRW2piKc45cuh59LCVqc3PPqKHdRhvph7L/lo7qMN9Mvsv+WmDuDwX0C+tvfSfu7u9BJtLFQvGDHGHyKSdLOo6vIT66wHplh3UYb6Uey/5aO6fDfSj2X/AC0w9weC+gHtN76O4PBfQD2m99AL3dPhvpl9T/lrDb0Yb6VfU/5ag737vQQ4zCRxxqqSMocC/SHFUHr7DTc24mCH+Qvrb30Aq7R3mXKyx3JIsH5Cx56HWqLAY4xSBx1c/KDzps2FPHHhokmwGIaVERZG+Lg3YAA63189SYds4VywXAYglGyuBhh0WsDY69hHrrdDFUoRy5dTBVwGIqTzZtCvj3ngIuzZNbAMCb6dqg1c7cxiS4LDPGQytiMHYjrtOnbUHD7LixWMBbBvHCsLgiaLhgyGSMrYA6nLnqbgtyWQIhxLNEkiy8IRRICytmGqjMOkAedYptN+Fbj0KMJQttHvGoVqkwiEklVJPMkDXTL/ACJHmNbRReuHCLFsqJTdYkU9oVQeYPPzgHz0NsuI3vEhvpqq8jl8n7qeyOypV6yKAiNsqIrlMUeXsyLbkRyt2E+s1LoooAooooAooooAooooBO3y3bX5zFqZTL80CqAMCmZVeyhCxOS50Nem2hgCoHCm07MNigfWI6b7VjLWeeHpzlmlFN+qJpxtaSEJ8Ls0knJitdf0GL/JWBg9neDi/NwMXb/Tp+IqnwG8IlCPw3SKUKYpWKkNmIC3CklCwIK35i/I2Fa9rUW5SKdhhtdn+9Bfww2cl7R4nUW1w+LPq+bqPLs6DFYiKGIYhYmWYzMYpEsQI+HYzR2ve9Mi72wc7tlvZSqu5e5UDKiKWIOYdX86y292HDKA9wRfOFbKOirAXt0mIdOiLt0hpWWpQhVqbSaTfnxLYqlBWjG37yK7Zu0FwLyYeTjmJOH8XIhkkuuQF7tEhF85bsqx7ssP2Yj7rif7dScNvBDIWEbFyq52AV+iOkAGJACtdW6JIOnKo0G9+GZEbiWzW6LBwyghDdhbRbPH09F6Q11FW2ZLNDivf8B3ZYfsxH3XE/26O7LD9mI+64n+3XqXevDrm6ZJU2sEkJbRmGXo9NSEk6S3XoHXSt+zNvRT3CFrqFLgq4ClgDYORlYi4Byk267UsxeHk+v4IGL3yi4b5BiM2Vsv+FxHfWNucdudq8bp7vCO2KcyceeJDMrZQodgjvZQoIOYWsTTJlrNq6ck428KCiiiukCo2vuzHiJoZXZw0JBUKVANmDdK6k8wORFWxFZooDFqX93mAnx1z/1PXp/kQ0w1VYzdXCSuXkw8TO3fMVFzoBqevQD1Vxq5ZBpXT4liJF7R6xWeKvaPWKpu4jA+Kw+wKO4jA+Kw+wKbxan5vovuXHFXtHrFUu0Z8SMQVhsAww4DPG8iLdsTxDZXTXSH9rsrYm5eCBBGFhBBBBCi4I1FRdt70Nh5mjWNXyRCXKHPGctx+jHHlOa3CGt/2x6SItR/iV2F3hxoZQYXOeSMsGglskbiAFVe4F1LSEkg97qNDXjCbw49Y4FOHOeyiQvFK1rLABdlIF3zyNmtZSpUgkE1sx298wRuGkBKh2MiSM8eVHww6JyDMbTG/LLkNOSWrpEyDWaKKAKKKKAKKKKAKKKKAKKKKAwRS/iN0FMUkaSSAMvDQM7MsKllb5pQRZhlXKTfLlFtLiiigJq7uQhlYLbKQVAJsMuWwA7BlAtUV9zMMVVCrFFtZM5yhgEAa3W1kTn5dNTfNFATcDsSOFWVBYNoeQ7eoWA5nlUF9ysMXzlCWsBcnNoFiUDpX6oo/Loe2iigCPc6BSWUOGNukHOYWEovftIlkFzc2I7BUvAbAihdnQEMwCnW+gCgA+FbKLE3I5cjWKKAtKKKKAKKKKAKKKKAKKKKAKKKKAK1iEBy1ukQqk9ZCliB6CzeuiigNlFFFAFFFF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data:image/jpeg;base64,/9j/4AAQSkZJRgABAQAAAQABAAD/2wCEAAkGBhQSEBQUExQVFRUUGBQXFBQUFxcXFhUXGBUXFxgcFxcXHiYeGBojGhwUHy8gIycpLCwsFx4xNTAqNSYrLCkBCQoKDgwOGg8PGCokHyQsNS8pKS0sLCksLCwsLiw0LCkpLDAuLC8sKSwsKSwsLCwsLCwsLCksKSksKSksLCwpLP/AABEIAKcA/AMBIgACEQEDEQH/xAAbAAACAgMBAAAAAAAAAAAAAAAABgQFAQMHAv/EAEsQAAIBAgMEAwoKCAUDBQAAAAECAwARBBIhBQYTMSJBURYyUlRhcYGRktEHFBUjU3KTlKHSMzRCYnOxstMkQ7PB8ESCohdjwuHi/8QAGgEBAAMBAQEAAAAAAAAAAAAAAAIDBAEFBv/EADIRAAIBAgMFBgYCAwEAAAAAAAABAgMRBBIxEyFBcZEFFCJRYaEVMlLR4fBCwZKisYH/2gAMAwEAAhEDEQA/AOzfKkVr8WO2bJfOts/g3v33k51ulxCopZmCqOZYgAecnlXORufic1sgycb4xbMv6T4xl/0elU7aOyMZJE8ZVz0cSOk6lXLYiN4rXPUgYajTlWl0YcJkrIdziVuFzLckgC4uSBc2HXpWqTasKyCNpYxIbWQuoc35WUm5vSvhdjzriWKBlHHxL53OdCJIgEOW97BtLacq9ndSSWeRp5OiThieGiAStGLm2bMyC4A0PbUHTinvYshrmnVFLMwVRzZiAB5yeVeywpExmzMc4mUcTMUxAYlxw3LMODwVv0LAG9wPxqXJsXEsZCWkOd8WuUyHKImiYRWF9Onl5a02KX8hZDgrX5Vmq/d+EphYVZWQqigq5uwIFjc3N9fLVhVTVmRCiiiuAKKKKAKKKKAKKKKAKKKKAKKKKAKKKKAKKKKAKKKKAKKKKAKKKKAKKKKAScJt+dIcRiH4jrE+ICqxiERCYgxgCwMgIHWdNKl47fRkZ1SESMksqDp5RljhSQkkKbE5gLWtpe4pmGETKVyLla+ZcoynNzuORv11obYsBTIYYil82UouXNyva1r+Wrs8G98Ttygi23I2Fx8l8piL8K4F4x8XjkANtDYsa8pvbJcrwxlDrFxM9mLthuMCEy28nP0Uz/E0swyLZ9XGUdIkW6XbpYa1oxWyo3R1yhc2pZAoYErlzA20bLpfspnhxiduhbwm+j/Ngws4EcLSyZxmu8Jk70KAxsO0XvoK2d08sggKpColkgBHFznhyo7AMAvzbaW5EHqNX2F2JCgjtGhMSqiOyguFC2ADWvyr2mxoAuUQxhSwcgIoBcahrW5+WuuVPhEXQrYLfhhChMeeyRvIzSAORJM8YyKEAkYZb26PUOdWeyt6HlmCNEFVnxSIwe5PxeTISVKiwPVqatzsmG6HhR3j7w5Fumt+ibdHW50rbHgkUgqiggsQQoFixuxFusnn21yUoPSIujdRRRVJEKKKQ8T8I0yuyjCEhWYA3fUAkX700A+VHx20I4UzysEW4GY8rnlSN/6lz+Jn1v8Akqr3k3vmxcBiOFZOkrZhnPem/LKL0A+d2OD8Yj9Zo7scH4xH66ScNutAYFZkYNkBY5m0NtTl8lLXxPDeMP8AYH81Adb7scH4xH66O7HB+MR+uud7vbCw0ufpNLbKNVaPLofKb3q57kMN4B9tqAa+7HB+MR+ujuxwfjEfrpU7kMN4B9tqO5DDeAfbagGvuxwfjEfro7scH4xH66VO5DDeAfbavL7o4ax6BGh1zMbadlANvdjg/GI/XR3Y4PxiP11yQ4PDeMP9gfz1b7v7Cw0pfptLa2hUxZfxN6A6J3Y4PxiP11O2ftSKcExOrgGxK8geykXuQw3gH22p22LsqPDxLHGuVefnJ5k+WgJ9FFFAFFFFAFFFFAFFFFAFFFFAFFFFAFFFFAaMdi1iieRu9RWY2FzZQToOs6VWQ70RZI2e6F7qVILMsgk4ZSyA3Ie4uNNL8jVjjtnpMmSRcyEqSvU2UhgCOsXA066gwbrQI+ZEy9POFUkIrXBOVRotyoJt13oCPtTfrBYaUxTThJFAJUq55gEchakx/hDwpnVA90YfpdQFbNyYEaC1tac9qbj4PESmWaBXdrAsS17AWHI0lTfB1hTOrhMqKDeIXszXJBYk3ta2lDbS7rbx5r29LDOrggEG4PIg3B8x66047HpDG0krhEQXZjewHLq1rZHGFACiwAsABYAdgA5V79dDE/QU9ofCZs9YnK4pWYKbKiuWJNh0QygEjnqeqoOzt4o51zJtRtepoSpFOuMhEkbKyq4IPQk1VjzGYG+l6XhhMT1YXBj0D30BYbCmzBv8T8YsRrly5ffXrbG8uHwrKMRII8+oJDZedtSAQK9bGjlAbiRQx3tbg2F+24FWRFAeIJ1dQ6kMrC6spurDtBHOvdJWInj2Zj4lVxHh8ZnDQk9GKUaq8Y/ZDHosB1kdtO1AeJZlQFmYKF1LMQAB2knS1U+C3vws7mKCdXcK5uFYqMouSWtlt6ap9pzR47aIwbOrQYdOLNGGHzsuayI1tSqDpEdppuEQVMqKoAFlQaL5AQNAKATMZvgYhd8fhV67ZHJPmATU1nYfwlYVlLT4yHXvVySqw+tZba1YSYPEkWOFwRBvoVXX0Xqw3fwjxKVMMMK6ZRBoD1m4uaA3/LsBw/xjirwSLiTqI1GgNiTzFudadnfDHgzn4meMK2WO6sxdAq9JraKSSRbyVYz4NZgY3UOr6FW1B9Hr1rOyfguwUOcNEsoZsy8QZjGMqgqG61uCde2hppOhle1Tv6FhsDffC40uIHLcMBnzKVAHnNasHvvE8IlOgzlCFOc2ycSMgLzLIUOXmM1uYqZhd0sLEsixQoglUpJkGUspuLE+k+ut0m7sDPnMYzdA6XAumbKbDS4zHXzdlCmeXN4NPUnxPcA6i/UdCPP5a90UUIBRRRQBRXieYIpZiFVQSzE2AA1JJ6gBesPKBa5AuQBe2p7B5TQGyisUKbi466AzRRRQBRRRQBRRRQGCKRJPgyckn444uSbZG7f4lPlFAIX/AKYP47J7Df3Kpt6d0nwcKyfGXkzOEtZltdWN75zfl+NdWrzJGGFmAPnF/wCdAcsTfKHhBGWTvQrctdLHrqq4+z/opva//Vdk+JR+Ansj3UfEk8BPZHuoDlWzt5MLACI0lAYgm5B5edqY9lbUWdM6ggXI1te481M+1cIgglIRf0cn7I8A+SkTcj9WP12/2oCTt3d9cTLhXYKfi8vE16xlOntZD/2irisUUBR4bd9IcbisZYXljj5cxlvxPXlT1VGk32gZSCkliLHl1jz1fY79FJ9R/wCk14+DDDq2Ecsqk8VhcgE2yp20AhYnFYPiQ5Y5QpLiQZuYyErbpdR1q32bvFhYAeGkozWJuQfNzOlPG8mEyzYWRYDIsbyZ1iRS1mhdRoSOu1Z+W18RxP2CfmqN95dkuk0L+xt+YOOgKsMxygm1lLG2tjXQr0u/Li+I4n7BPzVu7qD4njPsh+au3RHZyLys1Rd058UxnV/lL+ateO3hdMVEgU8LoidspORpTaIFgbIQbXBvfiJS5Fxa1GGilbunlfAyTxqoZREqFzoWcR3JUcgM/LyVEk32eJjnXOgeVDYWcleGqgDlqzMdTyFdIjpRVNsTbrTswMRTKAWJcHpZ5FygAfuX9NudXNAV+8GzzPhMRCpAaWKWNSeQLxsov5LmqDaGwcQtzDIweV5AWDuwQs0jRuQxsFQECw56CxpvooBTwu7WIUrnkZ1DE5WmfokmG5+bRMwIWXonrf8AeOWFgdy8SsMURkC5BEjMksovEkSRlAosFuys2Ya9Lz080UBRbE2LJDPOzMSkh6Ks7ORYm1rgZRlsLG5/esKJtj4osSuNZQSbLwITlF9Bci5t21e0WrljqlYoPkXGePt93g91HyLjPH2+7we6r+1FqWJZ3+pFB8i4zx9vu8Huo+RcX4+33eH3VfA1VY7efDxNlaQF/o0u7nyZVua6ouWiOOpby6IinYuL8fb7vB7qkbqY15cIjynM95VZrBb5JXQHKNBoBUc7fnf9FgpfrTMkQI83Sb0Wqp3TOOOEThjDIuefVzI7fp5L97brvU9m0979xtFKDduPlzHasXqhOzsc3PFRJ9SDN/U9HyRi+vHH0QRj/c13IvqXv9iq78i+rN6TZsS4YqmOnlYc1ihje3nIWw9da+HtBu9bEAf+58XX+QNWrDN6yS57il4mC0u+W8atr/q838OT+g1z/cj9WP12/kKn4vCbT4b5nOXK+a7xcspvyjH86r9yD/hj9dv5LVdSnk/knyLadTOtGuYw0VS7R2i67QwcQa0cqYwuunSMaRldeqxJq6FVFhox36KT6j/0ms/Bb+pv/Fb+hKosftGT4/JBm+b+IPLlt+3xyl78+90rTufHjzAfijRiPO1wwW+ay+FrytU4Qzu10uZCpPIr2b5HVL0XpI4W2fDi9mP3VX43be0ITaTFYZT4J4Wb2QCfwrRHCt7lKPUoeJS1jLodHvReuWjevaJ7yQSfw4M1/UtZ7ptqeDN90P5as7hU+qPUh3yHk+h1G9eTGNdBra/lt2/hXMO6XavgzfdD+Wjul2r4M33Q/lp3Cf1R6jvkPpl0OnCIWtYW7LC1eTh1P7IPPmAeY9xI9Ncz7ptqeDN90P5aeN0sZNLhlbEAiS7XzJwzYHTo9WlqqrYWVKOZtPk7ltLERqOyT6FtFAq6KAANAAAAB2ACtlFFZTQFFV+8G0DBhMRMoBaKGWRQ3IlI2YXt1XFVeH3gkiW2JF2IdlyxcEZUeFNVaaS92lBvmGgOnaAyUUtbO3xE8sSxxyKrk9ORHUMhjlZSpIAvePUdhHbS7j/hpiilkjOHlJjd0JDJYlHK3HkNqFtKjOq7QVzo9Fcp2d8MzSYh04LZHy8GwzOptqHCd8OZuNRTOd7JexPU3vrJXxdOg0p33mv4dX8vcb6wTSj3WTdieo++tOL3jldCvRAYEGwPI6G3ZWf4pQ9eh34bW9CLjt5I8TIRLO0WH5rHEshkmFyM7vGGyRkg2GhNqs9n7x7OgXLEcg/dgmufOeHc+mqPZs8kEjsjABkhQLYaCMMB5++q+XeHE/RA+XI+v41Z8Vpz3RvbkH2a42zb3zS/oknfnB/SN9lP/bqr3X3sw0WGVHdlYPObcKfk07sP2OsEH01M7oMT9EPYk99HdDifoh7EnvqPfqetn/iyXdHa1v8AZfYld3WE+kb7Gf8At1U7S3vgxEseHWYoj24jZJkLZiFSMEoMuYnnpytU3ugxP0X/AISe+l3acskpYlrMzQkm2loZRIBb0V1dp0qbu0+hB9nOqsvXxLTodDwuFWNQqKFUcgBYVutSbDvRMNDlYk2W4N79gympfdDifoR7D++nxCnJX37/AEZDuFSLyq271Re7W/V5f4cn9Brnu5H6seXft+AFXuP29iDFIDELFHv0XGmU9ZNUe4/6sfrt/IVpo141r5fdWKKtGVL5v+kDH7LnbbmGfiNwEglYL1A9GOROX7V4jTfejL/z/nooq8pEptlzfK+KmaRjEuEsgPK0jP0OXIOkjeqm74LT/g3/AIrf0JRjx81If3H/AKT/APdUG5+1pI8K6JYAuTe1z3qg1TWrRoxzT0LaVKVWWWOo2Lnx7N0mjwqsVGQ5XnKmzHMNVjvcaWJtzq2wGwYIf0USIe0KM3tHX8aUcDtWSGNY42siAACwNvT11PXeubllUkc7hv8AY1l+L0ZOyulyNL7Nqx1t1G4ikZsViMK8xTjy2OIyCYyyqwiWExxIARleRnezm/eEWNWmD3jlaRQ6KFJsSFYW9N+21MgFaaFeFZXjf/0zVaMqTtIoNt7bmidxGmYKqlV4crtIWzXKsmgVLAlbEnyXW8SPbWMc2VYgA6pxDDLaQNJlzovEGVQtzqTy7NQ1lRRaryoTId7MSTcxqQpQSII5c0YyI7yE3tl1YBbX1GptY4m3lxXEYpHmR+GI80bgIOJiVZ2uwvcJELEr+kU3tzc1iAuQAL6nymwGvoAHorNqAqd3sdPKrPMqJqAiKrggZFJLMx6VyTayjlrrerei1FAeJoQ6lWAZWBDKdQQRYgg8wRWjFbOjky8SNHy6rmUNlPPS/LUD1DsqVRQESPZcStmWNFbncKAbnN1gfvN7R7a38Edg9QrZRQXZVQbtwLNJMIxxJbBnPOwFrL4It2V77noPA/E1ZUs76Q4hli+LzcI3bNqRm0W3L01CdOE/mSZaq01pJ9S07nYPAHrNQNs7AQRkxqFK6m99QBralD4ltHxw+03urDYDaBBBxdwdLFj7qoqYSlODSiicMTUjJPMybhoDI4RSLtoL8u2nzCyqeiGUlLBgCDY+Xs5GudPs6cqoilySpbM1zc9HXqqDhMNizJKI8RkcN86wYjOdbH8D66z9lYVRpznf9TsT7RxanOEY6HW7UWrmAwG0T/1je03uoOB2j44fab3V6VjIdOIpA2phTHKysR2+u5FQPiO0fHD7Te6tmE2ViLs00wkJAAJJNrX7RXm9o4d1qfh1RvwNdUqm/RkiXCFWwbHk81wB2XQfzFdCtXI8TgMUhiV5sxvaIgk8M3Go08oqd8R2j44fab3V6NOlsqEILgjzXUdSvUk/M6JtYf4eX+HJ/Qa59uR+rH67f7VqbZ20GBBxhIIIILNqCNeqsx4qPZmELYmRQMxK2uS9+SoDbMdPRXSZMx+1WTH4WAWyypiXk0uw4YjKEG+mpYVcUr7txPicVJj3UrGyCHCIws3BzZ2kYdRdrW8lNFAaMefmpPqP/SartyMEZNnShbX4xN/MqE1F3bxL4mLFuXLLJPOsFzcCNAIhl/dzBjUbB7vYyJSseICKdSqswF7WJ5eaoVIZ4OL4k4SySUlwLHDQF2CDmbAentq53Ojy4jGKeoxA+cZx76oJNi4gRoElCyLa7gnW3oqDg8NizJKIpyrgjisGILnpWN7fW9dZOzMI6NOo5a/1cu7TxKrVKajp+DrJrSmNQmwdSTyAIJNc3GC2j44fab3VZT7ASHB4V2ihE4xGFBljjVWIM6i9wAbledbdCiCTdmPt6KwBReukTNFFF6AKKKKAKKh7Y2j8Xw80xGYQxySZeV8iFrX6r2qvl3riDhAJGJlWLvGAuXZCQW0ZVYEEjtFAXlFUMe+ELSIgLXbONVZWzqYbAIwzEFZQ1+oA3qXs/eGCdWaOQFVClmN1AVlzKwzW6JHI8qAs6qduck9P+1b/AJdw/wBPD9onvqs23tmAhbTRHU/5ieTy0O5X5EWionytD9LH9onvo+VofpY/tE99HKyO5H5FdNKRKzDnc2/lWdgS5pcQe1lP9VQmx8ZN+Imv7w99eNkYq0kjKbglb2IIPfdlfMdlYt0tvOfy/eRiqJ54u3EY9oY5YYnkfvUUse025ADrJNgB5aU9iQbQximTEyy4Nb/NxQCNHYcwXZszAjQWsOVNOP2pDFEJJnSNOeaQgC/kvzPm1qmX4Q8GSLvIFJAztDKE1/eK2r6ZNNXRr4GY9jYyGRDFi2njLASR4vKSF6ykqKCGA6rWq+xEbMjBXKMRo2VWtr4L6H01sOl9L/70q43e7FJiEjGzcQyMSC+eM30PIg5B/wB7Cugp9obuY5MXG7bQzhzlQtCpyHMp0ivk6xqDTbsjA4mNiZ8WMQCLBRh44SpvzzIxvp1Wqoxm2pZJ8Or4SaAZ75pHhI5r1I5PVTbVs/kiU023OafoFQMbu/h5mzSwRyNyvIuaw8l+VU28u+r4TQYPEyXIAfKoi1IHfgn8RUqPeHEEi+z8SAbXPEw5tfr0e9h5KqLi7hhCKFUBVUAKoGgUaADsAFqVN6t7bT/J+Hv8amAAc2CQhr3Zje+ZVBa1usU23qJgtjwwlmSNQ7El3sC7E8yznU0AbI2amHgihj72JAo7TbmfOTcnyk1NrFFAAqn2P+nxP1l/+dXBNU2xnHGxPlYW/wDKr6fyS5GarunDn/Rdxi7C/K4v5r1K3wX5iEDxnCf66VDr3vXHxMFCGJ6U+EBIJB1nUaEais70NtP5lcaAaWdsbwyw4l0RFkAjjYKxKAdDEu5zKjE3ESD01vG5kHhYj7zP+ejaG8XAkMYgeQIAC4ZB/lPJ+2bnoq2vaaEWlwZAi31fiBGRDecobOQyRtLw42IK2LHU2uOWl6jYHf6ThwZoCXdFZ7uqED5pTmDWAYl8wUEjKVN7tarAb5RtIVjhZyQpjYFAJCXjQgMdAQXS4ufRUWXfQ8aNViGVtSDlzBrYdVRTnt38w6fIBbAdddIjkKKUJ9+GCzZIiWjWYhSVGQwpd85zWYBsoGXmD6abhQEbasUbwSJN+jdGSS+gyuMrXPVoefVVDtWTAqpzsCycZgquwfMhaWQLY87h/wARTHisMsiMjC6urKw7QwsfwqgfcWEqql5bKuXvhqSJAzEkXzMZHYntNAal2ds+K3SRbXIvIQVysidHXTWFV08Bv3qtdm7CgjiyxopjdVGU9NSgWyjXQrl/Cok+5cLO0l3DtJxAQQQh4bpZVYEBfnJWsQek5NXWEwqxxpGgsqKqqOxVAAHqAoCCd2sL4tB9lH+WqXeXB4PDqheKBAxIHzKa6DsQ021B2nsSHEBRMgcKbi5IsSLdVcaJKT8xC+P7P7MP9iP7dBxmAOirhyToo4I1JGn7FVm3djxR7TaJEAQIpCgnwAa2xbJiFiEAIsQesGvIx/aNLDPZyTvY460lxZ6+T4voo/s091QGDqsww6rn0CXsqLz1IA1tpoOdTsRjAoNjrytVdhMTke55HnWTsvs3FVcNWm1qlZPjZ3PJxGKW0im/c8btbvR4ccXaEqzyg2ieTM6xgjMQikEA3zG9qbRvRhvph5rPp/41TvFHMLGzDnbUW/5eoO09lxpEzBbEDQ3Pk99TwvauVqhWi1PTS3sejGrGS3DL3UYb6ZfZf8tYl3ngAurZ9bEKCPXmAqXupulhZsHDJJCrOy3Y3bU5mHK9X+E3Uwsd8sKa2vcZuX1r19FBpPxaHaik4+HU5ftHGmWQudPBHYKu9m7yrlVZLgjTMBcenrp9+QsP9DH7IrzJu/hyCODHrcd6BzFvRW2piKc45cuh59LCVqc3PPqKHdRhvph7L/lo7qMN9Mvsv+WmDuDwX0C+tvfSfu7u9BJtLFQvGDHGHyKSdLOo6vIT66wHplh3UYb6Uey/5aO6fDfSj2X/AC0w9weC+gHtN76O4PBfQD2m99AL3dPhvpl9T/lrDb0Yb6VfU/5ag737vQQ4zCRxxqqSMocC/SHFUHr7DTc24mCH+Qvrb30Aq7R3mXKyx3JIsH5Cx56HWqLAY4xSBx1c/KDzps2FPHHhokmwGIaVERZG+Lg3YAA63189SYds4VywXAYglGyuBhh0WsDY69hHrrdDFUoRy5dTBVwGIqTzZtCvj3ngIuzZNbAMCb6dqg1c7cxiS4LDPGQytiMHYjrtOnbUHD7LixWMBbBvHCsLgiaLhgyGSMrYA6nLnqbgtyWQIhxLNEkiy8IRRICytmGqjMOkAedYptN+Fbj0KMJQttHvGoVqkwiEklVJPMkDXTL/ACJHmNbRReuHCLFsqJTdYkU9oVQeYPPzgHz0NsuI3vEhvpqq8jl8n7qeyOypV6yKAiNsqIrlMUeXsyLbkRyt2E+s1LoooAooooAooooAooooBO3y3bX5zFqZTL80CqAMCmZVeyhCxOS50Nem2hgCoHCm07MNigfWI6b7VjLWeeHpzlmlFN+qJpxtaSEJ8Ls0knJitdf0GL/JWBg9neDi/NwMXb/Tp+IqnwG8IlCPw3SKUKYpWKkNmIC3CklCwIK35i/I2Fa9rUW5SKdhhtdn+9Bfww2cl7R4nUW1w+LPq+bqPLs6DFYiKGIYhYmWYzMYpEsQI+HYzR2ve9Mi72wc7tlvZSqu5e5UDKiKWIOYdX86y292HDKA9wRfOFbKOirAXt0mIdOiLt0hpWWpQhVqbSaTfnxLYqlBWjG37yK7Zu0FwLyYeTjmJOH8XIhkkuuQF7tEhF85bsqx7ssP2Yj7rif7dScNvBDIWEbFyq52AV+iOkAGJACtdW6JIOnKo0G9+GZEbiWzW6LBwyghDdhbRbPH09F6Q11FW2ZLNDivf8B3ZYfsxH3XE/26O7LD9mI+64n+3XqXevDrm6ZJU2sEkJbRmGXo9NSEk6S3XoHXSt+zNvRT3CFrqFLgq4ClgDYORlYi4Byk267UsxeHk+v4IGL3yi4b5BiM2Vsv+FxHfWNucdudq8bp7vCO2KcyceeJDMrZQodgjvZQoIOYWsTTJlrNq6ck428KCiiiukCo2vuzHiJoZXZw0JBUKVANmDdK6k8wORFWxFZooDFqX93mAnx1z/1PXp/kQ0w1VYzdXCSuXkw8TO3fMVFzoBqevQD1Vxq5ZBpXT4liJF7R6xWeKvaPWKpu4jA+Kw+wKO4jA+Kw+wKbxan5vovuXHFXtHrFUu0Z8SMQVhsAww4DPG8iLdsTxDZXTXSH9rsrYm5eCBBGFhBBBBCi4I1FRdt70Nh5mjWNXyRCXKHPGctx+jHHlOa3CGt/2x6SItR/iV2F3hxoZQYXOeSMsGglskbiAFVe4F1LSEkg97qNDXjCbw49Y4FOHOeyiQvFK1rLABdlIF3zyNmtZSpUgkE1sx298wRuGkBKh2MiSM8eVHww6JyDMbTG/LLkNOSWrpEyDWaKKAKKKKAKKKKAKKKKAKKKKAwRS/iN0FMUkaSSAMvDQM7MsKllb5pQRZhlXKTfLlFtLiiigJq7uQhlYLbKQVAJsMuWwA7BlAtUV9zMMVVCrFFtZM5yhgEAa3W1kTn5dNTfNFATcDsSOFWVBYNoeQ7eoWA5nlUF9ysMXzlCWsBcnNoFiUDpX6oo/Loe2iigCPc6BSWUOGNukHOYWEovftIlkFzc2I7BUvAbAihdnQEMwCnW+gCgA+FbKLE3I5cjWKKAtKKKKAKKKKAKKKKAKKKKAKKKKAK1iEBy1ukQqk9ZCliB6CzeuiigNlFFFAFFFF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CEAAkGBhQSEBQUExQVFRUUGBQXFBQUFxcXFhUXGBUXFxgcFxcXHiYeGBojGhwUHy8gIycpLCwsFx4xNTAqNSYrLCkBCQoKDgwOGg8PGCokHyQsNS8pKS0sLCksLCwsLiw0LCkpLDAuLC8sKSwsKSwsLCwsLCwsLCksKSksKSksLCwpLP/AABEIAKcA/AMBIgACEQEDEQH/xAAbAAACAgMBAAAAAAAAAAAAAAAABgQFAQMHAv/EAEsQAAIBAgMEAwoKCAUDBQAAAAECAwARBBIhBQYTMSJBURYyUlRhcYGRktEHFBUjU3KTlKHSMzRCYnOxstMkQ7PB8ESCohdjwuHi/8QAGgEBAAMBAQEAAAAAAAAAAAAAAAIDBAEFBv/EADIRAAIBAgMFBgYCAwEAAAAAAAABAgMRBBIxEyFBcZEFFCJRYaEVMlLR4fBCwZKisYH/2gAMAwEAAhEDEQA/AOzfKkVr8WO2bJfOts/g3v33k51ulxCopZmCqOZYgAecnlXORufic1sgycb4xbMv6T4xl/0elU7aOyMZJE8ZVz0cSOk6lXLYiN4rXPUgYajTlWl0YcJkrIdziVuFzLckgC4uSBc2HXpWqTasKyCNpYxIbWQuoc35WUm5vSvhdjzriWKBlHHxL53OdCJIgEOW97BtLacq9ndSSWeRp5OiThieGiAStGLm2bMyC4A0PbUHTinvYshrmnVFLMwVRzZiAB5yeVeywpExmzMc4mUcTMUxAYlxw3LMODwVv0LAG9wPxqXJsXEsZCWkOd8WuUyHKImiYRWF9Onl5a02KX8hZDgrX5Vmq/d+EphYVZWQqigq5uwIFjc3N9fLVhVTVmRCiiiuAKKKKAKKKKAKKKKAKKKKAKKKKAKKKKAKKKKAKKKKAKKKKAKKKKAKKKKAScJt+dIcRiH4jrE+ICqxiERCYgxgCwMgIHWdNKl47fRkZ1SESMksqDp5RljhSQkkKbE5gLWtpe4pmGETKVyLla+ZcoynNzuORv11obYsBTIYYil82UouXNyva1r+Wrs8G98Ttygi23I2Fx8l8piL8K4F4x8XjkANtDYsa8pvbJcrwxlDrFxM9mLthuMCEy28nP0Uz/E0swyLZ9XGUdIkW6XbpYa1oxWyo3R1yhc2pZAoYErlzA20bLpfspnhxiduhbwm+j/Ngws4EcLSyZxmu8Jk70KAxsO0XvoK2d08sggKpColkgBHFznhyo7AMAvzbaW5EHqNX2F2JCgjtGhMSqiOyguFC2ADWvyr2mxoAuUQxhSwcgIoBcahrW5+WuuVPhEXQrYLfhhChMeeyRvIzSAORJM8YyKEAkYZb26PUOdWeyt6HlmCNEFVnxSIwe5PxeTISVKiwPVqatzsmG6HhR3j7w5Fumt+ibdHW50rbHgkUgqiggsQQoFixuxFusnn21yUoPSIujdRRRVJEKKKQ8T8I0yuyjCEhWYA3fUAkX700A+VHx20I4UzysEW4GY8rnlSN/6lz+Jn1v8Akqr3k3vmxcBiOFZOkrZhnPem/LKL0A+d2OD8Yj9Zo7scH4xH66ScNutAYFZkYNkBY5m0NtTl8lLXxPDeMP8AYH81Adb7scH4xH66O7HB+MR+uud7vbCw0ufpNLbKNVaPLofKb3q57kMN4B9tqAa+7HB+MR+ujuxwfjEfrpU7kMN4B9tqO5DDeAfbagGvuxwfjEfro7scH4xH66VO5DDeAfbavL7o4ax6BGh1zMbadlANvdjg/GI/XR3Y4PxiP11yQ4PDeMP9gfz1b7v7Cw0pfptLa2hUxZfxN6A6J3Y4PxiP11O2ftSKcExOrgGxK8geykXuQw3gH22p22LsqPDxLHGuVefnJ5k+WgJ9FFFAFFFFAFFFFAFFFFAFFFFAFFFFAFFFFAaMdi1iieRu9RWY2FzZQToOs6VWQ70RZI2e6F7qVILMsgk4ZSyA3Ie4uNNL8jVjjtnpMmSRcyEqSvU2UhgCOsXA066gwbrQI+ZEy9POFUkIrXBOVRotyoJt13oCPtTfrBYaUxTThJFAJUq55gEchakx/hDwpnVA90YfpdQFbNyYEaC1tac9qbj4PESmWaBXdrAsS17AWHI0lTfB1hTOrhMqKDeIXszXJBYk3ta2lDbS7rbx5r29LDOrggEG4PIg3B8x66047HpDG0krhEQXZjewHLq1rZHGFACiwAsABYAdgA5V79dDE/QU9ofCZs9YnK4pWYKbKiuWJNh0QygEjnqeqoOzt4o51zJtRtepoSpFOuMhEkbKyq4IPQk1VjzGYG+l6XhhMT1YXBj0D30BYbCmzBv8T8YsRrly5ffXrbG8uHwrKMRII8+oJDZedtSAQK9bGjlAbiRQx3tbg2F+24FWRFAeIJ1dQ6kMrC6spurDtBHOvdJWInj2Zj4lVxHh8ZnDQk9GKUaq8Y/ZDHosB1kdtO1AeJZlQFmYKF1LMQAB2knS1U+C3vws7mKCdXcK5uFYqMouSWtlt6ap9pzR47aIwbOrQYdOLNGGHzsuayI1tSqDpEdppuEQVMqKoAFlQaL5AQNAKATMZvgYhd8fhV67ZHJPmATU1nYfwlYVlLT4yHXvVySqw+tZba1YSYPEkWOFwRBvoVXX0Xqw3fwjxKVMMMK6ZRBoD1m4uaA3/LsBw/xjirwSLiTqI1GgNiTzFudadnfDHgzn4meMK2WO6sxdAq9JraKSSRbyVYz4NZgY3UOr6FW1B9Hr1rOyfguwUOcNEsoZsy8QZjGMqgqG61uCde2hppOhle1Tv6FhsDffC40uIHLcMBnzKVAHnNasHvvE8IlOgzlCFOc2ycSMgLzLIUOXmM1uYqZhd0sLEsixQoglUpJkGUspuLE+k+ut0m7sDPnMYzdA6XAumbKbDS4zHXzdlCmeXN4NPUnxPcA6i/UdCPP5a90UUIBRRRQBRXieYIpZiFVQSzE2AA1JJ6gBesPKBa5AuQBe2p7B5TQGyisUKbi466AzRRRQBRRRQBRRRQGCKRJPgyckn444uSbZG7f4lPlFAIX/AKYP47J7Df3Kpt6d0nwcKyfGXkzOEtZltdWN75zfl+NdWrzJGGFmAPnF/wCdAcsTfKHhBGWTvQrctdLHrqq4+z/opva//Vdk+JR+Ansj3UfEk8BPZHuoDlWzt5MLACI0lAYgm5B5edqY9lbUWdM6ggXI1te481M+1cIgglIRf0cn7I8A+SkTcj9WP12/2oCTt3d9cTLhXYKfi8vE16xlOntZD/2irisUUBR4bd9IcbisZYXljj5cxlvxPXlT1VGk32gZSCkliLHl1jz1fY79FJ9R/wCk14+DDDq2Ecsqk8VhcgE2yp20AhYnFYPiQ5Y5QpLiQZuYyErbpdR1q32bvFhYAeGkozWJuQfNzOlPG8mEyzYWRYDIsbyZ1iRS1mhdRoSOu1Z+W18RxP2CfmqN95dkuk0L+xt+YOOgKsMxygm1lLG2tjXQr0u/Li+I4n7BPzVu7qD4njPsh+au3RHZyLys1Rd058UxnV/lL+ateO3hdMVEgU8LoidspORpTaIFgbIQbXBvfiJS5Fxa1GGilbunlfAyTxqoZREqFzoWcR3JUcgM/LyVEk32eJjnXOgeVDYWcleGqgDlqzMdTyFdIjpRVNsTbrTswMRTKAWJcHpZ5FygAfuX9NudXNAV+8GzzPhMRCpAaWKWNSeQLxsov5LmqDaGwcQtzDIweV5AWDuwQs0jRuQxsFQECw56CxpvooBTwu7WIUrnkZ1DE5WmfokmG5+bRMwIWXonrf8AeOWFgdy8SsMURkC5BEjMksovEkSRlAosFuys2Ya9Lz080UBRbE2LJDPOzMSkh6Ks7ORYm1rgZRlsLG5/esKJtj4osSuNZQSbLwITlF9Bci5t21e0WrljqlYoPkXGePt93g91HyLjPH2+7we6r+1FqWJZ3+pFB8i4zx9vu8Huo+RcX4+33eH3VfA1VY7efDxNlaQF/o0u7nyZVua6ouWiOOpby6IinYuL8fb7vB7qkbqY15cIjynM95VZrBb5JXQHKNBoBUc7fnf9FgpfrTMkQI83Sb0Wqp3TOOOEThjDIuefVzI7fp5L97brvU9m0979xtFKDduPlzHasXqhOzsc3PFRJ9SDN/U9HyRi+vHH0QRj/c13IvqXv9iq78i+rN6TZsS4YqmOnlYc1ihje3nIWw9da+HtBu9bEAf+58XX+QNWrDN6yS57il4mC0u+W8atr/q838OT+g1z/cj9WP12/kKn4vCbT4b5nOXK+a7xcspvyjH86r9yD/hj9dv5LVdSnk/knyLadTOtGuYw0VS7R2i67QwcQa0cqYwuunSMaRldeqxJq6FVFhox36KT6j/0ms/Bb+pv/Fb+hKosftGT4/JBm+b+IPLlt+3xyl78+90rTufHjzAfijRiPO1wwW+ay+FrytU4Qzu10uZCpPIr2b5HVL0XpI4W2fDi9mP3VX43be0ITaTFYZT4J4Wb2QCfwrRHCt7lKPUoeJS1jLodHvReuWjevaJ7yQSfw4M1/UtZ7ptqeDN90P5as7hU+qPUh3yHk+h1G9eTGNdBra/lt2/hXMO6XavgzfdD+Wjul2r4M33Q/lp3Cf1R6jvkPpl0OnCIWtYW7LC1eTh1P7IPPmAeY9xI9Ncz7ptqeDN90P5aeN0sZNLhlbEAiS7XzJwzYHTo9WlqqrYWVKOZtPk7ltLERqOyT6FtFAq6KAANAAAAB2ACtlFFZTQFFV+8G0DBhMRMoBaKGWRQ3IlI2YXt1XFVeH3gkiW2JF2IdlyxcEZUeFNVaaS92lBvmGgOnaAyUUtbO3xE8sSxxyKrk9ORHUMhjlZSpIAvePUdhHbS7j/hpiilkjOHlJjd0JDJYlHK3HkNqFtKjOq7QVzo9Fcp2d8MzSYh04LZHy8GwzOptqHCd8OZuNRTOd7JexPU3vrJXxdOg0p33mv4dX8vcb6wTSj3WTdieo++tOL3jldCvRAYEGwPI6G3ZWf4pQ9eh34bW9CLjt5I8TIRLO0WH5rHEshkmFyM7vGGyRkg2GhNqs9n7x7OgXLEcg/dgmufOeHc+mqPZs8kEjsjABkhQLYaCMMB5++q+XeHE/RA+XI+v41Z8Vpz3RvbkH2a42zb3zS/oknfnB/SN9lP/bqr3X3sw0WGVHdlYPObcKfk07sP2OsEH01M7oMT9EPYk99HdDifoh7EnvqPfqetn/iyXdHa1v8AZfYld3WE+kb7Gf8At1U7S3vgxEseHWYoj24jZJkLZiFSMEoMuYnnpytU3ugxP0X/AISe+l3acskpYlrMzQkm2loZRIBb0V1dp0qbu0+hB9nOqsvXxLTodDwuFWNQqKFUcgBYVutSbDvRMNDlYk2W4N79gympfdDifoR7D++nxCnJX37/AEZDuFSLyq271Re7W/V5f4cn9Brnu5H6seXft+AFXuP29iDFIDELFHv0XGmU9ZNUe4/6sfrt/IVpo141r5fdWKKtGVL5v+kDH7LnbbmGfiNwEglYL1A9GOROX7V4jTfejL/z/nooq8pEptlzfK+KmaRjEuEsgPK0jP0OXIOkjeqm74LT/g3/AIrf0JRjx81If3H/AKT/APdUG5+1pI8K6JYAuTe1z3qg1TWrRoxzT0LaVKVWWWOo2Lnx7N0mjwqsVGQ5XnKmzHMNVjvcaWJtzq2wGwYIf0USIe0KM3tHX8aUcDtWSGNY42siAACwNvT11PXeubllUkc7hv8AY1l+L0ZOyulyNL7Nqx1t1G4ikZsViMK8xTjy2OIyCYyyqwiWExxIARleRnezm/eEWNWmD3jlaRQ6KFJsSFYW9N+21MgFaaFeFZXjf/0zVaMqTtIoNt7bmidxGmYKqlV4crtIWzXKsmgVLAlbEnyXW8SPbWMc2VYgA6pxDDLaQNJlzovEGVQtzqTy7NQ1lRRaryoTId7MSTcxqQpQSII5c0YyI7yE3tl1YBbX1GptY4m3lxXEYpHmR+GI80bgIOJiVZ2uwvcJELEr+kU3tzc1iAuQAL6nymwGvoAHorNqAqd3sdPKrPMqJqAiKrggZFJLMx6VyTayjlrrerei1FAeJoQ6lWAZWBDKdQQRYgg8wRWjFbOjky8SNHy6rmUNlPPS/LUD1DsqVRQESPZcStmWNFbncKAbnN1gfvN7R7a38Edg9QrZRQXZVQbtwLNJMIxxJbBnPOwFrL4It2V77noPA/E1ZUs76Q4hli+LzcI3bNqRm0W3L01CdOE/mSZaq01pJ9S07nYPAHrNQNs7AQRkxqFK6m99QBralD4ltHxw+03urDYDaBBBxdwdLFj7qoqYSlODSiicMTUjJPMybhoDI4RSLtoL8u2nzCyqeiGUlLBgCDY+Xs5GudPs6cqoilySpbM1zc9HXqqDhMNizJKI8RkcN86wYjOdbH8D66z9lYVRpznf9TsT7RxanOEY6HW7UWrmAwG0T/1je03uoOB2j44fab3V6VjIdOIpA2phTHKysR2+u5FQPiO0fHD7Te6tmE2ViLs00wkJAAJJNrX7RXm9o4d1qfh1RvwNdUqm/RkiXCFWwbHk81wB2XQfzFdCtXI8TgMUhiV5sxvaIgk8M3Go08oqd8R2j44fab3V6NOlsqEILgjzXUdSvUk/M6JtYf4eX+HJ/Qa59uR+rH67f7VqbZ20GBBxhIIIILNqCNeqsx4qPZmELYmRQMxK2uS9+SoDbMdPRXSZMx+1WTH4WAWyypiXk0uw4YjKEG+mpYVcUr7txPicVJj3UrGyCHCIws3BzZ2kYdRdrW8lNFAaMefmpPqP/SartyMEZNnShbX4xN/MqE1F3bxL4mLFuXLLJPOsFzcCNAIhl/dzBjUbB7vYyJSseICKdSqswF7WJ5eaoVIZ4OL4k4SySUlwLHDQF2CDmbAentq53Ojy4jGKeoxA+cZx76oJNi4gRoElCyLa7gnW3oqDg8NizJKIpyrgjisGILnpWN7fW9dZOzMI6NOo5a/1cu7TxKrVKajp+DrJrSmNQmwdSTyAIJNc3GC2j44fab3VZT7ASHB4V2ihE4xGFBljjVWIM6i9wAbledbdCiCTdmPt6KwBReukTNFFF6AKKKKAKKh7Y2j8Xw80xGYQxySZeV8iFrX6r2qvl3riDhAJGJlWLvGAuXZCQW0ZVYEEjtFAXlFUMe+ELSIgLXbONVZWzqYbAIwzEFZQ1+oA3qXs/eGCdWaOQFVClmN1AVlzKwzW6JHI8qAs6qduck9P+1b/AJdw/wBPD9onvqs23tmAhbTRHU/5ieTy0O5X5EWionytD9LH9onvo+VofpY/tE99HKyO5H5FdNKRKzDnc2/lWdgS5pcQe1lP9VQmx8ZN+Imv7w99eNkYq0kjKbglb2IIPfdlfMdlYt0tvOfy/eRiqJ54u3EY9oY5YYnkfvUUse025ADrJNgB5aU9iQbQximTEyy4Nb/NxQCNHYcwXZszAjQWsOVNOP2pDFEJJnSNOeaQgC/kvzPm1qmX4Q8GSLvIFJAztDKE1/eK2r6ZNNXRr4GY9jYyGRDFi2njLASR4vKSF6ykqKCGA6rWq+xEbMjBXKMRo2VWtr4L6H01sOl9L/70q43e7FJiEjGzcQyMSC+eM30PIg5B/wB7Cugp9obuY5MXG7bQzhzlQtCpyHMp0ivk6xqDTbsjA4mNiZ8WMQCLBRh44SpvzzIxvp1Wqoxm2pZJ8Or4SaAZ75pHhI5r1I5PVTbVs/kiU023OafoFQMbu/h5mzSwRyNyvIuaw8l+VU28u+r4TQYPEyXIAfKoi1IHfgn8RUqPeHEEi+z8SAbXPEw5tfr0e9h5KqLi7hhCKFUBVUAKoGgUaADsAFqVN6t7bT/J+Hv8amAAc2CQhr3Zje+ZVBa1usU23qJgtjwwlmSNQ7El3sC7E8yznU0AbI2amHgihj72JAo7TbmfOTcnyk1NrFFAAqn2P+nxP1l/+dXBNU2xnHGxPlYW/wDKr6fyS5GarunDn/Rdxi7C/K4v5r1K3wX5iEDxnCf66VDr3vXHxMFCGJ6U+EBIJB1nUaEais70NtP5lcaAaWdsbwyw4l0RFkAjjYKxKAdDEu5zKjE3ESD01vG5kHhYj7zP+ejaG8XAkMYgeQIAC4ZB/lPJ+2bnoq2vaaEWlwZAi31fiBGRDecobOQyRtLw42IK2LHU2uOWl6jYHf6ThwZoCXdFZ7uqED5pTmDWAYl8wUEjKVN7tarAb5RtIVjhZyQpjYFAJCXjQgMdAQXS4ufRUWXfQ8aNViGVtSDlzBrYdVRTnt38w6fIBbAdddIjkKKUJ9+GCzZIiWjWYhSVGQwpd85zWYBsoGXmD6abhQEbasUbwSJN+jdGSS+gyuMrXPVoefVVDtWTAqpzsCycZgquwfMhaWQLY87h/wARTHisMsiMjC6urKw7QwsfwqgfcWEqql5bKuXvhqSJAzEkXzMZHYntNAal2ds+K3SRbXIvIQVysidHXTWFV08Bv3qtdm7CgjiyxopjdVGU9NSgWyjXQrl/Cok+5cLO0l3DtJxAQQQh4bpZVYEBfnJWsQek5NXWEwqxxpGgsqKqqOxVAAHqAoCCd2sL4tB9lH+WqXeXB4PDqheKBAxIHzKa6DsQ021B2nsSHEBRMgcKbi5IsSLdVcaJKT8xC+P7P7MP9iP7dBxmAOirhyToo4I1JGn7FVm3djxR7TaJEAQIpCgnwAa2xbJiFiEAIsQesGvIx/aNLDPZyTvY460lxZ6+T4voo/s091QGDqsww6rn0CXsqLz1IA1tpoOdTsRjAoNjrytVdhMTke55HnWTsvs3FVcNWm1qlZPjZ3PJxGKW0im/c8btbvR4ccXaEqzyg2ieTM6xgjMQikEA3zG9qbRvRhvph5rPp/41TvFHMLGzDnbUW/5eoO09lxpEzBbEDQ3Pk99TwvauVqhWi1PTS3sejGrGS3DL3UYb6ZfZf8tYl3ngAurZ9bEKCPXmAqXupulhZsHDJJCrOy3Y3bU5mHK9X+E3Uwsd8sKa2vcZuX1r19FBpPxaHaik4+HU5ftHGmWQudPBHYKu9m7yrlVZLgjTMBcenrp9+QsP9DH7IrzJu/hyCODHrcd6BzFvRW2piKc45cuh59LCVqc3PPqKHdRhvph7L/lo7qMN9Mvsv+WmDuDwX0C+tvfSfu7u9BJtLFQvGDHGHyKSdLOo6vIT66wHplh3UYb6Uey/5aO6fDfSj2X/AC0w9weC+gHtN76O4PBfQD2m99AL3dPhvpl9T/lrDb0Yb6VfU/5ag737vQQ4zCRxxqqSMocC/SHFUHr7DTc24mCH+Qvrb30Aq7R3mXKyx3JIsH5Cx56HWqLAY4xSBx1c/KDzps2FPHHhokmwGIaVERZG+Lg3YAA63189SYds4VywXAYglGyuBhh0WsDY69hHrrdDFUoRy5dTBVwGIqTzZtCvj3ngIuzZNbAMCb6dqg1c7cxiS4LDPGQytiMHYjrtOnbUHD7LixWMBbBvHCsLgiaLhgyGSMrYA6nLnqbgtyWQIhxLNEkiy8IRRICytmGqjMOkAedYptN+Fbj0KMJQttHvGoVqkwiEklVJPMkDXTL/ACJHmNbRReuHCLFsqJTdYkU9oVQeYPPzgHz0NsuI3vEhvpqq8jl8n7qeyOypV6yKAiNsqIrlMUeXsyLbkRyt2E+s1LoooAooooAooooAooooBO3y3bX5zFqZTL80CqAMCmZVeyhCxOS50Nem2hgCoHCm07MNigfWI6b7VjLWeeHpzlmlFN+qJpxtaSEJ8Ls0knJitdf0GL/JWBg9neDi/NwMXb/Tp+IqnwG8IlCPw3SKUKYpWKkNmIC3CklCwIK35i/I2Fa9rUW5SKdhhtdn+9Bfww2cl7R4nUW1w+LPq+bqPLs6DFYiKGIYhYmWYzMYpEsQI+HYzR2ve9Mi72wc7tlvZSqu5e5UDKiKWIOYdX86y292HDKA9wRfOFbKOirAXt0mIdOiLt0hpWWpQhVqbSaTfnxLYqlBWjG37yK7Zu0FwLyYeTjmJOH8XIhkkuuQF7tEhF85bsqx7ssP2Yj7rif7dScNvBDIWEbFyq52AV+iOkAGJACtdW6JIOnKo0G9+GZEbiWzW6LBwyghDdhbRbPH09F6Q11FW2ZLNDivf8B3ZYfsxH3XE/26O7LD9mI+64n+3XqXevDrm6ZJU2sEkJbRmGXo9NSEk6S3XoHXSt+zNvRT3CFrqFLgq4ClgDYORlYi4Byk267UsxeHk+v4IGL3yi4b5BiM2Vsv+FxHfWNucdudq8bp7vCO2KcyceeJDMrZQodgjvZQoIOYWsTTJlrNq6ck428KCiiiukCo2vuzHiJoZXZw0JBUKVANmDdK6k8wORFWxFZooDFqX93mAnx1z/1PXp/kQ0w1VYzdXCSuXkw8TO3fMVFzoBqevQD1Vxq5ZBpXT4liJF7R6xWeKvaPWKpu4jA+Kw+wKO4jA+Kw+wKbxan5vovuXHFXtHrFUu0Z8SMQVhsAww4DPG8iLdsTxDZXTXSH9rsrYm5eCBBGFhBBBBCi4I1FRdt70Nh5mjWNXyRCXKHPGctx+jHHlOa3CGt/2x6SItR/iV2F3hxoZQYXOeSMsGglskbiAFVe4F1LSEkg97qNDXjCbw49Y4FOHOeyiQvFK1rLABdlIF3zyNmtZSpUgkE1sx298wRuGkBKh2MiSM8eVHww6JyDMbTG/LLkNOSWrpEyDWaKKAKKKKAKKKKAKKKKAKKKKAwRS/iN0FMUkaSSAMvDQM7MsKllb5pQRZhlXKTfLlFtLiiigJq7uQhlYLbKQVAJsMuWwA7BlAtUV9zMMVVCrFFtZM5yhgEAa3W1kTn5dNTfNFATcDsSOFWVBYNoeQ7eoWA5nlUF9ysMXzlCWsBcnNoFiUDpX6oo/Loe2iigCPc6BSWUOGNukHOYWEovftIlkFzc2I7BUvAbAihdnQEMwCnW+gCgA+FbKLE3I5cjWKKAtKKKKAKKKKAKKKKAKKKKAKKKKAK1iEBy1ukQqk9ZCliB6CzeuiigNlFFFAFFFF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data:image/jpeg;base64,/9j/4AAQSkZJRgABAQAAAQABAAD/2wCEAAkGBhQSEBQUExQVFRUUGBQXFBQUFxcXFhUXGBUXFxgcFxcXHiYeGBojGhwUHy8gIycpLCwsFx4xNTAqNSYrLCkBCQoKDgwOGg8PGCokHyQsNS8pKS0sLCksLCwsLiw0LCkpLDAuLC8sKSwsKSwsLCwsLCwsLCksKSksKSksLCwpLP/AABEIAKcA/AMBIgACEQEDEQH/xAAbAAACAgMBAAAAAAAAAAAAAAAABgQFAQMHAv/EAEsQAAIBAgMEAwoKCAUDBQAAAAECAwARBBIhBQYTMSJBURYyUlRhcYGRktEHFBUjU3KTlKHSMzRCYnOxstMkQ7PB8ESCohdjwuHi/8QAGgEBAAMBAQEAAAAAAAAAAAAAAAIDBAEFBv/EADIRAAIBAgMFBgYCAwEAAAAAAAABAgMRBBIxEyFBcZEFFCJRYaEVMlLR4fBCwZKisYH/2gAMAwEAAhEDEQA/AOzfKkVr8WO2bJfOts/g3v33k51ulxCopZmCqOZYgAecnlXORufic1sgycb4xbMv6T4xl/0elU7aOyMZJE8ZVz0cSOk6lXLYiN4rXPUgYajTlWl0YcJkrIdziVuFzLckgC4uSBc2HXpWqTasKyCNpYxIbWQuoc35WUm5vSvhdjzriWKBlHHxL53OdCJIgEOW97BtLacq9ndSSWeRp5OiThieGiAStGLm2bMyC4A0PbUHTinvYshrmnVFLMwVRzZiAB5yeVeywpExmzMc4mUcTMUxAYlxw3LMODwVv0LAG9wPxqXJsXEsZCWkOd8WuUyHKImiYRWF9Onl5a02KX8hZDgrX5Vmq/d+EphYVZWQqigq5uwIFjc3N9fLVhVTVmRCiiiuAKKKKAKKKKAKKKKAKKKKAKKKKAKKKKAKKKKAKKKKAKKKKAKKKKAKKKKAScJt+dIcRiH4jrE+ICqxiERCYgxgCwMgIHWdNKl47fRkZ1SESMksqDp5RljhSQkkKbE5gLWtpe4pmGETKVyLla+ZcoynNzuORv11obYsBTIYYil82UouXNyva1r+Wrs8G98Ttygi23I2Fx8l8piL8K4F4x8XjkANtDYsa8pvbJcrwxlDrFxM9mLthuMCEy28nP0Uz/E0swyLZ9XGUdIkW6XbpYa1oxWyo3R1yhc2pZAoYErlzA20bLpfspnhxiduhbwm+j/Ngws4EcLSyZxmu8Jk70KAxsO0XvoK2d08sggKpColkgBHFznhyo7AMAvzbaW5EHqNX2F2JCgjtGhMSqiOyguFC2ADWvyr2mxoAuUQxhSwcgIoBcahrW5+WuuVPhEXQrYLfhhChMeeyRvIzSAORJM8YyKEAkYZb26PUOdWeyt6HlmCNEFVnxSIwe5PxeTISVKiwPVqatzsmG6HhR3j7w5Fumt+ibdHW50rbHgkUgqiggsQQoFixuxFusnn21yUoPSIujdRRRVJEKKKQ8T8I0yuyjCEhWYA3fUAkX700A+VHx20I4UzysEW4GY8rnlSN/6lz+Jn1v8Akqr3k3vmxcBiOFZOkrZhnPem/LKL0A+d2OD8Yj9Zo7scH4xH66ScNutAYFZkYNkBY5m0NtTl8lLXxPDeMP8AYH81Adb7scH4xH66O7HB+MR+uud7vbCw0ufpNLbKNVaPLofKb3q57kMN4B9tqAa+7HB+MR+ujuxwfjEfrpU7kMN4B9tqO5DDeAfbagGvuxwfjEfro7scH4xH66VO5DDeAfbavL7o4ax6BGh1zMbadlANvdjg/GI/XR3Y4PxiP11yQ4PDeMP9gfz1b7v7Cw0pfptLa2hUxZfxN6A6J3Y4PxiP11O2ftSKcExOrgGxK8geykXuQw3gH22p22LsqPDxLHGuVefnJ5k+WgJ9FFFAFFFFAFFFFAFFFFAFFFFAFFFFAFFFFAaMdi1iieRu9RWY2FzZQToOs6VWQ70RZI2e6F7qVILMsgk4ZSyA3Ie4uNNL8jVjjtnpMmSRcyEqSvU2UhgCOsXA066gwbrQI+ZEy9POFUkIrXBOVRotyoJt13oCPtTfrBYaUxTThJFAJUq55gEchakx/hDwpnVA90YfpdQFbNyYEaC1tac9qbj4PESmWaBXdrAsS17AWHI0lTfB1hTOrhMqKDeIXszXJBYk3ta2lDbS7rbx5r29LDOrggEG4PIg3B8x66047HpDG0krhEQXZjewHLq1rZHGFACiwAsABYAdgA5V79dDE/QU9ofCZs9YnK4pWYKbKiuWJNh0QygEjnqeqoOzt4o51zJtRtepoSpFOuMhEkbKyq4IPQk1VjzGYG+l6XhhMT1YXBj0D30BYbCmzBv8T8YsRrly5ffXrbG8uHwrKMRII8+oJDZedtSAQK9bGjlAbiRQx3tbg2F+24FWRFAeIJ1dQ6kMrC6spurDtBHOvdJWInj2Zj4lVxHh8ZnDQk9GKUaq8Y/ZDHosB1kdtO1AeJZlQFmYKF1LMQAB2knS1U+C3vws7mKCdXcK5uFYqMouSWtlt6ap9pzR47aIwbOrQYdOLNGGHzsuayI1tSqDpEdppuEQVMqKoAFlQaL5AQNAKATMZvgYhd8fhV67ZHJPmATU1nYfwlYVlLT4yHXvVySqw+tZba1YSYPEkWOFwRBvoVXX0Xqw3fwjxKVMMMK6ZRBoD1m4uaA3/LsBw/xjirwSLiTqI1GgNiTzFudadnfDHgzn4meMK2WO6sxdAq9JraKSSRbyVYz4NZgY3UOr6FW1B9Hr1rOyfguwUOcNEsoZsy8QZjGMqgqG61uCde2hppOhle1Tv6FhsDffC40uIHLcMBnzKVAHnNasHvvE8IlOgzlCFOc2ycSMgLzLIUOXmM1uYqZhd0sLEsixQoglUpJkGUspuLE+k+ut0m7sDPnMYzdA6XAumbKbDS4zHXzdlCmeXN4NPUnxPcA6i/UdCPP5a90UUIBRRRQBRXieYIpZiFVQSzE2AA1JJ6gBesPKBa5AuQBe2p7B5TQGyisUKbi466AzRRRQBRRRQBRRRQGCKRJPgyckn444uSbZG7f4lPlFAIX/AKYP47J7Df3Kpt6d0nwcKyfGXkzOEtZltdWN75zfl+NdWrzJGGFmAPnF/wCdAcsTfKHhBGWTvQrctdLHrqq4+z/opva//Vdk+JR+Ansj3UfEk8BPZHuoDlWzt5MLACI0lAYgm5B5edqY9lbUWdM6ggXI1te481M+1cIgglIRf0cn7I8A+SkTcj9WP12/2oCTt3d9cTLhXYKfi8vE16xlOntZD/2irisUUBR4bd9IcbisZYXljj5cxlvxPXlT1VGk32gZSCkliLHl1jz1fY79FJ9R/wCk14+DDDq2Ecsqk8VhcgE2yp20AhYnFYPiQ5Y5QpLiQZuYyErbpdR1q32bvFhYAeGkozWJuQfNzOlPG8mEyzYWRYDIsbyZ1iRS1mhdRoSOu1Z+W18RxP2CfmqN95dkuk0L+xt+YOOgKsMxygm1lLG2tjXQr0u/Li+I4n7BPzVu7qD4njPsh+au3RHZyLys1Rd058UxnV/lL+ateO3hdMVEgU8LoidspORpTaIFgbIQbXBvfiJS5Fxa1GGilbunlfAyTxqoZREqFzoWcR3JUcgM/LyVEk32eJjnXOgeVDYWcleGqgDlqzMdTyFdIjpRVNsTbrTswMRTKAWJcHpZ5FygAfuX9NudXNAV+8GzzPhMRCpAaWKWNSeQLxsov5LmqDaGwcQtzDIweV5AWDuwQs0jRuQxsFQECw56CxpvooBTwu7WIUrnkZ1DE5WmfokmG5+bRMwIWXonrf8AeOWFgdy8SsMURkC5BEjMksovEkSRlAosFuys2Ya9Lz080UBRbE2LJDPOzMSkh6Ks7ORYm1rgZRlsLG5/esKJtj4osSuNZQSbLwITlF9Bci5t21e0WrljqlYoPkXGePt93g91HyLjPH2+7we6r+1FqWJZ3+pFB8i4zx9vu8Huo+RcX4+33eH3VfA1VY7efDxNlaQF/o0u7nyZVua6ouWiOOpby6IinYuL8fb7vB7qkbqY15cIjynM95VZrBb5JXQHKNBoBUc7fnf9FgpfrTMkQI83Sb0Wqp3TOOOEThjDIuefVzI7fp5L97brvU9m0979xtFKDduPlzHasXqhOzsc3PFRJ9SDN/U9HyRi+vHH0QRj/c13IvqXv9iq78i+rN6TZsS4YqmOnlYc1ihje3nIWw9da+HtBu9bEAf+58XX+QNWrDN6yS57il4mC0u+W8atr/q838OT+g1z/cj9WP12/kKn4vCbT4b5nOXK+a7xcspvyjH86r9yD/hj9dv5LVdSnk/knyLadTOtGuYw0VS7R2i67QwcQa0cqYwuunSMaRldeqxJq6FVFhox36KT6j/0ms/Bb+pv/Fb+hKosftGT4/JBm+b+IPLlt+3xyl78+90rTufHjzAfijRiPO1wwW+ay+FrytU4Qzu10uZCpPIr2b5HVL0XpI4W2fDi9mP3VX43be0ITaTFYZT4J4Wb2QCfwrRHCt7lKPUoeJS1jLodHvReuWjevaJ7yQSfw4M1/UtZ7ptqeDN90P5as7hU+qPUh3yHk+h1G9eTGNdBra/lt2/hXMO6XavgzfdD+Wjul2r4M33Q/lp3Cf1R6jvkPpl0OnCIWtYW7LC1eTh1P7IPPmAeY9xI9Ncz7ptqeDN90P5aeN0sZNLhlbEAiS7XzJwzYHTo9WlqqrYWVKOZtPk7ltLERqOyT6FtFAq6KAANAAAAB2ACtlFFZTQFFV+8G0DBhMRMoBaKGWRQ3IlI2YXt1XFVeH3gkiW2JF2IdlyxcEZUeFNVaaS92lBvmGgOnaAyUUtbO3xE8sSxxyKrk9ORHUMhjlZSpIAvePUdhHbS7j/hpiilkjOHlJjd0JDJYlHK3HkNqFtKjOq7QVzo9Fcp2d8MzSYh04LZHy8GwzOptqHCd8OZuNRTOd7JexPU3vrJXxdOg0p33mv4dX8vcb6wTSj3WTdieo++tOL3jldCvRAYEGwPI6G3ZWf4pQ9eh34bW9CLjt5I8TIRLO0WH5rHEshkmFyM7vGGyRkg2GhNqs9n7x7OgXLEcg/dgmufOeHc+mqPZs8kEjsjABkhQLYaCMMB5++q+XeHE/RA+XI+v41Z8Vpz3RvbkH2a42zb3zS/oknfnB/SN9lP/bqr3X3sw0WGVHdlYPObcKfk07sP2OsEH01M7oMT9EPYk99HdDifoh7EnvqPfqetn/iyXdHa1v8AZfYld3WE+kb7Gf8At1U7S3vgxEseHWYoj24jZJkLZiFSMEoMuYnnpytU3ugxP0X/AISe+l3acskpYlrMzQkm2loZRIBb0V1dp0qbu0+hB9nOqsvXxLTodDwuFWNQqKFUcgBYVutSbDvRMNDlYk2W4N79gympfdDifoR7D++nxCnJX37/AEZDuFSLyq271Re7W/V5f4cn9Brnu5H6seXft+AFXuP29iDFIDELFHv0XGmU9ZNUe4/6sfrt/IVpo141r5fdWKKtGVL5v+kDH7LnbbmGfiNwEglYL1A9GOROX7V4jTfejL/z/nooq8pEptlzfK+KmaRjEuEsgPK0jP0OXIOkjeqm74LT/g3/AIrf0JRjx81If3H/AKT/APdUG5+1pI8K6JYAuTe1z3qg1TWrRoxzT0LaVKVWWWOo2Lnx7N0mjwqsVGQ5XnKmzHMNVjvcaWJtzq2wGwYIf0USIe0KM3tHX8aUcDtWSGNY42siAACwNvT11PXeubllUkc7hv8AY1l+L0ZOyulyNL7Nqx1t1G4ikZsViMK8xTjy2OIyCYyyqwiWExxIARleRnezm/eEWNWmD3jlaRQ6KFJsSFYW9N+21MgFaaFeFZXjf/0zVaMqTtIoNt7bmidxGmYKqlV4crtIWzXKsmgVLAlbEnyXW8SPbWMc2VYgA6pxDDLaQNJlzovEGVQtzqTy7NQ1lRRaryoTId7MSTcxqQpQSII5c0YyI7yE3tl1YBbX1GptY4m3lxXEYpHmR+GI80bgIOJiVZ2uwvcJELEr+kU3tzc1iAuQAL6nymwGvoAHorNqAqd3sdPKrPMqJqAiKrggZFJLMx6VyTayjlrrerei1FAeJoQ6lWAZWBDKdQQRYgg8wRWjFbOjky8SNHy6rmUNlPPS/LUD1DsqVRQESPZcStmWNFbncKAbnN1gfvN7R7a38Edg9QrZRQXZVQbtwLNJMIxxJbBnPOwFrL4It2V77noPA/E1ZUs76Q4hli+LzcI3bNqRm0W3L01CdOE/mSZaq01pJ9S07nYPAHrNQNs7AQRkxqFK6m99QBralD4ltHxw+03urDYDaBBBxdwdLFj7qoqYSlODSiicMTUjJPMybhoDI4RSLtoL8u2nzCyqeiGUlLBgCDY+Xs5GudPs6cqoilySpbM1zc9HXqqDhMNizJKI8RkcN86wYjOdbH8D66z9lYVRpznf9TsT7RxanOEY6HW7UWrmAwG0T/1je03uoOB2j44fab3V6VjIdOIpA2phTHKysR2+u5FQPiO0fHD7Te6tmE2ViLs00wkJAAJJNrX7RXm9o4d1qfh1RvwNdUqm/RkiXCFWwbHk81wB2XQfzFdCtXI8TgMUhiV5sxvaIgk8M3Go08oqd8R2j44fab3V6NOlsqEILgjzXUdSvUk/M6JtYf4eX+HJ/Qa59uR+rH67f7VqbZ20GBBxhIIIILNqCNeqsx4qPZmELYmRQMxK2uS9+SoDbMdPRXSZMx+1WTH4WAWyypiXk0uw4YjKEG+mpYVcUr7txPicVJj3UrGyCHCIws3BzZ2kYdRdrW8lNFAaMefmpPqP/SartyMEZNnShbX4xN/MqE1F3bxL4mLFuXLLJPOsFzcCNAIhl/dzBjUbB7vYyJSseICKdSqswF7WJ5eaoVIZ4OL4k4SySUlwLHDQF2CDmbAentq53Ojy4jGKeoxA+cZx76oJNi4gRoElCyLa7gnW3oqDg8NizJKIpyrgjisGILnpWN7fW9dZOzMI6NOo5a/1cu7TxKrVKajp+DrJrSmNQmwdSTyAIJNc3GC2j44fab3VZT7ASHB4V2ihE4xGFBljjVWIM6i9wAbledbdCiCTdmPt6KwBReukTNFFF6AKKKKAKKh7Y2j8Xw80xGYQxySZeV8iFrX6r2qvl3riDhAJGJlWLvGAuXZCQW0ZVYEEjtFAXlFUMe+ELSIgLXbONVZWzqYbAIwzEFZQ1+oA3qXs/eGCdWaOQFVClmN1AVlzKwzW6JHI8qAs6qduck9P+1b/AJdw/wBPD9onvqs23tmAhbTRHU/5ieTy0O5X5EWionytD9LH9onvo+VofpY/tE99HKyO5H5FdNKRKzDnc2/lWdgS5pcQe1lP9VQmx8ZN+Imv7w99eNkYq0kjKbglb2IIPfdlfMdlYt0tvOfy/eRiqJ54u3EY9oY5YYnkfvUUse025ADrJNgB5aU9iQbQximTEyy4Nb/NxQCNHYcwXZszAjQWsOVNOP2pDFEJJnSNOeaQgC/kvzPm1qmX4Q8GSLvIFJAztDKE1/eK2r6ZNNXRr4GY9jYyGRDFi2njLASR4vKSF6ykqKCGA6rWq+xEbMjBXKMRo2VWtr4L6H01sOl9L/70q43e7FJiEjGzcQyMSC+eM30PIg5B/wB7Cugp9obuY5MXG7bQzhzlQtCpyHMp0ivk6xqDTbsjA4mNiZ8WMQCLBRh44SpvzzIxvp1Wqoxm2pZJ8Or4SaAZ75pHhI5r1I5PVTbVs/kiU023OafoFQMbu/h5mzSwRyNyvIuaw8l+VU28u+r4TQYPEyXIAfKoi1IHfgn8RUqPeHEEi+z8SAbXPEw5tfr0e9h5KqLi7hhCKFUBVUAKoGgUaADsAFqVN6t7bT/J+Hv8amAAc2CQhr3Zje+ZVBa1usU23qJgtjwwlmSNQ7El3sC7E8yznU0AbI2amHgihj72JAo7TbmfOTcnyk1NrFFAAqn2P+nxP1l/+dXBNU2xnHGxPlYW/wDKr6fyS5GarunDn/Rdxi7C/K4v5r1K3wX5iEDxnCf66VDr3vXHxMFCGJ6U+EBIJB1nUaEais70NtP5lcaAaWdsbwyw4l0RFkAjjYKxKAdDEu5zKjE3ESD01vG5kHhYj7zP+ejaG8XAkMYgeQIAC4ZB/lPJ+2bnoq2vaaEWlwZAi31fiBGRDecobOQyRtLw42IK2LHU2uOWl6jYHf6ThwZoCXdFZ7uqED5pTmDWAYl8wUEjKVN7tarAb5RtIVjhZyQpjYFAJCXjQgMdAQXS4ufRUWXfQ8aNViGVtSDlzBrYdVRTnt38w6fIBbAdddIjkKKUJ9+GCzZIiWjWYhSVGQwpd85zWYBsoGXmD6abhQEbasUbwSJN+jdGSS+gyuMrXPVoefVVDtWTAqpzsCycZgquwfMhaWQLY87h/wARTHisMsiMjC6urKw7QwsfwqgfcWEqql5bKuXvhqSJAzEkXzMZHYntNAal2ds+K3SRbXIvIQVysidHXTWFV08Bv3qtdm7CgjiyxopjdVGU9NSgWyjXQrl/Cok+5cLO0l3DtJxAQQQh4bpZVYEBfnJWsQek5NXWEwqxxpGgsqKqqOxVAAHqAoCCd2sL4tB9lH+WqXeXB4PDqheKBAxIHzKa6DsQ021B2nsSHEBRMgcKbi5IsSLdVcaJKT8xC+P7P7MP9iP7dBxmAOirhyToo4I1JGn7FVm3djxR7TaJEAQIpCgnwAa2xbJiFiEAIsQesGvIx/aNLDPZyTvY460lxZ6+T4voo/s091QGDqsww6rn0CXsqLz1IA1tpoOdTsRjAoNjrytVdhMTke55HnWTsvs3FVcNWm1qlZPjZ3PJxGKW0im/c8btbvR4ccXaEqzyg2ieTM6xgjMQikEA3zG9qbRvRhvph5rPp/41TvFHMLGzDnbUW/5eoO09lxpEzBbEDQ3Pk99TwvauVqhWi1PTS3sejGrGS3DL3UYb6ZfZf8tYl3ngAurZ9bEKCPXmAqXupulhZsHDJJCrOy3Y3bU5mHK9X+E3Uwsd8sKa2vcZuX1r19FBpPxaHaik4+HU5ftHGmWQudPBHYKu9m7yrlVZLgjTMBcenrp9+QsP9DH7IrzJu/hyCODHrcd6BzFvRW2piKc45cuh59LCVqc3PPqKHdRhvph7L/lo7qMN9Mvsv+WmDuDwX0C+tvfSfu7u9BJtLFQvGDHGHyKSdLOo6vIT66wHplh3UYb6Uey/5aO6fDfSj2X/AC0w9weC+gHtN76O4PBfQD2m99AL3dPhvpl9T/lrDb0Yb6VfU/5ag737vQQ4zCRxxqqSMocC/SHFUHr7DTc24mCH+Qvrb30Aq7R3mXKyx3JIsH5Cx56HWqLAY4xSBx1c/KDzps2FPHHhokmwGIaVERZG+Lg3YAA63189SYds4VywXAYglGyuBhh0WsDY69hHrrdDFUoRy5dTBVwGIqTzZtCvj3ngIuzZNbAMCb6dqg1c7cxiS4LDPGQytiMHYjrtOnbUHD7LixWMBbBvHCsLgiaLhgyGSMrYA6nLnqbgtyWQIhxLNEkiy8IRRICytmGqjMOkAedYptN+Fbj0KMJQttHvGoVqkwiEklVJPMkDXTL/ACJHmNbRReuHCLFsqJTdYkU9oVQeYPPzgHz0NsuI3vEhvpqq8jl8n7qeyOypV6yKAiNsqIrlMUeXsyLbkRyt2E+s1LoooAooooAooooAooooBO3y3bX5zFqZTL80CqAMCmZVeyhCxOS50Nem2hgCoHCm07MNigfWI6b7VjLWeeHpzlmlFN+qJpxtaSEJ8Ls0knJitdf0GL/JWBg9neDi/NwMXb/Tp+IqnwG8IlCPw3SKUKYpWKkNmIC3CklCwIK35i/I2Fa9rUW5SKdhhtdn+9Bfww2cl7R4nUW1w+LPq+bqPLs6DFYiKGIYhYmWYzMYpEsQI+HYzR2ve9Mi72wc7tlvZSqu5e5UDKiKWIOYdX86y292HDKA9wRfOFbKOirAXt0mIdOiLt0hpWWpQhVqbSaTfnxLYqlBWjG37yK7Zu0FwLyYeTjmJOH8XIhkkuuQF7tEhF85bsqx7ssP2Yj7rif7dScNvBDIWEbFyq52AV+iOkAGJACtdW6JIOnKo0G9+GZEbiWzW6LBwyghDdhbRbPH09F6Q11FW2ZLNDivf8B3ZYfsxH3XE/26O7LD9mI+64n+3XqXevDrm6ZJU2sEkJbRmGXo9NSEk6S3XoHXSt+zNvRT3CFrqFLgq4ClgDYORlYi4Byk267UsxeHk+v4IGL3yi4b5BiM2Vsv+FxHfWNucdudq8bp7vCO2KcyceeJDMrZQodgjvZQoIOYWsTTJlrNq6ck428KCiiiukCo2vuzHiJoZXZw0JBUKVANmDdK6k8wORFWxFZooDFqX93mAnx1z/1PXp/kQ0w1VYzdXCSuXkw8TO3fMVFzoBqevQD1Vxq5ZBpXT4liJF7R6xWeKvaPWKpu4jA+Kw+wKO4jA+Kw+wKbxan5vovuXHFXtHrFUu0Z8SMQVhsAww4DPG8iLdsTxDZXTXSH9rsrYm5eCBBGFhBBBBCi4I1FRdt70Nh5mjWNXyRCXKHPGctx+jHHlOa3CGt/2x6SItR/iV2F3hxoZQYXOeSMsGglskbiAFVe4F1LSEkg97qNDXjCbw49Y4FOHOeyiQvFK1rLABdlIF3zyNmtZSpUgkE1sx298wRuGkBKh2MiSM8eVHww6JyDMbTG/LLkNOSWrpEyDWaKKAKKKKAKKKKAKKKKAKKKKAwRS/iN0FMUkaSSAMvDQM7MsKllb5pQRZhlXKTfLlFtLiiigJq7uQhlYLbKQVAJsMuWwA7BlAtUV9zMMVVCrFFtZM5yhgEAa3W1kTn5dNTfNFATcDsSOFWVBYNoeQ7eoWA5nlUF9ysMXzlCWsBcnNoFiUDpX6oo/Loe2iigCPc6BSWUOGNukHOYWEovftIlkFzc2I7BUvAbAihdnQEMwCnW+gCgA+FbKLE3I5cjWKKAtKKKKAKKKKAKKKKAKKKKAKKKKAK1iEBy1ukQqk9ZCliB6CzeuiigNlFFFAFFFF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" name="AutoShape 10" descr="data:image/jpeg;base64,/9j/4AAQSkZJRgABAQAAAQABAAD/2wCEAAkGBhQSEBQUExQVFRUUGBQXFBQUFxcXFhUXGBUXFxgcFxcXHiYeGBojGhwUHy8gIycpLCwsFx4xNTAqNSYrLCkBCQoKDgwOGg8PGCokHyQsNS8pKS0sLCksLCwsLiw0LCkpLDAuLC8sKSwsKSwsLCwsLCwsLCksKSksKSksLCwpLP/AABEIAKcA/AMBIgACEQEDEQH/xAAbAAACAgMBAAAAAAAAAAAAAAAABgQFAQMHAv/EAEsQAAIBAgMEAwoKCAUDBQAAAAECAwARBBIhBQYTMSJBURYyUlRhcYGRktEHFBUjU3KTlKHSMzRCYnOxstMkQ7PB8ESCohdjwuHi/8QAGgEBAAMBAQEAAAAAAAAAAAAAAAIDBAEFBv/EADIRAAIBAgMFBgYCAwEAAAAAAAABAgMRBBIxEyFBcZEFFCJRYaEVMlLR4fBCwZKisYH/2gAMAwEAAhEDEQA/AOzfKkVr8WO2bJfOts/g3v33k51ulxCopZmCqOZYgAecnlXORufic1sgycb4xbMv6T4xl/0elU7aOyMZJE8ZVz0cSOk6lXLYiN4rXPUgYajTlWl0YcJkrIdziVuFzLckgC4uSBc2HXpWqTasKyCNpYxIbWQuoc35WUm5vSvhdjzriWKBlHHxL53OdCJIgEOW97BtLacq9ndSSWeRp5OiThieGiAStGLm2bMyC4A0PbUHTinvYshrmnVFLMwVRzZiAB5yeVeywpExmzMc4mUcTMUxAYlxw3LMODwVv0LAG9wPxqXJsXEsZCWkOd8WuUyHKImiYRWF9Onl5a02KX8hZDgrX5Vmq/d+EphYVZWQqigq5uwIFjc3N9fLVhVTVmRCiiiuAKKKKAKKKKAKKKKAKKKKAKKKKAKKKKAKKKKAKKKKAKKKKAKKKKAKKKKAScJt+dIcRiH4jrE+ICqxiERCYgxgCwMgIHWdNKl47fRkZ1SESMksqDp5RljhSQkkKbE5gLWtpe4pmGETKVyLla+ZcoynNzuORv11obYsBTIYYil82UouXNyva1r+Wrs8G98Ttygi23I2Fx8l8piL8K4F4x8XjkANtDYsa8pvbJcrwxlDrFxM9mLthuMCEy28nP0Uz/E0swyLZ9XGUdIkW6XbpYa1oxWyo3R1yhc2pZAoYErlzA20bLpfspnhxiduhbwm+j/Ngws4EcLSyZxmu8Jk70KAxsO0XvoK2d08sggKpColkgBHFznhyo7AMAvzbaW5EHqNX2F2JCgjtGhMSqiOyguFC2ADWvyr2mxoAuUQxhSwcgIoBcahrW5+WuuVPhEXQrYLfhhChMeeyRvIzSAORJM8YyKEAkYZb26PUOdWeyt6HlmCNEFVnxSIwe5PxeTISVKiwPVqatzsmG6HhR3j7w5Fumt+ibdHW50rbHgkUgqiggsQQoFixuxFusnn21yUoPSIujdRRRVJEKKKQ8T8I0yuyjCEhWYA3fUAkX700A+VHx20I4UzysEW4GY8rnlSN/6lz+Jn1v8Akqr3k3vmxcBiOFZOkrZhnPem/LKL0A+d2OD8Yj9Zo7scH4xH66ScNutAYFZkYNkBY5m0NtTl8lLXxPDeMP8AYH81Adb7scH4xH66O7HB+MR+uud7vbCw0ufpNLbKNVaPLofKb3q57kMN4B9tqAa+7HB+MR+ujuxwfjEfrpU7kMN4B9tqO5DDeAfbagGvuxwfjEfro7scH4xH66VO5DDeAfbavL7o4ax6BGh1zMbadlANvdjg/GI/XR3Y4PxiP11yQ4PDeMP9gfz1b7v7Cw0pfptLa2hUxZfxN6A6J3Y4PxiP11O2ftSKcExOrgGxK8geykXuQw3gH22p22LsqPDxLHGuVefnJ5k+WgJ9FFFAFFFFAFFFFAFFFFAFFFFAFFFFAFFFFAaMdi1iieRu9RWY2FzZQToOs6VWQ70RZI2e6F7qVILMsgk4ZSyA3Ie4uNNL8jVjjtnpMmSRcyEqSvU2UhgCOsXA066gwbrQI+ZEy9POFUkIrXBOVRotyoJt13oCPtTfrBYaUxTThJFAJUq55gEchakx/hDwpnVA90YfpdQFbNyYEaC1tac9qbj4PESmWaBXdrAsS17AWHI0lTfB1hTOrhMqKDeIXszXJBYk3ta2lDbS7rbx5r29LDOrggEG4PIg3B8x66047HpDG0krhEQXZjewHLq1rZHGFACiwAsABYAdgA5V79dDE/QU9ofCZs9YnK4pWYKbKiuWJNh0QygEjnqeqoOzt4o51zJtRtepoSpFOuMhEkbKyq4IPQk1VjzGYG+l6XhhMT1YXBj0D30BYbCmzBv8T8YsRrly5ffXrbG8uHwrKMRII8+oJDZedtSAQK9bGjlAbiRQx3tbg2F+24FWRFAeIJ1dQ6kMrC6spurDtBHOvdJWInj2Zj4lVxHh8ZnDQk9GKUaq8Y/ZDHosB1kdtO1AeJZlQFmYKF1LMQAB2knS1U+C3vws7mKCdXcK5uFYqMouSWtlt6ap9pzR47aIwbOrQYdOLNGGHzsuayI1tSqDpEdppuEQVMqKoAFlQaL5AQNAKATMZvgYhd8fhV67ZHJPmATU1nYfwlYVlLT4yHXvVySqw+tZba1YSYPEkWOFwRBvoVXX0Xqw3fwjxKVMMMK6ZRBoD1m4uaA3/LsBw/xjirwSLiTqI1GgNiTzFudadnfDHgzn4meMK2WO6sxdAq9JraKSSRbyVYz4NZgY3UOr6FW1B9Hr1rOyfguwUOcNEsoZsy8QZjGMqgqG61uCde2hppOhle1Tv6FhsDffC40uIHLcMBnzKVAHnNasHvvE8IlOgzlCFOc2ycSMgLzLIUOXmM1uYqZhd0sLEsixQoglUpJkGUspuLE+k+ut0m7sDPnMYzdA6XAumbKbDS4zHXzdlCmeXN4NPUnxPcA6i/UdCPP5a90UUIBRRRQBRXieYIpZiFVQSzE2AA1JJ6gBesPKBa5AuQBe2p7B5TQGyisUKbi466AzRRRQBRRRQBRRRQGCKRJPgyckn444uSbZG7f4lPlFAIX/AKYP47J7Df3Kpt6d0nwcKyfGXkzOEtZltdWN75zfl+NdWrzJGGFmAPnF/wCdAcsTfKHhBGWTvQrctdLHrqq4+z/opva//Vdk+JR+Ansj3UfEk8BPZHuoDlWzt5MLACI0lAYgm5B5edqY9lbUWdM6ggXI1te481M+1cIgglIRf0cn7I8A+SkTcj9WP12/2oCTt3d9cTLhXYKfi8vE16xlOntZD/2irisUUBR4bd9IcbisZYXljj5cxlvxPXlT1VGk32gZSCkliLHl1jz1fY79FJ9R/wCk14+DDDq2Ecsqk8VhcgE2yp20AhYnFYPiQ5Y5QpLiQZuYyErbpdR1q32bvFhYAeGkozWJuQfNzOlPG8mEyzYWRYDIsbyZ1iRS1mhdRoSOu1Z+W18RxP2CfmqN95dkuk0L+xt+YOOgKsMxygm1lLG2tjXQr0u/Li+I4n7BPzVu7qD4njPsh+au3RHZyLys1Rd058UxnV/lL+ateO3hdMVEgU8LoidspORpTaIFgbIQbXBvfiJS5Fxa1GGilbunlfAyTxqoZREqFzoWcR3JUcgM/LyVEk32eJjnXOgeVDYWcleGqgDlqzMdTyFdIjpRVNsTbrTswMRTKAWJcHpZ5FygAfuX9NudXNAV+8GzzPhMRCpAaWKWNSeQLxsov5LmqDaGwcQtzDIweV5AWDuwQs0jRuQxsFQECw56CxpvooBTwu7WIUrnkZ1DE5WmfokmG5+bRMwIWXonrf8AeOWFgdy8SsMURkC5BEjMksovEkSRlAosFuys2Ya9Lz080UBRbE2LJDPOzMSkh6Ks7ORYm1rgZRlsLG5/esKJtj4osSuNZQSbLwITlF9Bci5t21e0WrljqlYoPkXGePt93g91HyLjPH2+7we6r+1FqWJZ3+pFB8i4zx9vu8Huo+RcX4+33eH3VfA1VY7efDxNlaQF/o0u7nyZVua6ouWiOOpby6IinYuL8fb7vB7qkbqY15cIjynM95VZrBb5JXQHKNBoBUc7fnf9FgpfrTMkQI83Sb0Wqp3TOOOEThjDIuefVzI7fp5L97brvU9m0979xtFKDduPlzHasXqhOzsc3PFRJ9SDN/U9HyRi+vHH0QRj/c13IvqXv9iq78i+rN6TZsS4YqmOnlYc1ihje3nIWw9da+HtBu9bEAf+58XX+QNWrDN6yS57il4mC0u+W8atr/q838OT+g1z/cj9WP12/kKn4vCbT4b5nOXK+a7xcspvyjH86r9yD/hj9dv5LVdSnk/knyLadTOtGuYw0VS7R2i67QwcQa0cqYwuunSMaRldeqxJq6FVFhox36KT6j/0ms/Bb+pv/Fb+hKosftGT4/JBm+b+IPLlt+3xyl78+90rTufHjzAfijRiPO1wwW+ay+FrytU4Qzu10uZCpPIr2b5HVL0XpI4W2fDi9mP3VX43be0ITaTFYZT4J4Wb2QCfwrRHCt7lKPUoeJS1jLodHvReuWjevaJ7yQSfw4M1/UtZ7ptqeDN90P5as7hU+qPUh3yHk+h1G9eTGNdBra/lt2/hXMO6XavgzfdD+Wjul2r4M33Q/lp3Cf1R6jvkPpl0OnCIWtYW7LC1eTh1P7IPPmAeY9xI9Ncz7ptqeDN90P5aeN0sZNLhlbEAiS7XzJwzYHTo9WlqqrYWVKOZtPk7ltLERqOyT6FtFAq6KAANAAAAB2ACtlFFZTQFFV+8G0DBhMRMoBaKGWRQ3IlI2YXt1XFVeH3gkiW2JF2IdlyxcEZUeFNVaaS92lBvmGgOnaAyUUtbO3xE8sSxxyKrk9ORHUMhjlZSpIAvePUdhHbS7j/hpiilkjOHlJjd0JDJYlHK3HkNqFtKjOq7QVzo9Fcp2d8MzSYh04LZHy8GwzOptqHCd8OZuNRTOd7JexPU3vrJXxdOg0p33mv4dX8vcb6wTSj3WTdieo++tOL3jldCvRAYEGwPI6G3ZWf4pQ9eh34bW9CLjt5I8TIRLO0WH5rHEshkmFyM7vGGyRkg2GhNqs9n7x7OgXLEcg/dgmufOeHc+mqPZs8kEjsjABkhQLYaCMMB5++q+XeHE/RA+XI+v41Z8Vpz3RvbkH2a42zb3zS/oknfnB/SN9lP/bqr3X3sw0WGVHdlYPObcKfk07sP2OsEH01M7oMT9EPYk99HdDifoh7EnvqPfqetn/iyXdHa1v8AZfYld3WE+kb7Gf8At1U7S3vgxEseHWYoj24jZJkLZiFSMEoMuYnnpytU3ugxP0X/AISe+l3acskpYlrMzQkm2loZRIBb0V1dp0qbu0+hB9nOqsvXxLTodDwuFWNQqKFUcgBYVutSbDvRMNDlYk2W4N79gympfdDifoR7D++nxCnJX37/AEZDuFSLyq271Re7W/V5f4cn9Brnu5H6seXft+AFXuP29iDFIDELFHv0XGmU9ZNUe4/6sfrt/IVpo141r5fdWKKtGVL5v+kDH7LnbbmGfiNwEglYL1A9GOROX7V4jTfejL/z/nooq8pEptlzfK+KmaRjEuEsgPK0jP0OXIOkjeqm74LT/g3/AIrf0JRjx81If3H/AKT/APdUG5+1pI8K6JYAuTe1z3qg1TWrRoxzT0LaVKVWWWOo2Lnx7N0mjwqsVGQ5XnKmzHMNVjvcaWJtzq2wGwYIf0USIe0KM3tHX8aUcDtWSGNY42siAACwNvT11PXeubllUkc7hv8AY1l+L0ZOyulyNL7Nqx1t1G4ikZsViMK8xTjy2OIyCYyyqwiWExxIARleRnezm/eEWNWmD3jlaRQ6KFJsSFYW9N+21MgFaaFeFZXjf/0zVaMqTtIoNt7bmidxGmYKqlV4crtIWzXKsmgVLAlbEnyXW8SPbWMc2VYgA6pxDDLaQNJlzovEGVQtzqTy7NQ1lRRaryoTId7MSTcxqQpQSII5c0YyI7yE3tl1YBbX1GptY4m3lxXEYpHmR+GI80bgIOJiVZ2uwvcJELEr+kU3tzc1iAuQAL6nymwGvoAHorNqAqd3sdPKrPMqJqAiKrggZFJLMx6VyTayjlrrerei1FAeJoQ6lWAZWBDKdQQRYgg8wRWjFbOjky8SNHy6rmUNlPPS/LUD1DsqVRQESPZcStmWNFbncKAbnN1gfvN7R7a38Edg9QrZRQXZVQbtwLNJMIxxJbBnPOwFrL4It2V77noPA/E1ZUs76Q4hli+LzcI3bNqRm0W3L01CdOE/mSZaq01pJ9S07nYPAHrNQNs7AQRkxqFK6m99QBralD4ltHxw+03urDYDaBBBxdwdLFj7qoqYSlODSiicMTUjJPMybhoDI4RSLtoL8u2nzCyqeiGUlLBgCDY+Xs5GudPs6cqoilySpbM1zc9HXqqDhMNizJKI8RkcN86wYjOdbH8D66z9lYVRpznf9TsT7RxanOEY6HW7UWrmAwG0T/1je03uoOB2j44fab3V6VjIdOIpA2phTHKysR2+u5FQPiO0fHD7Te6tmE2ViLs00wkJAAJJNrX7RXm9o4d1qfh1RvwNdUqm/RkiXCFWwbHk81wB2XQfzFdCtXI8TgMUhiV5sxvaIgk8M3Go08oqd8R2j44fab3V6NOlsqEILgjzXUdSvUk/M6JtYf4eX+HJ/Qa59uR+rH67f7VqbZ20GBBxhIIIILNqCNeqsx4qPZmELYmRQMxK2uS9+SoDbMdPRXSZMx+1WTH4WAWyypiXk0uw4YjKEG+mpYVcUr7txPicVJj3UrGyCHCIws3BzZ2kYdRdrW8lNFAaMefmpPqP/SartyMEZNnShbX4xN/MqE1F3bxL4mLFuXLLJPOsFzcCNAIhl/dzBjUbB7vYyJSseICKdSqswF7WJ5eaoVIZ4OL4k4SySUlwLHDQF2CDmbAentq53Ojy4jGKeoxA+cZx76oJNi4gRoElCyLa7gnW3oqDg8NizJKIpyrgjisGILnpWN7fW9dZOzMI6NOo5a/1cu7TxKrVKajp+DrJrSmNQmwdSTyAIJNc3GC2j44fab3VZT7ASHB4V2ihE4xGFBljjVWIM6i9wAbledbdCiCTdmPt6KwBReukTNFFF6AKKKKAKKh7Y2j8Xw80xGYQxySZeV8iFrX6r2qvl3riDhAJGJlWLvGAuXZCQW0ZVYEEjtFAXlFUMe+ELSIgLXbONVZWzqYbAIwzEFZQ1+oA3qXs/eGCdWaOQFVClmN1AVlzKwzW6JHI8qAs6qduck9P+1b/AJdw/wBPD9onvqs23tmAhbTRHU/5ieTy0O5X5EWionytD9LH9onvo+VofpY/tE99HKyO5H5FdNKRKzDnc2/lWdgS5pcQe1lP9VQmx8ZN+Imv7w99eNkYq0kjKbglb2IIPfdlfMdlYt0tvOfy/eRiqJ54u3EY9oY5YYnkfvUUse025ADrJNgB5aU9iQbQximTEyy4Nb/NxQCNHYcwXZszAjQWsOVNOP2pDFEJJnSNOeaQgC/kvzPm1qmX4Q8GSLvIFJAztDKE1/eK2r6ZNNXRr4GY9jYyGRDFi2njLASR4vKSF6ykqKCGA6rWq+xEbMjBXKMRo2VWtr4L6H01sOl9L/70q43e7FJiEjGzcQyMSC+eM30PIg5B/wB7Cugp9obuY5MXG7bQzhzlQtCpyHMp0ivk6xqDTbsjA4mNiZ8WMQCLBRh44SpvzzIxvp1Wqoxm2pZJ8Or4SaAZ75pHhI5r1I5PVTbVs/kiU023OafoFQMbu/h5mzSwRyNyvIuaw8l+VU28u+r4TQYPEyXIAfKoi1IHfgn8RUqPeHEEi+z8SAbXPEw5tfr0e9h5KqLi7hhCKFUBVUAKoGgUaADsAFqVN6t7bT/J+Hv8amAAc2CQhr3Zje+ZVBa1usU23qJgtjwwlmSNQ7El3sC7E8yznU0AbI2amHgihj72JAo7TbmfOTcnyk1NrFFAAqn2P+nxP1l/+dXBNU2xnHGxPlYW/wDKr6fyS5GarunDn/Rdxi7C/K4v5r1K3wX5iEDxnCf66VDr3vXHxMFCGJ6U+EBIJB1nUaEais70NtP5lcaAaWdsbwyw4l0RFkAjjYKxKAdDEu5zKjE3ESD01vG5kHhYj7zP+ejaG8XAkMYgeQIAC4ZB/lPJ+2bnoq2vaaEWlwZAi31fiBGRDecobOQyRtLw42IK2LHU2uOWl6jYHf6ThwZoCXdFZ7uqED5pTmDWAYl8wUEjKVN7tarAb5RtIVjhZyQpjYFAJCXjQgMdAQXS4ufRUWXfQ8aNViGVtSDlzBrYdVRTnt38w6fIBbAdddIjkKKUJ9+GCzZIiWjWYhSVGQwpd85zWYBsoGXmD6abhQEbasUbwSJN+jdGSS+gyuMrXPVoefVVDtWTAqpzsCycZgquwfMhaWQLY87h/wARTHisMsiMjC6urKw7QwsfwqgfcWEqql5bKuXvhqSJAzEkXzMZHYntNAal2ds+K3SRbXIvIQVysidHXTWFV08Bv3qtdm7CgjiyxopjdVGU9NSgWyjXQrl/Cok+5cLO0l3DtJxAQQQh4bpZVYEBfnJWsQek5NXWEwqxxpGgsqKqqOxVAAHqAoCCd2sL4tB9lH+WqXeXB4PDqheKBAxIHzKa6DsQ021B2nsSHEBRMgcKbi5IsSLdVcaJKT8xC+P7P7MP9iP7dBxmAOirhyToo4I1JGn7FVm3djxR7TaJEAQIpCgnwAa2xbJiFiEAIsQesGvIx/aNLDPZyTvY460lxZ6+T4voo/s091QGDqsww6rn0CXsqLz1IA1tpoOdTsRjAoNjrytVdhMTke55HnWTsvs3FVcNWm1qlZPjZ3PJxGKW0im/c8btbvR4ccXaEqzyg2ieTM6xgjMQikEA3zG9qbRvRhvph5rPp/41TvFHMLGzDnbUW/5eoO09lxpEzBbEDQ3Pk99TwvauVqhWi1PTS3sejGrGS3DL3UYb6ZfZf8tYl3ngAurZ9bEKCPXmAqXupulhZsHDJJCrOy3Y3bU5mHK9X+E3Uwsd8sKa2vcZuX1r19FBpPxaHaik4+HU5ftHGmWQudPBHYKu9m7yrlVZLgjTMBcenrp9+QsP9DH7IrzJu/hyCODHrcd6BzFvRW2piKc45cuh59LCVqc3PPqKHdRhvph7L/lo7qMN9Mvsv+WmDuDwX0C+tvfSfu7u9BJtLFQvGDHGHyKSdLOo6vIT66wHplh3UYb6Uey/5aO6fDfSj2X/AC0w9weC+gHtN76O4PBfQD2m99AL3dPhvpl9T/lrDb0Yb6VfU/5ag737vQQ4zCRxxqqSMocC/SHFUHr7DTc24mCH+Qvrb30Aq7R3mXKyx3JIsH5Cx56HWqLAY4xSBx1c/KDzps2FPHHhokmwGIaVERZG+Lg3YAA63189SYds4VywXAYglGyuBhh0WsDY69hHrrdDFUoRy5dTBVwGIqTzZtCvj3ngIuzZNbAMCb6dqg1c7cxiS4LDPGQytiMHYjrtOnbUHD7LixWMBbBvHCsLgiaLhgyGSMrYA6nLnqbgtyWQIhxLNEkiy8IRRICytmGqjMOkAedYptN+Fbj0KMJQttHvGoVqkwiEklVJPMkDXTL/ACJHmNbRReuHCLFsqJTdYkU9oVQeYPPzgHz0NsuI3vEhvpqq8jl8n7qeyOypV6yKAiNsqIrlMUeXsyLbkRyt2E+s1LoooAooooAooooAooooBO3y3bX5zFqZTL80CqAMCmZVeyhCxOS50Nem2hgCoHCm07MNigfWI6b7VjLWeeHpzlmlFN+qJpxtaSEJ8Ls0knJitdf0GL/JWBg9neDi/NwMXb/Tp+IqnwG8IlCPw3SKUKYpWKkNmIC3CklCwIK35i/I2Fa9rUW5SKdhhtdn+9Bfww2cl7R4nUW1w+LPq+bqPLs6DFYiKGIYhYmWYzMYpEsQI+HYzR2ve9Mi72wc7tlvZSqu5e5UDKiKWIOYdX86y292HDKA9wRfOFbKOirAXt0mIdOiLt0hpWWpQhVqbSaTfnxLYqlBWjG37yK7Zu0FwLyYeTjmJOH8XIhkkuuQF7tEhF85bsqx7ssP2Yj7rif7dScNvBDIWEbFyq52AV+iOkAGJACtdW6JIOnKo0G9+GZEbiWzW6LBwyghDdhbRbPH09F6Q11FW2ZLNDivf8B3ZYfsxH3XE/26O7LD9mI+64n+3XqXevDrm6ZJU2sEkJbRmGXo9NSEk6S3XoHXSt+zNvRT3CFrqFLgq4ClgDYORlYi4Byk267UsxeHk+v4IGL3yi4b5BiM2Vsv+FxHfWNucdudq8bp7vCO2KcyceeJDMrZQodgjvZQoIOYWsTTJlrNq6ck428KCiiiukCo2vuzHiJoZXZw0JBUKVANmDdK6k8wORFWxFZooDFqX93mAnx1z/1PXp/kQ0w1VYzdXCSuXkw8TO3fMVFzoBqevQD1Vxq5ZBpXT4liJF7R6xWeKvaPWKpu4jA+Kw+wKO4jA+Kw+wKbxan5vovuXHFXtHrFUu0Z8SMQVhsAww4DPG8iLdsTxDZXTXSH9rsrYm5eCBBGFhBBBBCi4I1FRdt70Nh5mjWNXyRCXKHPGctx+jHHlOa3CGt/2x6SItR/iV2F3hxoZQYXOeSMsGglskbiAFVe4F1LSEkg97qNDXjCbw49Y4FOHOeyiQvFK1rLABdlIF3zyNmtZSpUgkE1sx298wRuGkBKh2MiSM8eVHww6JyDMbTG/LLkNOSWrpEyDWaKKAKKKKAKKKKAKKKKAKKKKAwRS/iN0FMUkaSSAMvDQM7MsKllb5pQRZhlXKTfLlFtLiiigJq7uQhlYLbKQVAJsMuWwA7BlAtUV9zMMVVCrFFtZM5yhgEAa3W1kTn5dNTfNFATcDsSOFWVBYNoeQ7eoWA5nlUF9ysMXzlCWsBcnNoFiUDpX6oo/Loe2iigCPc6BSWUOGNukHOYWEovftIlkFzc2I7BUvAbAihdnQEMwCnW+gCgA+FbKLE3I5cjWKKAtKKKKAKKKKAKKKKAKKKKAKKKKAK1iEBy1ukQqk9ZCliB6CzeuiigNlFFFAFFFF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8" name="AutoShape 14" descr="data:image/jpeg;base64,/9j/4AAQSkZJRgABAQAAAQABAAD/2wCEAAkGBhQSEBQUExQVFRUUGBQXFBQUFxcXFhUXGBUXFxgcFxcXHiYeGBojGhwUHy8gIycpLCwsFx4xNTAqNSYrLCkBCQoKDgwOGg8PGCokHyQsNS8pKS0sLCksLCwsLiw0LCkpLDAuLC8sKSwsKSwsLCwsLCwsLCksKSksKSksLCwpLP/AABEIAKcA/AMBIgACEQEDEQH/xAAbAAACAgMBAAAAAAAAAAAAAAAABgQFAQMHAv/EAEsQAAIBAgMEAwoKCAUDBQAAAAECAwARBBIhBQYTMSJBURYyUlRhcYGRktEHFBUjU3KTlKHSMzRCYnOxstMkQ7PB8ESCohdjwuHi/8QAGgEBAAMBAQEAAAAAAAAAAAAAAAIDBAEFBv/EADIRAAIBAgMFBgYCAwEAAAAAAAABAgMRBBIxEyFBcZEFFCJRYaEVMlLR4fBCwZKisYH/2gAMAwEAAhEDEQA/AOzfKkVr8WO2bJfOts/g3v33k51ulxCopZmCqOZYgAecnlXORufic1sgycb4xbMv6T4xl/0elU7aOyMZJE8ZVz0cSOk6lXLYiN4rXPUgYajTlWl0YcJkrIdziVuFzLckgC4uSBc2HXpWqTasKyCNpYxIbWQuoc35WUm5vSvhdjzriWKBlHHxL53OdCJIgEOW97BtLacq9ndSSWeRp5OiThieGiAStGLm2bMyC4A0PbUHTinvYshrmnVFLMwVRzZiAB5yeVeywpExmzMc4mUcTMUxAYlxw3LMODwVv0LAG9wPxqXJsXEsZCWkOd8WuUyHKImiYRWF9Onl5a02KX8hZDgrX5Vmq/d+EphYVZWQqigq5uwIFjc3N9fLVhVTVmRCiiiuAKKKKAKKKKAKKKKAKKKKAKKKKAKKKKAKKKKAKKKKAKKKKAKKKKAKKKKAScJt+dIcRiH4jrE+ICqxiERCYgxgCwMgIHWdNKl47fRkZ1SESMksqDp5RljhSQkkKbE5gLWtpe4pmGETKVyLla+ZcoynNzuORv11obYsBTIYYil82UouXNyva1r+Wrs8G98Ttygi23I2Fx8l8piL8K4F4x8XjkANtDYsa8pvbJcrwxlDrFxM9mLthuMCEy28nP0Uz/E0swyLZ9XGUdIkW6XbpYa1oxWyo3R1yhc2pZAoYErlzA20bLpfspnhxiduhbwm+j/Ngws4EcLSyZxmu8Jk70KAxsO0XvoK2d08sggKpColkgBHFznhyo7AMAvzbaW5EHqNX2F2JCgjtGhMSqiOyguFC2ADWvyr2mxoAuUQxhSwcgIoBcahrW5+WuuVPhEXQrYLfhhChMeeyRvIzSAORJM8YyKEAkYZb26PUOdWeyt6HlmCNEFVnxSIwe5PxeTISVKiwPVqatzsmG6HhR3j7w5Fumt+ibdHW50rbHgkUgqiggsQQoFixuxFusnn21yUoPSIujdRRRVJEKKKQ8T8I0yuyjCEhWYA3fUAkX700A+VHx20I4UzysEW4GY8rnlSN/6lz+Jn1v8Akqr3k3vmxcBiOFZOkrZhnPem/LKL0A+d2OD8Yj9Zo7scH4xH66ScNutAYFZkYNkBY5m0NtTl8lLXxPDeMP8AYH81Adb7scH4xH66O7HB+MR+uud7vbCw0ufpNLbKNVaPLofKb3q57kMN4B9tqAa+7HB+MR+ujuxwfjEfrpU7kMN4B9tqO5DDeAfbagGvuxwfjEfro7scH4xH66VO5DDeAfbavL7o4ax6BGh1zMbadlANvdjg/GI/XR3Y4PxiP11yQ4PDeMP9gfz1b7v7Cw0pfptLa2hUxZfxN6A6J3Y4PxiP11O2ftSKcExOrgGxK8geykXuQw3gH22p22LsqPDxLHGuVefnJ5k+WgJ9FFFAFFFFAFFFFAFFFFAFFFFAFFFFAFFFFAaMdi1iieRu9RWY2FzZQToOs6VWQ70RZI2e6F7qVILMsgk4ZSyA3Ie4uNNL8jVjjtnpMmSRcyEqSvU2UhgCOsXA066gwbrQI+ZEy9POFUkIrXBOVRotyoJt13oCPtTfrBYaUxTThJFAJUq55gEchakx/hDwpnVA90YfpdQFbNyYEaC1tac9qbj4PESmWaBXdrAsS17AWHI0lTfB1hTOrhMqKDeIXszXJBYk3ta2lDbS7rbx5r29LDOrggEG4PIg3B8x66047HpDG0krhEQXZjewHLq1rZHGFACiwAsABYAdgA5V79dDE/QU9ofCZs9YnK4pWYKbKiuWJNh0QygEjnqeqoOzt4o51zJtRtepoSpFOuMhEkbKyq4IPQk1VjzGYG+l6XhhMT1YXBj0D30BYbCmzBv8T8YsRrly5ffXrbG8uHwrKMRII8+oJDZedtSAQK9bGjlAbiRQx3tbg2F+24FWRFAeIJ1dQ6kMrC6spurDtBHOvdJWInj2Zj4lVxHh8ZnDQk9GKUaq8Y/ZDHosB1kdtO1AeJZlQFmYKF1LMQAB2knS1U+C3vws7mKCdXcK5uFYqMouSWtlt6ap9pzR47aIwbOrQYdOLNGGHzsuayI1tSqDpEdppuEQVMqKoAFlQaL5AQNAKATMZvgYhd8fhV67ZHJPmATU1nYfwlYVlLT4yHXvVySqw+tZba1YSYPEkWOFwRBvoVXX0Xqw3fwjxKVMMMK6ZRBoD1m4uaA3/LsBw/xjirwSLiTqI1GgNiTzFudadnfDHgzn4meMK2WO6sxdAq9JraKSSRbyVYz4NZgY3UOr6FW1B9Hr1rOyfguwUOcNEsoZsy8QZjGMqgqG61uCde2hppOhle1Tv6FhsDffC40uIHLcMBnzKVAHnNasHvvE8IlOgzlCFOc2ycSMgLzLIUOXmM1uYqZhd0sLEsixQoglUpJkGUspuLE+k+ut0m7sDPnMYzdA6XAumbKbDS4zHXzdlCmeXN4NPUnxPcA6i/UdCPP5a90UUIBRRRQBRXieYIpZiFVQSzE2AA1JJ6gBesPKBa5AuQBe2p7B5TQGyisUKbi466AzRRRQBRRRQBRRRQGCKRJPgyckn444uSbZG7f4lPlFAIX/AKYP47J7Df3Kpt6d0nwcKyfGXkzOEtZltdWN75zfl+NdWrzJGGFmAPnF/wCdAcsTfKHhBGWTvQrctdLHrqq4+z/opva//Vdk+JR+Ansj3UfEk8BPZHuoDlWzt5MLACI0lAYgm5B5edqY9lbUWdM6ggXI1te481M+1cIgglIRf0cn7I8A+SkTcj9WP12/2oCTt3d9cTLhXYKfi8vE16xlOntZD/2irisUUBR4bd9IcbisZYXljj5cxlvxPXlT1VGk32gZSCkliLHl1jz1fY79FJ9R/wCk14+DDDq2Ecsqk8VhcgE2yp20AhYnFYPiQ5Y5QpLiQZuYyErbpdR1q32bvFhYAeGkozWJuQfNzOlPG8mEyzYWRYDIsbyZ1iRS1mhdRoSOu1Z+W18RxP2CfmqN95dkuk0L+xt+YOOgKsMxygm1lLG2tjXQr0u/Li+I4n7BPzVu7qD4njPsh+au3RHZyLys1Rd058UxnV/lL+ateO3hdMVEgU8LoidspORpTaIFgbIQbXBvfiJS5Fxa1GGilbunlfAyTxqoZREqFzoWcR3JUcgM/LyVEk32eJjnXOgeVDYWcleGqgDlqzMdTyFdIjpRVNsTbrTswMRTKAWJcHpZ5FygAfuX9NudXNAV+8GzzPhMRCpAaWKWNSeQLxsov5LmqDaGwcQtzDIweV5AWDuwQs0jRuQxsFQECw56CxpvooBTwu7WIUrnkZ1DE5WmfokmG5+bRMwIWXonrf8AeOWFgdy8SsMURkC5BEjMksovEkSRlAosFuys2Ya9Lz080UBRbE2LJDPOzMSkh6Ks7ORYm1rgZRlsLG5/esKJtj4osSuNZQSbLwITlF9Bci5t21e0WrljqlYoPkXGePt93g91HyLjPH2+7we6r+1FqWJZ3+pFB8i4zx9vu8Huo+RcX4+33eH3VfA1VY7efDxNlaQF/o0u7nyZVua6ouWiOOpby6IinYuL8fb7vB7qkbqY15cIjynM95VZrBb5JXQHKNBoBUc7fnf9FgpfrTMkQI83Sb0Wqp3TOOOEThjDIuefVzI7fp5L97brvU9m0979xtFKDduPlzHasXqhOzsc3PFRJ9SDN/U9HyRi+vHH0QRj/c13IvqXv9iq78i+rN6TZsS4YqmOnlYc1ihje3nIWw9da+HtBu9bEAf+58XX+QNWrDN6yS57il4mC0u+W8atr/q838OT+g1z/cj9WP12/kKn4vCbT4b5nOXK+a7xcspvyjH86r9yD/hj9dv5LVdSnk/knyLadTOtGuYw0VS7R2i67QwcQa0cqYwuunSMaRldeqxJq6FVFhox36KT6j/0ms/Bb+pv/Fb+hKosftGT4/JBm+b+IPLlt+3xyl78+90rTufHjzAfijRiPO1wwW+ay+FrytU4Qzu10uZCpPIr2b5HVL0XpI4W2fDi9mP3VX43be0ITaTFYZT4J4Wb2QCfwrRHCt7lKPUoeJS1jLodHvReuWjevaJ7yQSfw4M1/UtZ7ptqeDN90P5as7hU+qPUh3yHk+h1G9eTGNdBra/lt2/hXMO6XavgzfdD+Wjul2r4M33Q/lp3Cf1R6jvkPpl0OnCIWtYW7LC1eTh1P7IPPmAeY9xI9Ncz7ptqeDN90P5aeN0sZNLhlbEAiS7XzJwzYHTo9WlqqrYWVKOZtPk7ltLERqOyT6FtFAq6KAANAAAAB2ACtlFFZTQFFV+8G0DBhMRMoBaKGWRQ3IlI2YXt1XFVeH3gkiW2JF2IdlyxcEZUeFNVaaS92lBvmGgOnaAyUUtbO3xE8sSxxyKrk9ORHUMhjlZSpIAvePUdhHbS7j/hpiilkjOHlJjd0JDJYlHK3HkNqFtKjOq7QVzo9Fcp2d8MzSYh04LZHy8GwzOptqHCd8OZuNRTOd7JexPU3vrJXxdOg0p33mv4dX8vcb6wTSj3WTdieo++tOL3jldCvRAYEGwPI6G3ZWf4pQ9eh34bW9CLjt5I8TIRLO0WH5rHEshkmFyM7vGGyRkg2GhNqs9n7x7OgXLEcg/dgmufOeHc+mqPZs8kEjsjABkhQLYaCMMB5++q+XeHE/RA+XI+v41Z8Vpz3RvbkH2a42zb3zS/oknfnB/SN9lP/bqr3X3sw0WGVHdlYPObcKfk07sP2OsEH01M7oMT9EPYk99HdDifoh7EnvqPfqetn/iyXdHa1v8AZfYld3WE+kb7Gf8At1U7S3vgxEseHWYoj24jZJkLZiFSMEoMuYnnpytU3ugxP0X/AISe+l3acskpYlrMzQkm2loZRIBb0V1dp0qbu0+hB9nOqsvXxLTodDwuFWNQqKFUcgBYVutSbDvRMNDlYk2W4N79gympfdDifoR7D++nxCnJX37/AEZDuFSLyq271Re7W/V5f4cn9Brnu5H6seXft+AFXuP29iDFIDELFHv0XGmU9ZNUe4/6sfrt/IVpo141r5fdWKKtGVL5v+kDH7LnbbmGfiNwEglYL1A9GOROX7V4jTfejL/z/nooq8pEptlzfK+KmaRjEuEsgPK0jP0OXIOkjeqm74LT/g3/AIrf0JRjx81If3H/AKT/APdUG5+1pI8K6JYAuTe1z3qg1TWrRoxzT0LaVKVWWWOo2Lnx7N0mjwqsVGQ5XnKmzHMNVjvcaWJtzq2wGwYIf0USIe0KM3tHX8aUcDtWSGNY42siAACwNvT11PXeubllUkc7hv8AY1l+L0ZOyulyNL7Nqx1t1G4ikZsViMK8xTjy2OIyCYyyqwiWExxIARleRnezm/eEWNWmD3jlaRQ6KFJsSFYW9N+21MgFaaFeFZXjf/0zVaMqTtIoNt7bmidxGmYKqlV4crtIWzXKsmgVLAlbEnyXW8SPbWMc2VYgA6pxDDLaQNJlzovEGVQtzqTy7NQ1lRRaryoTId7MSTcxqQpQSII5c0YyI7yE3tl1YBbX1GptY4m3lxXEYpHmR+GI80bgIOJiVZ2uwvcJELEr+kU3tzc1iAuQAL6nymwGvoAHorNqAqd3sdPKrPMqJqAiKrggZFJLMx6VyTayjlrrerei1FAeJoQ6lWAZWBDKdQQRYgg8wRWjFbOjky8SNHy6rmUNlPPS/LUD1DsqVRQESPZcStmWNFbncKAbnN1gfvN7R7a38Edg9QrZRQXZVQbtwLNJMIxxJbBnPOwFrL4It2V77noPA/E1ZUs76Q4hli+LzcI3bNqRm0W3L01CdOE/mSZaq01pJ9S07nYPAHrNQNs7AQRkxqFK6m99QBralD4ltHxw+03urDYDaBBBxdwdLFj7qoqYSlODSiicMTUjJPMybhoDI4RSLtoL8u2nzCyqeiGUlLBgCDY+Xs5GudPs6cqoilySpbM1zc9HXqqDhMNizJKI8RkcN86wYjOdbH8D66z9lYVRpznf9TsT7RxanOEY6HW7UWrmAwG0T/1je03uoOB2j44fab3V6VjIdOIpA2phTHKysR2+u5FQPiO0fHD7Te6tmE2ViLs00wkJAAJJNrX7RXm9o4d1qfh1RvwNdUqm/RkiXCFWwbHk81wB2XQfzFdCtXI8TgMUhiV5sxvaIgk8M3Go08oqd8R2j44fab3V6NOlsqEILgjzXUdSvUk/M6JtYf4eX+HJ/Qa59uR+rH67f7VqbZ20GBBxhIIIILNqCNeqsx4qPZmELYmRQMxK2uS9+SoDbMdPRXSZMx+1WTH4WAWyypiXk0uw4YjKEG+mpYVcUr7txPicVJj3UrGyCHCIws3BzZ2kYdRdrW8lNFAaMefmpPqP/SartyMEZNnShbX4xN/MqE1F3bxL4mLFuXLLJPOsFzcCNAIhl/dzBjUbB7vYyJSseICKdSqswF7WJ5eaoVIZ4OL4k4SySUlwLHDQF2CDmbAentq53Ojy4jGKeoxA+cZx76oJNi4gRoElCyLa7gnW3oqDg8NizJKIpyrgjisGILnpWN7fW9dZOzMI6NOo5a/1cu7TxKrVKajp+DrJrSmNQmwdSTyAIJNc3GC2j44fab3VZT7ASHB4V2ihE4xGFBljjVWIM6i9wAbledbdCiCTdmPt6KwBReukTNFFF6AKKKKAKKh7Y2j8Xw80xGYQxySZeV8iFrX6r2qvl3riDhAJGJlWLvGAuXZCQW0ZVYEEjtFAXlFUMe+ELSIgLXbONVZWzqYbAIwzEFZQ1+oA3qXs/eGCdWaOQFVClmN1AVlzKwzW6JHI8qAs6qduck9P+1b/AJdw/wBPD9onvqs23tmAhbTRHU/5ieTy0O5X5EWionytD9LH9onvo+VofpY/tE99HKyO5H5FdNKRKzDnc2/lWdgS5pcQe1lP9VQmx8ZN+Imv7w99eNkYq0kjKbglb2IIPfdlfMdlYt0tvOfy/eRiqJ54u3EY9oY5YYnkfvUUse025ADrJNgB5aU9iQbQximTEyy4Nb/NxQCNHYcwXZszAjQWsOVNOP2pDFEJJnSNOeaQgC/kvzPm1qmX4Q8GSLvIFJAztDKE1/eK2r6ZNNXRr4GY9jYyGRDFi2njLASR4vKSF6ykqKCGA6rWq+xEbMjBXKMRo2VWtr4L6H01sOl9L/70q43e7FJiEjGzcQyMSC+eM30PIg5B/wB7Cugp9obuY5MXG7bQzhzlQtCpyHMp0ivk6xqDTbsjA4mNiZ8WMQCLBRh44SpvzzIxvp1Wqoxm2pZJ8Or4SaAZ75pHhI5r1I5PVTbVs/kiU023OafoFQMbu/h5mzSwRyNyvIuaw8l+VU28u+r4TQYPEyXIAfKoi1IHfgn8RUqPeHEEi+z8SAbXPEw5tfr0e9h5KqLi7hhCKFUBVUAKoGgUaADsAFqVN6t7bT/J+Hv8amAAc2CQhr3Zje+ZVBa1usU23qJgtjwwlmSNQ7El3sC7E8yznU0AbI2amHgihj72JAo7TbmfOTcnyk1NrFFAAqn2P+nxP1l/+dXBNU2xnHGxPlYW/wDKr6fyS5GarunDn/Rdxi7C/K4v5r1K3wX5iEDxnCf66VDr3vXHxMFCGJ6U+EBIJB1nUaEais70NtP5lcaAaWdsbwyw4l0RFkAjjYKxKAdDEu5zKjE3ESD01vG5kHhYj7zP+ejaG8XAkMYgeQIAC4ZB/lPJ+2bnoq2vaaEWlwZAi31fiBGRDecobOQyRtLw42IK2LHU2uOWl6jYHf6ThwZoCXdFZ7uqED5pTmDWAYl8wUEjKVN7tarAb5RtIVjhZyQpjYFAJCXjQgMdAQXS4ufRUWXfQ8aNViGVtSDlzBrYdVRTnt38w6fIBbAdddIjkKKUJ9+GCzZIiWjWYhSVGQwpd85zWYBsoGXmD6abhQEbasUbwSJN+jdGSS+gyuMrXPVoefVVDtWTAqpzsCycZgquwfMhaWQLY87h/wARTHisMsiMjC6urKw7QwsfwqgfcWEqql5bKuXvhqSJAzEkXzMZHYntNAal2ds+K3SRbXIvIQVysidHXTWFV08Bv3qtdm7CgjiyxopjdVGU9NSgWyjXQrl/Cok+5cLO0l3DtJxAQQQh4bpZVYEBfnJWsQek5NXWEwqxxpGgsqKqqOxVAAHqAoCCd2sL4tB9lH+WqXeXB4PDqheKBAxIHzKa6DsQ021B2nsSHEBRMgcKbi5IsSLdVcaJKT8xC+P7P7MP9iP7dBxmAOirhyToo4I1JGn7FVm3djxR7TaJEAQIpCgnwAa2xbJiFiEAIsQesGvIx/aNLDPZyTvY460lxZ6+T4voo/s091QGDqsww6rn0CXsqLz1IA1tpoOdTsRjAoNjrytVdhMTke55HnWTsvs3FVcNWm1qlZPjZ3PJxGKW0im/c8btbvR4ccXaEqzyg2ieTM6xgjMQikEA3zG9qbRvRhvph5rPp/41TvFHMLGzDnbUW/5eoO09lxpEzBbEDQ3Pk99TwvauVqhWi1PTS3sejGrGS3DL3UYb6ZfZf8tYl3ngAurZ9bEKCPXmAqXupulhZsHDJJCrOy3Y3bU5mHK9X+E3Uwsd8sKa2vcZuX1r19FBpPxaHaik4+HU5ftHGmWQudPBHYKu9m7yrlVZLgjTMBcenrp9+QsP9DH7IrzJu/hyCODHrcd6BzFvRW2piKc45cuh59LCVqc3PPqKHdRhvph7L/lo7qMN9Mvsv+WmDuDwX0C+tvfSfu7u9BJtLFQvGDHGHyKSdLOo6vIT66wHplh3UYb6Uey/5aO6fDfSj2X/AC0w9weC+gHtN76O4PBfQD2m99AL3dPhvpl9T/lrDb0Yb6VfU/5ag737vQQ4zCRxxqqSMocC/SHFUHr7DTc24mCH+Qvrb30Aq7R3mXKyx3JIsH5Cx56HWqLAY4xSBx1c/KDzps2FPHHhokmwGIaVERZG+Lg3YAA63189SYds4VywXAYglGyuBhh0WsDY69hHrrdDFUoRy5dTBVwGIqTzZtCvj3ngIuzZNbAMCb6dqg1c7cxiS4LDPGQytiMHYjrtOnbUHD7LixWMBbBvHCsLgiaLhgyGSMrYA6nLnqbgtyWQIhxLNEkiy8IRRICytmGqjMOkAedYptN+Fbj0KMJQttHvGoVqkwiEklVJPMkDXTL/ACJHmNbRReuHCLFsqJTdYkU9oVQeYPPzgHz0NsuI3vEhvpqq8jl8n7qeyOypV6yKAiNsqIrlMUeXsyLbkRyt2E+s1LoooAooooAooooAooooBO3y3bX5zFqZTL80CqAMCmZVeyhCxOS50Nem2hgCoHCm07MNigfWI6b7VjLWeeHpzlmlFN+qJpxtaSEJ8Ls0knJitdf0GL/JWBg9neDi/NwMXb/Tp+IqnwG8IlCPw3SKUKYpWKkNmIC3CklCwIK35i/I2Fa9rUW5SKdhhtdn+9Bfww2cl7R4nUW1w+LPq+bqPLs6DFYiKGIYhYmWYzMYpEsQI+HYzR2ve9Mi72wc7tlvZSqu5e5UDKiKWIOYdX86y292HDKA9wRfOFbKOirAXt0mIdOiLt0hpWWpQhVqbSaTfnxLYqlBWjG37yK7Zu0FwLyYeTjmJOH8XIhkkuuQF7tEhF85bsqx7ssP2Yj7rif7dScNvBDIWEbFyq52AV+iOkAGJACtdW6JIOnKo0G9+GZEbiWzW6LBwyghDdhbRbPH09F6Q11FW2ZLNDivf8B3ZYfsxH3XE/26O7LD9mI+64n+3XqXevDrm6ZJU2sEkJbRmGXo9NSEk6S3XoHXSt+zNvRT3CFrqFLgq4ClgDYORlYi4Byk267UsxeHk+v4IGL3yi4b5BiM2Vsv+FxHfWNucdudq8bp7vCO2KcyceeJDMrZQodgjvZQoIOYWsTTJlrNq6ck428KCiiiukCo2vuzHiJoZXZw0JBUKVANmDdK6k8wORFWxFZooDFqX93mAnx1z/1PXp/kQ0w1VYzdXCSuXkw8TO3fMVFzoBqevQD1Vxq5ZBpXT4liJF7R6xWeKvaPWKpu4jA+Kw+wKO4jA+Kw+wKbxan5vovuXHFXtHrFUu0Z8SMQVhsAww4DPG8iLdsTxDZXTXSH9rsrYm5eCBBGFhBBBBCi4I1FRdt70Nh5mjWNXyRCXKHPGctx+jHHlOa3CGt/2x6SItR/iV2F3hxoZQYXOeSMsGglskbiAFVe4F1LSEkg97qNDXjCbw49Y4FOHOeyiQvFK1rLABdlIF3zyNmtZSpUgkE1sx298wRuGkBKh2MiSM8eVHww6JyDMbTG/LLkNOSWrpEyDWaKKAKKKKAKKKKAKKKKAKKKKAwRS/iN0FMUkaSSAMvDQM7MsKllb5pQRZhlXKTfLlFtLiiigJq7uQhlYLbKQVAJsMuWwA7BlAtUV9zMMVVCrFFtZM5yhgEAa3W1kTn5dNTfNFATcDsSOFWVBYNoeQ7eoWA5nlUF9ysMXzlCWsBcnNoFiUDpX6oo/Loe2iigCPc6BSWUOGNukHOYWEovftIlkFzc2I7BUvAbAihdnQEMwCnW+gCgA+FbKLE3I5cjWKKAtKKKKAKKKKAKKKKAKKKKAKKKKAK1iEBy1ukQqk9ZCliB6CzeuiigNlFFFAFFFF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0" name="AutoShape 16" descr="data:image/jpeg;base64,/9j/4AAQSkZJRgABAQAAAQABAAD/2wCEAAkGBhQSEBQUExQVFRUUGBQXFBQUFxcXFhUXGBUXFxgcFxcXHiYeGBojGhwUHy8gIycpLCwsFx4xNTAqNSYrLCkBCQoKDgwOGg8PGCokHyQsNS8pKS0sLCksLCwsLiw0LCkpLDAuLC8sKSwsKSwsLCwsLCwsLCksKSksKSksLCwpLP/AABEIAKcA/AMBIgACEQEDEQH/xAAbAAACAgMBAAAAAAAAAAAAAAAABgQFAQMHAv/EAEsQAAIBAgMEAwoKCAUDBQAAAAECAwARBBIhBQYTMSJBURYyUlRhcYGRktEHFBUjU3KTlKHSMzRCYnOxstMkQ7PB8ESCohdjwuHi/8QAGgEBAAMBAQEAAAAAAAAAAAAAAAIDBAEFBv/EADIRAAIBAgMFBgYCAwEAAAAAAAABAgMRBBIxEyFBcZEFFCJRYaEVMlLR4fBCwZKisYH/2gAMAwEAAhEDEQA/AOzfKkVr8WO2bJfOts/g3v33k51ulxCopZmCqOZYgAecnlXORufic1sgycb4xbMv6T4xl/0elU7aOyMZJE8ZVz0cSOk6lXLYiN4rXPUgYajTlWl0YcJkrIdziVuFzLckgC4uSBc2HXpWqTasKyCNpYxIbWQuoc35WUm5vSvhdjzriWKBlHHxL53OdCJIgEOW97BtLacq9ndSSWeRp5OiThieGiAStGLm2bMyC4A0PbUHTinvYshrmnVFLMwVRzZiAB5yeVeywpExmzMc4mUcTMUxAYlxw3LMODwVv0LAG9wPxqXJsXEsZCWkOd8WuUyHKImiYRWF9Onl5a02KX8hZDgrX5Vmq/d+EphYVZWQqigq5uwIFjc3N9fLVhVTVmRCiiiuAKKKKAKKKKAKKKKAKKKKAKKKKAKKKKAKKKKAKKKKAKKKKAKKKKAKKKKAScJt+dIcRiH4jrE+ICqxiERCYgxgCwMgIHWdNKl47fRkZ1SESMksqDp5RljhSQkkKbE5gLWtpe4pmGETKVyLla+ZcoynNzuORv11obYsBTIYYil82UouXNyva1r+Wrs8G98Ttygi23I2Fx8l8piL8K4F4x8XjkANtDYsa8pvbJcrwxlDrFxM9mLthuMCEy28nP0Uz/E0swyLZ9XGUdIkW6XbpYa1oxWyo3R1yhc2pZAoYErlzA20bLpfspnhxiduhbwm+j/Ngws4EcLSyZxmu8Jk70KAxsO0XvoK2d08sggKpColkgBHFznhyo7AMAvzbaW5EHqNX2F2JCgjtGhMSqiOyguFC2ADWvyr2mxoAuUQxhSwcgIoBcahrW5+WuuVPhEXQrYLfhhChMeeyRvIzSAORJM8YyKEAkYZb26PUOdWeyt6HlmCNEFVnxSIwe5PxeTISVKiwPVqatzsmG6HhR3j7w5Fumt+ibdHW50rbHgkUgqiggsQQoFixuxFusnn21yUoPSIujdRRRVJEKKKQ8T8I0yuyjCEhWYA3fUAkX700A+VHx20I4UzysEW4GY8rnlSN/6lz+Jn1v8Akqr3k3vmxcBiOFZOkrZhnPem/LKL0A+d2OD8Yj9Zo7scH4xH66ScNutAYFZkYNkBY5m0NtTl8lLXxPDeMP8AYH81Adb7scH4xH66O7HB+MR+uud7vbCw0ufpNLbKNVaPLofKb3q57kMN4B9tqAa+7HB+MR+ujuxwfjEfrpU7kMN4B9tqO5DDeAfbagGvuxwfjEfro7scH4xH66VO5DDeAfbavL7o4ax6BGh1zMbadlANvdjg/GI/XR3Y4PxiP11yQ4PDeMP9gfz1b7v7Cw0pfptLa2hUxZfxN6A6J3Y4PxiP11O2ftSKcExOrgGxK8geykXuQw3gH22p22LsqPDxLHGuVefnJ5k+WgJ9FFFAFFFFAFFFFAFFFFAFFFFAFFFFAFFFFAaMdi1iieRu9RWY2FzZQToOs6VWQ70RZI2e6F7qVILMsgk4ZSyA3Ie4uNNL8jVjjtnpMmSRcyEqSvU2UhgCOsXA066gwbrQI+ZEy9POFUkIrXBOVRotyoJt13oCPtTfrBYaUxTThJFAJUq55gEchakx/hDwpnVA90YfpdQFbNyYEaC1tac9qbj4PESmWaBXdrAsS17AWHI0lTfB1hTOrhMqKDeIXszXJBYk3ta2lDbS7rbx5r29LDOrggEG4PIg3B8x66047HpDG0krhEQXZjewHLq1rZHGFACiwAsABYAdgA5V79dDE/QU9ofCZs9YnK4pWYKbKiuWJNh0QygEjnqeqoOzt4o51zJtRtepoSpFOuMhEkbKyq4IPQk1VjzGYG+l6XhhMT1YXBj0D30BYbCmzBv8T8YsRrly5ffXrbG8uHwrKMRII8+oJDZedtSAQK9bGjlAbiRQx3tbg2F+24FWRFAeIJ1dQ6kMrC6spurDtBHOvdJWInj2Zj4lVxHh8ZnDQk9GKUaq8Y/ZDHosB1kdtO1AeJZlQFmYKF1LMQAB2knS1U+C3vws7mKCdXcK5uFYqMouSWtlt6ap9pzR47aIwbOrQYdOLNGGHzsuayI1tSqDpEdppuEQVMqKoAFlQaL5AQNAKATMZvgYhd8fhV67ZHJPmATU1nYfwlYVlLT4yHXvVySqw+tZba1YSYPEkWOFwRBvoVXX0Xqw3fwjxKVMMMK6ZRBoD1m4uaA3/LsBw/xjirwSLiTqI1GgNiTzFudadnfDHgzn4meMK2WO6sxdAq9JraKSSRbyVYz4NZgY3UOr6FW1B9Hr1rOyfguwUOcNEsoZsy8QZjGMqgqG61uCde2hppOhle1Tv6FhsDffC40uIHLcMBnzKVAHnNasHvvE8IlOgzlCFOc2ycSMgLzLIUOXmM1uYqZhd0sLEsixQoglUpJkGUspuLE+k+ut0m7sDPnMYzdA6XAumbKbDS4zHXzdlCmeXN4NPUnxPcA6i/UdCPP5a90UUIBRRRQBRXieYIpZiFVQSzE2AA1JJ6gBesPKBa5AuQBe2p7B5TQGyisUKbi466AzRRRQBRRRQBRRRQGCKRJPgyckn444uSbZG7f4lPlFAIX/AKYP47J7Df3Kpt6d0nwcKyfGXkzOEtZltdWN75zfl+NdWrzJGGFmAPnF/wCdAcsTfKHhBGWTvQrctdLHrqq4+z/opva//Vdk+JR+Ansj3UfEk8BPZHuoDlWzt5MLACI0lAYgm5B5edqY9lbUWdM6ggXI1te481M+1cIgglIRf0cn7I8A+SkTcj9WP12/2oCTt3d9cTLhXYKfi8vE16xlOntZD/2irisUUBR4bd9IcbisZYXljj5cxlvxPXlT1VGk32gZSCkliLHl1jz1fY79FJ9R/wCk14+DDDq2Ecsqk8VhcgE2yp20AhYnFYPiQ5Y5QpLiQZuYyErbpdR1q32bvFhYAeGkozWJuQfNzOlPG8mEyzYWRYDIsbyZ1iRS1mhdRoSOu1Z+W18RxP2CfmqN95dkuk0L+xt+YOOgKsMxygm1lLG2tjXQr0u/Li+I4n7BPzVu7qD4njPsh+au3RHZyLys1Rd058UxnV/lL+ateO3hdMVEgU8LoidspORpTaIFgbIQbXBvfiJS5Fxa1GGilbunlfAyTxqoZREqFzoWcR3JUcgM/LyVEk32eJjnXOgeVDYWcleGqgDlqzMdTyFdIjpRVNsTbrTswMRTKAWJcHpZ5FygAfuX9NudXNAV+8GzzPhMRCpAaWKWNSeQLxsov5LmqDaGwcQtzDIweV5AWDuwQs0jRuQxsFQECw56CxpvooBTwu7WIUrnkZ1DE5WmfokmG5+bRMwIWXonrf8AeOWFgdy8SsMURkC5BEjMksovEkSRlAosFuys2Ya9Lz080UBRbE2LJDPOzMSkh6Ks7ORYm1rgZRlsLG5/esKJtj4osSuNZQSbLwITlF9Bci5t21e0WrljqlYoPkXGePt93g91HyLjPH2+7we6r+1FqWJZ3+pFB8i4zx9vu8Huo+RcX4+33eH3VfA1VY7efDxNlaQF/o0u7nyZVua6ouWiOOpby6IinYuL8fb7vB7qkbqY15cIjynM95VZrBb5JXQHKNBoBUc7fnf9FgpfrTMkQI83Sb0Wqp3TOOOEThjDIuefVzI7fp5L97brvU9m0979xtFKDduPlzHasXqhOzsc3PFRJ9SDN/U9HyRi+vHH0QRj/c13IvqXv9iq78i+rN6TZsS4YqmOnlYc1ihje3nIWw9da+HtBu9bEAf+58XX+QNWrDN6yS57il4mC0u+W8atr/q838OT+g1z/cj9WP12/kKn4vCbT4b5nOXK+a7xcspvyjH86r9yD/hj9dv5LVdSnk/knyLadTOtGuYw0VS7R2i67QwcQa0cqYwuunSMaRldeqxJq6FVFhox36KT6j/0ms/Bb+pv/Fb+hKosftGT4/JBm+b+IPLlt+3xyl78+90rTufHjzAfijRiPO1wwW+ay+FrytU4Qzu10uZCpPIr2b5HVL0XpI4W2fDi9mP3VX43be0ITaTFYZT4J4Wb2QCfwrRHCt7lKPUoeJS1jLodHvReuWjevaJ7yQSfw4M1/UtZ7ptqeDN90P5as7hU+qPUh3yHk+h1G9eTGNdBra/lt2/hXMO6XavgzfdD+Wjul2r4M33Q/lp3Cf1R6jvkPpl0OnCIWtYW7LC1eTh1P7IPPmAeY9xI9Ncz7ptqeDN90P5aeN0sZNLhlbEAiS7XzJwzYHTo9WlqqrYWVKOZtPk7ltLERqOyT6FtFAq6KAANAAAAB2ACtlFFZTQFFV+8G0DBhMRMoBaKGWRQ3IlI2YXt1XFVeH3gkiW2JF2IdlyxcEZUeFNVaaS92lBvmGgOnaAyUUtbO3xE8sSxxyKrk9ORHUMhjlZSpIAvePUdhHbS7j/hpiilkjOHlJjd0JDJYlHK3HkNqFtKjOq7QVzo9Fcp2d8MzSYh04LZHy8GwzOptqHCd8OZuNRTOd7JexPU3vrJXxdOg0p33mv4dX8vcb6wTSj3WTdieo++tOL3jldCvRAYEGwPI6G3ZWf4pQ9eh34bW9CLjt5I8TIRLO0WH5rHEshkmFyM7vGGyRkg2GhNqs9n7x7OgXLEcg/dgmufOeHc+mqPZs8kEjsjABkhQLYaCMMB5++q+XeHE/RA+XI+v41Z8Vpz3RvbkH2a42zb3zS/oknfnB/SN9lP/bqr3X3sw0WGVHdlYPObcKfk07sP2OsEH01M7oMT9EPYk99HdDifoh7EnvqPfqetn/iyXdHa1v8AZfYld3WE+kb7Gf8At1U7S3vgxEseHWYoj24jZJkLZiFSMEoMuYnnpytU3ugxP0X/AISe+l3acskpYlrMzQkm2loZRIBb0V1dp0qbu0+hB9nOqsvXxLTodDwuFWNQqKFUcgBYVutSbDvRMNDlYk2W4N79gympfdDifoR7D++nxCnJX37/AEZDuFSLyq271Re7W/V5f4cn9Brnu5H6seXft+AFXuP29iDFIDELFHv0XGmU9ZNUe4/6sfrt/IVpo141r5fdWKKtGVL5v+kDH7LnbbmGfiNwEglYL1A9GOROX7V4jTfejL/z/nooq8pEptlzfK+KmaRjEuEsgPK0jP0OXIOkjeqm74LT/g3/AIrf0JRjx81If3H/AKT/APdUG5+1pI8K6JYAuTe1z3qg1TWrRoxzT0LaVKVWWWOo2Lnx7N0mjwqsVGQ5XnKmzHMNVjvcaWJtzq2wGwYIf0USIe0KM3tHX8aUcDtWSGNY42siAACwNvT11PXeubllUkc7hv8AY1l+L0ZOyulyNL7Nqx1t1G4ikZsViMK8xTjy2OIyCYyyqwiWExxIARleRnezm/eEWNWmD3jlaRQ6KFJsSFYW9N+21MgFaaFeFZXjf/0zVaMqTtIoNt7bmidxGmYKqlV4crtIWzXKsmgVLAlbEnyXW8SPbWMc2VYgA6pxDDLaQNJlzovEGVQtzqTy7NQ1lRRaryoTId7MSTcxqQpQSII5c0YyI7yE3tl1YBbX1GptY4m3lxXEYpHmR+GI80bgIOJiVZ2uwvcJELEr+kU3tzc1iAuQAL6nymwGvoAHorNqAqd3sdPKrPMqJqAiKrggZFJLMx6VyTayjlrrerei1FAeJoQ6lWAZWBDKdQQRYgg8wRWjFbOjky8SNHy6rmUNlPPS/LUD1DsqVRQESPZcStmWNFbncKAbnN1gfvN7R7a38Edg9QrZRQXZVQbtwLNJMIxxJbBnPOwFrL4It2V77noPA/E1ZUs76Q4hli+LzcI3bNqRm0W3L01CdOE/mSZaq01pJ9S07nYPAHrNQNs7AQRkxqFK6m99QBralD4ltHxw+03urDYDaBBBxdwdLFj7qoqYSlODSiicMTUjJPMybhoDI4RSLtoL8u2nzCyqeiGUlLBgCDY+Xs5GudPs6cqoilySpbM1zc9HXqqDhMNizJKI8RkcN86wYjOdbH8D66z9lYVRpznf9TsT7RxanOEY6HW7UWrmAwG0T/1je03uoOB2j44fab3V6VjIdOIpA2phTHKysR2+u5FQPiO0fHD7Te6tmE2ViLs00wkJAAJJNrX7RXm9o4d1qfh1RvwNdUqm/RkiXCFWwbHk81wB2XQfzFdCtXI8TgMUhiV5sxvaIgk8M3Go08oqd8R2j44fab3V6NOlsqEILgjzXUdSvUk/M6JtYf4eX+HJ/Qa59uR+rH67f7VqbZ20GBBxhIIIILNqCNeqsx4qPZmELYmRQMxK2uS9+SoDbMdPRXSZMx+1WTH4WAWyypiXk0uw4YjKEG+mpYVcUr7txPicVJj3UrGyCHCIws3BzZ2kYdRdrW8lNFAaMefmpPqP/SartyMEZNnShbX4xN/MqE1F3bxL4mLFuXLLJPOsFzcCNAIhl/dzBjUbB7vYyJSseICKdSqswF7WJ5eaoVIZ4OL4k4SySUlwLHDQF2CDmbAentq53Ojy4jGKeoxA+cZx76oJNi4gRoElCyLa7gnW3oqDg8NizJKIpyrgjisGILnpWN7fW9dZOzMI6NOo5a/1cu7TxKrVKajp+DrJrSmNQmwdSTyAIJNc3GC2j44fab3VZT7ASHB4V2ihE4xGFBljjVWIM6i9wAbledbdCiCTdmPt6KwBReukTNFFF6AKKKKAKKh7Y2j8Xw80xGYQxySZeV8iFrX6r2qvl3riDhAJGJlWLvGAuXZCQW0ZVYEEjtFAXlFUMe+ELSIgLXbONVZWzqYbAIwzEFZQ1+oA3qXs/eGCdWaOQFVClmN1AVlzKwzW6JHI8qAs6qduck9P+1b/AJdw/wBPD9onvqs23tmAhbTRHU/5ieTy0O5X5EWionytD9LH9onvo+VofpY/tE99HKyO5H5FdNKRKzDnc2/lWdgS5pcQe1lP9VQmx8ZN+Imv7w99eNkYq0kjKbglb2IIPfdlfMdlYt0tvOfy/eRiqJ54u3EY9oY5YYnkfvUUse025ADrJNgB5aU9iQbQximTEyy4Nb/NxQCNHYcwXZszAjQWsOVNOP2pDFEJJnSNOeaQgC/kvzPm1qmX4Q8GSLvIFJAztDKE1/eK2r6ZNNXRr4GY9jYyGRDFi2njLASR4vKSF6ykqKCGA6rWq+xEbMjBXKMRo2VWtr4L6H01sOl9L/70q43e7FJiEjGzcQyMSC+eM30PIg5B/wB7Cugp9obuY5MXG7bQzhzlQtCpyHMp0ivk6xqDTbsjA4mNiZ8WMQCLBRh44SpvzzIxvp1Wqoxm2pZJ8Or4SaAZ75pHhI5r1I5PVTbVs/kiU023OafoFQMbu/h5mzSwRyNyvIuaw8l+VU28u+r4TQYPEyXIAfKoi1IHfgn8RUqPeHEEi+z8SAbXPEw5tfr0e9h5KqLi7hhCKFUBVUAKoGgUaADsAFqVN6t7bT/J+Hv8amAAc2CQhr3Zje+ZVBa1usU23qJgtjwwlmSNQ7El3sC7E8yznU0AbI2amHgihj72JAo7TbmfOTcnyk1NrFFAAqn2P+nxP1l/+dXBNU2xnHGxPlYW/wDKr6fyS5GarunDn/Rdxi7C/K4v5r1K3wX5iEDxnCf66VDr3vXHxMFCGJ6U+EBIJB1nUaEais70NtP5lcaAaWdsbwyw4l0RFkAjjYKxKAdDEu5zKjE3ESD01vG5kHhYj7zP+ejaG8XAkMYgeQIAC4ZB/lPJ+2bnoq2vaaEWlwZAi31fiBGRDecobOQyRtLw42IK2LHU2uOWl6jYHf6ThwZoCXdFZ7uqED5pTmDWAYl8wUEjKVN7tarAb5RtIVjhZyQpjYFAJCXjQgMdAQXS4ufRUWXfQ8aNViGVtSDlzBrYdVRTnt38w6fIBbAdddIjkKKUJ9+GCzZIiWjWYhSVGQwpd85zWYBsoGXmD6abhQEbasUbwSJN+jdGSS+gyuMrXPVoefVVDtWTAqpzsCycZgquwfMhaWQLY87h/wARTHisMsiMjC6urKw7QwsfwqgfcWEqql5bKuXvhqSJAzEkXzMZHYntNAal2ds+K3SRbXIvIQVysidHXTWFV08Bv3qtdm7CgjiyxopjdVGU9NSgWyjXQrl/Cok+5cLO0l3DtJxAQQQh4bpZVYEBfnJWsQek5NXWEwqxxpGgsqKqqOxVAAHqAoCCd2sL4tB9lH+WqXeXB4PDqheKBAxIHzKa6DsQ021B2nsSHEBRMgcKbi5IsSLdVcaJKT8xC+P7P7MP9iP7dBxmAOirhyToo4I1JGn7FVm3djxR7TaJEAQIpCgnwAa2xbJiFiEAIsQesGvIx/aNLDPZyTvY460lxZ6+T4voo/s091QGDqsww6rn0CXsqLz1IA1tpoOdTsRjAoNjrytVdhMTke55HnWTsvs3FVcNWm1qlZPjZ3PJxGKW0im/c8btbvR4ccXaEqzyg2ieTM6xgjMQikEA3zG9qbRvRhvph5rPp/41TvFHMLGzDnbUW/5eoO09lxpEzBbEDQ3Pk99TwvauVqhWi1PTS3sejGrGS3DL3UYb6ZfZf8tYl3ngAurZ9bEKCPXmAqXupulhZsHDJJCrOy3Y3bU5mHK9X+E3Uwsd8sKa2vcZuX1r19FBpPxaHaik4+HU5ftHGmWQudPBHYKu9m7yrlVZLgjTMBcenrp9+QsP9DH7IrzJu/hyCODHrcd6BzFvRW2piKc45cuh59LCVqc3PPqKHdRhvph7L/lo7qMN9Mvsv+WmDuDwX0C+tvfSfu7u9BJtLFQvGDHGHyKSdLOo6vIT66wHplh3UYb6Uey/5aO6fDfSj2X/AC0w9weC+gHtN76O4PBfQD2m99AL3dPhvpl9T/lrDb0Yb6VfU/5ag737vQQ4zCRxxqqSMocC/SHFUHr7DTc24mCH+Qvrb30Aq7R3mXKyx3JIsH5Cx56HWqLAY4xSBx1c/KDzps2FPHHhokmwGIaVERZG+Lg3YAA63189SYds4VywXAYglGyuBhh0WsDY69hHrrdDFUoRy5dTBVwGIqTzZtCvj3ngIuzZNbAMCb6dqg1c7cxiS4LDPGQytiMHYjrtOnbUHD7LixWMBbBvHCsLgiaLhgyGSMrYA6nLnqbgtyWQIhxLNEkiy8IRRICytmGqjMOkAedYptN+Fbj0KMJQttHvGoVqkwiEklVJPMkDXTL/ACJHmNbRReuHCLFsqJTdYkU9oVQeYPPzgHz0NsuI3vEhvpqq8jl8n7qeyOypV6yKAiNsqIrlMUeXsyLbkRyt2E+s1LoooAooooAooooAooooBO3y3bX5zFqZTL80CqAMCmZVeyhCxOS50Nem2hgCoHCm07MNigfWI6b7VjLWeeHpzlmlFN+qJpxtaSEJ8Ls0knJitdf0GL/JWBg9neDi/NwMXb/Tp+IqnwG8IlCPw3SKUKYpWKkNmIC3CklCwIK35i/I2Fa9rUW5SKdhhtdn+9Bfww2cl7R4nUW1w+LPq+bqPLs6DFYiKGIYhYmWYzMYpEsQI+HYzR2ve9Mi72wc7tlvZSqu5e5UDKiKWIOYdX86y292HDKA9wRfOFbKOirAXt0mIdOiLt0hpWWpQhVqbSaTfnxLYqlBWjG37yK7Zu0FwLyYeTjmJOH8XIhkkuuQF7tEhF85bsqx7ssP2Yj7rif7dScNvBDIWEbFyq52AV+iOkAGJACtdW6JIOnKo0G9+GZEbiWzW6LBwyghDdhbRbPH09F6Q11FW2ZLNDivf8B3ZYfsxH3XE/26O7LD9mI+64n+3XqXevDrm6ZJU2sEkJbRmGXo9NSEk6S3XoHXSt+zNvRT3CFrqFLgq4ClgDYORlYi4Byk267UsxeHk+v4IGL3yi4b5BiM2Vsv+FxHfWNucdudq8bp7vCO2KcyceeJDMrZQodgjvZQoIOYWsTTJlrNq6ck428KCiiiukCo2vuzHiJoZXZw0JBUKVANmDdK6k8wORFWxFZooDFqX93mAnx1z/1PXp/kQ0w1VYzdXCSuXkw8TO3fMVFzoBqevQD1Vxq5ZBpXT4liJF7R6xWeKvaPWKpu4jA+Kw+wKO4jA+Kw+wKbxan5vovuXHFXtHrFUu0Z8SMQVhsAww4DPG8iLdsTxDZXTXSH9rsrYm5eCBBGFhBBBBCi4I1FRdt70Nh5mjWNXyRCXKHPGctx+jHHlOa3CGt/2x6SItR/iV2F3hxoZQYXOeSMsGglskbiAFVe4F1LSEkg97qNDXjCbw49Y4FOHOeyiQvFK1rLABdlIF3zyNmtZSpUgkE1sx298wRuGkBKh2MiSM8eVHww6JyDMbTG/LLkNOSWrpEyDWaKKAKKKKAKKKKAKKKKAKKKKAwRS/iN0FMUkaSSAMvDQM7MsKllb5pQRZhlXKTfLlFtLiiigJq7uQhlYLbKQVAJsMuWwA7BlAtUV9zMMVVCrFFtZM5yhgEAa3W1kTn5dNTfNFATcDsSOFWVBYNoeQ7eoWA5nlUF9ysMXzlCWsBcnNoFiUDpX6oo/Loe2iigCPc6BSWUOGNukHOYWEovftIlkFzc2I7BUvAbAihdnQEMwCnW+gCgA+FbKLE3I5cjWKKAtKKKKAKKKKAKKKKAKKKKAKKKKAK1iEBy1ukQqk9ZCliB6CzeuiigNlFFFAFFFF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2" name="AutoShape 18" descr="data:image/jpeg;base64,/9j/4AAQSkZJRgABAQAAAQABAAD/2wCEAAkGBhQSEBQUExQVFRUUGBQXFBQUFxcXFhUXGBUXFxgcFxcXHiYeGBojGhwUHy8gIycpLCwsFx4xNTAqNSYrLCkBCQoKDgwOGg8PGCokHyQsNS8pKS0sLCksLCwsLiw0LCkpLDAuLC8sKSwsKSwsLCwsLCwsLCksKSksKSksLCwpLP/AABEIAKcA/AMBIgACEQEDEQH/xAAbAAACAgMBAAAAAAAAAAAAAAAABgQFAQMHAv/EAEsQAAIBAgMEAwoKCAUDBQAAAAECAwARBBIhBQYTMSJBURYyUlRhcYGRktEHFBUjU3KTlKHSMzRCYnOxstMkQ7PB8ESCohdjwuHi/8QAGgEBAAMBAQEAAAAAAAAAAAAAAAIDBAEFBv/EADIRAAIBAgMFBgYCAwEAAAAAAAABAgMRBBIxEyFBcZEFFCJRYaEVMlLR4fBCwZKisYH/2gAMAwEAAhEDEQA/AOzfKkVr8WO2bJfOts/g3v33k51ulxCopZmCqOZYgAecnlXORufic1sgycb4xbMv6T4xl/0elU7aOyMZJE8ZVz0cSOk6lXLYiN4rXPUgYajTlWl0YcJkrIdziVuFzLckgC4uSBc2HXpWqTasKyCNpYxIbWQuoc35WUm5vSvhdjzriWKBlHHxL53OdCJIgEOW97BtLacq9ndSSWeRp5OiThieGiAStGLm2bMyC4A0PbUHTinvYshrmnVFLMwVRzZiAB5yeVeywpExmzMc4mUcTMUxAYlxw3LMODwVv0LAG9wPxqXJsXEsZCWkOd8WuUyHKImiYRWF9Onl5a02KX8hZDgrX5Vmq/d+EphYVZWQqigq5uwIFjc3N9fLVhVTVmRCiiiuAKKKKAKKKKAKKKKAKKKKAKKKKAKKKKAKKKKAKKKKAKKKKAKKKKAKKKKAScJt+dIcRiH4jrE+ICqxiERCYgxgCwMgIHWdNKl47fRkZ1SESMksqDp5RljhSQkkKbE5gLWtpe4pmGETKVyLla+ZcoynNzuORv11obYsBTIYYil82UouXNyva1r+Wrs8G98Ttygi23I2Fx8l8piL8K4F4x8XjkANtDYsa8pvbJcrwxlDrFxM9mLthuMCEy28nP0Uz/E0swyLZ9XGUdIkW6XbpYa1oxWyo3R1yhc2pZAoYErlzA20bLpfspnhxiduhbwm+j/Ngws4EcLSyZxmu8Jk70KAxsO0XvoK2d08sggKpColkgBHFznhyo7AMAvzbaW5EHqNX2F2JCgjtGhMSqiOyguFC2ADWvyr2mxoAuUQxhSwcgIoBcahrW5+WuuVPhEXQrYLfhhChMeeyRvIzSAORJM8YyKEAkYZb26PUOdWeyt6HlmCNEFVnxSIwe5PxeTISVKiwPVqatzsmG6HhR3j7w5Fumt+ibdHW50rbHgkUgqiggsQQoFixuxFusnn21yUoPSIujdRRRVJEKKKQ8T8I0yuyjCEhWYA3fUAkX700A+VHx20I4UzysEW4GY8rnlSN/6lz+Jn1v8Akqr3k3vmxcBiOFZOkrZhnPem/LKL0A+d2OD8Yj9Zo7scH4xH66ScNutAYFZkYNkBY5m0NtTl8lLXxPDeMP8AYH81Adb7scH4xH66O7HB+MR+uud7vbCw0ufpNLbKNVaPLofKb3q57kMN4B9tqAa+7HB+MR+ujuxwfjEfrpU7kMN4B9tqO5DDeAfbagGvuxwfjEfro7scH4xH66VO5DDeAfbavL7o4ax6BGh1zMbadlANvdjg/GI/XR3Y4PxiP11yQ4PDeMP9gfz1b7v7Cw0pfptLa2hUxZfxN6A6J3Y4PxiP11O2ftSKcExOrgGxK8geykXuQw3gH22p22LsqPDxLHGuVefnJ5k+WgJ9FFFAFFFFAFFFFAFFFFAFFFFAFFFFAFFFFAaMdi1iieRu9RWY2FzZQToOs6VWQ70RZI2e6F7qVILMsgk4ZSyA3Ie4uNNL8jVjjtnpMmSRcyEqSvU2UhgCOsXA066gwbrQI+ZEy9POFUkIrXBOVRotyoJt13oCPtTfrBYaUxTThJFAJUq55gEchakx/hDwpnVA90YfpdQFbNyYEaC1tac9qbj4PESmWaBXdrAsS17AWHI0lTfB1hTOrhMqKDeIXszXJBYk3ta2lDbS7rbx5r29LDOrggEG4PIg3B8x66047HpDG0krhEQXZjewHLq1rZHGFACiwAsABYAdgA5V79dDE/QU9ofCZs9YnK4pWYKbKiuWJNh0QygEjnqeqoOzt4o51zJtRtepoSpFOuMhEkbKyq4IPQk1VjzGYG+l6XhhMT1YXBj0D30BYbCmzBv8T8YsRrly5ffXrbG8uHwrKMRII8+oJDZedtSAQK9bGjlAbiRQx3tbg2F+24FWRFAeIJ1dQ6kMrC6spurDtBHOvdJWInj2Zj4lVxHh8ZnDQk9GKUaq8Y/ZDHosB1kdtO1AeJZlQFmYKF1LMQAB2knS1U+C3vws7mKCdXcK5uFYqMouSWtlt6ap9pzR47aIwbOrQYdOLNGGHzsuayI1tSqDpEdppuEQVMqKoAFlQaL5AQNAKATMZvgYhd8fhV67ZHJPmATU1nYfwlYVlLT4yHXvVySqw+tZba1YSYPEkWOFwRBvoVXX0Xqw3fwjxKVMMMK6ZRBoD1m4uaA3/LsBw/xjirwSLiTqI1GgNiTzFudadnfDHgzn4meMK2WO6sxdAq9JraKSSRbyVYz4NZgY3UOr6FW1B9Hr1rOyfguwUOcNEsoZsy8QZjGMqgqG61uCde2hppOhle1Tv6FhsDffC40uIHLcMBnzKVAHnNasHvvE8IlOgzlCFOc2ycSMgLzLIUOXmM1uYqZhd0sLEsixQoglUpJkGUspuLE+k+ut0m7sDPnMYzdA6XAumbKbDS4zHXzdlCmeXN4NPUnxPcA6i/UdCPP5a90UUIBRRRQBRXieYIpZiFVQSzE2AA1JJ6gBesPKBa5AuQBe2p7B5TQGyisUKbi466AzRRRQBRRRQBRRRQGCKRJPgyckn444uSbZG7f4lPlFAIX/AKYP47J7Df3Kpt6d0nwcKyfGXkzOEtZltdWN75zfl+NdWrzJGGFmAPnF/wCdAcsTfKHhBGWTvQrctdLHrqq4+z/opva//Vdk+JR+Ansj3UfEk8BPZHuoDlWzt5MLACI0lAYgm5B5edqY9lbUWdM6ggXI1te481M+1cIgglIRf0cn7I8A+SkTcj9WP12/2oCTt3d9cTLhXYKfi8vE16xlOntZD/2irisUUBR4bd9IcbisZYXljj5cxlvxPXlT1VGk32gZSCkliLHl1jz1fY79FJ9R/wCk14+DDDq2Ecsqk8VhcgE2yp20AhYnFYPiQ5Y5QpLiQZuYyErbpdR1q32bvFhYAeGkozWJuQfNzOlPG8mEyzYWRYDIsbyZ1iRS1mhdRoSOu1Z+W18RxP2CfmqN95dkuk0L+xt+YOOgKsMxygm1lLG2tjXQr0u/Li+I4n7BPzVu7qD4njPsh+au3RHZyLys1Rd058UxnV/lL+ateO3hdMVEgU8LoidspORpTaIFgbIQbXBvfiJS5Fxa1GGilbunlfAyTxqoZREqFzoWcR3JUcgM/LyVEk32eJjnXOgeVDYWcleGqgDlqzMdTyFdIjpRVNsTbrTswMRTKAWJcHpZ5FygAfuX9NudXNAV+8GzzPhMRCpAaWKWNSeQLxsov5LmqDaGwcQtzDIweV5AWDuwQs0jRuQxsFQECw56CxpvooBTwu7WIUrnkZ1DE5WmfokmG5+bRMwIWXonrf8AeOWFgdy8SsMURkC5BEjMksovEkSRlAosFuys2Ya9Lz080UBRbE2LJDPOzMSkh6Ks7ORYm1rgZRlsLG5/esKJtj4osSuNZQSbLwITlF9Bci5t21e0WrljqlYoPkXGePt93g91HyLjPH2+7we6r+1FqWJZ3+pFB8i4zx9vu8Huo+RcX4+33eH3VfA1VY7efDxNlaQF/o0u7nyZVua6ouWiOOpby6IinYuL8fb7vB7qkbqY15cIjynM95VZrBb5JXQHKNBoBUc7fnf9FgpfrTMkQI83Sb0Wqp3TOOOEThjDIuefVzI7fp5L97brvU9m0979xtFKDduPlzHasXqhOzsc3PFRJ9SDN/U9HyRi+vHH0QRj/c13IvqXv9iq78i+rN6TZsS4YqmOnlYc1ihje3nIWw9da+HtBu9bEAf+58XX+QNWrDN6yS57il4mC0u+W8atr/q838OT+g1z/cj9WP12/kKn4vCbT4b5nOXK+a7xcspvyjH86r9yD/hj9dv5LVdSnk/knyLadTOtGuYw0VS7R2i67QwcQa0cqYwuunSMaRldeqxJq6FVFhox36KT6j/0ms/Bb+pv/Fb+hKosftGT4/JBm+b+IPLlt+3xyl78+90rTufHjzAfijRiPO1wwW+ay+FrytU4Qzu10uZCpPIr2b5HVL0XpI4W2fDi9mP3VX43be0ITaTFYZT4J4Wb2QCfwrRHCt7lKPUoeJS1jLodHvReuWjevaJ7yQSfw4M1/UtZ7ptqeDN90P5as7hU+qPUh3yHk+h1G9eTGNdBra/lt2/hXMO6XavgzfdD+Wjul2r4M33Q/lp3Cf1R6jvkPpl0OnCIWtYW7LC1eTh1P7IPPmAeY9xI9Ncz7ptqeDN90P5aeN0sZNLhlbEAiS7XzJwzYHTo9WlqqrYWVKOZtPk7ltLERqOyT6FtFAq6KAANAAAAB2ACtlFFZTQFFV+8G0DBhMRMoBaKGWRQ3IlI2YXt1XFVeH3gkiW2JF2IdlyxcEZUeFNVaaS92lBvmGgOnaAyUUtbO3xE8sSxxyKrk9ORHUMhjlZSpIAvePUdhHbS7j/hpiilkjOHlJjd0JDJYlHK3HkNqFtKjOq7QVzo9Fcp2d8MzSYh04LZHy8GwzOptqHCd8OZuNRTOd7JexPU3vrJXxdOg0p33mv4dX8vcb6wTSj3WTdieo++tOL3jldCvRAYEGwPI6G3ZWf4pQ9eh34bW9CLjt5I8TIRLO0WH5rHEshkmFyM7vGGyRkg2GhNqs9n7x7OgXLEcg/dgmufOeHc+mqPZs8kEjsjABkhQLYaCMMB5++q+XeHE/RA+XI+v41Z8Vpz3RvbkH2a42zb3zS/oknfnB/SN9lP/bqr3X3sw0WGVHdlYPObcKfk07sP2OsEH01M7oMT9EPYk99HdDifoh7EnvqPfqetn/iyXdHa1v8AZfYld3WE+kb7Gf8At1U7S3vgxEseHWYoj24jZJkLZiFSMEoMuYnnpytU3ugxP0X/AISe+l3acskpYlrMzQkm2loZRIBb0V1dp0qbu0+hB9nOqsvXxLTodDwuFWNQqKFUcgBYVutSbDvRMNDlYk2W4N79gympfdDifoR7D++nxCnJX37/AEZDuFSLyq271Re7W/V5f4cn9Brnu5H6seXft+AFXuP29iDFIDELFHv0XGmU9ZNUe4/6sfrt/IVpo141r5fdWKKtGVL5v+kDH7LnbbmGfiNwEglYL1A9GOROX7V4jTfejL/z/nooq8pEptlzfK+KmaRjEuEsgPK0jP0OXIOkjeqm74LT/g3/AIrf0JRjx81If3H/AKT/APdUG5+1pI8K6JYAuTe1z3qg1TWrRoxzT0LaVKVWWWOo2Lnx7N0mjwqsVGQ5XnKmzHMNVjvcaWJtzq2wGwYIf0USIe0KM3tHX8aUcDtWSGNY42siAACwNvT11PXeubllUkc7hv8AY1l+L0ZOyulyNL7Nqx1t1G4ikZsViMK8xTjy2OIyCYyyqwiWExxIARleRnezm/eEWNWmD3jlaRQ6KFJsSFYW9N+21MgFaaFeFZXjf/0zVaMqTtIoNt7bmidxGmYKqlV4crtIWzXKsmgVLAlbEnyXW8SPbWMc2VYgA6pxDDLaQNJlzovEGVQtzqTy7NQ1lRRaryoTId7MSTcxqQpQSII5c0YyI7yE3tl1YBbX1GptY4m3lxXEYpHmR+GI80bgIOJiVZ2uwvcJELEr+kU3tzc1iAuQAL6nymwGvoAHorNqAqd3sdPKrPMqJqAiKrggZFJLMx6VyTayjlrrerei1FAeJoQ6lWAZWBDKdQQRYgg8wRWjFbOjky8SNHy6rmUNlPPS/LUD1DsqVRQESPZcStmWNFbncKAbnN1gfvN7R7a38Edg9QrZRQXZVQbtwLNJMIxxJbBnPOwFrL4It2V77noPA/E1ZUs76Q4hli+LzcI3bNqRm0W3L01CdOE/mSZaq01pJ9S07nYPAHrNQNs7AQRkxqFK6m99QBralD4ltHxw+03urDYDaBBBxdwdLFj7qoqYSlODSiicMTUjJPMybhoDI4RSLtoL8u2nzCyqeiGUlLBgCDY+Xs5GudPs6cqoilySpbM1zc9HXqqDhMNizJKI8RkcN86wYjOdbH8D66z9lYVRpznf9TsT7RxanOEY6HW7UWrmAwG0T/1je03uoOB2j44fab3V6VjIdOIpA2phTHKysR2+u5FQPiO0fHD7Te6tmE2ViLs00wkJAAJJNrX7RXm9o4d1qfh1RvwNdUqm/RkiXCFWwbHk81wB2XQfzFdCtXI8TgMUhiV5sxvaIgk8M3Go08oqd8R2j44fab3V6NOlsqEILgjzXUdSvUk/M6JtYf4eX+HJ/Qa59uR+rH67f7VqbZ20GBBxhIIIILNqCNeqsx4qPZmELYmRQMxK2uS9+SoDbMdPRXSZMx+1WTH4WAWyypiXk0uw4YjKEG+mpYVcUr7txPicVJj3UrGyCHCIws3BzZ2kYdRdrW8lNFAaMefmpPqP/SartyMEZNnShbX4xN/MqE1F3bxL4mLFuXLLJPOsFzcCNAIhl/dzBjUbB7vYyJSseICKdSqswF7WJ5eaoVIZ4OL4k4SySUlwLHDQF2CDmbAentq53Ojy4jGKeoxA+cZx76oJNi4gRoElCyLa7gnW3oqDg8NizJKIpyrgjisGILnpWN7fW9dZOzMI6NOo5a/1cu7TxKrVKajp+DrJrSmNQmwdSTyAIJNc3GC2j44fab3VZT7ASHB4V2ihE4xGFBljjVWIM6i9wAbledbdCiCTdmPt6KwBReukTNFFF6AKKKKAKKh7Y2j8Xw80xGYQxySZeV8iFrX6r2qvl3riDhAJGJlWLvGAuXZCQW0ZVYEEjtFAXlFUMe+ELSIgLXbONVZWzqYbAIwzEFZQ1+oA3qXs/eGCdWaOQFVClmN1AVlzKwzW6JHI8qAs6qduck9P+1b/AJdw/wBPD9onvqs23tmAhbTRHU/5ieTy0O5X5EWionytD9LH9onvo+VofpY/tE99HKyO5H5FdNKRKzDnc2/lWdgS5pcQe1lP9VQmx8ZN+Imv7w99eNkYq0kjKbglb2IIPfdlfMdlYt0tvOfy/eRiqJ54u3EY9oY5YYnkfvUUse025ADrJNgB5aU9iQbQximTEyy4Nb/NxQCNHYcwXZszAjQWsOVNOP2pDFEJJnSNOeaQgC/kvzPm1qmX4Q8GSLvIFJAztDKE1/eK2r6ZNNXRr4GY9jYyGRDFi2njLASR4vKSF6ykqKCGA6rWq+xEbMjBXKMRo2VWtr4L6H01sOl9L/70q43e7FJiEjGzcQyMSC+eM30PIg5B/wB7Cugp9obuY5MXG7bQzhzlQtCpyHMp0ivk6xqDTbsjA4mNiZ8WMQCLBRh44SpvzzIxvp1Wqoxm2pZJ8Or4SaAZ75pHhI5r1I5PVTbVs/kiU023OafoFQMbu/h5mzSwRyNyvIuaw8l+VU28u+r4TQYPEyXIAfKoi1IHfgn8RUqPeHEEi+z8SAbXPEw5tfr0e9h5KqLi7hhCKFUBVUAKoGgUaADsAFqVN6t7bT/J+Hv8amAAc2CQhr3Zje+ZVBa1usU23qJgtjwwlmSNQ7El3sC7E8yznU0AbI2amHgihj72JAo7TbmfOTcnyk1NrFFAAqn2P+nxP1l/+dXBNU2xnHGxPlYW/wDKr6fyS5GarunDn/Rdxi7C/K4v5r1K3wX5iEDxnCf66VDr3vXHxMFCGJ6U+EBIJB1nUaEais70NtP5lcaAaWdsbwyw4l0RFkAjjYKxKAdDEu5zKjE3ESD01vG5kHhYj7zP+ejaG8XAkMYgeQIAC4ZB/lPJ+2bnoq2vaaEWlwZAi31fiBGRDecobOQyRtLw42IK2LHU2uOWl6jYHf6ThwZoCXdFZ7uqED5pTmDWAYl8wUEjKVN7tarAb5RtIVjhZyQpjYFAJCXjQgMdAQXS4ufRUWXfQ8aNViGVtSDlzBrYdVRTnt38w6fIBbAdddIjkKKUJ9+GCzZIiWjWYhSVGQwpd85zWYBsoGXmD6abhQEbasUbwSJN+jdGSS+gyuMrXPVoefVVDtWTAqpzsCycZgquwfMhaWQLY87h/wARTHisMsiMjC6urKw7QwsfwqgfcWEqql5bKuXvhqSJAzEkXzMZHYntNAal2ds+K3SRbXIvIQVysidHXTWFV08Bv3qtdm7CgjiyxopjdVGU9NSgWyjXQrl/Cok+5cLO0l3DtJxAQQQh4bpZVYEBfnJWsQek5NXWEwqxxpGgsqKqqOxVAAHqAoCCd2sL4tB9lH+WqXeXB4PDqheKBAxIHzKa6DsQ021B2nsSHEBRMgcKbi5IsSLdVcaJKT8xC+P7P7MP9iP7dBxmAOirhyToo4I1JGn7FVm3djxR7TaJEAQIpCgnwAa2xbJiFiEAIsQesGvIx/aNLDPZyTvY460lxZ6+T4voo/s091QGDqsww6rn0CXsqLz1IA1tpoOdTsRjAoNjrytVdhMTke55HnWTsvs3FVcNWm1qlZPjZ3PJxGKW0im/c8btbvR4ccXaEqzyg2ieTM6xgjMQikEA3zG9qbRvRhvph5rPp/41TvFHMLGzDnbUW/5eoO09lxpEzBbEDQ3Pk99TwvauVqhWi1PTS3sejGrGS3DL3UYb6ZfZf8tYl3ngAurZ9bEKCPXmAqXupulhZsHDJJCrOy3Y3bU5mHK9X+E3Uwsd8sKa2vcZuX1r19FBpPxaHaik4+HU5ftHGmWQudPBHYKu9m7yrlVZLgjTMBcenrp9+QsP9DH7IrzJu/hyCODHrcd6BzFvRW2piKc45cuh59LCVqc3PPqKHdRhvph7L/lo7qMN9Mvsv+WmDuDwX0C+tvfSfu7u9BJtLFQvGDHGHyKSdLOo6vIT66wHplh3UYb6Uey/5aO6fDfSj2X/AC0w9weC+gHtN76O4PBfQD2m99AL3dPhvpl9T/lrDb0Yb6VfU/5ag737vQQ4zCRxxqqSMocC/SHFUHr7DTc24mCH+Qvrb30Aq7R3mXKyx3JIsH5Cx56HWqLAY4xSBx1c/KDzps2FPHHhokmwGIaVERZG+Lg3YAA63189SYds4VywXAYglGyuBhh0WsDY69hHrrdDFUoRy5dTBVwGIqTzZtCvj3ngIuzZNbAMCb6dqg1c7cxiS4LDPGQytiMHYjrtOnbUHD7LixWMBbBvHCsLgiaLhgyGSMrYA6nLnqbgtyWQIhxLNEkiy8IRRICytmGqjMOkAedYptN+Fbj0KMJQttHvGoVqkwiEklVJPMkDXTL/ACJHmNbRReuHCLFsqJTdYkU9oVQeYPPzgHz0NsuI3vEhvpqq8jl8n7qeyOypV6yKAiNsqIrlMUeXsyLbkRyt2E+s1LoooAooooAooooAooooBO3y3bX5zFqZTL80CqAMCmZVeyhCxOS50Nem2hgCoHCm07MNigfWI6b7VjLWeeHpzlmlFN+qJpxtaSEJ8Ls0knJitdf0GL/JWBg9neDi/NwMXb/Tp+IqnwG8IlCPw3SKUKYpWKkNmIC3CklCwIK35i/I2Fa9rUW5SKdhhtdn+9Bfww2cl7R4nUW1w+LPq+bqPLs6DFYiKGIYhYmWYzMYpEsQI+HYzR2ve9Mi72wc7tlvZSqu5e5UDKiKWIOYdX86y292HDKA9wRfOFbKOirAXt0mIdOiLt0hpWWpQhVqbSaTfnxLYqlBWjG37yK7Zu0FwLyYeTjmJOH8XIhkkuuQF7tEhF85bsqx7ssP2Yj7rif7dScNvBDIWEbFyq52AV+iOkAGJACtdW6JIOnKo0G9+GZEbiWzW6LBwyghDdhbRbPH09F6Q11FW2ZLNDivf8B3ZYfsxH3XE/26O7LD9mI+64n+3XqXevDrm6ZJU2sEkJbRmGXo9NSEk6S3XoHXSt+zNvRT3CFrqFLgq4ClgDYORlYi4Byk267UsxeHk+v4IGL3yi4b5BiM2Vsv+FxHfWNucdudq8bp7vCO2KcyceeJDMrZQodgjvZQoIOYWsTTJlrNq6ck428KCiiiukCo2vuzHiJoZXZw0JBUKVANmDdK6k8wORFWxFZooDFqX93mAnx1z/1PXp/kQ0w1VYzdXCSuXkw8TO3fMVFzoBqevQD1Vxq5ZBpXT4liJF7R6xWeKvaPWKpu4jA+Kw+wKO4jA+Kw+wKbxan5vovuXHFXtHrFUu0Z8SMQVhsAww4DPG8iLdsTxDZXTXSH9rsrYm5eCBBGFhBBBBCi4I1FRdt70Nh5mjWNXyRCXKHPGctx+jHHlOa3CGt/2x6SItR/iV2F3hxoZQYXOeSMsGglskbiAFVe4F1LSEkg97qNDXjCbw49Y4FOHOeyiQvFK1rLABdlIF3zyNmtZSpUgkE1sx298wRuGkBKh2MiSM8eVHww6JyDMbTG/LLkNOSWrpEyDWaKKAKKKKAKKKKAKKKKAKKKKAwRS/iN0FMUkaSSAMvDQM7MsKllb5pQRZhlXKTfLlFtLiiigJq7uQhlYLbKQVAJsMuWwA7BlAtUV9zMMVVCrFFtZM5yhgEAa3W1kTn5dNTfNFATcDsSOFWVBYNoeQ7eoWA5nlUF9ysMXzlCWsBcnNoFiUDpX6oo/Loe2iigCPc6BSWUOGNukHOYWEovftIlkFzc2I7BUvAbAihdnQEMwCnW+gCgA+FbKLE3I5cjWKKAtKKKKAKKKKAKKKKAKKKKAKKKKAK1iEBy1ukQqk9ZCliB6CzeuiigNlFFFAFFFF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0" name="Picture 2" descr="http://www.indiacar.com/infobank/images/mpfi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28600"/>
            <a:ext cx="8001000" cy="624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http://t1.gstatic.com/images?q=tbn:ANd9GcTBLDwEfzooV6blgVnYiCJIzc0KlcnYy70thsqq3ecEXoKOoXl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381000"/>
            <a:ext cx="4953000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 injection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Injector is placed on the side of intake manifold.</a:t>
            </a:r>
          </a:p>
          <a:p>
            <a:r>
              <a:rPr lang="en-US" dirty="0" smtClean="0"/>
              <a:t>Injector sprays petrol into the air.</a:t>
            </a:r>
          </a:p>
          <a:p>
            <a:r>
              <a:rPr lang="en-US" dirty="0" smtClean="0"/>
              <a:t>Mixture of air and fuel through the intake valve enters into the cylinder.</a:t>
            </a:r>
          </a:p>
          <a:p>
            <a:r>
              <a:rPr lang="en-US" dirty="0" smtClean="0"/>
              <a:t>Every cylinder is Provided with an injector.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Throttle Body Injection </a:t>
            </a:r>
            <a:br>
              <a:rPr lang="en-US" dirty="0" smtClean="0"/>
            </a:br>
            <a:r>
              <a:rPr lang="en-US" dirty="0" smtClean="0"/>
              <a:t>( Single point Injection 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Throttle valve control the amount of air.</a:t>
            </a:r>
          </a:p>
          <a:p>
            <a:r>
              <a:rPr lang="en-US" dirty="0" smtClean="0"/>
              <a:t>Injector is placed above the throttle body.</a:t>
            </a:r>
          </a:p>
          <a:p>
            <a:r>
              <a:rPr lang="en-US" dirty="0" smtClean="0"/>
              <a:t>Injector sprays petrol into the air.</a:t>
            </a:r>
          </a:p>
          <a:p>
            <a:r>
              <a:rPr lang="en-US" dirty="0" smtClean="0"/>
              <a:t>This mixture then passes trough the throttle valve and then enters into the intake manifold.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 - MPFI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Pressure sensor in the intake manifold detects the intake manifold vacuum and sends the signal to ECU.</a:t>
            </a:r>
          </a:p>
          <a:p>
            <a:r>
              <a:rPr lang="en-US" dirty="0" smtClean="0"/>
              <a:t>Speed sensor also send the signal about speed of engine to ECU.</a:t>
            </a:r>
          </a:p>
          <a:p>
            <a:r>
              <a:rPr lang="en-US" dirty="0" smtClean="0"/>
              <a:t>ECU processes the information received sends the proper signal to injector.</a:t>
            </a:r>
          </a:p>
          <a:p>
            <a:r>
              <a:rPr lang="en-US" dirty="0" smtClean="0"/>
              <a:t>Injector regulate the amount of petrol supply for injection.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 - MPFI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injection the petrol mixes with the air in the intake manifold and the mixture enters in the cylinder.</a:t>
            </a:r>
            <a:endParaRPr lang="en-US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 - MPFI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It consists of air flow meter which regulate the amount of air entering into cylinder.</a:t>
            </a:r>
          </a:p>
          <a:p>
            <a:r>
              <a:rPr lang="en-US" dirty="0" smtClean="0"/>
              <a:t>Air flow sensor measures the amount of air enters in the intake manifold.</a:t>
            </a:r>
          </a:p>
          <a:p>
            <a:r>
              <a:rPr lang="en-US" dirty="0" smtClean="0"/>
              <a:t>Air flow sensor sends the signal to ECU.</a:t>
            </a:r>
          </a:p>
          <a:p>
            <a:r>
              <a:rPr lang="en-US" dirty="0" smtClean="0"/>
              <a:t>Speed sensor also send the signal about speed of engine to ECU.</a:t>
            </a:r>
          </a:p>
          <a:p>
            <a:r>
              <a:rPr lang="en-US" dirty="0" smtClean="0"/>
              <a:t>ECU processes the information received sends the proper signal to injector.</a:t>
            </a:r>
          </a:p>
          <a:p>
            <a:r>
              <a:rPr lang="en-US" dirty="0" smtClean="0"/>
              <a:t>Injector regulate the amount of petrol supply for injection.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 - MPFI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injection the petrol mixes with the air in the intake manifold and the mixture enters in the cylinder.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List of fuels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Classification of fuels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en-US" dirty="0" smtClean="0"/>
              <a:t>Liquid fuels : </a:t>
            </a:r>
          </a:p>
          <a:p>
            <a:pPr marL="514350" indent="-514350"/>
            <a:r>
              <a:rPr lang="en-US" dirty="0" smtClean="0"/>
              <a:t>Natural : Petroleum</a:t>
            </a:r>
          </a:p>
          <a:p>
            <a:pPr marL="514350" indent="-514350"/>
            <a:r>
              <a:rPr lang="en-US" dirty="0" smtClean="0"/>
              <a:t>Artificial : </a:t>
            </a:r>
          </a:p>
          <a:p>
            <a:pPr marL="514350" indent="-514350">
              <a:buNone/>
            </a:pPr>
            <a:r>
              <a:rPr lang="en-US" dirty="0" smtClean="0"/>
              <a:t>     a) Petroleum based : Gasoline ( Petrol ),    Diesel , Kerosene.</a:t>
            </a:r>
          </a:p>
          <a:p>
            <a:pPr marL="514350" indent="-514350">
              <a:buNone/>
            </a:pPr>
            <a:r>
              <a:rPr lang="en-US" dirty="0" smtClean="0"/>
              <a:t>     b) Non Petroleum based : </a:t>
            </a:r>
            <a:r>
              <a:rPr lang="en-US" dirty="0" err="1" smtClean="0"/>
              <a:t>Benzol</a:t>
            </a:r>
            <a:r>
              <a:rPr lang="en-US" dirty="0" smtClean="0"/>
              <a:t> , </a:t>
            </a:r>
            <a:r>
              <a:rPr lang="en-US" dirty="0" err="1" smtClean="0"/>
              <a:t>Alcohols,Acetones</a:t>
            </a:r>
            <a:endParaRPr lang="en-US" dirty="0" smtClean="0"/>
          </a:p>
          <a:p>
            <a:pPr marL="514350" indent="-51435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2556</Words>
  <Application>Microsoft Office PowerPoint</Application>
  <PresentationFormat>On-screen Show (4:3)</PresentationFormat>
  <Paragraphs>354</Paragraphs>
  <Slides>103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103</vt:i4>
      </vt:variant>
    </vt:vector>
  </HeadingPairs>
  <TitlesOfParts>
    <vt:vector size="104" baseType="lpstr">
      <vt:lpstr>Office Theme</vt:lpstr>
      <vt:lpstr>INTERNAL COMBUSTION ENGINE</vt:lpstr>
      <vt:lpstr>Slide 2</vt:lpstr>
      <vt:lpstr>CASSIFICATION OF IC ENGINE </vt:lpstr>
      <vt:lpstr>Components of IC Engine</vt:lpstr>
      <vt:lpstr>Components of IC Engine</vt:lpstr>
      <vt:lpstr>Components of IC Engine</vt:lpstr>
      <vt:lpstr>Components of IC Engine</vt:lpstr>
      <vt:lpstr>Four stroke Engine</vt:lpstr>
      <vt:lpstr>Construction</vt:lpstr>
      <vt:lpstr>Slide 10</vt:lpstr>
      <vt:lpstr>Working</vt:lpstr>
      <vt:lpstr>Working</vt:lpstr>
      <vt:lpstr>Working</vt:lpstr>
      <vt:lpstr>Working</vt:lpstr>
      <vt:lpstr>Four stroke Engine</vt:lpstr>
      <vt:lpstr>Construction</vt:lpstr>
      <vt:lpstr>Slide 17</vt:lpstr>
      <vt:lpstr>Working</vt:lpstr>
      <vt:lpstr>Working</vt:lpstr>
      <vt:lpstr>Working</vt:lpstr>
      <vt:lpstr>Working</vt:lpstr>
      <vt:lpstr>Valve Timing Diagram </vt:lpstr>
      <vt:lpstr>Slide 23</vt:lpstr>
      <vt:lpstr>Slide 24</vt:lpstr>
      <vt:lpstr>Slide 25</vt:lpstr>
      <vt:lpstr>Slide 26</vt:lpstr>
      <vt:lpstr>Four stroke Petrol Engine</vt:lpstr>
      <vt:lpstr>Four stroke Diesel cycle</vt:lpstr>
      <vt:lpstr>Two stroke Petrol engine</vt:lpstr>
      <vt:lpstr>Two stroke Diesel engine</vt:lpstr>
      <vt:lpstr>Slide 31</vt:lpstr>
      <vt:lpstr>Slide 32</vt:lpstr>
      <vt:lpstr>Slide 33</vt:lpstr>
      <vt:lpstr>Combustion in SI engine</vt:lpstr>
      <vt:lpstr>Slide 35</vt:lpstr>
      <vt:lpstr>Slide 36</vt:lpstr>
      <vt:lpstr>SI –Spark ignition,CI – compression Ignition, HCCI –Homogeneous charge compression ignition</vt:lpstr>
      <vt:lpstr>Slide 38</vt:lpstr>
      <vt:lpstr>Combustion phenomenon in SI engine</vt:lpstr>
      <vt:lpstr>Three stages of combustion </vt:lpstr>
      <vt:lpstr>Slide 41</vt:lpstr>
      <vt:lpstr>Combustion in SI engine</vt:lpstr>
      <vt:lpstr>Slide 43</vt:lpstr>
      <vt:lpstr>Slide 44</vt:lpstr>
      <vt:lpstr>SI –Spark ignition,CI – compression Ignition, HCCI –Homogeneous charge compression ignition</vt:lpstr>
      <vt:lpstr>Slide 46</vt:lpstr>
      <vt:lpstr>Combustion phenomenon in SI engine</vt:lpstr>
      <vt:lpstr>Three stages of combustion </vt:lpstr>
      <vt:lpstr>Slide 49</vt:lpstr>
      <vt:lpstr>Supercharging</vt:lpstr>
      <vt:lpstr>What is supercharging ?</vt:lpstr>
      <vt:lpstr>Effect of Supercharging</vt:lpstr>
      <vt:lpstr>Turbocharging</vt:lpstr>
      <vt:lpstr>What is Turbocharging</vt:lpstr>
      <vt:lpstr>Advantages of Turbocharger</vt:lpstr>
      <vt:lpstr>Detonation in IC Engine</vt:lpstr>
      <vt:lpstr>What is Detonation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Factors for Detonation</vt:lpstr>
      <vt:lpstr>Effects of Detonation</vt:lpstr>
      <vt:lpstr>Remedies or Detonation is controlled by</vt:lpstr>
      <vt:lpstr>Turning moment diagram</vt:lpstr>
      <vt:lpstr>Slide 69</vt:lpstr>
      <vt:lpstr>Slide 70</vt:lpstr>
      <vt:lpstr>Actual Indicator Diagram</vt:lpstr>
      <vt:lpstr>Slide 72</vt:lpstr>
      <vt:lpstr>Slide 73</vt:lpstr>
      <vt:lpstr>Slide 74</vt:lpstr>
      <vt:lpstr>Actual Indicator diagram for Four stroke Petrol engine </vt:lpstr>
      <vt:lpstr>Slide 76</vt:lpstr>
      <vt:lpstr>Simple Carburettor</vt:lpstr>
      <vt:lpstr>Function of carburettor</vt:lpstr>
      <vt:lpstr>Slide 79</vt:lpstr>
      <vt:lpstr>Slide 80</vt:lpstr>
      <vt:lpstr>Slide 81</vt:lpstr>
      <vt:lpstr>Slide 82</vt:lpstr>
      <vt:lpstr>Construction of simple carburetor</vt:lpstr>
      <vt:lpstr>Working</vt:lpstr>
      <vt:lpstr>Slide 85</vt:lpstr>
      <vt:lpstr>Fuel Pump</vt:lpstr>
      <vt:lpstr>Slide 87</vt:lpstr>
      <vt:lpstr>Construction of Fuel Pump</vt:lpstr>
      <vt:lpstr>Working of Fuel Pump</vt:lpstr>
      <vt:lpstr>Multi Point Fuel Injection</vt:lpstr>
      <vt:lpstr>MPFI</vt:lpstr>
      <vt:lpstr>Slide 92</vt:lpstr>
      <vt:lpstr>Slide 93</vt:lpstr>
      <vt:lpstr>Slide 94</vt:lpstr>
      <vt:lpstr>Slide 95</vt:lpstr>
      <vt:lpstr>Port injection System</vt:lpstr>
      <vt:lpstr>Throttle Body Injection  ( Single point Injection )</vt:lpstr>
      <vt:lpstr>D - MPFI</vt:lpstr>
      <vt:lpstr>D - MPFI</vt:lpstr>
      <vt:lpstr>L - MPFI</vt:lpstr>
      <vt:lpstr>L - MPFI</vt:lpstr>
      <vt:lpstr>List of fuels</vt:lpstr>
      <vt:lpstr>Classification of fuels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INTERNAL COMBUSTION ENGINE</dc:title>
  <dc:creator>LENOVO</dc:creator>
  <cp:lastModifiedBy>KNR</cp:lastModifiedBy>
  <cp:revision>15</cp:revision>
  <dcterms:created xsi:type="dcterms:W3CDTF">2012-07-12T02:52:31Z</dcterms:created>
  <dcterms:modified xsi:type="dcterms:W3CDTF">2024-05-29T06:55:37Z</dcterms:modified>
</cp:coreProperties>
</file>