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286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46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Override PartName="/ppt/slides/slide253.xml" ContentType="application/vnd.openxmlformats-officedocument.presentationml.slide+xml"/>
  <Override PartName="/ppt/slides/slide2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287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8" r:id="rId3"/>
    <p:sldId id="608" r:id="rId4"/>
    <p:sldId id="269" r:id="rId5"/>
    <p:sldId id="270" r:id="rId6"/>
    <p:sldId id="271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8" r:id="rId40"/>
    <p:sldId id="309" r:id="rId41"/>
    <p:sldId id="310" r:id="rId42"/>
    <p:sldId id="311" r:id="rId43"/>
    <p:sldId id="312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327" r:id="rId58"/>
    <p:sldId id="329" r:id="rId59"/>
    <p:sldId id="330" r:id="rId60"/>
    <p:sldId id="331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39" r:id="rId69"/>
    <p:sldId id="340" r:id="rId70"/>
    <p:sldId id="341" r:id="rId71"/>
    <p:sldId id="681" r:id="rId72"/>
    <p:sldId id="612" r:id="rId73"/>
    <p:sldId id="613" r:id="rId74"/>
    <p:sldId id="614" r:id="rId75"/>
    <p:sldId id="615" r:id="rId76"/>
    <p:sldId id="616" r:id="rId77"/>
    <p:sldId id="617" r:id="rId78"/>
    <p:sldId id="618" r:id="rId79"/>
    <p:sldId id="619" r:id="rId80"/>
    <p:sldId id="620" r:id="rId81"/>
    <p:sldId id="621" r:id="rId82"/>
    <p:sldId id="622" r:id="rId83"/>
    <p:sldId id="623" r:id="rId84"/>
    <p:sldId id="624" r:id="rId85"/>
    <p:sldId id="625" r:id="rId86"/>
    <p:sldId id="626" r:id="rId87"/>
    <p:sldId id="627" r:id="rId88"/>
    <p:sldId id="628" r:id="rId89"/>
    <p:sldId id="629" r:id="rId90"/>
    <p:sldId id="630" r:id="rId91"/>
    <p:sldId id="631" r:id="rId92"/>
    <p:sldId id="632" r:id="rId93"/>
    <p:sldId id="633" r:id="rId94"/>
    <p:sldId id="634" r:id="rId95"/>
    <p:sldId id="635" r:id="rId96"/>
    <p:sldId id="636" r:id="rId97"/>
    <p:sldId id="637" r:id="rId98"/>
    <p:sldId id="638" r:id="rId99"/>
    <p:sldId id="639" r:id="rId100"/>
    <p:sldId id="640" r:id="rId101"/>
    <p:sldId id="641" r:id="rId102"/>
    <p:sldId id="642" r:id="rId103"/>
    <p:sldId id="643" r:id="rId104"/>
    <p:sldId id="644" r:id="rId105"/>
    <p:sldId id="645" r:id="rId106"/>
    <p:sldId id="646" r:id="rId107"/>
    <p:sldId id="647" r:id="rId108"/>
    <p:sldId id="648" r:id="rId109"/>
    <p:sldId id="649" r:id="rId110"/>
    <p:sldId id="650" r:id="rId111"/>
    <p:sldId id="651" r:id="rId112"/>
    <p:sldId id="652" r:id="rId113"/>
    <p:sldId id="653" r:id="rId114"/>
    <p:sldId id="654" r:id="rId115"/>
    <p:sldId id="655" r:id="rId116"/>
    <p:sldId id="656" r:id="rId117"/>
    <p:sldId id="657" r:id="rId118"/>
    <p:sldId id="658" r:id="rId119"/>
    <p:sldId id="659" r:id="rId120"/>
    <p:sldId id="660" r:id="rId121"/>
    <p:sldId id="661" r:id="rId122"/>
    <p:sldId id="662" r:id="rId123"/>
    <p:sldId id="663" r:id="rId124"/>
    <p:sldId id="664" r:id="rId125"/>
    <p:sldId id="665" r:id="rId126"/>
    <p:sldId id="666" r:id="rId127"/>
    <p:sldId id="667" r:id="rId128"/>
    <p:sldId id="668" r:id="rId129"/>
    <p:sldId id="669" r:id="rId130"/>
    <p:sldId id="670" r:id="rId131"/>
    <p:sldId id="671" r:id="rId132"/>
    <p:sldId id="672" r:id="rId133"/>
    <p:sldId id="673" r:id="rId134"/>
    <p:sldId id="674" r:id="rId135"/>
    <p:sldId id="675" r:id="rId136"/>
    <p:sldId id="676" r:id="rId137"/>
    <p:sldId id="677" r:id="rId138"/>
    <p:sldId id="678" r:id="rId139"/>
    <p:sldId id="679" r:id="rId140"/>
    <p:sldId id="610" r:id="rId141"/>
    <p:sldId id="348" r:id="rId142"/>
    <p:sldId id="349" r:id="rId143"/>
    <p:sldId id="350" r:id="rId144"/>
    <p:sldId id="351" r:id="rId145"/>
    <p:sldId id="352" r:id="rId146"/>
    <p:sldId id="353" r:id="rId147"/>
    <p:sldId id="355" r:id="rId148"/>
    <p:sldId id="356" r:id="rId149"/>
    <p:sldId id="357" r:id="rId150"/>
    <p:sldId id="358" r:id="rId151"/>
    <p:sldId id="359" r:id="rId152"/>
    <p:sldId id="361" r:id="rId153"/>
    <p:sldId id="362" r:id="rId154"/>
    <p:sldId id="363" r:id="rId155"/>
    <p:sldId id="364" r:id="rId156"/>
    <p:sldId id="366" r:id="rId157"/>
    <p:sldId id="367" r:id="rId158"/>
    <p:sldId id="368" r:id="rId159"/>
    <p:sldId id="369" r:id="rId160"/>
    <p:sldId id="370" r:id="rId161"/>
    <p:sldId id="372" r:id="rId162"/>
    <p:sldId id="373" r:id="rId163"/>
    <p:sldId id="375" r:id="rId164"/>
    <p:sldId id="376" r:id="rId165"/>
    <p:sldId id="377" r:id="rId166"/>
    <p:sldId id="379" r:id="rId167"/>
    <p:sldId id="380" r:id="rId168"/>
    <p:sldId id="381" r:id="rId169"/>
    <p:sldId id="382" r:id="rId170"/>
    <p:sldId id="682" r:id="rId171"/>
    <p:sldId id="469" r:id="rId172"/>
    <p:sldId id="470" r:id="rId173"/>
    <p:sldId id="471" r:id="rId174"/>
    <p:sldId id="472" r:id="rId175"/>
    <p:sldId id="473" r:id="rId176"/>
    <p:sldId id="474" r:id="rId177"/>
    <p:sldId id="476" r:id="rId178"/>
    <p:sldId id="477" r:id="rId179"/>
    <p:sldId id="478" r:id="rId180"/>
    <p:sldId id="479" r:id="rId181"/>
    <p:sldId id="480" r:id="rId182"/>
    <p:sldId id="481" r:id="rId183"/>
    <p:sldId id="482" r:id="rId184"/>
    <p:sldId id="483" r:id="rId185"/>
    <p:sldId id="485" r:id="rId186"/>
    <p:sldId id="486" r:id="rId187"/>
    <p:sldId id="487" r:id="rId188"/>
    <p:sldId id="488" r:id="rId189"/>
    <p:sldId id="489" r:id="rId190"/>
    <p:sldId id="490" r:id="rId191"/>
    <p:sldId id="491" r:id="rId192"/>
    <p:sldId id="493" r:id="rId193"/>
    <p:sldId id="494" r:id="rId194"/>
    <p:sldId id="495" r:id="rId195"/>
    <p:sldId id="496" r:id="rId196"/>
    <p:sldId id="497" r:id="rId197"/>
    <p:sldId id="498" r:id="rId198"/>
    <p:sldId id="500" r:id="rId199"/>
    <p:sldId id="501" r:id="rId200"/>
    <p:sldId id="502" r:id="rId201"/>
    <p:sldId id="503" r:id="rId202"/>
    <p:sldId id="504" r:id="rId203"/>
    <p:sldId id="505" r:id="rId204"/>
    <p:sldId id="506" r:id="rId205"/>
    <p:sldId id="507" r:id="rId206"/>
    <p:sldId id="509" r:id="rId207"/>
    <p:sldId id="510" r:id="rId208"/>
    <p:sldId id="511" r:id="rId209"/>
    <p:sldId id="512" r:id="rId210"/>
    <p:sldId id="513" r:id="rId211"/>
    <p:sldId id="683" r:id="rId212"/>
    <p:sldId id="520" r:id="rId213"/>
    <p:sldId id="521" r:id="rId214"/>
    <p:sldId id="522" r:id="rId215"/>
    <p:sldId id="523" r:id="rId216"/>
    <p:sldId id="524" r:id="rId217"/>
    <p:sldId id="525" r:id="rId218"/>
    <p:sldId id="526" r:id="rId219"/>
    <p:sldId id="527" r:id="rId220"/>
    <p:sldId id="528" r:id="rId221"/>
    <p:sldId id="529" r:id="rId222"/>
    <p:sldId id="530" r:id="rId223"/>
    <p:sldId id="531" r:id="rId224"/>
    <p:sldId id="532" r:id="rId225"/>
    <p:sldId id="533" r:id="rId226"/>
    <p:sldId id="534" r:id="rId227"/>
    <p:sldId id="535" r:id="rId228"/>
    <p:sldId id="536" r:id="rId229"/>
    <p:sldId id="538" r:id="rId230"/>
    <p:sldId id="539" r:id="rId231"/>
    <p:sldId id="540" r:id="rId232"/>
    <p:sldId id="541" r:id="rId233"/>
    <p:sldId id="542" r:id="rId234"/>
    <p:sldId id="543" r:id="rId235"/>
    <p:sldId id="545" r:id="rId236"/>
    <p:sldId id="546" r:id="rId237"/>
    <p:sldId id="547" r:id="rId238"/>
    <p:sldId id="548" r:id="rId239"/>
    <p:sldId id="549" r:id="rId240"/>
    <p:sldId id="550" r:id="rId241"/>
    <p:sldId id="551" r:id="rId242"/>
    <p:sldId id="553" r:id="rId243"/>
    <p:sldId id="554" r:id="rId244"/>
    <p:sldId id="555" r:id="rId245"/>
    <p:sldId id="556" r:id="rId246"/>
    <p:sldId id="557" r:id="rId247"/>
    <p:sldId id="558" r:id="rId248"/>
    <p:sldId id="559" r:id="rId249"/>
    <p:sldId id="560" r:id="rId250"/>
    <p:sldId id="561" r:id="rId251"/>
    <p:sldId id="562" r:id="rId252"/>
    <p:sldId id="563" r:id="rId253"/>
    <p:sldId id="564" r:id="rId254"/>
    <p:sldId id="565" r:id="rId255"/>
    <p:sldId id="566" r:id="rId256"/>
    <p:sldId id="567" r:id="rId257"/>
    <p:sldId id="568" r:id="rId258"/>
    <p:sldId id="569" r:id="rId259"/>
    <p:sldId id="571" r:id="rId260"/>
    <p:sldId id="572" r:id="rId261"/>
    <p:sldId id="573" r:id="rId262"/>
    <p:sldId id="574" r:id="rId263"/>
    <p:sldId id="575" r:id="rId264"/>
    <p:sldId id="576" r:id="rId265"/>
    <p:sldId id="577" r:id="rId266"/>
    <p:sldId id="579" r:id="rId267"/>
    <p:sldId id="580" r:id="rId268"/>
    <p:sldId id="581" r:id="rId269"/>
    <p:sldId id="582" r:id="rId270"/>
    <p:sldId id="583" r:id="rId271"/>
    <p:sldId id="585" r:id="rId272"/>
    <p:sldId id="586" r:id="rId273"/>
    <p:sldId id="587" r:id="rId274"/>
    <p:sldId id="588" r:id="rId275"/>
    <p:sldId id="589" r:id="rId276"/>
    <p:sldId id="590" r:id="rId277"/>
    <p:sldId id="591" r:id="rId278"/>
    <p:sldId id="592" r:id="rId279"/>
    <p:sldId id="593" r:id="rId280"/>
    <p:sldId id="594" r:id="rId281"/>
    <p:sldId id="595" r:id="rId282"/>
    <p:sldId id="596" r:id="rId283"/>
    <p:sldId id="597" r:id="rId284"/>
    <p:sldId id="598" r:id="rId285"/>
    <p:sldId id="599" r:id="rId286"/>
    <p:sldId id="600" r:id="rId287"/>
    <p:sldId id="601" r:id="rId288"/>
    <p:sldId id="602" r:id="rId289"/>
    <p:sldId id="603" r:id="rId290"/>
    <p:sldId id="604" r:id="rId291"/>
    <p:sldId id="605" r:id="rId292"/>
    <p:sldId id="606" r:id="rId293"/>
    <p:sldId id="607" r:id="rId29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slide" Target="slides/slide270.xml"/><Relationship Id="rId276" Type="http://schemas.openxmlformats.org/officeDocument/2006/relationships/slide" Target="slides/slide275.xml"/><Relationship Id="rId292" Type="http://schemas.openxmlformats.org/officeDocument/2006/relationships/slide" Target="slides/slide291.xml"/><Relationship Id="rId297" Type="http://schemas.openxmlformats.org/officeDocument/2006/relationships/theme" Target="theme/theme1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tableStyles" Target="tableStyle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viewProps" Target="viewProps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844163" y="4708245"/>
            <a:ext cx="1456436" cy="15069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5275" y="289306"/>
            <a:ext cx="8565515" cy="6297295"/>
          </a:xfrm>
          <a:custGeom>
            <a:avLst/>
            <a:gdLst/>
            <a:ahLst/>
            <a:cxnLst/>
            <a:rect l="l" t="t" r="r" b="b"/>
            <a:pathLst>
              <a:path w="8565515" h="6297295">
                <a:moveTo>
                  <a:pt x="0" y="186436"/>
                </a:moveTo>
                <a:lnTo>
                  <a:pt x="6655" y="136863"/>
                </a:lnTo>
                <a:lnTo>
                  <a:pt x="25436" y="92324"/>
                </a:lnTo>
                <a:lnTo>
                  <a:pt x="54568" y="54594"/>
                </a:lnTo>
                <a:lnTo>
                  <a:pt x="92275" y="25447"/>
                </a:lnTo>
                <a:lnTo>
                  <a:pt x="136780" y="6657"/>
                </a:lnTo>
                <a:lnTo>
                  <a:pt x="186309" y="0"/>
                </a:lnTo>
                <a:lnTo>
                  <a:pt x="8379205" y="0"/>
                </a:lnTo>
                <a:lnTo>
                  <a:pt x="8428725" y="6657"/>
                </a:lnTo>
                <a:lnTo>
                  <a:pt x="8473228" y="25447"/>
                </a:lnTo>
                <a:lnTo>
                  <a:pt x="8510936" y="54594"/>
                </a:lnTo>
                <a:lnTo>
                  <a:pt x="8540072" y="92324"/>
                </a:lnTo>
                <a:lnTo>
                  <a:pt x="8558858" y="136863"/>
                </a:lnTo>
                <a:lnTo>
                  <a:pt x="8565515" y="186436"/>
                </a:lnTo>
                <a:lnTo>
                  <a:pt x="8565515" y="6110376"/>
                </a:lnTo>
                <a:lnTo>
                  <a:pt x="8558858" y="6159904"/>
                </a:lnTo>
                <a:lnTo>
                  <a:pt x="8540072" y="6204410"/>
                </a:lnTo>
                <a:lnTo>
                  <a:pt x="8510936" y="6242116"/>
                </a:lnTo>
                <a:lnTo>
                  <a:pt x="8473228" y="6271248"/>
                </a:lnTo>
                <a:lnTo>
                  <a:pt x="8428725" y="6290030"/>
                </a:lnTo>
                <a:lnTo>
                  <a:pt x="8379206" y="6296685"/>
                </a:lnTo>
                <a:lnTo>
                  <a:pt x="186308" y="6296685"/>
                </a:lnTo>
                <a:lnTo>
                  <a:pt x="136780" y="6290030"/>
                </a:lnTo>
                <a:lnTo>
                  <a:pt x="92275" y="6271248"/>
                </a:lnTo>
                <a:lnTo>
                  <a:pt x="54568" y="6242116"/>
                </a:lnTo>
                <a:lnTo>
                  <a:pt x="25436" y="6204410"/>
                </a:lnTo>
                <a:lnTo>
                  <a:pt x="6655" y="6159904"/>
                </a:lnTo>
                <a:lnTo>
                  <a:pt x="0" y="6110376"/>
                </a:lnTo>
                <a:lnTo>
                  <a:pt x="0" y="186436"/>
                </a:lnTo>
              </a:path>
            </a:pathLst>
          </a:custGeom>
          <a:ln w="254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940" y="133604"/>
            <a:ext cx="8034655" cy="8362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939" y="5099430"/>
            <a:ext cx="8834120" cy="941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0AFEF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P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T</a:t>
            </a:r>
            <a:r>
              <a:rPr spc="-105" dirty="0"/>
              <a:t> </a:t>
            </a:r>
            <a:r>
              <a:rPr spc="65" dirty="0"/>
              <a:t>ME</a:t>
            </a:r>
            <a:r>
              <a:rPr spc="-95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T</a:t>
            </a:r>
            <a:r>
              <a:rPr spc="240" dirty="0"/>
              <a:t> </a:t>
            </a:r>
            <a:r>
              <a:rPr dirty="0"/>
              <a:t>O</a:t>
            </a:r>
            <a:r>
              <a:rPr spc="-95" dirty="0"/>
              <a:t> </a:t>
            </a:r>
            <a:r>
              <a:rPr dirty="0"/>
              <a:t>F</a:t>
            </a:r>
            <a:r>
              <a:rPr spc="30" dirty="0"/>
              <a:t> </a:t>
            </a:r>
            <a:r>
              <a:rPr dirty="0"/>
              <a:t>M</a:t>
            </a:r>
            <a:r>
              <a:rPr spc="-9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C</a:t>
            </a:r>
            <a:r>
              <a:rPr spc="-95" dirty="0"/>
              <a:t> </a:t>
            </a:r>
            <a:r>
              <a:rPr dirty="0"/>
              <a:t>H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C</a:t>
            </a:r>
            <a:r>
              <a:rPr spc="-110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L</a:t>
            </a:r>
            <a:r>
              <a:rPr spc="24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  <a:r>
              <a:rPr spc="-95" dirty="0"/>
              <a:t> </a:t>
            </a:r>
            <a:r>
              <a:rPr dirty="0"/>
              <a:t>I</a:t>
            </a:r>
            <a:r>
              <a:rPr spc="-10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0AFEF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P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T</a:t>
            </a:r>
            <a:r>
              <a:rPr spc="-105" dirty="0"/>
              <a:t> </a:t>
            </a:r>
            <a:r>
              <a:rPr spc="65" dirty="0"/>
              <a:t>ME</a:t>
            </a:r>
            <a:r>
              <a:rPr spc="-95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T</a:t>
            </a:r>
            <a:r>
              <a:rPr spc="240" dirty="0"/>
              <a:t> </a:t>
            </a:r>
            <a:r>
              <a:rPr dirty="0"/>
              <a:t>O</a:t>
            </a:r>
            <a:r>
              <a:rPr spc="-95" dirty="0"/>
              <a:t> </a:t>
            </a:r>
            <a:r>
              <a:rPr dirty="0"/>
              <a:t>F</a:t>
            </a:r>
            <a:r>
              <a:rPr spc="30" dirty="0"/>
              <a:t> </a:t>
            </a:r>
            <a:r>
              <a:rPr dirty="0"/>
              <a:t>M</a:t>
            </a:r>
            <a:r>
              <a:rPr spc="-9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C</a:t>
            </a:r>
            <a:r>
              <a:rPr spc="-95" dirty="0"/>
              <a:t> </a:t>
            </a:r>
            <a:r>
              <a:rPr dirty="0"/>
              <a:t>H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C</a:t>
            </a:r>
            <a:r>
              <a:rPr spc="-110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L</a:t>
            </a:r>
            <a:r>
              <a:rPr spc="24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  <a:r>
              <a:rPr spc="-95" dirty="0"/>
              <a:t> </a:t>
            </a:r>
            <a:r>
              <a:rPr dirty="0"/>
              <a:t>I</a:t>
            </a:r>
            <a:r>
              <a:rPr spc="-10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3402" y="6168916"/>
            <a:ext cx="536756" cy="657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0AFEF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P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T</a:t>
            </a:r>
            <a:r>
              <a:rPr spc="-105" dirty="0"/>
              <a:t> </a:t>
            </a:r>
            <a:r>
              <a:rPr spc="65" dirty="0"/>
              <a:t>ME</a:t>
            </a:r>
            <a:r>
              <a:rPr spc="-95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T</a:t>
            </a:r>
            <a:r>
              <a:rPr spc="240" dirty="0"/>
              <a:t> </a:t>
            </a:r>
            <a:r>
              <a:rPr dirty="0"/>
              <a:t>O</a:t>
            </a:r>
            <a:r>
              <a:rPr spc="-95" dirty="0"/>
              <a:t> </a:t>
            </a:r>
            <a:r>
              <a:rPr dirty="0"/>
              <a:t>F</a:t>
            </a:r>
            <a:r>
              <a:rPr spc="30" dirty="0"/>
              <a:t> </a:t>
            </a:r>
            <a:r>
              <a:rPr dirty="0"/>
              <a:t>M</a:t>
            </a:r>
            <a:r>
              <a:rPr spc="-9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C</a:t>
            </a:r>
            <a:r>
              <a:rPr spc="-95" dirty="0"/>
              <a:t> </a:t>
            </a:r>
            <a:r>
              <a:rPr dirty="0"/>
              <a:t>H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C</a:t>
            </a:r>
            <a:r>
              <a:rPr spc="-110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L</a:t>
            </a:r>
            <a:r>
              <a:rPr spc="24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  <a:r>
              <a:rPr spc="-95" dirty="0"/>
              <a:t> </a:t>
            </a:r>
            <a:r>
              <a:rPr dirty="0"/>
              <a:t>I</a:t>
            </a:r>
            <a:r>
              <a:rPr spc="-10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0AFEF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P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T</a:t>
            </a:r>
            <a:r>
              <a:rPr spc="-105" dirty="0"/>
              <a:t> </a:t>
            </a:r>
            <a:r>
              <a:rPr spc="65" dirty="0"/>
              <a:t>ME</a:t>
            </a:r>
            <a:r>
              <a:rPr spc="-95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T</a:t>
            </a:r>
            <a:r>
              <a:rPr spc="240" dirty="0"/>
              <a:t> </a:t>
            </a:r>
            <a:r>
              <a:rPr dirty="0"/>
              <a:t>O</a:t>
            </a:r>
            <a:r>
              <a:rPr spc="-95" dirty="0"/>
              <a:t> </a:t>
            </a:r>
            <a:r>
              <a:rPr dirty="0"/>
              <a:t>F</a:t>
            </a:r>
            <a:r>
              <a:rPr spc="30" dirty="0"/>
              <a:t> </a:t>
            </a:r>
            <a:r>
              <a:rPr dirty="0"/>
              <a:t>M</a:t>
            </a:r>
            <a:r>
              <a:rPr spc="-9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C</a:t>
            </a:r>
            <a:r>
              <a:rPr spc="-95" dirty="0"/>
              <a:t> </a:t>
            </a:r>
            <a:r>
              <a:rPr dirty="0"/>
              <a:t>H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C</a:t>
            </a:r>
            <a:r>
              <a:rPr spc="-110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L</a:t>
            </a:r>
            <a:r>
              <a:rPr spc="24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  <a:r>
              <a:rPr spc="-95" dirty="0"/>
              <a:t> </a:t>
            </a:r>
            <a:r>
              <a:rPr dirty="0"/>
              <a:t>I</a:t>
            </a:r>
            <a:r>
              <a:rPr spc="-10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0AFEF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P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T</a:t>
            </a:r>
            <a:r>
              <a:rPr spc="-105" dirty="0"/>
              <a:t> </a:t>
            </a:r>
            <a:r>
              <a:rPr spc="65" dirty="0"/>
              <a:t>ME</a:t>
            </a:r>
            <a:r>
              <a:rPr spc="-95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T</a:t>
            </a:r>
            <a:r>
              <a:rPr spc="240" dirty="0"/>
              <a:t> </a:t>
            </a:r>
            <a:r>
              <a:rPr dirty="0"/>
              <a:t>O</a:t>
            </a:r>
            <a:r>
              <a:rPr spc="-95" dirty="0"/>
              <a:t> </a:t>
            </a:r>
            <a:r>
              <a:rPr dirty="0"/>
              <a:t>F</a:t>
            </a:r>
            <a:r>
              <a:rPr spc="30" dirty="0"/>
              <a:t> </a:t>
            </a:r>
            <a:r>
              <a:rPr dirty="0"/>
              <a:t>M</a:t>
            </a:r>
            <a:r>
              <a:rPr spc="-9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C</a:t>
            </a:r>
            <a:r>
              <a:rPr spc="-95" dirty="0"/>
              <a:t> </a:t>
            </a:r>
            <a:r>
              <a:rPr dirty="0"/>
              <a:t>H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C</a:t>
            </a:r>
            <a:r>
              <a:rPr spc="-110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L</a:t>
            </a:r>
            <a:r>
              <a:rPr spc="24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  <a:r>
              <a:rPr spc="-95" dirty="0"/>
              <a:t> </a:t>
            </a:r>
            <a:r>
              <a:rPr dirty="0"/>
              <a:t>I</a:t>
            </a:r>
            <a:r>
              <a:rPr spc="-10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3402" y="6168916"/>
            <a:ext cx="536756" cy="6571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9828" y="275285"/>
            <a:ext cx="8024342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0158" y="1549653"/>
            <a:ext cx="7962900" cy="3820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8949" y="6688023"/>
            <a:ext cx="3309620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00AFEF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P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T</a:t>
            </a:r>
            <a:r>
              <a:rPr spc="-105" dirty="0"/>
              <a:t> </a:t>
            </a:r>
            <a:r>
              <a:rPr spc="65" dirty="0"/>
              <a:t>ME</a:t>
            </a:r>
            <a:r>
              <a:rPr spc="-95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T</a:t>
            </a:r>
            <a:r>
              <a:rPr spc="240" dirty="0"/>
              <a:t> </a:t>
            </a:r>
            <a:r>
              <a:rPr dirty="0"/>
              <a:t>O</a:t>
            </a:r>
            <a:r>
              <a:rPr spc="-95" dirty="0"/>
              <a:t> </a:t>
            </a:r>
            <a:r>
              <a:rPr dirty="0"/>
              <a:t>F</a:t>
            </a:r>
            <a:r>
              <a:rPr spc="30" dirty="0"/>
              <a:t> </a:t>
            </a:r>
            <a:r>
              <a:rPr dirty="0"/>
              <a:t>M</a:t>
            </a:r>
            <a:r>
              <a:rPr spc="-9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C</a:t>
            </a:r>
            <a:r>
              <a:rPr spc="-95" dirty="0"/>
              <a:t> </a:t>
            </a:r>
            <a:r>
              <a:rPr dirty="0"/>
              <a:t>H</a:t>
            </a:r>
            <a:r>
              <a:rPr spc="-105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C</a:t>
            </a:r>
            <a:r>
              <a:rPr spc="-110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L</a:t>
            </a:r>
            <a:r>
              <a:rPr spc="24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  <a:r>
              <a:rPr spc="-95" dirty="0"/>
              <a:t> </a:t>
            </a:r>
            <a:r>
              <a:rPr dirty="0"/>
              <a:t>I</a:t>
            </a:r>
            <a:r>
              <a:rPr spc="-105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E</a:t>
            </a:r>
            <a:r>
              <a:rPr spc="-95" dirty="0"/>
              <a:t> </a:t>
            </a:r>
            <a:r>
              <a:rPr dirty="0"/>
              <a:t>R</a:t>
            </a:r>
            <a:r>
              <a:rPr spc="-95" dirty="0"/>
              <a:t> </a:t>
            </a:r>
            <a:r>
              <a:rPr dirty="0"/>
              <a:t>I</a:t>
            </a:r>
            <a:r>
              <a:rPr spc="-100" dirty="0"/>
              <a:t> </a:t>
            </a:r>
            <a:r>
              <a:rPr dirty="0"/>
              <a:t>N</a:t>
            </a:r>
            <a:r>
              <a:rPr spc="-100" dirty="0"/>
              <a:t> </a:t>
            </a:r>
            <a:r>
              <a:rPr dirty="0"/>
              <a:t>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56.png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9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20.jpeg"/><Relationship Id="rId4" Type="http://schemas.openxmlformats.org/officeDocument/2006/relationships/image" Target="../media/image11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27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5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3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3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4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42.png"/><Relationship Id="rId4" Type="http://schemas.openxmlformats.org/officeDocument/2006/relationships/image" Target="../media/image147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51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52.png"/><Relationship Id="rId7" Type="http://schemas.openxmlformats.org/officeDocument/2006/relationships/image" Target="../media/image156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68.jpeg"/><Relationship Id="rId4" Type="http://schemas.openxmlformats.org/officeDocument/2006/relationships/image" Target="../media/image16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77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8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85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9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94.jpeg"/><Relationship Id="rId4" Type="http://schemas.openxmlformats.org/officeDocument/2006/relationships/image" Target="../media/image193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WNh5Hp0lg" TargetMode="External"/><Relationship Id="rId2" Type="http://schemas.openxmlformats.org/officeDocument/2006/relationships/hyperlink" Target="http://www.youtube.com/watch?v=-tgruur8O0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youtube.com/watch?v=ha2PzDt5Sb" TargetMode="Externa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01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jpeg"/><Relationship Id="rId3" Type="http://schemas.openxmlformats.org/officeDocument/2006/relationships/image" Target="../media/image203.jpeg"/><Relationship Id="rId7" Type="http://schemas.openxmlformats.org/officeDocument/2006/relationships/image" Target="../media/image199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5" Type="http://schemas.openxmlformats.org/officeDocument/2006/relationships/image" Target="../media/image205.png"/><Relationship Id="rId4" Type="http://schemas.openxmlformats.org/officeDocument/2006/relationships/image" Target="../media/image204.jpeg"/><Relationship Id="rId9" Type="http://schemas.openxmlformats.org/officeDocument/2006/relationships/image" Target="../media/image5.jpe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209.jpeg"/><Relationship Id="rId7" Type="http://schemas.openxmlformats.org/officeDocument/2006/relationships/image" Target="../media/image213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png"/><Relationship Id="rId5" Type="http://schemas.openxmlformats.org/officeDocument/2006/relationships/image" Target="../media/image211.png"/><Relationship Id="rId10" Type="http://schemas.openxmlformats.org/officeDocument/2006/relationships/image" Target="../media/image5.jpeg"/><Relationship Id="rId4" Type="http://schemas.openxmlformats.org/officeDocument/2006/relationships/image" Target="../media/image210.png"/><Relationship Id="rId9" Type="http://schemas.openxmlformats.org/officeDocument/2006/relationships/image" Target="../media/image215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8.png"/><Relationship Id="rId4" Type="http://schemas.openxmlformats.org/officeDocument/2006/relationships/image" Target="../media/image217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20.jpe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3" Type="http://schemas.openxmlformats.org/officeDocument/2006/relationships/image" Target="../media/image218.png"/><Relationship Id="rId7" Type="http://schemas.openxmlformats.org/officeDocument/2006/relationships/image" Target="../media/image224.png"/><Relationship Id="rId12" Type="http://schemas.openxmlformats.org/officeDocument/2006/relationships/image" Target="../media/image5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.png"/><Relationship Id="rId11" Type="http://schemas.openxmlformats.org/officeDocument/2006/relationships/image" Target="../media/image228.jpeg"/><Relationship Id="rId5" Type="http://schemas.openxmlformats.org/officeDocument/2006/relationships/image" Target="../media/image209.jpeg"/><Relationship Id="rId10" Type="http://schemas.openxmlformats.org/officeDocument/2006/relationships/image" Target="../media/image227.jpeg"/><Relationship Id="rId4" Type="http://schemas.openxmlformats.org/officeDocument/2006/relationships/image" Target="../media/image222.jpeg"/><Relationship Id="rId9" Type="http://schemas.openxmlformats.org/officeDocument/2006/relationships/image" Target="../media/image226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jpe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2.jpeg"/><Relationship Id="rId5" Type="http://schemas.openxmlformats.org/officeDocument/2006/relationships/image" Target="../media/image231.png"/><Relationship Id="rId4" Type="http://schemas.openxmlformats.org/officeDocument/2006/relationships/image" Target="../media/image230.jpeg"/><Relationship Id="rId9" Type="http://schemas.openxmlformats.org/officeDocument/2006/relationships/image" Target="../media/image5.jpe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235.jpeg"/><Relationship Id="rId7" Type="http://schemas.openxmlformats.org/officeDocument/2006/relationships/image" Target="../media/image23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9.png"/><Relationship Id="rId5" Type="http://schemas.openxmlformats.org/officeDocument/2006/relationships/image" Target="../media/image237.png"/><Relationship Id="rId4" Type="http://schemas.openxmlformats.org/officeDocument/2006/relationships/image" Target="../media/image236.jpeg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41.jpeg"/><Relationship Id="rId7" Type="http://schemas.openxmlformats.org/officeDocument/2006/relationships/image" Target="../media/image24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4.png"/><Relationship Id="rId5" Type="http://schemas.openxmlformats.org/officeDocument/2006/relationships/image" Target="../media/image243.jpeg"/><Relationship Id="rId4" Type="http://schemas.openxmlformats.org/officeDocument/2006/relationships/image" Target="../media/image242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48.jpe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51.jpeg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png"/><Relationship Id="rId3" Type="http://schemas.openxmlformats.org/officeDocument/2006/relationships/image" Target="../media/image253.jpeg"/><Relationship Id="rId7" Type="http://schemas.openxmlformats.org/officeDocument/2006/relationships/image" Target="../media/image257.pn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6.jpeg"/><Relationship Id="rId5" Type="http://schemas.openxmlformats.org/officeDocument/2006/relationships/image" Target="../media/image255.jpeg"/><Relationship Id="rId4" Type="http://schemas.openxmlformats.org/officeDocument/2006/relationships/image" Target="../media/image254.jpeg"/><Relationship Id="rId9" Type="http://schemas.openxmlformats.org/officeDocument/2006/relationships/image" Target="../media/image5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image" Target="../media/image26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65.jpe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eg"/><Relationship Id="rId2" Type="http://schemas.openxmlformats.org/officeDocument/2006/relationships/image" Target="../media/image2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2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13" Type="http://schemas.openxmlformats.org/officeDocument/2006/relationships/image" Target="../media/image283.jpeg"/><Relationship Id="rId3" Type="http://schemas.openxmlformats.org/officeDocument/2006/relationships/image" Target="../media/image273.jpeg"/><Relationship Id="rId7" Type="http://schemas.openxmlformats.org/officeDocument/2006/relationships/image" Target="../media/image277.png"/><Relationship Id="rId12" Type="http://schemas.openxmlformats.org/officeDocument/2006/relationships/image" Target="../media/image282.png"/><Relationship Id="rId17" Type="http://schemas.openxmlformats.org/officeDocument/2006/relationships/image" Target="../media/image287.png"/><Relationship Id="rId2" Type="http://schemas.openxmlformats.org/officeDocument/2006/relationships/image" Target="../media/image5.jpeg"/><Relationship Id="rId16" Type="http://schemas.openxmlformats.org/officeDocument/2006/relationships/image" Target="../media/image2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Relationship Id="rId11" Type="http://schemas.openxmlformats.org/officeDocument/2006/relationships/image" Target="../media/image281.jpeg"/><Relationship Id="rId5" Type="http://schemas.openxmlformats.org/officeDocument/2006/relationships/image" Target="../media/image275.jpeg"/><Relationship Id="rId15" Type="http://schemas.openxmlformats.org/officeDocument/2006/relationships/image" Target="../media/image285.png"/><Relationship Id="rId10" Type="http://schemas.openxmlformats.org/officeDocument/2006/relationships/image" Target="../media/image280.png"/><Relationship Id="rId4" Type="http://schemas.openxmlformats.org/officeDocument/2006/relationships/image" Target="../media/image274.jpeg"/><Relationship Id="rId9" Type="http://schemas.openxmlformats.org/officeDocument/2006/relationships/image" Target="../media/image279.jpeg"/><Relationship Id="rId14" Type="http://schemas.openxmlformats.org/officeDocument/2006/relationships/image" Target="../media/image284.jpeg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13" Type="http://schemas.openxmlformats.org/officeDocument/2006/relationships/image" Target="../media/image296.png"/><Relationship Id="rId3" Type="http://schemas.openxmlformats.org/officeDocument/2006/relationships/image" Target="../media/image288.png"/><Relationship Id="rId7" Type="http://schemas.openxmlformats.org/officeDocument/2006/relationships/image" Target="../media/image292.png"/><Relationship Id="rId12" Type="http://schemas.openxmlformats.org/officeDocument/2006/relationships/image" Target="../media/image295.png"/><Relationship Id="rId17" Type="http://schemas.openxmlformats.org/officeDocument/2006/relationships/image" Target="../media/image300.jpeg"/><Relationship Id="rId2" Type="http://schemas.openxmlformats.org/officeDocument/2006/relationships/image" Target="../media/image5.jpeg"/><Relationship Id="rId16" Type="http://schemas.openxmlformats.org/officeDocument/2006/relationships/image" Target="../media/image2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11" Type="http://schemas.openxmlformats.org/officeDocument/2006/relationships/image" Target="../media/image294.jpeg"/><Relationship Id="rId5" Type="http://schemas.openxmlformats.org/officeDocument/2006/relationships/image" Target="../media/image290.png"/><Relationship Id="rId15" Type="http://schemas.openxmlformats.org/officeDocument/2006/relationships/image" Target="../media/image298.png"/><Relationship Id="rId10" Type="http://schemas.openxmlformats.org/officeDocument/2006/relationships/image" Target="../media/image273.jpeg"/><Relationship Id="rId4" Type="http://schemas.openxmlformats.org/officeDocument/2006/relationships/image" Target="../media/image289.png"/><Relationship Id="rId9" Type="http://schemas.openxmlformats.org/officeDocument/2006/relationships/image" Target="../media/image274.jpeg"/><Relationship Id="rId14" Type="http://schemas.openxmlformats.org/officeDocument/2006/relationships/image" Target="../media/image297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01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7" Type="http://schemas.openxmlformats.org/officeDocument/2006/relationships/image" Target="../media/image5.jpeg"/><Relationship Id="rId2" Type="http://schemas.openxmlformats.org/officeDocument/2006/relationships/image" Target="../media/image30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6.jpeg"/><Relationship Id="rId5" Type="http://schemas.openxmlformats.org/officeDocument/2006/relationships/image" Target="../media/image305.jpeg"/><Relationship Id="rId4" Type="http://schemas.openxmlformats.org/officeDocument/2006/relationships/image" Target="../media/image304.jpe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jpeg"/><Relationship Id="rId2" Type="http://schemas.openxmlformats.org/officeDocument/2006/relationships/image" Target="../media/image30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09.jpe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jpeg"/><Relationship Id="rId2" Type="http://schemas.openxmlformats.org/officeDocument/2006/relationships/image" Target="../media/image3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12.png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eg"/><Relationship Id="rId2" Type="http://schemas.openxmlformats.org/officeDocument/2006/relationships/image" Target="../media/image3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15.jpe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18.jpe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20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22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e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jpeg"/><Relationship Id="rId2" Type="http://schemas.openxmlformats.org/officeDocument/2006/relationships/image" Target="../media/image3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27.jpe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30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31.jpe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jpeg"/><Relationship Id="rId2" Type="http://schemas.openxmlformats.org/officeDocument/2006/relationships/image" Target="../media/image3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34.jpe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eg"/><Relationship Id="rId2" Type="http://schemas.openxmlformats.org/officeDocument/2006/relationships/image" Target="../media/image33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338.jpeg"/><Relationship Id="rId4" Type="http://schemas.openxmlformats.org/officeDocument/2006/relationships/image" Target="../media/image337.jpe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jpeg"/><Relationship Id="rId2" Type="http://schemas.openxmlformats.org/officeDocument/2006/relationships/image" Target="../media/image3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41.jpe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jpeg"/><Relationship Id="rId2" Type="http://schemas.openxmlformats.org/officeDocument/2006/relationships/image" Target="../media/image3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44.jpe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45.jpe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46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47.jpeg"/><Relationship Id="rId1" Type="http://schemas.openxmlformats.org/officeDocument/2006/relationships/slideLayout" Target="../slideLayouts/slideLayout4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48.jpeg"/><Relationship Id="rId1" Type="http://schemas.openxmlformats.org/officeDocument/2006/relationships/slideLayout" Target="../slideLayouts/slideLayout4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49.jpe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51.jpe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53.jpeg"/><Relationship Id="rId1" Type="http://schemas.openxmlformats.org/officeDocument/2006/relationships/slideLayout" Target="../slideLayouts/slideLayout4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356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jpeg"/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59.jpe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60.jpeg"/><Relationship Id="rId1" Type="http://schemas.openxmlformats.org/officeDocument/2006/relationships/slideLayout" Target="../slideLayouts/slideLayout4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61.jpeg"/><Relationship Id="rId1" Type="http://schemas.openxmlformats.org/officeDocument/2006/relationships/slideLayout" Target="../slideLayouts/slideLayout4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2" Type="http://schemas.openxmlformats.org/officeDocument/2006/relationships/image" Target="../media/image3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66.jpeg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8.jpeg"/><Relationship Id="rId2" Type="http://schemas.openxmlformats.org/officeDocument/2006/relationships/image" Target="../media/image36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jpeg"/><Relationship Id="rId2" Type="http://schemas.openxmlformats.org/officeDocument/2006/relationships/image" Target="../media/image36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4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72.jpeg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73.jpeg"/><Relationship Id="rId1" Type="http://schemas.openxmlformats.org/officeDocument/2006/relationships/slideLayout" Target="../slideLayouts/slideLayout4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5.jpe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83.jpeg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84.jpe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85.jpe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png"/><Relationship Id="rId7" Type="http://schemas.openxmlformats.org/officeDocument/2006/relationships/image" Target="../media/image5.jpeg"/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jpeg"/><Relationship Id="rId5" Type="http://schemas.openxmlformats.org/officeDocument/2006/relationships/image" Target="../media/image389.png"/><Relationship Id="rId4" Type="http://schemas.openxmlformats.org/officeDocument/2006/relationships/image" Target="../media/image388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91.jpeg"/><Relationship Id="rId1" Type="http://schemas.openxmlformats.org/officeDocument/2006/relationships/slideLayout" Target="../slideLayouts/slideLayout4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3.jpeg"/><Relationship Id="rId7" Type="http://schemas.openxmlformats.org/officeDocument/2006/relationships/image" Target="../media/image5.jpeg"/><Relationship Id="rId2" Type="http://schemas.openxmlformats.org/officeDocument/2006/relationships/image" Target="../media/image3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6.png"/><Relationship Id="rId5" Type="http://schemas.openxmlformats.org/officeDocument/2006/relationships/image" Target="../media/image395.png"/><Relationship Id="rId4" Type="http://schemas.openxmlformats.org/officeDocument/2006/relationships/image" Target="../media/image394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8.png"/><Relationship Id="rId7" Type="http://schemas.openxmlformats.org/officeDocument/2006/relationships/image" Target="../media/image5.jpeg"/><Relationship Id="rId2" Type="http://schemas.openxmlformats.org/officeDocument/2006/relationships/image" Target="../media/image3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1.jpeg"/><Relationship Id="rId5" Type="http://schemas.openxmlformats.org/officeDocument/2006/relationships/image" Target="../media/image400.jpeg"/><Relationship Id="rId4" Type="http://schemas.openxmlformats.org/officeDocument/2006/relationships/image" Target="../media/image399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png"/><Relationship Id="rId7" Type="http://schemas.openxmlformats.org/officeDocument/2006/relationships/image" Target="../media/image5.jpeg"/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6.png"/><Relationship Id="rId5" Type="http://schemas.openxmlformats.org/officeDocument/2006/relationships/image" Target="../media/image405.jpeg"/><Relationship Id="rId4" Type="http://schemas.openxmlformats.org/officeDocument/2006/relationships/image" Target="../media/image404.png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6.png"/><Relationship Id="rId2" Type="http://schemas.openxmlformats.org/officeDocument/2006/relationships/image" Target="../media/image40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92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08.jpe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09.jpe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3.jpeg"/><Relationship Id="rId2" Type="http://schemas.openxmlformats.org/officeDocument/2006/relationships/image" Target="../media/image4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5.png"/><Relationship Id="rId2" Type="http://schemas.openxmlformats.org/officeDocument/2006/relationships/image" Target="../media/image4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7.jpeg"/><Relationship Id="rId2" Type="http://schemas.openxmlformats.org/officeDocument/2006/relationships/image" Target="../media/image4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18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QM0juVXW54" TargetMode="External"/><Relationship Id="rId2" Type="http://schemas.openxmlformats.org/officeDocument/2006/relationships/image" Target="../media/image4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jpe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png"/><Relationship Id="rId2" Type="http://schemas.openxmlformats.org/officeDocument/2006/relationships/image" Target="../media/image4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23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jpeg"/><Relationship Id="rId2" Type="http://schemas.openxmlformats.org/officeDocument/2006/relationships/image" Target="../media/image4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28.png"/><Relationship Id="rId4" Type="http://schemas.openxmlformats.org/officeDocument/2006/relationships/image" Target="../media/image427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9.jpeg"/><Relationship Id="rId2" Type="http://schemas.openxmlformats.org/officeDocument/2006/relationships/image" Target="../media/image4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31.png"/><Relationship Id="rId4" Type="http://schemas.openxmlformats.org/officeDocument/2006/relationships/image" Target="../media/image430.jpe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24.jpeg"/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3.jpeg"/><Relationship Id="rId2" Type="http://schemas.openxmlformats.org/officeDocument/2006/relationships/image" Target="../media/image43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34.jpe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7.png"/><Relationship Id="rId2" Type="http://schemas.openxmlformats.org/officeDocument/2006/relationships/image" Target="../media/image4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39.jpeg"/><Relationship Id="rId4" Type="http://schemas.openxmlformats.org/officeDocument/2006/relationships/image" Target="../media/image438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jpeg"/><Relationship Id="rId2" Type="http://schemas.openxmlformats.org/officeDocument/2006/relationships/image" Target="../media/image4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43.png"/><Relationship Id="rId4" Type="http://schemas.openxmlformats.org/officeDocument/2006/relationships/image" Target="../media/image442.png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445.jpeg"/><Relationship Id="rId7" Type="http://schemas.openxmlformats.org/officeDocument/2006/relationships/image" Target="../media/image449.png"/><Relationship Id="rId2" Type="http://schemas.openxmlformats.org/officeDocument/2006/relationships/image" Target="../media/image44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8.jpeg"/><Relationship Id="rId5" Type="http://schemas.openxmlformats.org/officeDocument/2006/relationships/image" Target="../media/image447.jpeg"/><Relationship Id="rId4" Type="http://schemas.openxmlformats.org/officeDocument/2006/relationships/image" Target="../media/image446.jpe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jpeg"/><Relationship Id="rId7" Type="http://schemas.openxmlformats.org/officeDocument/2006/relationships/image" Target="../media/image5.jpe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4.png"/><Relationship Id="rId5" Type="http://schemas.openxmlformats.org/officeDocument/2006/relationships/image" Target="../media/image453.jpeg"/><Relationship Id="rId4" Type="http://schemas.openxmlformats.org/officeDocument/2006/relationships/image" Target="../media/image452.jpe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7.png"/><Relationship Id="rId4" Type="http://schemas.openxmlformats.org/officeDocument/2006/relationships/image" Target="../media/image456.jpe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9.jpeg"/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61.jpeg"/><Relationship Id="rId4" Type="http://schemas.openxmlformats.org/officeDocument/2006/relationships/image" Target="../media/image460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3.png"/><Relationship Id="rId7" Type="http://schemas.openxmlformats.org/officeDocument/2006/relationships/image" Target="../media/image5.jpeg"/><Relationship Id="rId2" Type="http://schemas.openxmlformats.org/officeDocument/2006/relationships/image" Target="../media/image4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6.jpeg"/><Relationship Id="rId5" Type="http://schemas.openxmlformats.org/officeDocument/2006/relationships/image" Target="../media/image465.jpeg"/><Relationship Id="rId4" Type="http://schemas.openxmlformats.org/officeDocument/2006/relationships/image" Target="../media/image464.png"/></Relationships>
</file>

<file path=ppt/slides/_rels/slide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3.jpeg"/><Relationship Id="rId3" Type="http://schemas.openxmlformats.org/officeDocument/2006/relationships/image" Target="../media/image468.jpeg"/><Relationship Id="rId7" Type="http://schemas.openxmlformats.org/officeDocument/2006/relationships/image" Target="../media/image472.jpeg"/><Relationship Id="rId2" Type="http://schemas.openxmlformats.org/officeDocument/2006/relationships/image" Target="../media/image46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1.png"/><Relationship Id="rId5" Type="http://schemas.openxmlformats.org/officeDocument/2006/relationships/image" Target="../media/image470.jpeg"/><Relationship Id="rId4" Type="http://schemas.openxmlformats.org/officeDocument/2006/relationships/image" Target="../media/image469.jpeg"/><Relationship Id="rId9" Type="http://schemas.openxmlformats.org/officeDocument/2006/relationships/image" Target="../media/image5.jpe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4.png"/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75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7.png"/><Relationship Id="rId7" Type="http://schemas.openxmlformats.org/officeDocument/2006/relationships/image" Target="../media/image5.jpeg"/><Relationship Id="rId2" Type="http://schemas.openxmlformats.org/officeDocument/2006/relationships/image" Target="../media/image4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0.png"/><Relationship Id="rId5" Type="http://schemas.openxmlformats.org/officeDocument/2006/relationships/image" Target="../media/image479.jpeg"/><Relationship Id="rId4" Type="http://schemas.openxmlformats.org/officeDocument/2006/relationships/image" Target="../media/image478.jpe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4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3.jpeg"/><Relationship Id="rId2" Type="http://schemas.openxmlformats.org/officeDocument/2006/relationships/image" Target="../media/image4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84.jpe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6.jpeg"/><Relationship Id="rId2" Type="http://schemas.openxmlformats.org/officeDocument/2006/relationships/image" Target="../media/image48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88.jpeg"/><Relationship Id="rId4" Type="http://schemas.openxmlformats.org/officeDocument/2006/relationships/image" Target="../media/image487.jpeg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1.png"/><Relationship Id="rId4" Type="http://schemas.openxmlformats.org/officeDocument/2006/relationships/image" Target="../media/image490.jpeg"/></Relationships>
</file>

<file path=ppt/slides/_rels/slide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8.png"/><Relationship Id="rId3" Type="http://schemas.openxmlformats.org/officeDocument/2006/relationships/image" Target="../media/image493.png"/><Relationship Id="rId7" Type="http://schemas.openxmlformats.org/officeDocument/2006/relationships/image" Target="../media/image497.png"/><Relationship Id="rId2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6.png"/><Relationship Id="rId5" Type="http://schemas.openxmlformats.org/officeDocument/2006/relationships/image" Target="../media/image495.jpeg"/><Relationship Id="rId10" Type="http://schemas.openxmlformats.org/officeDocument/2006/relationships/image" Target="../media/image5.jpeg"/><Relationship Id="rId4" Type="http://schemas.openxmlformats.org/officeDocument/2006/relationships/image" Target="../media/image494.png"/><Relationship Id="rId9" Type="http://schemas.openxmlformats.org/officeDocument/2006/relationships/image" Target="../media/image499.jpe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3.png"/><Relationship Id="rId2" Type="http://schemas.openxmlformats.org/officeDocument/2006/relationships/image" Target="../media/image5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505.jpeg"/><Relationship Id="rId4" Type="http://schemas.openxmlformats.org/officeDocument/2006/relationships/image" Target="../media/image504.jpe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6.png"/><Relationship Id="rId7" Type="http://schemas.openxmlformats.org/officeDocument/2006/relationships/image" Target="../media/image5.jpeg"/><Relationship Id="rId2" Type="http://schemas.openxmlformats.org/officeDocument/2006/relationships/image" Target="../media/image5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9.png"/><Relationship Id="rId5" Type="http://schemas.openxmlformats.org/officeDocument/2006/relationships/image" Target="../media/image508.png"/><Relationship Id="rId4" Type="http://schemas.openxmlformats.org/officeDocument/2006/relationships/image" Target="../media/image507.pn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2" Type="http://schemas.openxmlformats.org/officeDocument/2006/relationships/image" Target="../media/image5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12.png"/></Relationships>
</file>

<file path=ppt/slides/_rels/slide2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9.png"/><Relationship Id="rId3" Type="http://schemas.openxmlformats.org/officeDocument/2006/relationships/image" Target="../media/image514.png"/><Relationship Id="rId7" Type="http://schemas.openxmlformats.org/officeDocument/2006/relationships/image" Target="../media/image518.png"/><Relationship Id="rId2" Type="http://schemas.openxmlformats.org/officeDocument/2006/relationships/image" Target="../media/image5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7.jpeg"/><Relationship Id="rId5" Type="http://schemas.openxmlformats.org/officeDocument/2006/relationships/image" Target="../media/image516.png"/><Relationship Id="rId4" Type="http://schemas.openxmlformats.org/officeDocument/2006/relationships/image" Target="../media/image515.jpeg"/><Relationship Id="rId9" Type="http://schemas.openxmlformats.org/officeDocument/2006/relationships/image" Target="../media/image5.jpe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1.png"/><Relationship Id="rId7" Type="http://schemas.openxmlformats.org/officeDocument/2006/relationships/image" Target="../media/image5.jpe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4.png"/><Relationship Id="rId5" Type="http://schemas.openxmlformats.org/officeDocument/2006/relationships/image" Target="../media/image523.jpeg"/><Relationship Id="rId4" Type="http://schemas.openxmlformats.org/officeDocument/2006/relationships/image" Target="../media/image522.jpe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5.png"/><Relationship Id="rId7" Type="http://schemas.openxmlformats.org/officeDocument/2006/relationships/image" Target="../media/image5.jpeg"/><Relationship Id="rId2" Type="http://schemas.openxmlformats.org/officeDocument/2006/relationships/image" Target="../media/image5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8.png"/><Relationship Id="rId5" Type="http://schemas.openxmlformats.org/officeDocument/2006/relationships/image" Target="../media/image527.png"/><Relationship Id="rId4" Type="http://schemas.openxmlformats.org/officeDocument/2006/relationships/image" Target="../media/image526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jpeg"/><Relationship Id="rId2" Type="http://schemas.openxmlformats.org/officeDocument/2006/relationships/image" Target="../media/image5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2.jpeg"/><Relationship Id="rId7" Type="http://schemas.openxmlformats.org/officeDocument/2006/relationships/image" Target="../media/image5.jpeg"/><Relationship Id="rId2" Type="http://schemas.openxmlformats.org/officeDocument/2006/relationships/image" Target="../media/image5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5.jpeg"/><Relationship Id="rId5" Type="http://schemas.openxmlformats.org/officeDocument/2006/relationships/image" Target="../media/image534.png"/><Relationship Id="rId4" Type="http://schemas.openxmlformats.org/officeDocument/2006/relationships/image" Target="../media/image533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36.jpeg"/><Relationship Id="rId1" Type="http://schemas.openxmlformats.org/officeDocument/2006/relationships/slideLayout" Target="../slideLayouts/slideLayout4.x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8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png"/><Relationship Id="rId2" Type="http://schemas.openxmlformats.org/officeDocument/2006/relationships/image" Target="../media/image5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543.jpeg"/><Relationship Id="rId4" Type="http://schemas.openxmlformats.org/officeDocument/2006/relationships/image" Target="../media/image542.jpe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43.jpeg"/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544.png"/><Relationship Id="rId7" Type="http://schemas.openxmlformats.org/officeDocument/2006/relationships/image" Target="../media/image548.png"/><Relationship Id="rId2" Type="http://schemas.openxmlformats.org/officeDocument/2006/relationships/image" Target="../media/image5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7.jpeg"/><Relationship Id="rId5" Type="http://schemas.openxmlformats.org/officeDocument/2006/relationships/image" Target="../media/image546.jpeg"/><Relationship Id="rId4" Type="http://schemas.openxmlformats.org/officeDocument/2006/relationships/image" Target="../media/image545.pn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5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51.jpe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3.png"/><Relationship Id="rId2" Type="http://schemas.openxmlformats.org/officeDocument/2006/relationships/image" Target="../media/image5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51.jpe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1.jpe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54.jpe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6.png"/><Relationship Id="rId2" Type="http://schemas.openxmlformats.org/officeDocument/2006/relationships/image" Target="../media/image5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558.png"/><Relationship Id="rId4" Type="http://schemas.openxmlformats.org/officeDocument/2006/relationships/image" Target="../media/image557.jpe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jpeg"/><Relationship Id="rId2" Type="http://schemas.openxmlformats.org/officeDocument/2006/relationships/image" Target="../media/image5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61.jpe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jpeg"/><Relationship Id="rId2" Type="http://schemas.openxmlformats.org/officeDocument/2006/relationships/image" Target="../media/image5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562.jpe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63.jpeg"/><Relationship Id="rId1" Type="http://schemas.openxmlformats.org/officeDocument/2006/relationships/slideLayout" Target="../slideLayouts/slideLayout4.xml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5.png"/><Relationship Id="rId2" Type="http://schemas.openxmlformats.org/officeDocument/2006/relationships/image" Target="../media/image5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7.png"/><Relationship Id="rId2" Type="http://schemas.openxmlformats.org/officeDocument/2006/relationships/image" Target="../media/image56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9.jpeg"/><Relationship Id="rId2" Type="http://schemas.openxmlformats.org/officeDocument/2006/relationships/image" Target="../media/image5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1.png"/><Relationship Id="rId2" Type="http://schemas.openxmlformats.org/officeDocument/2006/relationships/image" Target="../media/image5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72.jpe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1.png"/><Relationship Id="rId2" Type="http://schemas.openxmlformats.org/officeDocument/2006/relationships/image" Target="../media/image5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72.jpe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5.jpeg"/><Relationship Id="rId2" Type="http://schemas.openxmlformats.org/officeDocument/2006/relationships/image" Target="../media/image5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76.jpe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8.jpeg"/><Relationship Id="rId2" Type="http://schemas.openxmlformats.org/officeDocument/2006/relationships/image" Target="../media/image5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79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8.jpeg"/><Relationship Id="rId2" Type="http://schemas.openxmlformats.org/officeDocument/2006/relationships/image" Target="../media/image5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79.pn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8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95275" y="289306"/>
            <a:ext cx="8565515" cy="6297295"/>
          </a:xfrm>
          <a:custGeom>
            <a:avLst/>
            <a:gdLst/>
            <a:ahLst/>
            <a:cxnLst/>
            <a:rect l="l" t="t" r="r" b="b"/>
            <a:pathLst>
              <a:path w="8565515" h="6297295">
                <a:moveTo>
                  <a:pt x="0" y="186436"/>
                </a:moveTo>
                <a:lnTo>
                  <a:pt x="6655" y="136863"/>
                </a:lnTo>
                <a:lnTo>
                  <a:pt x="25436" y="92324"/>
                </a:lnTo>
                <a:lnTo>
                  <a:pt x="54568" y="54594"/>
                </a:lnTo>
                <a:lnTo>
                  <a:pt x="92275" y="25447"/>
                </a:lnTo>
                <a:lnTo>
                  <a:pt x="136780" y="6657"/>
                </a:lnTo>
                <a:lnTo>
                  <a:pt x="186309" y="0"/>
                </a:lnTo>
                <a:lnTo>
                  <a:pt x="8379205" y="0"/>
                </a:lnTo>
                <a:lnTo>
                  <a:pt x="8428725" y="6657"/>
                </a:lnTo>
                <a:lnTo>
                  <a:pt x="8473228" y="25447"/>
                </a:lnTo>
                <a:lnTo>
                  <a:pt x="8510936" y="54594"/>
                </a:lnTo>
                <a:lnTo>
                  <a:pt x="8540072" y="92324"/>
                </a:lnTo>
                <a:lnTo>
                  <a:pt x="8558858" y="136863"/>
                </a:lnTo>
                <a:lnTo>
                  <a:pt x="8565515" y="186436"/>
                </a:lnTo>
                <a:lnTo>
                  <a:pt x="8565515" y="6110376"/>
                </a:lnTo>
                <a:lnTo>
                  <a:pt x="8558858" y="6159904"/>
                </a:lnTo>
                <a:lnTo>
                  <a:pt x="8540072" y="6204410"/>
                </a:lnTo>
                <a:lnTo>
                  <a:pt x="8510936" y="6242116"/>
                </a:lnTo>
                <a:lnTo>
                  <a:pt x="8473228" y="6271248"/>
                </a:lnTo>
                <a:lnTo>
                  <a:pt x="8428725" y="6290030"/>
                </a:lnTo>
                <a:lnTo>
                  <a:pt x="8379206" y="6296685"/>
                </a:lnTo>
                <a:lnTo>
                  <a:pt x="186308" y="6296685"/>
                </a:lnTo>
                <a:lnTo>
                  <a:pt x="136780" y="6290030"/>
                </a:lnTo>
                <a:lnTo>
                  <a:pt x="92275" y="6271248"/>
                </a:lnTo>
                <a:lnTo>
                  <a:pt x="54568" y="6242116"/>
                </a:lnTo>
                <a:lnTo>
                  <a:pt x="25436" y="6204410"/>
                </a:lnTo>
                <a:lnTo>
                  <a:pt x="6655" y="6159904"/>
                </a:lnTo>
                <a:lnTo>
                  <a:pt x="0" y="6110376"/>
                </a:lnTo>
                <a:lnTo>
                  <a:pt x="0" y="186436"/>
                </a:lnTo>
              </a:path>
            </a:pathLst>
          </a:custGeom>
          <a:ln w="254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743200" y="5943600"/>
            <a:ext cx="3505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smtClean="0">
                <a:solidFill>
                  <a:srgbClr val="001F5F"/>
                </a:solidFill>
                <a:latin typeface="Carlito"/>
                <a:cs typeface="Carlito"/>
              </a:rPr>
              <a:t>DEPARTMENT </a:t>
            </a:r>
            <a:r>
              <a:rPr sz="1200" b="1" dirty="0">
                <a:solidFill>
                  <a:srgbClr val="001F5F"/>
                </a:solidFill>
                <a:latin typeface="Carlito"/>
                <a:cs typeface="Carlito"/>
              </a:rPr>
              <a:t>OF </a:t>
            </a:r>
            <a:r>
              <a:rPr sz="1200" b="1" spc="-5" dirty="0">
                <a:solidFill>
                  <a:srgbClr val="001F5F"/>
                </a:solidFill>
                <a:latin typeface="Carlito"/>
                <a:cs typeface="Carlito"/>
              </a:rPr>
              <a:t>MECHANICAL</a:t>
            </a:r>
            <a:r>
              <a:rPr sz="1200" b="1" spc="-3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1200" b="1" dirty="0">
                <a:solidFill>
                  <a:srgbClr val="001F5F"/>
                </a:solidFill>
                <a:latin typeface="Carlito"/>
                <a:cs typeface="Carlito"/>
              </a:rPr>
              <a:t>ENGINEERING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5400" y="3886200"/>
            <a:ext cx="6886575" cy="221856"/>
          </a:xfrm>
          <a:prstGeom prst="rect">
            <a:avLst/>
          </a:prstGeom>
          <a:solidFill>
            <a:srgbClr val="B3DDF1"/>
          </a:solidFill>
        </p:spPr>
        <p:txBody>
          <a:bodyPr vert="horz" wrap="square" lIns="0" tIns="21590" rIns="0" bIns="0" rtlCol="0">
            <a:spAutoFit/>
          </a:bodyPr>
          <a:lstStyle/>
          <a:p>
            <a:pPr marL="264160" algn="ctr">
              <a:lnSpc>
                <a:spcPct val="100000"/>
              </a:lnSpc>
              <a:spcBef>
                <a:spcPts val="170"/>
              </a:spcBef>
            </a:pPr>
            <a:r>
              <a:rPr sz="1300" b="1" spc="-5">
                <a:solidFill>
                  <a:srgbClr val="17406C"/>
                </a:solidFill>
                <a:latin typeface="Arial"/>
                <a:cs typeface="Arial"/>
              </a:rPr>
              <a:t>2 </a:t>
            </a:r>
            <a:r>
              <a:rPr sz="1300" b="1" spc="-5" smtClean="0">
                <a:solidFill>
                  <a:srgbClr val="17406C"/>
                </a:solidFill>
                <a:latin typeface="Arial"/>
                <a:cs typeface="Arial"/>
              </a:rPr>
              <a:t>ND YEAR </a:t>
            </a:r>
            <a:r>
              <a:rPr lang="en-US" sz="1300" b="1" spc="-5" dirty="0" smtClean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300" b="1" spc="-5" smtClean="0">
                <a:solidFill>
                  <a:srgbClr val="17406C"/>
                </a:solidFill>
                <a:latin typeface="Arial"/>
                <a:cs typeface="Arial"/>
              </a:rPr>
              <a:t>B .TECH </a:t>
            </a:r>
            <a:r>
              <a:rPr lang="en-US" sz="1300" b="1" spc="-5" dirty="0" smtClean="0">
                <a:solidFill>
                  <a:srgbClr val="17406C"/>
                </a:solidFill>
                <a:latin typeface="Arial"/>
                <a:cs typeface="Arial"/>
              </a:rPr>
              <a:t>I</a:t>
            </a:r>
            <a:r>
              <a:rPr sz="1300" b="1" spc="-5" smtClean="0">
                <a:solidFill>
                  <a:srgbClr val="17406C"/>
                </a:solidFill>
                <a:latin typeface="Arial"/>
                <a:cs typeface="Arial"/>
              </a:rPr>
              <a:t>I </a:t>
            </a:r>
            <a:r>
              <a:rPr sz="1300" b="1" spc="-5" dirty="0">
                <a:solidFill>
                  <a:srgbClr val="17406C"/>
                </a:solidFill>
                <a:latin typeface="Arial"/>
                <a:cs typeface="Arial"/>
              </a:rPr>
              <a:t>- S E </a:t>
            </a:r>
            <a:r>
              <a:rPr sz="1300" b="1" spc="-5">
                <a:solidFill>
                  <a:srgbClr val="17406C"/>
                </a:solidFill>
                <a:latin typeface="Arial"/>
                <a:cs typeface="Arial"/>
              </a:rPr>
              <a:t>M </a:t>
            </a:r>
            <a:r>
              <a:rPr sz="1300" b="1" spc="-5" smtClean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9533" y="850849"/>
            <a:ext cx="7477759" cy="284289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 marR="5080" algn="ctr">
              <a:lnSpc>
                <a:spcPts val="7130"/>
              </a:lnSpc>
              <a:spcBef>
                <a:spcPts val="994"/>
              </a:spcBef>
              <a:tabLst>
                <a:tab pos="6224905" algn="l"/>
              </a:tabLst>
            </a:pPr>
            <a:r>
              <a:rPr sz="6600" spc="585" dirty="0"/>
              <a:t>K</a:t>
            </a:r>
            <a:r>
              <a:rPr sz="6600" spc="590" dirty="0"/>
              <a:t>I</a:t>
            </a:r>
            <a:r>
              <a:rPr sz="6600" spc="585" dirty="0"/>
              <a:t>N</a:t>
            </a:r>
            <a:r>
              <a:rPr sz="6600" spc="590" dirty="0"/>
              <a:t>E</a:t>
            </a:r>
            <a:r>
              <a:rPr sz="6600" spc="585" dirty="0"/>
              <a:t>M</a:t>
            </a:r>
            <a:r>
              <a:rPr sz="6600" spc="95" dirty="0"/>
              <a:t>A</a:t>
            </a:r>
            <a:r>
              <a:rPr sz="6600" spc="590" dirty="0"/>
              <a:t>TI</a:t>
            </a:r>
            <a:r>
              <a:rPr sz="6600" spc="585" dirty="0"/>
              <a:t>C</a:t>
            </a:r>
            <a:r>
              <a:rPr sz="6600" dirty="0"/>
              <a:t>S	</a:t>
            </a:r>
            <a:r>
              <a:rPr sz="6600" spc="590" dirty="0"/>
              <a:t>O</a:t>
            </a:r>
            <a:r>
              <a:rPr sz="6600" dirty="0"/>
              <a:t>F  </a:t>
            </a:r>
            <a:r>
              <a:rPr sz="6600" spc="495" dirty="0"/>
              <a:t>MACHINERY</a:t>
            </a:r>
            <a:endParaRPr sz="6600"/>
          </a:p>
          <a:p>
            <a:pPr marL="4445" algn="ctr">
              <a:lnSpc>
                <a:spcPts val="7020"/>
              </a:lnSpc>
            </a:pPr>
            <a:r>
              <a:rPr sz="6600"/>
              <a:t>(</a:t>
            </a:r>
            <a:r>
              <a:rPr sz="6600" spc="-1245"/>
              <a:t> </a:t>
            </a:r>
            <a:r>
              <a:rPr lang="en-US" sz="6600" spc="-5" dirty="0" smtClean="0"/>
              <a:t>ME2202PC</a:t>
            </a:r>
            <a:r>
              <a:rPr sz="6600" smtClean="0"/>
              <a:t>)</a:t>
            </a:r>
            <a:endParaRPr sz="6600"/>
          </a:p>
        </p:txBody>
      </p:sp>
      <p:pic>
        <p:nvPicPr>
          <p:cNvPr id="102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4177075"/>
            <a:ext cx="1724025" cy="156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1502" y="785748"/>
            <a:ext cx="8324215" cy="4605655"/>
            <a:chOff x="391502" y="785748"/>
            <a:chExt cx="8324215" cy="4605655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1502" y="785748"/>
              <a:ext cx="8323960" cy="46054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3" name="object 7"/>
          <p:cNvSpPr txBox="1">
            <a:spLocks/>
          </p:cNvSpPr>
          <p:nvPr/>
        </p:nvSpPr>
        <p:spPr>
          <a:xfrm>
            <a:off x="838200" y="2362200"/>
            <a:ext cx="7477759" cy="1038104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ts val="7130"/>
              </a:lnSpc>
              <a:spcBef>
                <a:spcPts val="994"/>
              </a:spcBef>
              <a:spcAft>
                <a:spcPts val="0"/>
              </a:spcAft>
              <a:buClrTx/>
              <a:buSzTx/>
              <a:buFontTx/>
              <a:buNone/>
              <a:tabLst>
                <a:tab pos="6224905" algn="l"/>
              </a:tabLst>
              <a:defRPr/>
            </a:pPr>
            <a:r>
              <a:rPr lang="en-US" sz="6600" b="1" spc="585" dirty="0" smtClean="0">
                <a:solidFill>
                  <a:srgbClr val="17406C"/>
                </a:solidFill>
                <a:latin typeface="Arial"/>
                <a:ea typeface="+mj-ea"/>
                <a:cs typeface="Arial"/>
              </a:rPr>
              <a:t>UNIT-I</a:t>
            </a:r>
            <a:endParaRPr lang="en-US" sz="6600" b="1" spc="585" dirty="0">
              <a:solidFill>
                <a:srgbClr val="17406C"/>
              </a:solidFill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3886212"/>
            <a:ext cx="9070975" cy="2971800"/>
            <a:chOff x="73402" y="3886212"/>
            <a:chExt cx="9070975" cy="2971800"/>
          </a:xfrm>
        </p:grpSpPr>
        <p:sp>
          <p:nvSpPr>
            <p:cNvPr id="3" name="object 3"/>
            <p:cNvSpPr/>
            <p:nvPr/>
          </p:nvSpPr>
          <p:spPr>
            <a:xfrm>
              <a:off x="428599" y="4329391"/>
              <a:ext cx="2929001" cy="20285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57624" y="3886212"/>
              <a:ext cx="4286758" cy="1828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118364"/>
            <a:ext cx="1851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>
                <a:solidFill>
                  <a:srgbClr val="009DD9"/>
                </a:solidFill>
              </a:rPr>
              <a:t>BAS</a:t>
            </a:r>
            <a:r>
              <a:rPr sz="3600" spc="145" dirty="0">
                <a:solidFill>
                  <a:srgbClr val="009DD9"/>
                </a:solidFill>
              </a:rPr>
              <a:t>I</a:t>
            </a:r>
            <a:r>
              <a:rPr sz="3600" spc="150" dirty="0">
                <a:solidFill>
                  <a:srgbClr val="009DD9"/>
                </a:solidFill>
              </a:rPr>
              <a:t>C</a:t>
            </a:r>
            <a:r>
              <a:rPr sz="3600" dirty="0">
                <a:solidFill>
                  <a:srgbClr val="009DD9"/>
                </a:solidFill>
              </a:rPr>
              <a:t>S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535940" y="1131163"/>
            <a:ext cx="8074659" cy="163385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Mechanism:</a:t>
            </a:r>
            <a:endParaRPr sz="2000">
              <a:latin typeface="Arial"/>
              <a:cs typeface="Arial"/>
            </a:endParaRPr>
          </a:p>
          <a:p>
            <a:pPr marL="241300" marR="5080" indent="-228600">
              <a:lnSpc>
                <a:spcPct val="110100"/>
              </a:lnSpc>
              <a:spcBef>
                <a:spcPts val="690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number of bodies are assembled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such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way that 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motion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 one causes constrained and predictable motion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-1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others.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950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mechanism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transmits and modifies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 a</a:t>
            </a:r>
            <a:r>
              <a:rPr sz="2000" spc="-2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motion.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3046602"/>
            <a:ext cx="13144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x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ample: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71445" y="2920110"/>
            <a:ext cx="11982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4365" algn="l"/>
              </a:tabLst>
            </a:pPr>
            <a:r>
              <a:rPr sz="3000" spc="-5" dirty="0">
                <a:solidFill>
                  <a:srgbClr val="17406C"/>
                </a:solidFill>
                <a:latin typeface="Arial"/>
                <a:cs typeface="Arial"/>
              </a:rPr>
              <a:t>4	bar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55263" y="2856102"/>
            <a:ext cx="209613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spc="-5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r>
              <a:rPr sz="3500" spc="-5" dirty="0">
                <a:solidFill>
                  <a:srgbClr val="17406C"/>
                </a:solidFill>
                <a:latin typeface="Arial"/>
                <a:cs typeface="Arial"/>
              </a:rPr>
              <a:t>,</a:t>
            </a:r>
            <a:endParaRPr sz="3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67450" y="2920110"/>
            <a:ext cx="23412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6365" algn="l"/>
              </a:tabLst>
            </a:pPr>
            <a:r>
              <a:rPr sz="3000" spc="-5" dirty="0">
                <a:solidFill>
                  <a:srgbClr val="17406C"/>
                </a:solidFill>
                <a:latin typeface="Arial"/>
                <a:cs typeface="Arial"/>
              </a:rPr>
              <a:t>Sli</a:t>
            </a:r>
            <a:r>
              <a:rPr sz="3000" spc="-15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3000" spc="-5" dirty="0">
                <a:solidFill>
                  <a:srgbClr val="17406C"/>
                </a:solidFill>
                <a:latin typeface="Arial"/>
                <a:cs typeface="Arial"/>
              </a:rPr>
              <a:t>er</a:t>
            </a:r>
            <a:r>
              <a:rPr sz="3000" dirty="0">
                <a:solidFill>
                  <a:srgbClr val="17406C"/>
                </a:solidFill>
                <a:latin typeface="Arial"/>
                <a:cs typeface="Arial"/>
              </a:rPr>
              <a:t>	</a:t>
            </a:r>
            <a:r>
              <a:rPr sz="3000" spc="-5" dirty="0">
                <a:solidFill>
                  <a:srgbClr val="17406C"/>
                </a:solidFill>
                <a:latin typeface="Arial"/>
                <a:cs typeface="Arial"/>
              </a:rPr>
              <a:t>crank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4540" y="3444620"/>
            <a:ext cx="19735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91200" y="101600"/>
            <a:ext cx="3165729" cy="16635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1851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>
                <a:solidFill>
                  <a:srgbClr val="009DD9"/>
                </a:solidFill>
              </a:rPr>
              <a:t>BAS</a:t>
            </a:r>
            <a:r>
              <a:rPr sz="3600" spc="145" dirty="0">
                <a:solidFill>
                  <a:srgbClr val="009DD9"/>
                </a:solidFill>
              </a:rPr>
              <a:t>I</a:t>
            </a:r>
            <a:r>
              <a:rPr sz="3600" spc="150" dirty="0">
                <a:solidFill>
                  <a:srgbClr val="009DD9"/>
                </a:solidFill>
              </a:rPr>
              <a:t>C</a:t>
            </a:r>
            <a:r>
              <a:rPr sz="3600" dirty="0">
                <a:solidFill>
                  <a:srgbClr val="009DD9"/>
                </a:solidFill>
              </a:rPr>
              <a:t>S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359829"/>
            <a:ext cx="8074025" cy="120840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Machine: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(Combinations of</a:t>
            </a:r>
            <a:r>
              <a:rPr sz="2000" spc="-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Mechanisms)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935"/>
              </a:spcBef>
            </a:pPr>
            <a:r>
              <a:rPr sz="2000" spc="-10" dirty="0">
                <a:solidFill>
                  <a:srgbClr val="009DD9"/>
                </a:solidFill>
                <a:latin typeface="Arial"/>
                <a:cs typeface="Arial"/>
              </a:rPr>
              <a:t>Transforms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energy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available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one form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another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do certain</a:t>
            </a:r>
            <a:r>
              <a:rPr sz="2000" spc="3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type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desired useful</a:t>
            </a:r>
            <a:r>
              <a:rPr sz="2000" spc="-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work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03044" y="2857436"/>
            <a:ext cx="5616956" cy="2935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760978" y="5637377"/>
            <a:ext cx="2023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Lathe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Machine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1851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>
                <a:solidFill>
                  <a:srgbClr val="009DD9"/>
                </a:solidFill>
              </a:rPr>
              <a:t>BAS</a:t>
            </a:r>
            <a:r>
              <a:rPr sz="3600" spc="145" dirty="0">
                <a:solidFill>
                  <a:srgbClr val="009DD9"/>
                </a:solidFill>
              </a:rPr>
              <a:t>I</a:t>
            </a:r>
            <a:r>
              <a:rPr sz="3600" spc="150" dirty="0">
                <a:solidFill>
                  <a:srgbClr val="009DD9"/>
                </a:solidFill>
              </a:rPr>
              <a:t>C</a:t>
            </a:r>
            <a:r>
              <a:rPr sz="3600" dirty="0">
                <a:solidFill>
                  <a:srgbClr val="009DD9"/>
                </a:solidFill>
              </a:rPr>
              <a:t>S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131163"/>
            <a:ext cx="8149590" cy="129857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Structure:</a:t>
            </a:r>
            <a:endParaRPr sz="2000">
              <a:latin typeface="Arial"/>
              <a:cs typeface="Arial"/>
            </a:endParaRPr>
          </a:p>
          <a:p>
            <a:pPr marL="698500" indent="-686435">
              <a:lnSpc>
                <a:spcPct val="100000"/>
              </a:lnSpc>
              <a:spcBef>
                <a:spcPts val="935"/>
              </a:spcBef>
              <a:buFont typeface="Wingdings"/>
              <a:buChar char=""/>
              <a:tabLst>
                <a:tab pos="698500" algn="l"/>
                <a:tab pos="699135" algn="l"/>
                <a:tab pos="4670425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Assembly of a number</a:t>
            </a:r>
            <a:r>
              <a:rPr sz="2000" spc="-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resistant	bodies meant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take up</a:t>
            </a:r>
            <a:r>
              <a:rPr sz="2000" spc="-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loads.</a:t>
            </a:r>
            <a:endParaRPr sz="2000">
              <a:latin typeface="Arial"/>
              <a:cs typeface="Arial"/>
            </a:endParaRPr>
          </a:p>
          <a:p>
            <a:pPr marL="698500" indent="-686435">
              <a:lnSpc>
                <a:spcPct val="100000"/>
              </a:lnSpc>
              <a:spcBef>
                <a:spcPts val="950"/>
              </a:spcBef>
              <a:buFont typeface="Wingdings"/>
              <a:buChar char=""/>
              <a:tabLst>
                <a:tab pos="698500" algn="l"/>
                <a:tab pos="699135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No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relative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motion between the</a:t>
            </a:r>
            <a:r>
              <a:rPr sz="2000" spc="-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members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38800" y="3357498"/>
            <a:ext cx="3401822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" y="3200374"/>
            <a:ext cx="4981575" cy="23929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979921" y="3856685"/>
            <a:ext cx="2677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Bridge (Location: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Howrah)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3357" y="5668771"/>
            <a:ext cx="9017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14" dirty="0">
                <a:latin typeface="Arial"/>
                <a:cs typeface="Arial"/>
              </a:rPr>
              <a:t>T</a:t>
            </a:r>
            <a:r>
              <a:rPr sz="2800" spc="-5" dirty="0">
                <a:latin typeface="Arial"/>
                <a:cs typeface="Arial"/>
              </a:rPr>
              <a:t>r</a:t>
            </a:r>
            <a:r>
              <a:rPr sz="2800" spc="5" dirty="0">
                <a:latin typeface="Arial"/>
                <a:cs typeface="Arial"/>
              </a:rPr>
              <a:t>u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800" spc="-5" dirty="0"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18522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5" dirty="0">
                <a:solidFill>
                  <a:srgbClr val="009DD9"/>
                </a:solidFill>
              </a:rPr>
              <a:t>BA</a:t>
            </a:r>
            <a:r>
              <a:rPr sz="3600" spc="150" dirty="0">
                <a:solidFill>
                  <a:srgbClr val="009DD9"/>
                </a:solidFill>
              </a:rPr>
              <a:t>S</a:t>
            </a:r>
            <a:r>
              <a:rPr sz="3600" spc="145" dirty="0">
                <a:solidFill>
                  <a:srgbClr val="009DD9"/>
                </a:solidFill>
              </a:rPr>
              <a:t>I</a:t>
            </a:r>
            <a:r>
              <a:rPr sz="3600" spc="155" dirty="0">
                <a:solidFill>
                  <a:srgbClr val="009DD9"/>
                </a:solidFill>
              </a:rPr>
              <a:t>C</a:t>
            </a:r>
            <a:r>
              <a:rPr sz="3600" dirty="0">
                <a:solidFill>
                  <a:srgbClr val="009DD9"/>
                </a:solidFill>
              </a:rPr>
              <a:t>S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4700154" y="2672119"/>
            <a:ext cx="4238135" cy="23048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870828" y="4931155"/>
            <a:ext cx="12541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5080" indent="-85725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Ternary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link  (3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vertices)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27518" y="4903470"/>
            <a:ext cx="1618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0" marR="5080" indent="-26098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Quaternary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link  (4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vertices)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60" y="1067155"/>
            <a:ext cx="8517255" cy="3878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3895" marR="5080" indent="-228600">
              <a:lnSpc>
                <a:spcPct val="110000"/>
              </a:lnSpc>
              <a:spcBef>
                <a:spcPts val="100"/>
              </a:spcBef>
              <a:tabLst>
                <a:tab pos="3632200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Kinematic</a:t>
            </a:r>
            <a:r>
              <a:rPr sz="2000" spc="3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Link</a:t>
            </a:r>
            <a:r>
              <a:rPr sz="2000" spc="3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(element)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:	It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Resistant body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i.e. transmitting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 required forces with negligible</a:t>
            </a:r>
            <a:r>
              <a:rPr sz="2000" spc="-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deformation.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1251585">
              <a:lnSpc>
                <a:spcPct val="100000"/>
              </a:lnSpc>
              <a:spcBef>
                <a:spcPts val="1405"/>
              </a:spcBef>
            </a:pPr>
            <a:r>
              <a:rPr sz="2400" b="1" spc="-40" dirty="0">
                <a:latin typeface="Times New Roman"/>
                <a:cs typeface="Times New Roman"/>
              </a:rPr>
              <a:t>Types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Links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Rigid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Link</a:t>
            </a:r>
            <a:endParaRPr sz="2400">
              <a:latin typeface="Times New Roman"/>
              <a:cs typeface="Times New Roman"/>
            </a:endParaRPr>
          </a:p>
          <a:p>
            <a:pPr marL="469900" marR="4105910" indent="-457200">
              <a:lnSpc>
                <a:spcPct val="100000"/>
              </a:lnSpc>
              <a:spcBef>
                <a:spcPts val="15"/>
              </a:spcBef>
              <a:tabLst>
                <a:tab pos="974090" algn="l"/>
                <a:tab pos="1964689" algn="l"/>
                <a:tab pos="3430904" algn="l"/>
              </a:tabLst>
            </a:pPr>
            <a:r>
              <a:rPr sz="2000" spc="-5" dirty="0">
                <a:latin typeface="Times New Roman"/>
                <a:cs typeface="Times New Roman"/>
              </a:rPr>
              <a:t>D</a:t>
            </a:r>
            <a:r>
              <a:rPr sz="2000" spc="5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15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40" dirty="0">
                <a:latin typeface="Times New Roman"/>
                <a:cs typeface="Times New Roman"/>
              </a:rPr>
              <a:t>’</a:t>
            </a:r>
            <a:r>
              <a:rPr sz="2000" dirty="0">
                <a:latin typeface="Times New Roman"/>
                <a:cs typeface="Times New Roman"/>
              </a:rPr>
              <a:t>t	und</a:t>
            </a:r>
            <a:r>
              <a:rPr sz="2000" spc="-10" dirty="0">
                <a:latin typeface="Times New Roman"/>
                <a:cs typeface="Times New Roman"/>
              </a:rPr>
              <a:t>e</a:t>
            </a:r>
            <a:r>
              <a:rPr sz="2000" spc="-45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go	d</a:t>
            </a:r>
            <a:r>
              <a:rPr sz="2000" spc="-10" dirty="0">
                <a:latin typeface="Times New Roman"/>
                <a:cs typeface="Times New Roman"/>
              </a:rPr>
              <a:t>ef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-15" dirty="0">
                <a:latin typeface="Times New Roman"/>
                <a:cs typeface="Times New Roman"/>
              </a:rPr>
              <a:t>o</a:t>
            </a:r>
            <a:r>
              <a:rPr sz="2000" spc="10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.	</a:t>
            </a:r>
            <a:r>
              <a:rPr sz="2000" spc="-15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xa</a:t>
            </a:r>
            <a:r>
              <a:rPr sz="2000" spc="-20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ple:  Connecting rod,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crank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ts val="2865"/>
              </a:lnSpc>
              <a:buAutoNum type="arabicPeriod" startAt="2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Flexible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Link</a:t>
            </a:r>
            <a:endParaRPr sz="2400">
              <a:latin typeface="Times New Roman"/>
              <a:cs typeface="Times New Roman"/>
            </a:endParaRPr>
          </a:p>
          <a:p>
            <a:pPr marL="469900" marR="4107179" indent="-457200">
              <a:lnSpc>
                <a:spcPct val="100000"/>
              </a:lnSpc>
              <a:spcBef>
                <a:spcPts val="20"/>
              </a:spcBef>
              <a:tabLst>
                <a:tab pos="1016635" algn="l"/>
                <a:tab pos="2135505" algn="l"/>
                <a:tab pos="2741930" algn="l"/>
                <a:tab pos="3859529" algn="l"/>
              </a:tabLst>
            </a:pPr>
            <a:r>
              <a:rPr sz="2000" dirty="0">
                <a:latin typeface="Times New Roman"/>
                <a:cs typeface="Times New Roman"/>
              </a:rPr>
              <a:t>Part</a:t>
            </a:r>
            <a:r>
              <a:rPr sz="2000" spc="-20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ly	def</a:t>
            </a:r>
            <a:r>
              <a:rPr sz="2000" spc="-10" dirty="0">
                <a:latin typeface="Times New Roman"/>
                <a:cs typeface="Times New Roman"/>
              </a:rPr>
              <a:t>or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ed	</a:t>
            </a:r>
            <a:r>
              <a:rPr sz="2000" spc="-5" dirty="0">
                <a:latin typeface="Times New Roman"/>
                <a:cs typeface="Times New Roman"/>
              </a:rPr>
              <a:t>lin</a:t>
            </a:r>
            <a:r>
              <a:rPr sz="2000" spc="5" dirty="0">
                <a:latin typeface="Times New Roman"/>
                <a:cs typeface="Times New Roman"/>
              </a:rPr>
              <a:t>k</a:t>
            </a:r>
            <a:r>
              <a:rPr sz="2000" dirty="0">
                <a:latin typeface="Times New Roman"/>
                <a:cs typeface="Times New Roman"/>
              </a:rPr>
              <a:t>.	</a:t>
            </a:r>
            <a:r>
              <a:rPr sz="2000" spc="-15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x</a:t>
            </a:r>
            <a:r>
              <a:rPr sz="2000" spc="-10" dirty="0">
                <a:latin typeface="Times New Roman"/>
                <a:cs typeface="Times New Roman"/>
              </a:rPr>
              <a:t>a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ple:	bel</a:t>
            </a:r>
            <a:r>
              <a:rPr sz="2000" spc="-20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s,  Ropes,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chains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ts val="2865"/>
              </a:lnSpc>
              <a:buAutoNum type="arabicPeriod" startAt="3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Fluid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Link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360" y="4921758"/>
            <a:ext cx="566991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Formed  </a:t>
            </a:r>
            <a:r>
              <a:rPr sz="2000" dirty="0">
                <a:latin typeface="Times New Roman"/>
                <a:cs typeface="Times New Roman"/>
              </a:rPr>
              <a:t>by </a:t>
            </a:r>
            <a:r>
              <a:rPr sz="2000" spc="-5" dirty="0">
                <a:latin typeface="Times New Roman"/>
                <a:cs typeface="Times New Roman"/>
              </a:rPr>
              <a:t>having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fluid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receptacle </a:t>
            </a:r>
            <a:r>
              <a:rPr sz="2700" b="1" baseline="7716" dirty="0">
                <a:latin typeface="Times New Roman"/>
                <a:cs typeface="Times New Roman"/>
              </a:rPr>
              <a:t>Binary </a:t>
            </a:r>
            <a:r>
              <a:rPr sz="2700" b="1" spc="37" baseline="7716" dirty="0">
                <a:latin typeface="Times New Roman"/>
                <a:cs typeface="Times New Roman"/>
              </a:rPr>
              <a:t> </a:t>
            </a:r>
            <a:r>
              <a:rPr sz="2700" b="1" baseline="7716" dirty="0">
                <a:latin typeface="Times New Roman"/>
                <a:cs typeface="Times New Roman"/>
              </a:rPr>
              <a:t>link</a:t>
            </a:r>
            <a:endParaRPr sz="2700" baseline="7716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motion</a:t>
            </a:r>
            <a:r>
              <a:rPr sz="2000" spc="2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2000" spc="2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transmitted</a:t>
            </a:r>
            <a:r>
              <a:rPr sz="2000" spc="2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through</a:t>
            </a:r>
            <a:r>
              <a:rPr sz="2000" spc="2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000" spc="3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700" b="1" baseline="15432" dirty="0">
                <a:latin typeface="Times New Roman"/>
                <a:cs typeface="Times New Roman"/>
              </a:rPr>
              <a:t>(2</a:t>
            </a:r>
            <a:r>
              <a:rPr sz="2700" b="1" spc="-37" baseline="15432" dirty="0">
                <a:latin typeface="Times New Roman"/>
                <a:cs typeface="Times New Roman"/>
              </a:rPr>
              <a:t> </a:t>
            </a:r>
            <a:r>
              <a:rPr sz="2700" b="1" baseline="15432" dirty="0">
                <a:latin typeface="Times New Roman"/>
                <a:cs typeface="Times New Roman"/>
              </a:rPr>
              <a:t>vertices)</a:t>
            </a:r>
            <a:endParaRPr sz="2700" baseline="1543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760" y="5531611"/>
            <a:ext cx="44151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298700" algn="l"/>
                <a:tab pos="3903979" algn="l"/>
              </a:tabLst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fluid</a:t>
            </a:r>
            <a:r>
              <a:rPr sz="20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essu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r	co</a:t>
            </a:r>
            <a:r>
              <a:rPr sz="2000" spc="-20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p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15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-20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on	onl</a:t>
            </a:r>
            <a:r>
              <a:rPr sz="2000" spc="-145" dirty="0">
                <a:latin typeface="Times New Roman"/>
                <a:cs typeface="Times New Roman"/>
              </a:rPr>
              <a:t>y</a:t>
            </a:r>
            <a:r>
              <a:rPr sz="2000" dirty="0">
                <a:latin typeface="Times New Roman"/>
                <a:cs typeface="Times New Roman"/>
              </a:rPr>
              <a:t>.  </a:t>
            </a:r>
            <a:r>
              <a:rPr sz="2000" spc="-5" dirty="0">
                <a:latin typeface="Times New Roman"/>
                <a:cs typeface="Times New Roman"/>
              </a:rPr>
              <a:t>Example: </a:t>
            </a:r>
            <a:r>
              <a:rPr sz="2000" dirty="0">
                <a:latin typeface="Times New Roman"/>
                <a:cs typeface="Times New Roman"/>
              </a:rPr>
              <a:t>Jacks,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Brakes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1851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>
                <a:solidFill>
                  <a:srgbClr val="009DD9"/>
                </a:solidFill>
              </a:rPr>
              <a:t>BAS</a:t>
            </a:r>
            <a:r>
              <a:rPr sz="3600" spc="145" dirty="0">
                <a:solidFill>
                  <a:srgbClr val="009DD9"/>
                </a:solidFill>
              </a:rPr>
              <a:t>I</a:t>
            </a:r>
            <a:r>
              <a:rPr sz="3600" spc="150" dirty="0">
                <a:solidFill>
                  <a:srgbClr val="009DD9"/>
                </a:solidFill>
              </a:rPr>
              <a:t>C</a:t>
            </a:r>
            <a:r>
              <a:rPr sz="3600" dirty="0">
                <a:solidFill>
                  <a:srgbClr val="009DD9"/>
                </a:solidFill>
              </a:rPr>
              <a:t>S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307340" y="1295755"/>
            <a:ext cx="395732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0000"/>
              </a:lnSpc>
              <a:spcBef>
                <a:spcPts val="100"/>
              </a:spcBef>
              <a:tabLst>
                <a:tab pos="1590040" algn="l"/>
                <a:tab pos="2656840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Kinema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ic	J</a:t>
            </a:r>
            <a:r>
              <a:rPr sz="2000" spc="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in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:	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Conn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ction  between two links by a</a:t>
            </a:r>
            <a:r>
              <a:rPr sz="2000" spc="-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pin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Types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Joints: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2584831"/>
            <a:ext cx="975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Binary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91741" y="2508631"/>
            <a:ext cx="277177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83590" algn="l"/>
                <a:tab pos="1349375" algn="l"/>
                <a:tab pos="2280285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J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int	</a:t>
            </a:r>
            <a:r>
              <a:rPr sz="2600" spc="-5" dirty="0">
                <a:solidFill>
                  <a:srgbClr val="17406C"/>
                </a:solidFill>
                <a:latin typeface="Arial"/>
                <a:cs typeface="Arial"/>
              </a:rPr>
              <a:t>(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2	links	are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2944495"/>
            <a:ext cx="3281679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connected at the</a:t>
            </a:r>
            <a:r>
              <a:rPr sz="2600" spc="-6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joint)</a:t>
            </a:r>
            <a:endParaRPr sz="2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340" y="3504975"/>
            <a:ext cx="1892935" cy="82423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30"/>
              </a:spcBef>
              <a:buFont typeface="Wingdings"/>
              <a:buChar char=""/>
              <a:tabLst>
                <a:tab pos="241300" algn="l"/>
                <a:tab pos="1250315" algn="l"/>
              </a:tabLst>
            </a:pPr>
            <a:r>
              <a:rPr sz="2000" spc="-35" dirty="0">
                <a:solidFill>
                  <a:srgbClr val="17406C"/>
                </a:solidFill>
                <a:latin typeface="Arial"/>
                <a:cs typeface="Arial"/>
              </a:rPr>
              <a:t>Ternary	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Joint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434"/>
              </a:spcBef>
            </a:pP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connected)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07666" y="3470528"/>
            <a:ext cx="185547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06730" algn="l"/>
                <a:tab pos="1364615" algn="l"/>
              </a:tabLst>
            </a:pPr>
            <a:r>
              <a:rPr sz="2600" spc="-5" dirty="0">
                <a:solidFill>
                  <a:srgbClr val="17406C"/>
                </a:solidFill>
                <a:latin typeface="Arial"/>
                <a:cs typeface="Arial"/>
              </a:rPr>
              <a:t>(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3	li</a:t>
            </a:r>
            <a:r>
              <a:rPr sz="2600" spc="-15" dirty="0">
                <a:solidFill>
                  <a:srgbClr val="17406C"/>
                </a:solidFill>
                <a:latin typeface="Arial"/>
                <a:cs typeface="Arial"/>
              </a:rPr>
              <a:t>n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ks	are</a:t>
            </a:r>
            <a:endParaRPr sz="2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78690" y="1966901"/>
            <a:ext cx="3790146" cy="31149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31140" y="4392015"/>
            <a:ext cx="8529955" cy="1758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4500880" indent="-228600">
              <a:lnSpc>
                <a:spcPct val="110000"/>
              </a:lnSpc>
              <a:spcBef>
                <a:spcPts val="100"/>
              </a:spcBef>
              <a:buFont typeface="Wingdings"/>
              <a:buChar char=""/>
              <a:tabLst>
                <a:tab pos="31750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Quaternary Joint. </a:t>
            </a:r>
            <a:r>
              <a:rPr sz="2600" spc="-5" dirty="0">
                <a:solidFill>
                  <a:srgbClr val="17406C"/>
                </a:solidFill>
                <a:latin typeface="Arial"/>
                <a:cs typeface="Arial"/>
              </a:rPr>
              <a:t>(4 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links are  connected)</a:t>
            </a:r>
            <a:endParaRPr sz="2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"/>
              </a:spcBef>
            </a:pP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Note: </a:t>
            </a:r>
            <a:r>
              <a:rPr sz="2800" spc="-5" dirty="0">
                <a:latin typeface="Arial"/>
                <a:cs typeface="Arial"/>
              </a:rPr>
              <a:t>if ‘</a:t>
            </a:r>
            <a:r>
              <a:rPr sz="2800" b="1" spc="-5" dirty="0">
                <a:solidFill>
                  <a:srgbClr val="009DD9"/>
                </a:solidFill>
                <a:latin typeface="Noto Sans"/>
                <a:cs typeface="Noto Sans"/>
              </a:rPr>
              <a:t>l</a:t>
            </a:r>
            <a:r>
              <a:rPr sz="2800" spc="-5" dirty="0">
                <a:latin typeface="Arial"/>
                <a:cs typeface="Arial"/>
              </a:rPr>
              <a:t>’ number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5" dirty="0">
                <a:latin typeface="Arial"/>
                <a:cs typeface="Arial"/>
              </a:rPr>
              <a:t>links </a:t>
            </a:r>
            <a:r>
              <a:rPr sz="2800" dirty="0">
                <a:latin typeface="Arial"/>
                <a:cs typeface="Arial"/>
              </a:rPr>
              <a:t>are </a:t>
            </a:r>
            <a:r>
              <a:rPr sz="2800" spc="-5" dirty="0">
                <a:latin typeface="Arial"/>
                <a:cs typeface="Arial"/>
              </a:rPr>
              <a:t>connected </a:t>
            </a:r>
            <a:r>
              <a:rPr sz="2800" dirty="0">
                <a:latin typeface="Arial"/>
                <a:cs typeface="Arial"/>
              </a:rPr>
              <a:t>at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joint, </a:t>
            </a:r>
            <a:r>
              <a:rPr sz="2800" spc="-15" dirty="0">
                <a:latin typeface="Arial"/>
                <a:cs typeface="Arial"/>
              </a:rPr>
              <a:t>it  </a:t>
            </a:r>
            <a:r>
              <a:rPr sz="2800" spc="-5" dirty="0">
                <a:latin typeface="Arial"/>
                <a:cs typeface="Arial"/>
              </a:rPr>
              <a:t>is equivalent to </a:t>
            </a:r>
            <a:r>
              <a:rPr sz="2800" dirty="0">
                <a:latin typeface="Arial"/>
                <a:cs typeface="Arial"/>
              </a:rPr>
              <a:t>(</a:t>
            </a:r>
            <a:r>
              <a:rPr sz="2800" b="1" dirty="0">
                <a:solidFill>
                  <a:srgbClr val="009DD9"/>
                </a:solidFill>
                <a:latin typeface="Noto Sans"/>
                <a:cs typeface="Noto Sans"/>
              </a:rPr>
              <a:t>l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-1</a:t>
            </a:r>
            <a:r>
              <a:rPr sz="2800" dirty="0">
                <a:latin typeface="Arial"/>
                <a:cs typeface="Arial"/>
              </a:rPr>
              <a:t>) </a:t>
            </a:r>
            <a:r>
              <a:rPr sz="2800" spc="-5" dirty="0">
                <a:latin typeface="Arial"/>
                <a:cs typeface="Arial"/>
              </a:rPr>
              <a:t>binary</a:t>
            </a:r>
            <a:r>
              <a:rPr sz="2800" spc="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joints.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9784" y="4000550"/>
            <a:ext cx="2695073" cy="2149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1851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>
                <a:solidFill>
                  <a:srgbClr val="009DD9"/>
                </a:solidFill>
              </a:rPr>
              <a:t>BAS</a:t>
            </a:r>
            <a:r>
              <a:rPr sz="3600" spc="145" dirty="0">
                <a:solidFill>
                  <a:srgbClr val="009DD9"/>
                </a:solidFill>
              </a:rPr>
              <a:t>I</a:t>
            </a:r>
            <a:r>
              <a:rPr sz="3600" spc="150" dirty="0">
                <a:solidFill>
                  <a:srgbClr val="009DD9"/>
                </a:solidFill>
              </a:rPr>
              <a:t>C</a:t>
            </a:r>
            <a:r>
              <a:rPr sz="3600" dirty="0">
                <a:solidFill>
                  <a:srgbClr val="009DD9"/>
                </a:solidFill>
              </a:rPr>
              <a:t>S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535940" y="1283629"/>
            <a:ext cx="8073390" cy="230441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35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Kinematic</a:t>
            </a:r>
            <a:r>
              <a:rPr sz="20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Pair:</a:t>
            </a:r>
            <a:endParaRPr sz="2000"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spcBef>
                <a:spcPts val="935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two</a:t>
            </a:r>
            <a:r>
              <a:rPr sz="2000" spc="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</a:t>
            </a:r>
            <a:r>
              <a:rPr sz="2000" spc="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(or</a:t>
            </a:r>
            <a:r>
              <a:rPr sz="2000" spc="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elements)</a:t>
            </a:r>
            <a:r>
              <a:rPr sz="2000" spc="1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spc="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spc="1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machine,</a:t>
            </a:r>
            <a:r>
              <a:rPr sz="2000" spc="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when</a:t>
            </a:r>
            <a:r>
              <a:rPr sz="2000" spc="1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in</a:t>
            </a:r>
            <a:r>
              <a:rPr sz="2000" spc="13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contact</a:t>
            </a:r>
            <a:r>
              <a:rPr sz="2000" spc="125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with</a:t>
            </a:r>
            <a:r>
              <a:rPr sz="2000" spc="13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each</a:t>
            </a:r>
            <a:endParaRPr sz="2000">
              <a:latin typeface="Arial"/>
              <a:cs typeface="Arial"/>
            </a:endParaRPr>
          </a:p>
          <a:p>
            <a:pPr marL="241300" algn="just">
              <a:lnSpc>
                <a:spcPct val="100000"/>
              </a:lnSpc>
              <a:spcBef>
                <a:spcPts val="240"/>
              </a:spcBef>
            </a:pPr>
            <a:r>
              <a:rPr sz="2000" spc="-20" dirty="0">
                <a:solidFill>
                  <a:srgbClr val="009DD9"/>
                </a:solidFill>
                <a:latin typeface="Arial"/>
                <a:cs typeface="Arial"/>
              </a:rPr>
              <a:t>other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are said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form a</a:t>
            </a:r>
            <a:r>
              <a:rPr sz="2000" spc="-1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pair.</a:t>
            </a:r>
            <a:endParaRPr sz="2000">
              <a:latin typeface="Arial"/>
              <a:cs typeface="Arial"/>
            </a:endParaRPr>
          </a:p>
          <a:p>
            <a:pPr marL="241300" marR="6350" indent="-228600" algn="just">
              <a:lnSpc>
                <a:spcPct val="110000"/>
              </a:lnSpc>
              <a:spcBef>
                <a:spcPts val="710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If the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relative motion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between them is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completely or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successfully  constrained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(i.e. 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definite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direction),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pair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known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as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kinematic 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871" y="371347"/>
            <a:ext cx="7988300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ts val="2735"/>
              </a:lnSpc>
              <a:spcBef>
                <a:spcPts val="100"/>
              </a:spcBef>
            </a:pPr>
            <a:r>
              <a:rPr sz="2400" b="1" spc="110" dirty="0">
                <a:solidFill>
                  <a:srgbClr val="009DD9"/>
                </a:solidFill>
                <a:latin typeface="Arial"/>
                <a:cs typeface="Arial"/>
              </a:rPr>
              <a:t>KINEMATIC </a:t>
            </a:r>
            <a:r>
              <a:rPr sz="2400" b="1" spc="80" dirty="0">
                <a:solidFill>
                  <a:srgbClr val="009DD9"/>
                </a:solidFill>
                <a:latin typeface="Arial"/>
                <a:cs typeface="Arial"/>
              </a:rPr>
              <a:t>PAIRS </a:t>
            </a:r>
            <a:r>
              <a:rPr sz="2400" b="1" spc="130" dirty="0">
                <a:solidFill>
                  <a:srgbClr val="009DD9"/>
                </a:solidFill>
                <a:latin typeface="Arial"/>
                <a:cs typeface="Arial"/>
              </a:rPr>
              <a:t>ACCORDING </a:t>
            </a:r>
            <a:r>
              <a:rPr sz="2400" b="1" spc="50" dirty="0">
                <a:solidFill>
                  <a:srgbClr val="009DD9"/>
                </a:solidFill>
                <a:latin typeface="Arial"/>
                <a:cs typeface="Arial"/>
              </a:rPr>
              <a:t>TO</a:t>
            </a:r>
            <a:r>
              <a:rPr sz="2400" b="1" spc="66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400" b="1" spc="95" dirty="0">
                <a:solidFill>
                  <a:srgbClr val="009DD9"/>
                </a:solidFill>
                <a:latin typeface="Arial"/>
                <a:cs typeface="Arial"/>
              </a:rPr>
              <a:t>THE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tabLst>
                <a:tab pos="7974330" algn="l"/>
              </a:tabLst>
            </a:pPr>
            <a:r>
              <a:rPr sz="2400" b="1" u="sng" spc="65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05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RELATIVE</a:t>
            </a:r>
            <a:r>
              <a:rPr sz="2400" b="1" u="sng" spc="170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25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MOTION	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17952" y="1889385"/>
            <a:ext cx="2363470" cy="1212215"/>
            <a:chOff x="1217952" y="1889385"/>
            <a:chExt cx="2363470" cy="1212215"/>
          </a:xfrm>
        </p:grpSpPr>
        <p:sp>
          <p:nvSpPr>
            <p:cNvPr id="4" name="object 4"/>
            <p:cNvSpPr/>
            <p:nvPr/>
          </p:nvSpPr>
          <p:spPr>
            <a:xfrm>
              <a:off x="1217952" y="1889385"/>
              <a:ext cx="2111158" cy="12117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8000" y="2319909"/>
              <a:ext cx="533400" cy="77470"/>
            </a:xfrm>
            <a:custGeom>
              <a:avLst/>
              <a:gdLst/>
              <a:ahLst/>
              <a:cxnLst/>
              <a:rect l="l" t="t" r="r" b="b"/>
              <a:pathLst>
                <a:path w="533400" h="77469">
                  <a:moveTo>
                    <a:pt x="457178" y="45553"/>
                  </a:moveTo>
                  <a:lnTo>
                    <a:pt x="457073" y="77342"/>
                  </a:lnTo>
                  <a:lnTo>
                    <a:pt x="520891" y="45592"/>
                  </a:lnTo>
                  <a:lnTo>
                    <a:pt x="469900" y="45592"/>
                  </a:lnTo>
                  <a:lnTo>
                    <a:pt x="457178" y="45553"/>
                  </a:lnTo>
                  <a:close/>
                </a:path>
                <a:path w="533400" h="77469">
                  <a:moveTo>
                    <a:pt x="76326" y="0"/>
                  </a:moveTo>
                  <a:lnTo>
                    <a:pt x="0" y="37845"/>
                  </a:lnTo>
                  <a:lnTo>
                    <a:pt x="76073" y="76200"/>
                  </a:lnTo>
                  <a:lnTo>
                    <a:pt x="76179" y="44362"/>
                  </a:lnTo>
                  <a:lnTo>
                    <a:pt x="63500" y="44323"/>
                  </a:lnTo>
                  <a:lnTo>
                    <a:pt x="63500" y="31623"/>
                  </a:lnTo>
                  <a:lnTo>
                    <a:pt x="76221" y="31623"/>
                  </a:lnTo>
                  <a:lnTo>
                    <a:pt x="76326" y="0"/>
                  </a:lnTo>
                  <a:close/>
                </a:path>
                <a:path w="533400" h="77469">
                  <a:moveTo>
                    <a:pt x="457221" y="32853"/>
                  </a:moveTo>
                  <a:lnTo>
                    <a:pt x="457178" y="45553"/>
                  </a:lnTo>
                  <a:lnTo>
                    <a:pt x="469900" y="45592"/>
                  </a:lnTo>
                  <a:lnTo>
                    <a:pt x="469900" y="32892"/>
                  </a:lnTo>
                  <a:lnTo>
                    <a:pt x="457221" y="32853"/>
                  </a:lnTo>
                  <a:close/>
                </a:path>
                <a:path w="533400" h="77469">
                  <a:moveTo>
                    <a:pt x="457326" y="1142"/>
                  </a:moveTo>
                  <a:lnTo>
                    <a:pt x="457221" y="32853"/>
                  </a:lnTo>
                  <a:lnTo>
                    <a:pt x="469900" y="32892"/>
                  </a:lnTo>
                  <a:lnTo>
                    <a:pt x="469900" y="45592"/>
                  </a:lnTo>
                  <a:lnTo>
                    <a:pt x="520891" y="45592"/>
                  </a:lnTo>
                  <a:lnTo>
                    <a:pt x="533400" y="39369"/>
                  </a:lnTo>
                  <a:lnTo>
                    <a:pt x="457326" y="1142"/>
                  </a:lnTo>
                  <a:close/>
                </a:path>
                <a:path w="533400" h="77469">
                  <a:moveTo>
                    <a:pt x="76221" y="31662"/>
                  </a:moveTo>
                  <a:lnTo>
                    <a:pt x="76179" y="44362"/>
                  </a:lnTo>
                  <a:lnTo>
                    <a:pt x="457178" y="45553"/>
                  </a:lnTo>
                  <a:lnTo>
                    <a:pt x="457221" y="32853"/>
                  </a:lnTo>
                  <a:lnTo>
                    <a:pt x="76221" y="31662"/>
                  </a:lnTo>
                  <a:close/>
                </a:path>
                <a:path w="533400" h="77469">
                  <a:moveTo>
                    <a:pt x="63500" y="31623"/>
                  </a:moveTo>
                  <a:lnTo>
                    <a:pt x="63500" y="44323"/>
                  </a:lnTo>
                  <a:lnTo>
                    <a:pt x="76179" y="44362"/>
                  </a:lnTo>
                  <a:lnTo>
                    <a:pt x="76221" y="31662"/>
                  </a:lnTo>
                  <a:lnTo>
                    <a:pt x="63500" y="31623"/>
                  </a:lnTo>
                  <a:close/>
                </a:path>
                <a:path w="533400" h="77469">
                  <a:moveTo>
                    <a:pt x="76221" y="31623"/>
                  </a:moveTo>
                  <a:lnTo>
                    <a:pt x="63500" y="31623"/>
                  </a:lnTo>
                  <a:lnTo>
                    <a:pt x="76221" y="31662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988311" y="4369329"/>
            <a:ext cx="3342640" cy="1189990"/>
            <a:chOff x="2988311" y="4369329"/>
            <a:chExt cx="3342640" cy="1189990"/>
          </a:xfrm>
        </p:grpSpPr>
        <p:sp>
          <p:nvSpPr>
            <p:cNvPr id="7" name="object 7"/>
            <p:cNvSpPr/>
            <p:nvPr/>
          </p:nvSpPr>
          <p:spPr>
            <a:xfrm>
              <a:off x="2988311" y="4369329"/>
              <a:ext cx="3090374" cy="118977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49950" y="4708651"/>
              <a:ext cx="381000" cy="546100"/>
            </a:xfrm>
            <a:custGeom>
              <a:avLst/>
              <a:gdLst/>
              <a:ahLst/>
              <a:cxnLst/>
              <a:rect l="l" t="t" r="r" b="b"/>
              <a:pathLst>
                <a:path w="381000" h="546100">
                  <a:moveTo>
                    <a:pt x="42231" y="436295"/>
                  </a:moveTo>
                  <a:lnTo>
                    <a:pt x="30476" y="441123"/>
                  </a:lnTo>
                  <a:lnTo>
                    <a:pt x="39115" y="457708"/>
                  </a:lnTo>
                  <a:lnTo>
                    <a:pt x="49402" y="472186"/>
                  </a:lnTo>
                  <a:lnTo>
                    <a:pt x="84454" y="508508"/>
                  </a:lnTo>
                  <a:lnTo>
                    <a:pt x="124840" y="533400"/>
                  </a:lnTo>
                  <a:lnTo>
                    <a:pt x="169163" y="545338"/>
                  </a:lnTo>
                  <a:lnTo>
                    <a:pt x="184403" y="546100"/>
                  </a:lnTo>
                  <a:lnTo>
                    <a:pt x="194563" y="545592"/>
                  </a:lnTo>
                  <a:lnTo>
                    <a:pt x="234187" y="537210"/>
                  </a:lnTo>
                  <a:lnTo>
                    <a:pt x="243586" y="533400"/>
                  </a:lnTo>
                  <a:lnTo>
                    <a:pt x="183896" y="533400"/>
                  </a:lnTo>
                  <a:lnTo>
                    <a:pt x="169799" y="532638"/>
                  </a:lnTo>
                  <a:lnTo>
                    <a:pt x="129286" y="521589"/>
                  </a:lnTo>
                  <a:lnTo>
                    <a:pt x="92201" y="498348"/>
                  </a:lnTo>
                  <a:lnTo>
                    <a:pt x="59182" y="464058"/>
                  </a:lnTo>
                  <a:lnTo>
                    <a:pt x="49529" y="450342"/>
                  </a:lnTo>
                  <a:lnTo>
                    <a:pt x="42231" y="436295"/>
                  </a:lnTo>
                  <a:close/>
                </a:path>
                <a:path w="381000" h="546100">
                  <a:moveTo>
                    <a:pt x="184403" y="0"/>
                  </a:moveTo>
                  <a:lnTo>
                    <a:pt x="183896" y="12700"/>
                  </a:lnTo>
                  <a:lnTo>
                    <a:pt x="193675" y="13081"/>
                  </a:lnTo>
                  <a:lnTo>
                    <a:pt x="203073" y="13970"/>
                  </a:lnTo>
                  <a:lnTo>
                    <a:pt x="247014" y="28193"/>
                  </a:lnTo>
                  <a:lnTo>
                    <a:pt x="286512" y="56642"/>
                  </a:lnTo>
                  <a:lnTo>
                    <a:pt x="313816" y="88392"/>
                  </a:lnTo>
                  <a:lnTo>
                    <a:pt x="336423" y="126873"/>
                  </a:lnTo>
                  <a:lnTo>
                    <a:pt x="353695" y="171196"/>
                  </a:lnTo>
                  <a:lnTo>
                    <a:pt x="364489" y="220345"/>
                  </a:lnTo>
                  <a:lnTo>
                    <a:pt x="368300" y="273304"/>
                  </a:lnTo>
                  <a:lnTo>
                    <a:pt x="367411" y="299974"/>
                  </a:lnTo>
                  <a:lnTo>
                    <a:pt x="359790" y="351155"/>
                  </a:lnTo>
                  <a:lnTo>
                    <a:pt x="345694" y="398018"/>
                  </a:lnTo>
                  <a:lnTo>
                    <a:pt x="325500" y="439674"/>
                  </a:lnTo>
                  <a:lnTo>
                    <a:pt x="300354" y="474853"/>
                  </a:lnTo>
                  <a:lnTo>
                    <a:pt x="270890" y="502666"/>
                  </a:lnTo>
                  <a:lnTo>
                    <a:pt x="229362" y="525399"/>
                  </a:lnTo>
                  <a:lnTo>
                    <a:pt x="183896" y="533400"/>
                  </a:lnTo>
                  <a:lnTo>
                    <a:pt x="243586" y="533400"/>
                  </a:lnTo>
                  <a:lnTo>
                    <a:pt x="279146" y="512318"/>
                  </a:lnTo>
                  <a:lnTo>
                    <a:pt x="310261" y="482727"/>
                  </a:lnTo>
                  <a:lnTo>
                    <a:pt x="336676" y="445643"/>
                  </a:lnTo>
                  <a:lnTo>
                    <a:pt x="357759" y="402209"/>
                  </a:lnTo>
                  <a:lnTo>
                    <a:pt x="372363" y="353441"/>
                  </a:lnTo>
                  <a:lnTo>
                    <a:pt x="379984" y="300481"/>
                  </a:lnTo>
                  <a:lnTo>
                    <a:pt x="381000" y="272796"/>
                  </a:lnTo>
                  <a:lnTo>
                    <a:pt x="379857" y="244983"/>
                  </a:lnTo>
                  <a:lnTo>
                    <a:pt x="372237" y="192024"/>
                  </a:lnTo>
                  <a:lnTo>
                    <a:pt x="357504" y="143256"/>
                  </a:lnTo>
                  <a:lnTo>
                    <a:pt x="336423" y="99949"/>
                  </a:lnTo>
                  <a:lnTo>
                    <a:pt x="309879" y="62737"/>
                  </a:lnTo>
                  <a:lnTo>
                    <a:pt x="278511" y="33274"/>
                  </a:lnTo>
                  <a:lnTo>
                    <a:pt x="243204" y="12446"/>
                  </a:lnTo>
                  <a:lnTo>
                    <a:pt x="204342" y="1270"/>
                  </a:lnTo>
                  <a:lnTo>
                    <a:pt x="194183" y="381"/>
                  </a:lnTo>
                  <a:lnTo>
                    <a:pt x="184403" y="0"/>
                  </a:lnTo>
                  <a:close/>
                </a:path>
                <a:path w="381000" h="546100">
                  <a:moveTo>
                    <a:pt x="6350" y="368681"/>
                  </a:moveTo>
                  <a:lnTo>
                    <a:pt x="0" y="453644"/>
                  </a:lnTo>
                  <a:lnTo>
                    <a:pt x="30476" y="441123"/>
                  </a:lnTo>
                  <a:lnTo>
                    <a:pt x="24891" y="430403"/>
                  </a:lnTo>
                  <a:lnTo>
                    <a:pt x="36067" y="424434"/>
                  </a:lnTo>
                  <a:lnTo>
                    <a:pt x="70194" y="424434"/>
                  </a:lnTo>
                  <a:lnTo>
                    <a:pt x="6350" y="368681"/>
                  </a:lnTo>
                  <a:close/>
                </a:path>
                <a:path w="381000" h="546100">
                  <a:moveTo>
                    <a:pt x="36067" y="424434"/>
                  </a:moveTo>
                  <a:lnTo>
                    <a:pt x="24891" y="430403"/>
                  </a:lnTo>
                  <a:lnTo>
                    <a:pt x="30476" y="441123"/>
                  </a:lnTo>
                  <a:lnTo>
                    <a:pt x="42231" y="436295"/>
                  </a:lnTo>
                  <a:lnTo>
                    <a:pt x="36067" y="424434"/>
                  </a:lnTo>
                  <a:close/>
                </a:path>
                <a:path w="381000" h="546100">
                  <a:moveTo>
                    <a:pt x="70194" y="424434"/>
                  </a:moveTo>
                  <a:lnTo>
                    <a:pt x="36067" y="424434"/>
                  </a:lnTo>
                  <a:lnTo>
                    <a:pt x="42231" y="436295"/>
                  </a:lnTo>
                  <a:lnTo>
                    <a:pt x="70485" y="424688"/>
                  </a:lnTo>
                  <a:lnTo>
                    <a:pt x="70194" y="42443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876800" y="1642998"/>
            <a:ext cx="3886200" cy="1634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07841" y="1164082"/>
            <a:ext cx="25298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FF0000"/>
                </a:solidFill>
                <a:latin typeface="Arial"/>
                <a:cs typeface="Arial"/>
              </a:rPr>
              <a:t>1. </a:t>
            </a:r>
            <a:r>
              <a:rPr sz="3200" b="0" spc="-5" dirty="0">
                <a:solidFill>
                  <a:srgbClr val="FF0000"/>
                </a:solidFill>
                <a:latin typeface="Arial"/>
                <a:cs typeface="Arial"/>
              </a:rPr>
              <a:t>Sliding</a:t>
            </a:r>
            <a:r>
              <a:rPr sz="3200" b="0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4939" y="3089942"/>
            <a:ext cx="6932295" cy="123190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400" spc="-5" dirty="0">
                <a:latin typeface="Arial"/>
                <a:cs typeface="Arial"/>
              </a:rPr>
              <a:t>Rectangular bar </a:t>
            </a:r>
            <a:r>
              <a:rPr sz="2400" dirty="0">
                <a:latin typeface="Arial"/>
                <a:cs typeface="Arial"/>
              </a:rPr>
              <a:t>in a </a:t>
            </a:r>
            <a:r>
              <a:rPr sz="2400" spc="-5" dirty="0">
                <a:latin typeface="Arial"/>
                <a:cs typeface="Arial"/>
              </a:rPr>
              <a:t>rectangular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hole</a:t>
            </a:r>
            <a:endParaRPr sz="2400">
              <a:latin typeface="Arial"/>
              <a:cs typeface="Arial"/>
            </a:endParaRPr>
          </a:p>
          <a:p>
            <a:pPr marL="1913889">
              <a:lnSpc>
                <a:spcPct val="100000"/>
              </a:lnSpc>
              <a:spcBef>
                <a:spcPts val="1585"/>
              </a:spcBef>
            </a:pP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2. </a:t>
            </a:r>
            <a:r>
              <a:rPr sz="3200" spc="-20" dirty="0">
                <a:solidFill>
                  <a:srgbClr val="FF0000"/>
                </a:solidFill>
                <a:latin typeface="Arial"/>
                <a:cs typeface="Arial"/>
              </a:rPr>
              <a:t>Turning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or Revolving</a:t>
            </a:r>
            <a:r>
              <a:rPr sz="3200" spc="-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22247" y="5466384"/>
            <a:ext cx="5515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Collared </a:t>
            </a:r>
            <a:r>
              <a:rPr sz="2400" dirty="0">
                <a:latin typeface="Arial"/>
                <a:cs typeface="Arial"/>
              </a:rPr>
              <a:t>shaft </a:t>
            </a:r>
            <a:r>
              <a:rPr sz="2400" spc="-5" dirty="0">
                <a:latin typeface="Arial"/>
                <a:cs typeface="Arial"/>
              </a:rPr>
              <a:t>revolving in a circular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hole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7340" y="133604"/>
            <a:ext cx="7384415" cy="8362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0"/>
              </a:spcBef>
            </a:pPr>
            <a:r>
              <a:rPr sz="2800" b="1" spc="100" dirty="0">
                <a:solidFill>
                  <a:srgbClr val="009DD9"/>
                </a:solidFill>
                <a:latin typeface="Arial"/>
                <a:cs typeface="Arial"/>
              </a:rPr>
              <a:t>KINEMATIC </a:t>
            </a:r>
            <a:r>
              <a:rPr sz="2800" b="1" spc="65" dirty="0">
                <a:solidFill>
                  <a:srgbClr val="009DD9"/>
                </a:solidFill>
                <a:latin typeface="Arial"/>
                <a:cs typeface="Arial"/>
              </a:rPr>
              <a:t>PAIRS </a:t>
            </a:r>
            <a:r>
              <a:rPr sz="2800" b="1" spc="125" dirty="0">
                <a:solidFill>
                  <a:srgbClr val="009DD9"/>
                </a:solidFill>
                <a:latin typeface="Arial"/>
                <a:cs typeface="Arial"/>
              </a:rPr>
              <a:t>ACCORDING </a:t>
            </a:r>
            <a:r>
              <a:rPr sz="2800" b="1" spc="35" dirty="0">
                <a:solidFill>
                  <a:srgbClr val="009DD9"/>
                </a:solidFill>
                <a:latin typeface="Arial"/>
                <a:cs typeface="Arial"/>
              </a:rPr>
              <a:t>TO </a:t>
            </a:r>
            <a:r>
              <a:rPr sz="2800" b="1" spc="85" dirty="0">
                <a:solidFill>
                  <a:srgbClr val="009DD9"/>
                </a:solidFill>
                <a:latin typeface="Arial"/>
                <a:cs typeface="Arial"/>
              </a:rPr>
              <a:t>THE  </a:t>
            </a:r>
            <a:r>
              <a:rPr sz="2800" b="1" spc="90" dirty="0">
                <a:solidFill>
                  <a:srgbClr val="009DD9"/>
                </a:solidFill>
                <a:latin typeface="Arial"/>
                <a:cs typeface="Arial"/>
              </a:rPr>
              <a:t>RELATIVE</a:t>
            </a:r>
            <a:r>
              <a:rPr sz="2800" b="1" spc="315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800" b="1" spc="110" dirty="0">
                <a:solidFill>
                  <a:srgbClr val="009DD9"/>
                </a:solidFill>
                <a:latin typeface="Arial"/>
                <a:cs typeface="Arial"/>
              </a:rPr>
              <a:t>MOTION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97173" y="1021207"/>
            <a:ext cx="25507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FF0000"/>
                </a:solidFill>
                <a:latin typeface="Arial"/>
                <a:cs typeface="Arial"/>
              </a:rPr>
              <a:t>3. </a:t>
            </a:r>
            <a:r>
              <a:rPr sz="3200" b="0" spc="-5" dirty="0">
                <a:solidFill>
                  <a:srgbClr val="FF0000"/>
                </a:solidFill>
                <a:latin typeface="Arial"/>
                <a:cs typeface="Arial"/>
              </a:rPr>
              <a:t>Rolling</a:t>
            </a:r>
            <a:r>
              <a:rPr sz="3200" b="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8779" y="1625759"/>
            <a:ext cx="3403317" cy="2186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49829" y="1953260"/>
            <a:ext cx="6235700" cy="2154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90445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Links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5" dirty="0">
                <a:latin typeface="Arial"/>
                <a:cs typeface="Arial"/>
              </a:rPr>
              <a:t>pairs have a  rolling motion </a:t>
            </a:r>
            <a:r>
              <a:rPr sz="2800" dirty="0">
                <a:latin typeface="Arial"/>
                <a:cs typeface="Arial"/>
              </a:rPr>
              <a:t>relative </a:t>
            </a:r>
            <a:r>
              <a:rPr sz="2800" spc="-5" dirty="0">
                <a:latin typeface="Arial"/>
                <a:cs typeface="Arial"/>
              </a:rPr>
              <a:t>to  </a:t>
            </a:r>
            <a:r>
              <a:rPr sz="2800" dirty="0">
                <a:latin typeface="Arial"/>
                <a:cs typeface="Arial"/>
              </a:rPr>
              <a:t>each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other.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4. Screw or Helical</a:t>
            </a:r>
            <a:r>
              <a:rPr sz="3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43125" y="4071873"/>
            <a:ext cx="4910201" cy="1363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0298" y="5384393"/>
            <a:ext cx="782065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1475" marR="5080" indent="-28994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if two </a:t>
            </a:r>
            <a:r>
              <a:rPr sz="2400" spc="-5" dirty="0">
                <a:latin typeface="Arial"/>
                <a:cs typeface="Arial"/>
              </a:rPr>
              <a:t>mating links have a turning as well as sliding motion  between </a:t>
            </a:r>
            <a:r>
              <a:rPr sz="2400" dirty="0">
                <a:latin typeface="Arial"/>
                <a:cs typeface="Arial"/>
              </a:rPr>
              <a:t>them.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340" y="133604"/>
            <a:ext cx="7384415" cy="8362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0"/>
              </a:spcBef>
            </a:pPr>
            <a:r>
              <a:rPr sz="2800" spc="100" dirty="0">
                <a:solidFill>
                  <a:srgbClr val="009DD9"/>
                </a:solidFill>
              </a:rPr>
              <a:t>KINEMATIC </a:t>
            </a:r>
            <a:r>
              <a:rPr sz="2800" spc="65" dirty="0">
                <a:solidFill>
                  <a:srgbClr val="009DD9"/>
                </a:solidFill>
              </a:rPr>
              <a:t>PAIRS </a:t>
            </a:r>
            <a:r>
              <a:rPr sz="2800" spc="125" dirty="0">
                <a:solidFill>
                  <a:srgbClr val="009DD9"/>
                </a:solidFill>
              </a:rPr>
              <a:t>ACCORDING </a:t>
            </a:r>
            <a:r>
              <a:rPr sz="2800" spc="35" dirty="0">
                <a:solidFill>
                  <a:srgbClr val="009DD9"/>
                </a:solidFill>
              </a:rPr>
              <a:t>TO </a:t>
            </a:r>
            <a:r>
              <a:rPr sz="2800" spc="85" dirty="0">
                <a:solidFill>
                  <a:srgbClr val="009DD9"/>
                </a:solidFill>
              </a:rPr>
              <a:t>THE  </a:t>
            </a:r>
            <a:r>
              <a:rPr sz="2800" spc="90" dirty="0">
                <a:solidFill>
                  <a:srgbClr val="009DD9"/>
                </a:solidFill>
              </a:rPr>
              <a:t>RELATIVE</a:t>
            </a:r>
            <a:r>
              <a:rPr sz="2800" spc="315" dirty="0">
                <a:solidFill>
                  <a:srgbClr val="009DD9"/>
                </a:solidFill>
              </a:rPr>
              <a:t> </a:t>
            </a:r>
            <a:r>
              <a:rPr sz="2800" spc="110" dirty="0">
                <a:solidFill>
                  <a:srgbClr val="009DD9"/>
                </a:solidFill>
              </a:rPr>
              <a:t>MOTION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071622" y="949832"/>
            <a:ext cx="30016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5.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Spherical</a:t>
            </a:r>
            <a:r>
              <a:rPr sz="32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24000" y="1428750"/>
            <a:ext cx="6211570" cy="152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0161" y="2804475"/>
            <a:ext cx="8256905" cy="123190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2400" spc="-5" dirty="0">
                <a:latin typeface="Arial"/>
                <a:cs typeface="Arial"/>
              </a:rPr>
              <a:t>When one link in </a:t>
            </a:r>
            <a:r>
              <a:rPr sz="2400" dirty="0">
                <a:latin typeface="Arial"/>
                <a:cs typeface="Arial"/>
              </a:rPr>
              <a:t>the form of </a:t>
            </a:r>
            <a:r>
              <a:rPr sz="2400" spc="-5" dirty="0">
                <a:latin typeface="Arial"/>
                <a:cs typeface="Arial"/>
              </a:rPr>
              <a:t>a sphere </a:t>
            </a:r>
            <a:r>
              <a:rPr sz="2400" dirty="0">
                <a:latin typeface="Arial"/>
                <a:cs typeface="Arial"/>
              </a:rPr>
              <a:t>turns </a:t>
            </a:r>
            <a:r>
              <a:rPr sz="2400" spc="-5" dirty="0">
                <a:latin typeface="Arial"/>
                <a:cs typeface="Arial"/>
              </a:rPr>
              <a:t>inside a fixed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link</a:t>
            </a:r>
            <a:endParaRPr sz="2400">
              <a:latin typeface="Arial"/>
              <a:cs typeface="Arial"/>
            </a:endParaRPr>
          </a:p>
          <a:p>
            <a:pPr marL="1790700">
              <a:lnSpc>
                <a:spcPct val="100000"/>
              </a:lnSpc>
              <a:spcBef>
                <a:spcPts val="1590"/>
              </a:spcBef>
            </a:pP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6.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Planar</a:t>
            </a:r>
            <a:r>
              <a:rPr sz="32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3894" y="4000525"/>
            <a:ext cx="5959856" cy="228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949" y="371347"/>
            <a:ext cx="719899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  <a:tabLst>
                <a:tab pos="5768340" algn="l"/>
              </a:tabLst>
            </a:pPr>
            <a:r>
              <a:rPr sz="2400" b="1" spc="110" dirty="0">
                <a:solidFill>
                  <a:srgbClr val="009DD9"/>
                </a:solidFill>
                <a:latin typeface="Arial"/>
                <a:cs typeface="Arial"/>
              </a:rPr>
              <a:t>KINEMATIC </a:t>
            </a:r>
            <a:r>
              <a:rPr sz="2400" b="1" spc="80" dirty="0">
                <a:solidFill>
                  <a:srgbClr val="009DD9"/>
                </a:solidFill>
                <a:latin typeface="Arial"/>
                <a:cs typeface="Arial"/>
              </a:rPr>
              <a:t>PAIRS</a:t>
            </a:r>
            <a:r>
              <a:rPr sz="2400" b="1" spc="34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400" b="1" spc="130" dirty="0">
                <a:solidFill>
                  <a:srgbClr val="009DD9"/>
                </a:solidFill>
                <a:latin typeface="Arial"/>
                <a:cs typeface="Arial"/>
              </a:rPr>
              <a:t>ACCORDING</a:t>
            </a:r>
            <a:r>
              <a:rPr sz="2400" b="1" spc="295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009DD9"/>
                </a:solidFill>
                <a:latin typeface="Arial"/>
                <a:cs typeface="Arial"/>
              </a:rPr>
              <a:t>TO	</a:t>
            </a:r>
            <a:r>
              <a:rPr sz="2400" b="1" u="heavy" spc="110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  <a:latin typeface="Arial"/>
                <a:cs typeface="Arial"/>
              </a:rPr>
              <a:t>TYPE </a:t>
            </a:r>
            <a:r>
              <a:rPr sz="2400" b="1" u="heavy" spc="75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  <a:latin typeface="Arial"/>
                <a:cs typeface="Arial"/>
              </a:rPr>
              <a:t>OF </a:t>
            </a:r>
            <a:r>
              <a:rPr sz="2400" b="1" spc="75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400" b="1" u="dbl" spc="100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  <a:latin typeface="Arial"/>
                <a:cs typeface="Arial"/>
              </a:rPr>
              <a:t>CONTACT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64229" y="1112596"/>
            <a:ext cx="24155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FF0000"/>
                </a:solidFill>
                <a:latin typeface="Arial"/>
                <a:cs typeface="Arial"/>
              </a:rPr>
              <a:t>1. Lower</a:t>
            </a:r>
            <a:r>
              <a:rPr sz="3200" b="0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1754" y="1789219"/>
            <a:ext cx="4757780" cy="1245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1140" y="1794128"/>
            <a:ext cx="8530590" cy="436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42535" marR="1574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joint </a:t>
            </a:r>
            <a:r>
              <a:rPr sz="2400" dirty="0">
                <a:latin typeface="Times New Roman"/>
                <a:cs typeface="Times New Roman"/>
              </a:rPr>
              <a:t>by which </a:t>
            </a:r>
            <a:r>
              <a:rPr sz="2400" spc="-10" dirty="0">
                <a:latin typeface="Times New Roman"/>
                <a:cs typeface="Times New Roman"/>
              </a:rPr>
              <a:t>two  </a:t>
            </a:r>
            <a:r>
              <a:rPr sz="2400" spc="-5" dirty="0">
                <a:latin typeface="Times New Roman"/>
                <a:cs typeface="Times New Roman"/>
              </a:rPr>
              <a:t>members </a:t>
            </a:r>
            <a:r>
              <a:rPr sz="2400" dirty="0">
                <a:latin typeface="Times New Roman"/>
                <a:cs typeface="Times New Roman"/>
              </a:rPr>
              <a:t>are </a:t>
            </a:r>
            <a:r>
              <a:rPr sz="2400" spc="-5" dirty="0">
                <a:solidFill>
                  <a:srgbClr val="009DD9"/>
                </a:solidFill>
                <a:latin typeface="Times New Roman"/>
                <a:cs typeface="Times New Roman"/>
              </a:rPr>
              <a:t>connected  </a:t>
            </a:r>
            <a:r>
              <a:rPr sz="2400" spc="-5" dirty="0">
                <a:latin typeface="Times New Roman"/>
                <a:cs typeface="Times New Roman"/>
              </a:rPr>
              <a:t>has </a:t>
            </a:r>
            <a:r>
              <a:rPr sz="2400" spc="-5" dirty="0">
                <a:solidFill>
                  <a:srgbClr val="009DD9"/>
                </a:solidFill>
                <a:latin typeface="Times New Roman"/>
                <a:cs typeface="Times New Roman"/>
              </a:rPr>
              <a:t>surface (Area)</a:t>
            </a:r>
            <a:r>
              <a:rPr sz="2400" spc="-25" dirty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9DD9"/>
                </a:solidFill>
                <a:latin typeface="Times New Roman"/>
                <a:cs typeface="Times New Roman"/>
              </a:rPr>
              <a:t>contact</a:t>
            </a:r>
            <a:endParaRPr sz="2400">
              <a:latin typeface="Times New Roman"/>
              <a:cs typeface="Times New Roman"/>
            </a:endParaRPr>
          </a:p>
          <a:p>
            <a:pPr marL="3101340">
              <a:lnSpc>
                <a:spcPct val="100000"/>
              </a:lnSpc>
              <a:spcBef>
                <a:spcPts val="2155"/>
              </a:spcBef>
            </a:pP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2.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Higher</a:t>
            </a:r>
            <a:r>
              <a:rPr sz="3200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  <a:p>
            <a:pPr marL="5042535" marR="158750" algn="just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solidFill>
                  <a:srgbClr val="009DD9"/>
                </a:solidFill>
                <a:latin typeface="Times New Roman"/>
                <a:cs typeface="Times New Roman"/>
              </a:rPr>
              <a:t>contact </a:t>
            </a:r>
            <a:r>
              <a:rPr sz="2400" spc="-5" dirty="0">
                <a:latin typeface="Times New Roman"/>
                <a:cs typeface="Times New Roman"/>
              </a:rPr>
              <a:t>between the  </a:t>
            </a:r>
            <a:r>
              <a:rPr sz="2400" dirty="0">
                <a:latin typeface="Times New Roman"/>
                <a:cs typeface="Times New Roman"/>
              </a:rPr>
              <a:t>pairing </a:t>
            </a:r>
            <a:r>
              <a:rPr sz="2400" spc="-5" dirty="0">
                <a:latin typeface="Times New Roman"/>
                <a:cs typeface="Times New Roman"/>
              </a:rPr>
              <a:t>elements takes  place </a:t>
            </a:r>
            <a:r>
              <a:rPr sz="2400" spc="-10" dirty="0">
                <a:latin typeface="Times New Roman"/>
                <a:cs typeface="Times New Roman"/>
              </a:rPr>
              <a:t>at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solidFill>
                  <a:srgbClr val="009DD9"/>
                </a:solidFill>
                <a:latin typeface="Times New Roman"/>
                <a:cs typeface="Times New Roman"/>
              </a:rPr>
              <a:t>point or along </a:t>
            </a:r>
            <a:r>
              <a:rPr sz="2400" dirty="0">
                <a:solidFill>
                  <a:srgbClr val="009DD9"/>
                </a:solidFill>
                <a:latin typeface="Times New Roman"/>
                <a:cs typeface="Times New Roman"/>
              </a:rPr>
              <a:t>a  line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spc="-35" dirty="0">
                <a:latin typeface="Arial"/>
                <a:cs typeface="Arial"/>
              </a:rPr>
              <a:t>Toothed </a:t>
            </a:r>
            <a:r>
              <a:rPr sz="2000" spc="-5" dirty="0">
                <a:latin typeface="Arial"/>
                <a:cs typeface="Arial"/>
              </a:rPr>
              <a:t>gearing, </a:t>
            </a:r>
            <a:r>
              <a:rPr sz="2000" dirty="0">
                <a:latin typeface="Arial"/>
                <a:cs typeface="Arial"/>
              </a:rPr>
              <a:t>belt </a:t>
            </a:r>
            <a:r>
              <a:rPr sz="2000" spc="-5" dirty="0">
                <a:latin typeface="Arial"/>
                <a:cs typeface="Arial"/>
              </a:rPr>
              <a:t>and rope </a:t>
            </a:r>
            <a:r>
              <a:rPr sz="2000" dirty="0">
                <a:latin typeface="Arial"/>
                <a:cs typeface="Arial"/>
              </a:rPr>
              <a:t>drives, </a:t>
            </a:r>
            <a:r>
              <a:rPr sz="2000" spc="-5" dirty="0">
                <a:latin typeface="Arial"/>
                <a:cs typeface="Arial"/>
              </a:rPr>
              <a:t>ball </a:t>
            </a:r>
            <a:r>
              <a:rPr sz="2000" dirty="0">
                <a:latin typeface="Arial"/>
                <a:cs typeface="Arial"/>
              </a:rPr>
              <a:t>and roller bearings </a:t>
            </a:r>
            <a:r>
              <a:rPr sz="2000" spc="-5" dirty="0">
                <a:latin typeface="Arial"/>
                <a:cs typeface="Arial"/>
              </a:rPr>
              <a:t>and </a:t>
            </a:r>
            <a:r>
              <a:rPr sz="2000" dirty="0">
                <a:latin typeface="Arial"/>
                <a:cs typeface="Arial"/>
              </a:rPr>
              <a:t>cam </a:t>
            </a:r>
            <a:r>
              <a:rPr sz="2000" spc="-5" dirty="0">
                <a:latin typeface="Arial"/>
                <a:cs typeface="Arial"/>
              </a:rPr>
              <a:t>and  </a:t>
            </a:r>
            <a:r>
              <a:rPr sz="2000" dirty="0">
                <a:latin typeface="Arial"/>
                <a:cs typeface="Arial"/>
              </a:rPr>
              <a:t>follower are the examples of higher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pairs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2428925"/>
            <a:ext cx="4911725" cy="3472179"/>
            <a:chOff x="0" y="2428925"/>
            <a:chExt cx="4911725" cy="3472179"/>
          </a:xfrm>
        </p:grpSpPr>
        <p:sp>
          <p:nvSpPr>
            <p:cNvPr id="7" name="object 7"/>
            <p:cNvSpPr/>
            <p:nvPr/>
          </p:nvSpPr>
          <p:spPr>
            <a:xfrm>
              <a:off x="0" y="2428925"/>
              <a:ext cx="4071874" cy="34717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19400" y="3714686"/>
              <a:ext cx="2092325" cy="18907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55854"/>
            <a:ext cx="7647305" cy="83629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6635115" algn="l"/>
              </a:tabLst>
            </a:pPr>
            <a:r>
              <a:rPr sz="2800" spc="130" dirty="0">
                <a:solidFill>
                  <a:srgbClr val="009DD9"/>
                </a:solidFill>
              </a:rPr>
              <a:t>K</a:t>
            </a:r>
            <a:r>
              <a:rPr sz="2800" spc="135" dirty="0">
                <a:solidFill>
                  <a:srgbClr val="009DD9"/>
                </a:solidFill>
              </a:rPr>
              <a:t>I</a:t>
            </a:r>
            <a:r>
              <a:rPr sz="2800" spc="130" dirty="0">
                <a:solidFill>
                  <a:srgbClr val="009DD9"/>
                </a:solidFill>
              </a:rPr>
              <a:t>N</a:t>
            </a:r>
            <a:r>
              <a:rPr sz="2800" spc="125" dirty="0">
                <a:solidFill>
                  <a:srgbClr val="009DD9"/>
                </a:solidFill>
              </a:rPr>
              <a:t>E</a:t>
            </a:r>
            <a:r>
              <a:rPr sz="2800" spc="130" dirty="0">
                <a:solidFill>
                  <a:srgbClr val="009DD9"/>
                </a:solidFill>
              </a:rPr>
              <a:t>M</a:t>
            </a:r>
            <a:r>
              <a:rPr sz="2800" spc="-60" dirty="0">
                <a:solidFill>
                  <a:srgbClr val="009DD9"/>
                </a:solidFill>
              </a:rPr>
              <a:t>A</a:t>
            </a:r>
            <a:r>
              <a:rPr sz="2800" spc="140" dirty="0">
                <a:solidFill>
                  <a:srgbClr val="009DD9"/>
                </a:solidFill>
              </a:rPr>
              <a:t>T</a:t>
            </a:r>
            <a:r>
              <a:rPr sz="2800" spc="145" dirty="0">
                <a:solidFill>
                  <a:srgbClr val="009DD9"/>
                </a:solidFill>
              </a:rPr>
              <a:t>I</a:t>
            </a:r>
            <a:r>
              <a:rPr sz="2800" spc="-5" dirty="0">
                <a:solidFill>
                  <a:srgbClr val="009DD9"/>
                </a:solidFill>
              </a:rPr>
              <a:t>C</a:t>
            </a:r>
            <a:r>
              <a:rPr sz="2800" spc="325" dirty="0">
                <a:solidFill>
                  <a:srgbClr val="009DD9"/>
                </a:solidFill>
              </a:rPr>
              <a:t> </a:t>
            </a:r>
            <a:r>
              <a:rPr sz="2800" spc="-75" dirty="0">
                <a:solidFill>
                  <a:srgbClr val="009DD9"/>
                </a:solidFill>
              </a:rPr>
              <a:t>P</a:t>
            </a:r>
            <a:r>
              <a:rPr sz="2800" spc="130" dirty="0">
                <a:solidFill>
                  <a:srgbClr val="009DD9"/>
                </a:solidFill>
              </a:rPr>
              <a:t>A</a:t>
            </a:r>
            <a:r>
              <a:rPr sz="2800" spc="135" dirty="0">
                <a:solidFill>
                  <a:srgbClr val="009DD9"/>
                </a:solidFill>
              </a:rPr>
              <a:t>I</a:t>
            </a:r>
            <a:r>
              <a:rPr sz="2800" spc="130" dirty="0">
                <a:solidFill>
                  <a:srgbClr val="009DD9"/>
                </a:solidFill>
              </a:rPr>
              <a:t>R</a:t>
            </a:r>
            <a:r>
              <a:rPr sz="2800" spc="-5" dirty="0">
                <a:solidFill>
                  <a:srgbClr val="009DD9"/>
                </a:solidFill>
              </a:rPr>
              <a:t>S</a:t>
            </a:r>
            <a:r>
              <a:rPr sz="2800" spc="215" dirty="0">
                <a:solidFill>
                  <a:srgbClr val="009DD9"/>
                </a:solidFill>
              </a:rPr>
              <a:t> </a:t>
            </a:r>
            <a:r>
              <a:rPr sz="2800" spc="130" dirty="0">
                <a:solidFill>
                  <a:srgbClr val="009DD9"/>
                </a:solidFill>
              </a:rPr>
              <a:t>AC</a:t>
            </a:r>
            <a:r>
              <a:rPr sz="2800" spc="140" dirty="0">
                <a:solidFill>
                  <a:srgbClr val="009DD9"/>
                </a:solidFill>
              </a:rPr>
              <a:t>COR</a:t>
            </a:r>
            <a:r>
              <a:rPr sz="2800" spc="130" dirty="0">
                <a:solidFill>
                  <a:srgbClr val="009DD9"/>
                </a:solidFill>
              </a:rPr>
              <a:t>D</a:t>
            </a:r>
            <a:r>
              <a:rPr sz="2800" spc="145" dirty="0">
                <a:solidFill>
                  <a:srgbClr val="009DD9"/>
                </a:solidFill>
              </a:rPr>
              <a:t>I</a:t>
            </a:r>
            <a:r>
              <a:rPr sz="2800" spc="140" dirty="0">
                <a:solidFill>
                  <a:srgbClr val="009DD9"/>
                </a:solidFill>
              </a:rPr>
              <a:t>N</a:t>
            </a:r>
            <a:r>
              <a:rPr sz="2800" spc="-5" dirty="0">
                <a:solidFill>
                  <a:srgbClr val="009DD9"/>
                </a:solidFill>
              </a:rPr>
              <a:t>G</a:t>
            </a:r>
            <a:r>
              <a:rPr sz="2800" spc="325" dirty="0">
                <a:solidFill>
                  <a:srgbClr val="009DD9"/>
                </a:solidFill>
              </a:rPr>
              <a:t> </a:t>
            </a:r>
            <a:r>
              <a:rPr sz="2800" spc="80" dirty="0">
                <a:solidFill>
                  <a:srgbClr val="009DD9"/>
                </a:solidFill>
              </a:rPr>
              <a:t>T</a:t>
            </a:r>
            <a:r>
              <a:rPr sz="2800" spc="-5" dirty="0">
                <a:solidFill>
                  <a:srgbClr val="009DD9"/>
                </a:solidFill>
              </a:rPr>
              <a:t>O</a:t>
            </a:r>
            <a:r>
              <a:rPr sz="2800" dirty="0">
                <a:solidFill>
                  <a:srgbClr val="009DD9"/>
                </a:solidFill>
              </a:rPr>
              <a:t>	</a:t>
            </a:r>
            <a:r>
              <a:rPr sz="2800" u="heavy" spc="130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</a:rPr>
              <a:t>TYPE </a:t>
            </a:r>
            <a:r>
              <a:rPr sz="2800" spc="130" dirty="0">
                <a:solidFill>
                  <a:srgbClr val="009DD9"/>
                </a:solidFill>
              </a:rPr>
              <a:t> </a:t>
            </a:r>
            <a:r>
              <a:rPr sz="2800" u="heavy" spc="60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</a:rPr>
              <a:t>OF</a:t>
            </a:r>
            <a:r>
              <a:rPr sz="2800" u="heavy" spc="285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</a:rPr>
              <a:t> </a:t>
            </a:r>
            <a:r>
              <a:rPr sz="2800" u="heavy" spc="125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</a:rPr>
              <a:t>CONSTRAINT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643042" y="1500124"/>
            <a:ext cx="2862183" cy="175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84982" y="850987"/>
            <a:ext cx="5245100" cy="112522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320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. Closed</a:t>
            </a:r>
            <a:r>
              <a:rPr sz="2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  <a:p>
            <a:pPr marL="378460">
              <a:lnSpc>
                <a:spcPct val="100000"/>
              </a:lnSpc>
              <a:spcBef>
                <a:spcPts val="675"/>
              </a:spcBef>
            </a:pPr>
            <a:r>
              <a:rPr sz="2800" spc="-55" dirty="0">
                <a:latin typeface="Arial"/>
                <a:cs typeface="Arial"/>
              </a:rPr>
              <a:t>Two </a:t>
            </a:r>
            <a:r>
              <a:rPr sz="2800" spc="-5" dirty="0">
                <a:latin typeface="Arial"/>
                <a:cs typeface="Arial"/>
              </a:rPr>
              <a:t>elements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5" dirty="0">
                <a:latin typeface="Arial"/>
                <a:cs typeface="Arial"/>
              </a:rPr>
              <a:t>pair </a:t>
            </a:r>
            <a:r>
              <a:rPr sz="2800" dirty="0">
                <a:latin typeface="Arial"/>
                <a:cs typeface="Arial"/>
              </a:rPr>
              <a:t>are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9DD9"/>
                </a:solidFill>
                <a:latin typeface="Arial"/>
                <a:cs typeface="Arial"/>
              </a:rPr>
              <a:t>held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41132" y="1951177"/>
            <a:ext cx="990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3234" algn="l"/>
              </a:tabLst>
            </a:pPr>
            <a:r>
              <a:rPr sz="2800" spc="-5" dirty="0">
                <a:latin typeface="Arial"/>
                <a:cs typeface="Arial"/>
              </a:rPr>
              <a:t>to	get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988809" y="3143199"/>
            <a:ext cx="1784815" cy="2534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0265" y="1951177"/>
            <a:ext cx="6949440" cy="4233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3405" marR="5080">
              <a:lnSpc>
                <a:spcPct val="100000"/>
              </a:lnSpc>
              <a:spcBef>
                <a:spcPts val="95"/>
              </a:spcBef>
              <a:tabLst>
                <a:tab pos="4594860" algn="l"/>
              </a:tabLst>
            </a:pPr>
            <a:r>
              <a:rPr sz="2800" dirty="0">
                <a:solidFill>
                  <a:srgbClr val="009DD9"/>
                </a:solidFill>
                <a:latin typeface="Arial"/>
                <a:cs typeface="Arial"/>
              </a:rPr>
              <a:t>together	mechanically  </a:t>
            </a:r>
            <a:r>
              <a:rPr sz="2800" dirty="0">
                <a:latin typeface="Arial"/>
                <a:cs typeface="Arial"/>
              </a:rPr>
              <a:t>required relative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motion.  </a:t>
            </a:r>
            <a:r>
              <a:rPr sz="2800" spc="-5" dirty="0">
                <a:latin typeface="Arial"/>
                <a:cs typeface="Arial"/>
              </a:rPr>
              <a:t>Eg. All lower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pairs</a:t>
            </a:r>
            <a:endParaRPr sz="2800">
              <a:latin typeface="Arial"/>
              <a:cs typeface="Arial"/>
            </a:endParaRPr>
          </a:p>
          <a:p>
            <a:pPr marL="2533650">
              <a:lnSpc>
                <a:spcPct val="100000"/>
              </a:lnSpc>
              <a:spcBef>
                <a:spcPts val="610"/>
              </a:spcBef>
            </a:pP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2. Unclosed</a:t>
            </a:r>
            <a:r>
              <a:rPr sz="32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3200">
              <a:latin typeface="Arial"/>
              <a:cs typeface="Arial"/>
            </a:endParaRPr>
          </a:p>
          <a:p>
            <a:pPr marL="295275" indent="-283210">
              <a:lnSpc>
                <a:spcPct val="100000"/>
              </a:lnSpc>
              <a:spcBef>
                <a:spcPts val="18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Arial"/>
                <a:cs typeface="Arial"/>
              </a:rPr>
              <a:t>Elements </a:t>
            </a:r>
            <a:r>
              <a:rPr sz="2800" dirty="0">
                <a:latin typeface="Arial"/>
                <a:cs typeface="Arial"/>
              </a:rPr>
              <a:t>are </a:t>
            </a:r>
            <a:r>
              <a:rPr sz="2800" dirty="0">
                <a:solidFill>
                  <a:srgbClr val="009DD9"/>
                </a:solidFill>
                <a:latin typeface="Arial"/>
                <a:cs typeface="Arial"/>
              </a:rPr>
              <a:t>not </a:t>
            </a:r>
            <a:r>
              <a:rPr sz="2800" spc="-5" dirty="0">
                <a:solidFill>
                  <a:srgbClr val="009DD9"/>
                </a:solidFill>
                <a:latin typeface="Arial"/>
                <a:cs typeface="Arial"/>
              </a:rPr>
              <a:t>held</a:t>
            </a:r>
            <a:r>
              <a:rPr sz="2800" spc="3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9DD9"/>
                </a:solidFill>
                <a:latin typeface="Arial"/>
                <a:cs typeface="Arial"/>
              </a:rPr>
              <a:t>mechanically.</a:t>
            </a:r>
            <a:endParaRPr sz="2800">
              <a:latin typeface="Arial"/>
              <a:cs typeface="Arial"/>
            </a:endParaRPr>
          </a:p>
          <a:p>
            <a:pPr marL="12700" marR="939165">
              <a:lnSpc>
                <a:spcPct val="10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  <a:tab pos="1263650" algn="l"/>
                <a:tab pos="1781810" algn="l"/>
                <a:tab pos="3167380" algn="l"/>
                <a:tab pos="3782060" algn="l"/>
                <a:tab pos="4514850" algn="l"/>
                <a:tab pos="5704205" algn="l"/>
              </a:tabLst>
            </a:pPr>
            <a:r>
              <a:rPr sz="2800" spc="-5" dirty="0">
                <a:latin typeface="Arial"/>
                <a:cs typeface="Arial"/>
              </a:rPr>
              <a:t>Held	</a:t>
            </a:r>
            <a:r>
              <a:rPr sz="2800" spc="5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c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nt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ct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by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the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009DD9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009DD9"/>
                </a:solidFill>
                <a:latin typeface="Arial"/>
                <a:cs typeface="Arial"/>
              </a:rPr>
              <a:t>c</a:t>
            </a:r>
            <a:r>
              <a:rPr sz="2800" spc="-5" dirty="0">
                <a:solidFill>
                  <a:srgbClr val="009DD9"/>
                </a:solidFill>
                <a:latin typeface="Arial"/>
                <a:cs typeface="Arial"/>
              </a:rPr>
              <a:t>ti</a:t>
            </a:r>
            <a:r>
              <a:rPr sz="2800" dirty="0">
                <a:solidFill>
                  <a:srgbClr val="009DD9"/>
                </a:solidFill>
                <a:latin typeface="Arial"/>
                <a:cs typeface="Arial"/>
              </a:rPr>
              <a:t>o</a:t>
            </a:r>
            <a:r>
              <a:rPr sz="2800" spc="-5" dirty="0">
                <a:solidFill>
                  <a:srgbClr val="009DD9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009DD9"/>
                </a:solidFill>
                <a:latin typeface="Arial"/>
                <a:cs typeface="Arial"/>
              </a:rPr>
              <a:t>of  </a:t>
            </a:r>
            <a:r>
              <a:rPr sz="2800" dirty="0">
                <a:solidFill>
                  <a:srgbClr val="009DD9"/>
                </a:solidFill>
                <a:latin typeface="Arial"/>
                <a:cs typeface="Arial"/>
              </a:rPr>
              <a:t>external</a:t>
            </a:r>
            <a:r>
              <a:rPr sz="2800" spc="-5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9DD9"/>
                </a:solidFill>
                <a:latin typeface="Arial"/>
                <a:cs typeface="Arial"/>
              </a:rPr>
              <a:t>forces.</a:t>
            </a:r>
            <a:endParaRPr sz="2800">
              <a:latin typeface="Arial"/>
              <a:cs typeface="Arial"/>
            </a:endParaRPr>
          </a:p>
          <a:p>
            <a:pPr marL="12700" marR="941069">
              <a:lnSpc>
                <a:spcPct val="100000"/>
              </a:lnSpc>
              <a:tabLst>
                <a:tab pos="713740" algn="l"/>
                <a:tab pos="1632585" algn="l"/>
                <a:tab pos="2395220" algn="l"/>
                <a:tab pos="3533140" algn="l"/>
                <a:tab pos="4772660" algn="l"/>
              </a:tabLst>
            </a:pPr>
            <a:r>
              <a:rPr sz="2800" spc="-10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g</a:t>
            </a:r>
            <a:r>
              <a:rPr sz="2800" spc="-5" dirty="0">
                <a:latin typeface="Arial"/>
                <a:cs typeface="Arial"/>
              </a:rPr>
              <a:t>.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Cam</a:t>
            </a:r>
            <a:r>
              <a:rPr sz="2800" dirty="0">
                <a:latin typeface="Arial"/>
                <a:cs typeface="Arial"/>
              </a:rPr>
              <a:t>	an</a:t>
            </a:r>
            <a:r>
              <a:rPr sz="2800" spc="-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s</a:t>
            </a:r>
            <a:r>
              <a:rPr sz="2800" dirty="0">
                <a:latin typeface="Arial"/>
                <a:cs typeface="Arial"/>
              </a:rPr>
              <a:t>p</a:t>
            </a:r>
            <a:r>
              <a:rPr sz="2800" spc="-5" dirty="0">
                <a:latin typeface="Arial"/>
                <a:cs typeface="Arial"/>
              </a:rPr>
              <a:t>ri</a:t>
            </a:r>
            <a:r>
              <a:rPr sz="2800" spc="5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g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l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d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fo</a:t>
            </a:r>
            <a:r>
              <a:rPr sz="2800" dirty="0">
                <a:latin typeface="Arial"/>
                <a:cs typeface="Arial"/>
              </a:rPr>
              <a:t>l</a:t>
            </a:r>
            <a:r>
              <a:rPr sz="2800" spc="-5" dirty="0">
                <a:latin typeface="Arial"/>
                <a:cs typeface="Arial"/>
              </a:rPr>
              <a:t>l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w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r  </a:t>
            </a:r>
            <a:r>
              <a:rPr sz="2800" dirty="0">
                <a:latin typeface="Arial"/>
                <a:cs typeface="Arial"/>
              </a:rPr>
              <a:t>pair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6534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CONSTRAINED</a:t>
            </a:r>
            <a:r>
              <a:rPr sz="3600" spc="215" dirty="0"/>
              <a:t> </a:t>
            </a:r>
            <a:r>
              <a:rPr sz="3600" spc="120" dirty="0"/>
              <a:t>MOTION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4526475" y="1249867"/>
            <a:ext cx="3987776" cy="1043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884" y="2341044"/>
            <a:ext cx="2260040" cy="24219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60619" y="4256900"/>
            <a:ext cx="2637466" cy="14654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1140" y="1296162"/>
            <a:ext cx="8455025" cy="5089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5425" indent="-213360">
              <a:lnSpc>
                <a:spcPct val="100000"/>
              </a:lnSpc>
              <a:spcBef>
                <a:spcPts val="105"/>
              </a:spcBef>
              <a:buSzPct val="95000"/>
              <a:buAutoNum type="arabicPeriod"/>
              <a:tabLst>
                <a:tab pos="226060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Completely constrained</a:t>
            </a:r>
            <a:r>
              <a:rPr sz="20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Motion:</a:t>
            </a:r>
            <a:endParaRPr sz="2000">
              <a:latin typeface="Arial"/>
              <a:cs typeface="Arial"/>
            </a:endParaRPr>
          </a:p>
          <a:p>
            <a:pPr marL="12700" marR="469963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Motion in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definite direction  </a:t>
            </a:r>
            <a:r>
              <a:rPr sz="2000" dirty="0">
                <a:latin typeface="Arial"/>
                <a:cs typeface="Arial"/>
              </a:rPr>
              <a:t>irrespective of the direction of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  force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applied.</a:t>
            </a:r>
            <a:endParaRPr sz="2000">
              <a:latin typeface="Arial"/>
              <a:cs typeface="Arial"/>
            </a:endParaRPr>
          </a:p>
          <a:p>
            <a:pPr marL="3340100" indent="-279400" algn="just">
              <a:lnSpc>
                <a:spcPts val="2000"/>
              </a:lnSpc>
              <a:buSzPct val="95000"/>
              <a:buAutoNum type="arabicPeriod" startAt="2"/>
              <a:tabLst>
                <a:tab pos="3340735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Successfully (partially) constrained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Motion:</a:t>
            </a:r>
            <a:endParaRPr sz="2000">
              <a:latin typeface="Arial"/>
              <a:cs typeface="Arial"/>
            </a:endParaRPr>
          </a:p>
          <a:p>
            <a:pPr marL="3263900" indent="-203200" algn="just">
              <a:lnSpc>
                <a:spcPct val="100000"/>
              </a:lnSpc>
              <a:buSzPct val="95000"/>
              <a:buFont typeface="Wingdings"/>
              <a:buChar char=""/>
              <a:tabLst>
                <a:tab pos="3264535" algn="l"/>
              </a:tabLst>
            </a:pPr>
            <a:r>
              <a:rPr sz="2000" spc="-5" dirty="0">
                <a:latin typeface="Arial"/>
                <a:cs typeface="Arial"/>
              </a:rPr>
              <a:t>Constrained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motion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not</a:t>
            </a:r>
            <a:r>
              <a:rPr sz="2000" spc="15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latin typeface="Arial"/>
                <a:cs typeface="Arial"/>
              </a:rPr>
              <a:t>completed</a:t>
            </a:r>
            <a:r>
              <a:rPr sz="2000" spc="17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9DD9"/>
                </a:solidFill>
                <a:latin typeface="Arial"/>
                <a:cs typeface="Arial"/>
              </a:rPr>
              <a:t>by</a:t>
            </a:r>
            <a:r>
              <a:rPr sz="2000" spc="17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itself</a:t>
            </a:r>
            <a:endParaRPr sz="2000">
              <a:latin typeface="Arial"/>
              <a:cs typeface="Arial"/>
            </a:endParaRPr>
          </a:p>
          <a:p>
            <a:pPr marL="3061335" algn="just">
              <a:lnSpc>
                <a:spcPct val="100000"/>
              </a:lnSpc>
            </a:pP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but by some other</a:t>
            </a:r>
            <a:r>
              <a:rPr sz="2000" spc="-11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means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3061335" marR="5080" algn="just">
              <a:lnSpc>
                <a:spcPct val="100000"/>
              </a:lnSpc>
              <a:buSzPct val="95000"/>
              <a:buFont typeface="Wingdings"/>
              <a:buChar char=""/>
              <a:tabLst>
                <a:tab pos="3264535" algn="l"/>
              </a:tabLst>
            </a:pPr>
            <a:r>
              <a:rPr sz="2000" spc="-5" dirty="0">
                <a:latin typeface="Arial"/>
                <a:cs typeface="Arial"/>
              </a:rPr>
              <a:t>Constrained </a:t>
            </a:r>
            <a:r>
              <a:rPr sz="2000" dirty="0">
                <a:latin typeface="Arial"/>
                <a:cs typeface="Arial"/>
              </a:rPr>
              <a:t>motion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successful when  </a:t>
            </a:r>
            <a:r>
              <a:rPr sz="2000" spc="-5" dirty="0">
                <a:latin typeface="Arial"/>
                <a:cs typeface="Arial"/>
              </a:rPr>
              <a:t>compressive </a:t>
            </a:r>
            <a:r>
              <a:rPr sz="2000" dirty="0">
                <a:latin typeface="Arial"/>
                <a:cs typeface="Arial"/>
              </a:rPr>
              <a:t>load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applied on </a:t>
            </a:r>
            <a:r>
              <a:rPr sz="2000" spc="-5" dirty="0">
                <a:latin typeface="Arial"/>
                <a:cs typeface="Arial"/>
              </a:rPr>
              <a:t>the shaft </a:t>
            </a:r>
            <a:r>
              <a:rPr sz="2000" dirty="0">
                <a:latin typeface="Arial"/>
                <a:cs typeface="Arial"/>
              </a:rPr>
              <a:t>of the  foot step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bearing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317500">
              <a:lnSpc>
                <a:spcPct val="100000"/>
              </a:lnSpc>
              <a:spcBef>
                <a:spcPts val="1560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3. Incompletely constrained</a:t>
            </a:r>
            <a:r>
              <a:rPr sz="2000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motion:</a:t>
            </a:r>
            <a:endParaRPr sz="2000">
              <a:latin typeface="Arial"/>
              <a:cs typeface="Arial"/>
            </a:endParaRPr>
          </a:p>
          <a:p>
            <a:pPr marL="317500" marR="3510915">
              <a:lnSpc>
                <a:spcPct val="100000"/>
              </a:lnSpc>
            </a:pP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Motion </a:t>
            </a:r>
            <a:r>
              <a:rPr sz="2000" spc="-5" dirty="0">
                <a:latin typeface="Arial"/>
                <a:cs typeface="Arial"/>
              </a:rPr>
              <a:t>between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pair </a:t>
            </a:r>
            <a:r>
              <a:rPr sz="2000" dirty="0">
                <a:latin typeface="Arial"/>
                <a:cs typeface="Arial"/>
              </a:rPr>
              <a:t>can </a:t>
            </a:r>
            <a:r>
              <a:rPr sz="2000" spc="-5" dirty="0">
                <a:latin typeface="Arial"/>
                <a:cs typeface="Arial"/>
              </a:rPr>
              <a:t>take </a:t>
            </a:r>
            <a:r>
              <a:rPr sz="2000" dirty="0">
                <a:latin typeface="Arial"/>
                <a:cs typeface="Arial"/>
              </a:rPr>
              <a:t>place </a:t>
            </a:r>
            <a:r>
              <a:rPr sz="2000" spc="-5" dirty="0">
                <a:latin typeface="Arial"/>
                <a:cs typeface="Arial"/>
              </a:rPr>
              <a:t>in 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more than one</a:t>
            </a:r>
            <a:r>
              <a:rPr sz="2000" spc="-8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direction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660"/>
              </a:spcBef>
            </a:pPr>
            <a:r>
              <a:rPr sz="1800" spc="-5" dirty="0">
                <a:latin typeface="Arial"/>
                <a:cs typeface="Arial"/>
              </a:rPr>
              <a:t>Circular shaft in a circular hole </a:t>
            </a:r>
            <a:r>
              <a:rPr sz="1800" dirty="0">
                <a:latin typeface="Arial"/>
                <a:cs typeface="Arial"/>
              </a:rPr>
              <a:t>may </a:t>
            </a:r>
            <a:r>
              <a:rPr sz="1800" spc="-5" dirty="0">
                <a:latin typeface="Arial"/>
                <a:cs typeface="Arial"/>
              </a:rPr>
              <a:t>have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rotary</a:t>
            </a:r>
            <a:endParaRPr sz="1800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and reciprocating motion. </a:t>
            </a:r>
            <a:r>
              <a:rPr sz="1800" dirty="0">
                <a:latin typeface="Arial"/>
                <a:cs typeface="Arial"/>
              </a:rPr>
              <a:t>Both </a:t>
            </a:r>
            <a:r>
              <a:rPr sz="1800" spc="-5" dirty="0">
                <a:latin typeface="Arial"/>
                <a:cs typeface="Arial"/>
              </a:rPr>
              <a:t>are independent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each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other.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5440"/>
            <a:ext cx="4636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00" dirty="0">
                <a:solidFill>
                  <a:srgbClr val="009DD9"/>
                </a:solidFill>
                <a:latin typeface="Times New Roman"/>
                <a:cs typeface="Times New Roman"/>
              </a:rPr>
              <a:t>KINEMATIC</a:t>
            </a:r>
            <a:r>
              <a:rPr sz="3600" spc="170" dirty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3600" spc="120" dirty="0">
                <a:solidFill>
                  <a:srgbClr val="009DD9"/>
                </a:solidFill>
                <a:latin typeface="Times New Roman"/>
                <a:cs typeface="Times New Roman"/>
              </a:rPr>
              <a:t>CHAIN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6800" y="3786251"/>
            <a:ext cx="2014347" cy="60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3000" y="4624374"/>
            <a:ext cx="1828800" cy="722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1295755"/>
            <a:ext cx="8075930" cy="4103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 algn="just">
              <a:lnSpc>
                <a:spcPct val="110100"/>
              </a:lnSpc>
              <a:spcBef>
                <a:spcPts val="95"/>
              </a:spcBef>
            </a:pP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Group </a:t>
            </a:r>
            <a:r>
              <a:rPr sz="2000" spc="-5" dirty="0">
                <a:solidFill>
                  <a:srgbClr val="17406C"/>
                </a:solidFill>
                <a:latin typeface="Times New Roman"/>
                <a:cs typeface="Times New Roman"/>
              </a:rPr>
              <a:t>of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links </a:t>
            </a:r>
            <a:r>
              <a:rPr sz="2000" spc="-5" dirty="0">
                <a:solidFill>
                  <a:srgbClr val="17406C"/>
                </a:solidFill>
                <a:latin typeface="Times New Roman"/>
                <a:cs typeface="Times New Roman"/>
              </a:rPr>
              <a:t>either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joined </a:t>
            </a:r>
            <a:r>
              <a:rPr sz="2000" spc="-5" dirty="0">
                <a:solidFill>
                  <a:srgbClr val="17406C"/>
                </a:solidFill>
                <a:latin typeface="Times New Roman"/>
                <a:cs typeface="Times New Roman"/>
              </a:rPr>
              <a:t>together </a:t>
            </a: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or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arranged </a:t>
            </a:r>
            <a:r>
              <a:rPr sz="2000" spc="-10" dirty="0">
                <a:solidFill>
                  <a:srgbClr val="17406C"/>
                </a:solidFill>
                <a:latin typeface="Times New Roman"/>
                <a:cs typeface="Times New Roman"/>
              </a:rPr>
              <a:t>in </a:t>
            </a: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Times New Roman"/>
                <a:cs typeface="Times New Roman"/>
              </a:rPr>
              <a:t>manner </a:t>
            </a: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that </a:t>
            </a:r>
            <a:r>
              <a:rPr sz="2000" spc="-5" dirty="0">
                <a:solidFill>
                  <a:srgbClr val="17406C"/>
                </a:solidFill>
                <a:latin typeface="Times New Roman"/>
                <a:cs typeface="Times New Roman"/>
              </a:rPr>
              <a:t>permits them  to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move relative </a:t>
            </a:r>
            <a:r>
              <a:rPr sz="2000" u="sng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(i.e. completely </a:t>
            </a:r>
            <a:r>
              <a:rPr sz="2000" u="sng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or </a:t>
            </a:r>
            <a:r>
              <a:rPr sz="2000" u="sng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successfully constrained motion)</a:t>
            </a:r>
            <a:r>
              <a:rPr sz="2000" spc="-5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17406C"/>
                </a:solidFill>
                <a:latin typeface="Times New Roman"/>
                <a:cs typeface="Times New Roman"/>
              </a:rPr>
              <a:t>to </a:t>
            </a: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one  </a:t>
            </a:r>
            <a:r>
              <a:rPr sz="2000" spc="-15" dirty="0">
                <a:solidFill>
                  <a:srgbClr val="17406C"/>
                </a:solidFill>
                <a:latin typeface="Times New Roman"/>
                <a:cs typeface="Times New Roman"/>
              </a:rPr>
              <a:t>another.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35"/>
              </a:spcBef>
            </a:pPr>
            <a:r>
              <a:rPr sz="2000" spc="-5" dirty="0">
                <a:solidFill>
                  <a:srgbClr val="17406C"/>
                </a:solidFill>
                <a:latin typeface="Times New Roman"/>
                <a:cs typeface="Times New Roman"/>
              </a:rPr>
              <a:t>Example: </a:t>
            </a: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4 bar</a:t>
            </a:r>
            <a:r>
              <a:rPr sz="2000" spc="-45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chain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50"/>
              </a:spcBef>
            </a:pP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The following relationship holds for </a:t>
            </a:r>
            <a:r>
              <a:rPr sz="2000" spc="-5" dirty="0">
                <a:solidFill>
                  <a:srgbClr val="17406C"/>
                </a:solidFill>
                <a:latin typeface="Times New Roman"/>
                <a:cs typeface="Times New Roman"/>
              </a:rPr>
              <a:t>kinematic</a:t>
            </a:r>
            <a:r>
              <a:rPr sz="2000" spc="-17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17406C"/>
                </a:solidFill>
                <a:latin typeface="Times New Roman"/>
                <a:cs typeface="Times New Roman"/>
              </a:rPr>
              <a:t>chain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3747135">
              <a:lnSpc>
                <a:spcPct val="100000"/>
              </a:lnSpc>
              <a:spcBef>
                <a:spcPts val="1515"/>
              </a:spcBef>
            </a:pPr>
            <a:r>
              <a:rPr sz="2800" spc="-5" dirty="0">
                <a:latin typeface="Times New Roman"/>
                <a:cs typeface="Times New Roman"/>
              </a:rPr>
              <a:t>Where</a:t>
            </a:r>
            <a:endParaRPr sz="2800">
              <a:latin typeface="Times New Roman"/>
              <a:cs typeface="Times New Roman"/>
            </a:endParaRPr>
          </a:p>
          <a:p>
            <a:pPr marL="3834129">
              <a:lnSpc>
                <a:spcPts val="3220"/>
              </a:lnSpc>
            </a:pPr>
            <a:r>
              <a:rPr sz="2800" spc="-5" dirty="0">
                <a:latin typeface="Times New Roman"/>
                <a:cs typeface="Times New Roman"/>
              </a:rPr>
              <a:t>p = number of lower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pairs</a:t>
            </a:r>
            <a:endParaRPr sz="2800">
              <a:latin typeface="Times New Roman"/>
              <a:cs typeface="Times New Roman"/>
            </a:endParaRPr>
          </a:p>
          <a:p>
            <a:pPr marL="3747135">
              <a:lnSpc>
                <a:spcPts val="3215"/>
              </a:lnSpc>
              <a:tabLst>
                <a:tab pos="4121785" algn="l"/>
              </a:tabLst>
            </a:pPr>
            <a:r>
              <a:rPr sz="2800" b="1" spc="-5" dirty="0">
                <a:latin typeface="Noto Sans"/>
                <a:cs typeface="Noto Sans"/>
              </a:rPr>
              <a:t>l	</a:t>
            </a:r>
            <a:r>
              <a:rPr sz="2800" spc="-5" dirty="0">
                <a:latin typeface="Times New Roman"/>
                <a:cs typeface="Times New Roman"/>
              </a:rPr>
              <a:t>= number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links</a:t>
            </a:r>
            <a:endParaRPr sz="2800">
              <a:latin typeface="Times New Roman"/>
              <a:cs typeface="Times New Roman"/>
            </a:endParaRPr>
          </a:p>
          <a:p>
            <a:pPr marL="3747135">
              <a:lnSpc>
                <a:spcPct val="100000"/>
              </a:lnSpc>
              <a:spcBef>
                <a:spcPts val="300"/>
              </a:spcBef>
              <a:tabLst>
                <a:tab pos="4110354" algn="l"/>
              </a:tabLst>
            </a:pPr>
            <a:r>
              <a:rPr sz="2800" spc="-5" dirty="0">
                <a:latin typeface="Times New Roman"/>
                <a:cs typeface="Times New Roman"/>
              </a:rPr>
              <a:t>j	= Number of binary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joints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5440"/>
            <a:ext cx="4636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00" dirty="0">
                <a:solidFill>
                  <a:srgbClr val="009DD9"/>
                </a:solidFill>
                <a:latin typeface="Times New Roman"/>
                <a:cs typeface="Times New Roman"/>
              </a:rPr>
              <a:t>KINEMATIC</a:t>
            </a:r>
            <a:r>
              <a:rPr sz="3600" spc="170" dirty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3600" spc="120" dirty="0">
                <a:solidFill>
                  <a:srgbClr val="009DD9"/>
                </a:solidFill>
                <a:latin typeface="Times New Roman"/>
                <a:cs typeface="Times New Roman"/>
              </a:rPr>
              <a:t>CHAIN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8865" y="1752600"/>
            <a:ext cx="2014347" cy="60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05400" y="1752650"/>
            <a:ext cx="1828800" cy="722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9740" y="2996260"/>
            <a:ext cx="8224520" cy="3195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516890" algn="l"/>
                <a:tab pos="1361440" algn="l"/>
                <a:tab pos="1720850" algn="l"/>
                <a:tab pos="2722880" algn="l"/>
                <a:tab pos="4025900" algn="l"/>
                <a:tab pos="5030470" algn="l"/>
                <a:tab pos="5501005" algn="l"/>
                <a:tab pos="7259955" algn="l"/>
              </a:tabLst>
            </a:pPr>
            <a:r>
              <a:rPr sz="2800" dirty="0">
                <a:latin typeface="Arial"/>
                <a:cs typeface="Arial"/>
              </a:rPr>
              <a:t>If	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LHS	&gt;	</a:t>
            </a: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RHS</a:t>
            </a:r>
            <a:r>
              <a:rPr sz="2800" dirty="0">
                <a:latin typeface="Arial"/>
                <a:cs typeface="Arial"/>
              </a:rPr>
              <a:t>,	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Locked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ain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or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redundant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c</a:t>
            </a:r>
            <a:r>
              <a:rPr sz="2800" dirty="0">
                <a:latin typeface="Arial"/>
                <a:cs typeface="Arial"/>
              </a:rPr>
              <a:t>h</a:t>
            </a:r>
            <a:r>
              <a:rPr sz="2800" spc="-5" dirty="0">
                <a:latin typeface="Arial"/>
                <a:cs typeface="Arial"/>
              </a:rPr>
              <a:t>ai</a:t>
            </a:r>
            <a:r>
              <a:rPr sz="2800" spc="10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;  </a:t>
            </a:r>
            <a:r>
              <a:rPr sz="2800" spc="-5" dirty="0">
                <a:latin typeface="Arial"/>
                <a:cs typeface="Arial"/>
              </a:rPr>
              <a:t>no </a:t>
            </a:r>
            <a:r>
              <a:rPr sz="2800" dirty="0">
                <a:latin typeface="Arial"/>
                <a:cs typeface="Arial"/>
              </a:rPr>
              <a:t>relative </a:t>
            </a:r>
            <a:r>
              <a:rPr sz="2800" spc="-5" dirty="0">
                <a:latin typeface="Arial"/>
                <a:cs typeface="Arial"/>
              </a:rPr>
              <a:t>motion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possible.</a:t>
            </a:r>
            <a:endParaRPr sz="2800">
              <a:latin typeface="Arial"/>
              <a:cs typeface="Arial"/>
            </a:endParaRPr>
          </a:p>
          <a:p>
            <a:pPr marL="12700" marR="6350">
              <a:lnSpc>
                <a:spcPct val="100000"/>
              </a:lnSpc>
              <a:spcBef>
                <a:spcPts val="2400"/>
              </a:spcBef>
              <a:tabLst>
                <a:tab pos="957580" algn="l"/>
                <a:tab pos="1419225" algn="l"/>
                <a:tab pos="2522855" algn="l"/>
                <a:tab pos="4697730" algn="l"/>
                <a:tab pos="5803265" algn="l"/>
                <a:tab pos="6630670" algn="l"/>
                <a:tab pos="7952105" algn="l"/>
              </a:tabLst>
            </a:pP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LHS	=	RHS</a:t>
            </a:r>
            <a:r>
              <a:rPr sz="2800" spc="-5" dirty="0">
                <a:latin typeface="Arial"/>
                <a:cs typeface="Arial"/>
              </a:rPr>
              <a:t>,	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Con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tr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.</a:t>
            </a:r>
            <a:r>
              <a:rPr sz="2800" spc="-15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.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.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mot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on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is  </a:t>
            </a:r>
            <a:r>
              <a:rPr sz="2800" dirty="0">
                <a:latin typeface="Arial"/>
                <a:cs typeface="Arial"/>
              </a:rPr>
              <a:t>completely constrained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405"/>
              </a:spcBef>
              <a:tabLst>
                <a:tab pos="866140" algn="l"/>
                <a:tab pos="1237615" algn="l"/>
                <a:tab pos="2250440" algn="l"/>
                <a:tab pos="4653915" algn="l"/>
                <a:tab pos="5768340" algn="l"/>
                <a:tab pos="6405245" algn="l"/>
                <a:tab pos="7063740" algn="l"/>
              </a:tabLst>
            </a:pP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LHS	&lt;	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800" spc="-5" dirty="0">
                <a:latin typeface="Arial"/>
                <a:cs typeface="Arial"/>
              </a:rPr>
              <a:t>,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800" spc="1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tr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.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i="1" spc="-5" dirty="0">
                <a:latin typeface="Arial"/>
                <a:cs typeface="Arial"/>
              </a:rPr>
              <a:t>i</a:t>
            </a:r>
            <a:r>
              <a:rPr sz="2800" i="1" spc="-15" dirty="0">
                <a:latin typeface="Arial"/>
                <a:cs typeface="Arial"/>
              </a:rPr>
              <a:t>.</a:t>
            </a:r>
            <a:r>
              <a:rPr sz="2800" i="1" dirty="0">
                <a:latin typeface="Arial"/>
                <a:cs typeface="Arial"/>
              </a:rPr>
              <a:t>e</a:t>
            </a:r>
            <a:r>
              <a:rPr sz="2800" i="1" spc="-5" dirty="0">
                <a:latin typeface="Arial"/>
                <a:cs typeface="Arial"/>
              </a:rPr>
              <a:t>.</a:t>
            </a:r>
            <a:r>
              <a:rPr sz="2800" i="1" dirty="0">
                <a:latin typeface="Arial"/>
                <a:cs typeface="Arial"/>
              </a:rPr>
              <a:t>	</a:t>
            </a:r>
            <a:r>
              <a:rPr sz="2800" i="1" spc="-5" dirty="0">
                <a:latin typeface="Arial"/>
                <a:cs typeface="Arial"/>
              </a:rPr>
              <a:t>the</a:t>
            </a:r>
            <a:r>
              <a:rPr sz="2800" i="1" dirty="0">
                <a:latin typeface="Arial"/>
                <a:cs typeface="Arial"/>
              </a:rPr>
              <a:t>	</a:t>
            </a:r>
            <a:r>
              <a:rPr sz="2800" i="1" spc="-5" dirty="0">
                <a:latin typeface="Arial"/>
                <a:cs typeface="Arial"/>
              </a:rPr>
              <a:t>r</a:t>
            </a:r>
            <a:r>
              <a:rPr sz="2800" i="1" dirty="0">
                <a:latin typeface="Arial"/>
                <a:cs typeface="Arial"/>
              </a:rPr>
              <a:t>e</a:t>
            </a:r>
            <a:r>
              <a:rPr sz="2800" i="1" spc="-5" dirty="0">
                <a:latin typeface="Arial"/>
                <a:cs typeface="Arial"/>
              </a:rPr>
              <a:t>l</a:t>
            </a:r>
            <a:r>
              <a:rPr sz="2800" i="1" dirty="0">
                <a:latin typeface="Arial"/>
                <a:cs typeface="Arial"/>
              </a:rPr>
              <a:t>a</a:t>
            </a:r>
            <a:r>
              <a:rPr sz="2800" i="1" spc="-5" dirty="0">
                <a:latin typeface="Arial"/>
                <a:cs typeface="Arial"/>
              </a:rPr>
              <a:t>ti</a:t>
            </a:r>
            <a:r>
              <a:rPr sz="2800" i="1" dirty="0">
                <a:latin typeface="Arial"/>
                <a:cs typeface="Arial"/>
              </a:rPr>
              <a:t>v</a:t>
            </a:r>
            <a:r>
              <a:rPr sz="2800" i="1" spc="-5" dirty="0">
                <a:latin typeface="Arial"/>
                <a:cs typeface="Arial"/>
              </a:rPr>
              <a:t>e  motion is not </a:t>
            </a:r>
            <a:r>
              <a:rPr sz="2800" i="1" dirty="0">
                <a:latin typeface="Arial"/>
                <a:cs typeface="Arial"/>
              </a:rPr>
              <a:t>completely</a:t>
            </a:r>
            <a:r>
              <a:rPr sz="2800" i="1" spc="3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constrained.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>
                <a:solidFill>
                  <a:srgbClr val="009DD9"/>
                </a:solidFill>
              </a:rPr>
              <a:t>NUMERICAL</a:t>
            </a:r>
            <a:r>
              <a:rPr sz="3600" spc="105" dirty="0">
                <a:solidFill>
                  <a:srgbClr val="009DD9"/>
                </a:solidFill>
              </a:rPr>
              <a:t> </a:t>
            </a:r>
            <a:r>
              <a:rPr sz="3600" spc="140" dirty="0">
                <a:solidFill>
                  <a:srgbClr val="009DD9"/>
                </a:solidFill>
              </a:rPr>
              <a:t>EXAMPLE-1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1607002" y="2233297"/>
            <a:ext cx="2809053" cy="2496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9740" y="1395729"/>
            <a:ext cx="5306695" cy="694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15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Determine the </a:t>
            </a:r>
            <a:r>
              <a:rPr sz="2800" dirty="0">
                <a:latin typeface="Arial"/>
                <a:cs typeface="Arial"/>
              </a:rPr>
              <a:t>nature of the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chain</a:t>
            </a:r>
            <a:endParaRPr sz="2800">
              <a:latin typeface="Arial"/>
              <a:cs typeface="Arial"/>
            </a:endParaRPr>
          </a:p>
          <a:p>
            <a:pPr marR="365125" algn="r">
              <a:lnSpc>
                <a:spcPts val="2155"/>
              </a:lnSpc>
            </a:pPr>
            <a:r>
              <a:rPr sz="2000" dirty="0">
                <a:latin typeface="Arial"/>
                <a:cs typeface="Arial"/>
              </a:rPr>
              <a:t>(K2:U)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29325" y="1447800"/>
            <a:ext cx="2686050" cy="205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62700" y="3981450"/>
            <a:ext cx="2257425" cy="1619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93367" y="5454497"/>
            <a:ext cx="47504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08095" algn="l"/>
              </a:tabLst>
            </a:pPr>
            <a:r>
              <a:rPr sz="2800" spc="-5" dirty="0">
                <a:latin typeface="Arial"/>
                <a:cs typeface="Arial"/>
              </a:rPr>
              <a:t>The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ef</a:t>
            </a:r>
            <a:r>
              <a:rPr sz="2800" spc="5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re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it is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c</a:t>
            </a:r>
            <a:r>
              <a:rPr sz="2800" dirty="0">
                <a:latin typeface="Arial"/>
                <a:cs typeface="Arial"/>
              </a:rPr>
              <a:t>k</a:t>
            </a:r>
            <a:r>
              <a:rPr sz="2800" spc="-5" dirty="0">
                <a:latin typeface="Arial"/>
                <a:cs typeface="Arial"/>
              </a:rPr>
              <a:t>ed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Ch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in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2472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>
                <a:solidFill>
                  <a:srgbClr val="009DD9"/>
                </a:solidFill>
              </a:rPr>
              <a:t>EXERC</a:t>
            </a:r>
            <a:r>
              <a:rPr sz="3600" spc="145" dirty="0">
                <a:solidFill>
                  <a:srgbClr val="009DD9"/>
                </a:solidFill>
              </a:rPr>
              <a:t>I</a:t>
            </a:r>
            <a:r>
              <a:rPr sz="3600" spc="140" dirty="0">
                <a:solidFill>
                  <a:srgbClr val="009DD9"/>
                </a:solidFill>
              </a:rPr>
              <a:t>S</a:t>
            </a:r>
            <a:r>
              <a:rPr sz="3600" dirty="0">
                <a:solidFill>
                  <a:srgbClr val="009DD9"/>
                </a:solidFill>
              </a:rPr>
              <a:t>E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809625" y="2914650"/>
            <a:ext cx="2771775" cy="1857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29025" y="2085975"/>
            <a:ext cx="3114675" cy="552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1140" y="1331163"/>
            <a:ext cx="7299959" cy="1139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Determine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nature </a:t>
            </a:r>
            <a:r>
              <a:rPr sz="2400" spc="-10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chains given below</a:t>
            </a:r>
            <a:r>
              <a:rPr sz="2400" spc="1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(K2:U)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Hint: Check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equations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09625" y="5200650"/>
            <a:ext cx="2390775" cy="628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2140" y="5967171"/>
            <a:ext cx="347535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constrained kinematic</a:t>
            </a:r>
            <a:r>
              <a:rPr sz="2400" i="1" spc="-14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chain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96663" y="2686945"/>
            <a:ext cx="3084195" cy="3641725"/>
            <a:chOff x="4796663" y="2686945"/>
            <a:chExt cx="3084195" cy="3641725"/>
          </a:xfrm>
        </p:grpSpPr>
        <p:sp>
          <p:nvSpPr>
            <p:cNvPr id="10" name="object 10"/>
            <p:cNvSpPr/>
            <p:nvPr/>
          </p:nvSpPr>
          <p:spPr>
            <a:xfrm>
              <a:off x="4799838" y="2820161"/>
              <a:ext cx="1905" cy="3505835"/>
            </a:xfrm>
            <a:custGeom>
              <a:avLst/>
              <a:gdLst/>
              <a:ahLst/>
              <a:cxnLst/>
              <a:rect l="l" t="t" r="r" b="b"/>
              <a:pathLst>
                <a:path w="1904" h="3505835">
                  <a:moveTo>
                    <a:pt x="1524" y="0"/>
                  </a:moveTo>
                  <a:lnTo>
                    <a:pt x="0" y="3505225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53051" y="2686945"/>
              <a:ext cx="2322489" cy="19427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37580" y="4796606"/>
              <a:ext cx="2043012" cy="8825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>
                <a:solidFill>
                  <a:srgbClr val="009DD9"/>
                </a:solidFill>
              </a:rPr>
              <a:t>NUMERICAL</a:t>
            </a:r>
            <a:r>
              <a:rPr sz="3600" spc="105" dirty="0">
                <a:solidFill>
                  <a:srgbClr val="009DD9"/>
                </a:solidFill>
              </a:rPr>
              <a:t> </a:t>
            </a:r>
            <a:r>
              <a:rPr sz="3600" spc="140" dirty="0">
                <a:solidFill>
                  <a:srgbClr val="009DD9"/>
                </a:solidFill>
              </a:rPr>
              <a:t>EXAMPLE-2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6489065" y="4071873"/>
            <a:ext cx="2429891" cy="15002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3043" y="1954668"/>
            <a:ext cx="2225583" cy="22603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9740" y="1068710"/>
            <a:ext cx="8045450" cy="3006725"/>
          </a:xfrm>
          <a:prstGeom prst="rect">
            <a:avLst/>
          </a:prstGeom>
        </p:spPr>
        <p:txBody>
          <a:bodyPr vert="horz" wrap="square" lIns="0" tIns="186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2800" i="1" spc="-5" dirty="0">
                <a:latin typeface="Arial"/>
                <a:cs typeface="Arial"/>
              </a:rPr>
              <a:t>Determine the </a:t>
            </a:r>
            <a:r>
              <a:rPr sz="2800" i="1" dirty="0">
                <a:latin typeface="Arial"/>
                <a:cs typeface="Arial"/>
              </a:rPr>
              <a:t>nature of the </a:t>
            </a:r>
            <a:r>
              <a:rPr sz="2800" i="1" spc="-5" dirty="0">
                <a:latin typeface="Arial"/>
                <a:cs typeface="Arial"/>
              </a:rPr>
              <a:t>chain</a:t>
            </a:r>
            <a:r>
              <a:rPr sz="2800" i="1" spc="285" dirty="0">
                <a:latin typeface="Arial"/>
                <a:cs typeface="Arial"/>
              </a:rPr>
              <a:t> </a:t>
            </a:r>
            <a:r>
              <a:rPr sz="3000" baseline="5555" dirty="0">
                <a:latin typeface="Arial"/>
                <a:cs typeface="Arial"/>
              </a:rPr>
              <a:t>(K2:U)</a:t>
            </a:r>
            <a:endParaRPr sz="3000" baseline="5555">
              <a:latin typeface="Arial"/>
              <a:cs typeface="Arial"/>
            </a:endParaRPr>
          </a:p>
          <a:p>
            <a:pPr marL="2618105" indent="-243204">
              <a:lnSpc>
                <a:spcPct val="100000"/>
              </a:lnSpc>
              <a:spcBef>
                <a:spcPts val="1180"/>
              </a:spcBef>
              <a:buSzPct val="95833"/>
              <a:buFont typeface="Wingdings"/>
              <a:buChar char=""/>
              <a:tabLst>
                <a:tab pos="2618740" algn="l"/>
                <a:tab pos="3141980" algn="l"/>
              </a:tabLst>
            </a:pPr>
            <a:r>
              <a:rPr sz="2400" b="1" spc="-5" dirty="0">
                <a:latin typeface="Noto Sans"/>
                <a:cs typeface="Noto Sans"/>
              </a:rPr>
              <a:t>l</a:t>
            </a:r>
            <a:r>
              <a:rPr sz="2400" b="1" spc="40" dirty="0">
                <a:latin typeface="Noto Sans"/>
                <a:cs typeface="Noto Sans"/>
              </a:rPr>
              <a:t> </a:t>
            </a:r>
            <a:r>
              <a:rPr sz="2400" dirty="0">
                <a:latin typeface="Arial"/>
                <a:cs typeface="Arial"/>
              </a:rPr>
              <a:t>=	6</a:t>
            </a:r>
            <a:endParaRPr sz="2400">
              <a:latin typeface="Arial"/>
              <a:cs typeface="Arial"/>
            </a:endParaRPr>
          </a:p>
          <a:p>
            <a:pPr marL="2832735" marR="5080" indent="-457200">
              <a:lnSpc>
                <a:spcPct val="100000"/>
              </a:lnSpc>
              <a:spcBef>
                <a:spcPts val="280"/>
              </a:spcBef>
              <a:buSzPct val="95833"/>
              <a:buFont typeface="Wingdings"/>
              <a:buChar char=""/>
              <a:tabLst>
                <a:tab pos="2618740" algn="l"/>
                <a:tab pos="2853055" algn="l"/>
              </a:tabLst>
            </a:pPr>
            <a:r>
              <a:rPr sz="2400" spc="-5" dirty="0">
                <a:latin typeface="Arial"/>
                <a:cs typeface="Arial"/>
              </a:rPr>
              <a:t>j		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3 Binary joints </a:t>
            </a:r>
            <a:r>
              <a:rPr sz="2400" dirty="0">
                <a:latin typeface="Arial"/>
                <a:cs typeface="Arial"/>
              </a:rPr>
              <a:t>(A, B &amp; </a:t>
            </a:r>
            <a:r>
              <a:rPr sz="2400" spc="-5" dirty="0">
                <a:latin typeface="Arial"/>
                <a:cs typeface="Arial"/>
              </a:rPr>
              <a:t>D) </a:t>
            </a:r>
            <a:r>
              <a:rPr sz="2400" dirty="0">
                <a:latin typeface="Arial"/>
                <a:cs typeface="Arial"/>
              </a:rPr>
              <a:t>+ </a:t>
            </a:r>
            <a:r>
              <a:rPr sz="2400" spc="-5" dirty="0">
                <a:latin typeface="Arial"/>
                <a:cs typeface="Arial"/>
              </a:rPr>
              <a:t>2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ternary  </a:t>
            </a:r>
            <a:r>
              <a:rPr sz="2400" spc="-5" dirty="0">
                <a:latin typeface="Arial"/>
                <a:cs typeface="Arial"/>
              </a:rPr>
              <a:t>joints </a:t>
            </a:r>
            <a:r>
              <a:rPr sz="2400" dirty="0">
                <a:latin typeface="Arial"/>
                <a:cs typeface="Arial"/>
              </a:rPr>
              <a:t>(E &amp;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C)</a:t>
            </a:r>
            <a:endParaRPr sz="2400">
              <a:latin typeface="Arial"/>
              <a:cs typeface="Arial"/>
            </a:endParaRPr>
          </a:p>
          <a:p>
            <a:pPr marL="2832735" marR="142240" indent="-457200">
              <a:lnSpc>
                <a:spcPct val="100000"/>
              </a:lnSpc>
              <a:buSzPct val="95833"/>
              <a:buFont typeface="Wingdings"/>
              <a:buChar char=""/>
              <a:tabLst>
                <a:tab pos="2618740" algn="l"/>
                <a:tab pos="4709160" algn="l"/>
                <a:tab pos="6724650" algn="l"/>
              </a:tabLst>
            </a:pPr>
            <a:r>
              <a:rPr sz="2400" spc="-25" dirty="0">
                <a:latin typeface="Arial"/>
                <a:cs typeface="Arial"/>
              </a:rPr>
              <a:t>We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know</a:t>
            </a:r>
            <a:r>
              <a:rPr sz="2400" dirty="0">
                <a:latin typeface="Arial"/>
                <a:cs typeface="Arial"/>
              </a:rPr>
              <a:t> that,	</a:t>
            </a:r>
            <a:r>
              <a:rPr sz="2400" spc="-5" dirty="0">
                <a:latin typeface="Arial"/>
                <a:cs typeface="Arial"/>
              </a:rPr>
              <a:t>1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ternary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joint	</a:t>
            </a:r>
            <a:r>
              <a:rPr sz="2400" dirty="0">
                <a:latin typeface="Arial"/>
                <a:cs typeface="Arial"/>
              </a:rPr>
              <a:t>= (3-1)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=  </a:t>
            </a:r>
            <a:r>
              <a:rPr sz="2400" spc="-5" dirty="0">
                <a:latin typeface="Arial"/>
                <a:cs typeface="Arial"/>
              </a:rPr>
              <a:t>2 Binary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Joints</a:t>
            </a:r>
            <a:endParaRPr sz="2400">
              <a:latin typeface="Arial"/>
              <a:cs typeface="Arial"/>
            </a:endParaRPr>
          </a:p>
          <a:p>
            <a:pPr marL="2618105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618740" algn="l"/>
                <a:tab pos="4192270" algn="l"/>
              </a:tabLst>
            </a:pPr>
            <a:r>
              <a:rPr sz="2400" spc="-5" dirty="0">
                <a:latin typeface="Arial"/>
                <a:cs typeface="Arial"/>
              </a:rPr>
              <a:t>Therefore,	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j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3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(2*2)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30215" y="4785472"/>
            <a:ext cx="2212069" cy="2470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7916" y="5216144"/>
            <a:ext cx="593915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981835" algn="l"/>
                <a:tab pos="2798445" algn="l"/>
                <a:tab pos="3973829" algn="l"/>
                <a:tab pos="5149215" algn="l"/>
                <a:tab pos="5728335" algn="l"/>
              </a:tabLst>
            </a:pPr>
            <a:r>
              <a:rPr sz="2800" spc="-5" dirty="0">
                <a:latin typeface="Arial"/>
                <a:cs typeface="Arial"/>
              </a:rPr>
              <a:t>The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ef</a:t>
            </a:r>
            <a:r>
              <a:rPr sz="2800" spc="5" dirty="0">
                <a:latin typeface="Arial"/>
                <a:cs typeface="Arial"/>
              </a:rPr>
              <a:t>ore</a:t>
            </a:r>
            <a:r>
              <a:rPr sz="2800" spc="-5" dirty="0">
                <a:latin typeface="Arial"/>
                <a:cs typeface="Arial"/>
              </a:rPr>
              <a:t>,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the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g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v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c</a:t>
            </a:r>
            <a:r>
              <a:rPr sz="2800" dirty="0">
                <a:latin typeface="Arial"/>
                <a:cs typeface="Arial"/>
              </a:rPr>
              <a:t>h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is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a 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kinematic chain </a:t>
            </a:r>
            <a:r>
              <a:rPr sz="2800" dirty="0">
                <a:latin typeface="Arial"/>
                <a:cs typeface="Arial"/>
              </a:rPr>
              <a:t>or constrained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chain.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2749" y="1828038"/>
            <a:ext cx="1905" cy="4649470"/>
          </a:xfrm>
          <a:custGeom>
            <a:avLst/>
            <a:gdLst/>
            <a:ahLst/>
            <a:cxnLst/>
            <a:rect l="l" t="t" r="r" b="b"/>
            <a:pathLst>
              <a:path w="1904" h="4649470">
                <a:moveTo>
                  <a:pt x="1650" y="0"/>
                </a:moveTo>
                <a:lnTo>
                  <a:pt x="0" y="4648962"/>
                </a:lnTo>
              </a:path>
            </a:pathLst>
          </a:custGeom>
          <a:ln w="12700">
            <a:solidFill>
              <a:srgbClr val="0AD0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2472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>
                <a:solidFill>
                  <a:srgbClr val="009DD9"/>
                </a:solidFill>
              </a:rPr>
              <a:t>EXERC</a:t>
            </a:r>
            <a:r>
              <a:rPr sz="3600" spc="145" dirty="0">
                <a:solidFill>
                  <a:srgbClr val="009DD9"/>
                </a:solidFill>
              </a:rPr>
              <a:t>I</a:t>
            </a:r>
            <a:r>
              <a:rPr sz="3600" spc="140" dirty="0">
                <a:solidFill>
                  <a:srgbClr val="009DD9"/>
                </a:solidFill>
              </a:rPr>
              <a:t>S</a:t>
            </a:r>
            <a:r>
              <a:rPr sz="3600" dirty="0">
                <a:solidFill>
                  <a:srgbClr val="009DD9"/>
                </a:solidFill>
              </a:rPr>
              <a:t>E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1351318" y="1631931"/>
            <a:ext cx="1783511" cy="24393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96838" y="1679633"/>
            <a:ext cx="1793863" cy="2462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4939" y="1164082"/>
            <a:ext cx="86252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951470" algn="l"/>
              </a:tabLst>
            </a:pPr>
            <a:r>
              <a:rPr sz="2000" dirty="0">
                <a:latin typeface="Arial"/>
                <a:cs typeface="Arial"/>
              </a:rPr>
              <a:t>Determine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number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joints (eq</a:t>
            </a:r>
            <a:r>
              <a:rPr sz="2000" spc="5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alent</a:t>
            </a:r>
            <a:r>
              <a:rPr sz="20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bina</a:t>
            </a:r>
            <a:r>
              <a:rPr sz="2000" spc="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y)</a:t>
            </a:r>
            <a:r>
              <a:rPr sz="20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 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he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given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</a:t>
            </a:r>
            <a:r>
              <a:rPr sz="2000" spc="5" dirty="0">
                <a:latin typeface="Arial"/>
                <a:cs typeface="Arial"/>
              </a:rPr>
              <a:t>h</a:t>
            </a:r>
            <a:r>
              <a:rPr sz="2000" dirty="0">
                <a:latin typeface="Arial"/>
                <a:cs typeface="Arial"/>
              </a:rPr>
              <a:t>ains	</a:t>
            </a:r>
            <a:r>
              <a:rPr sz="2700" baseline="4629" dirty="0">
                <a:latin typeface="Arial"/>
                <a:cs typeface="Arial"/>
              </a:rPr>
              <a:t>(K2:U)</a:t>
            </a:r>
            <a:endParaRPr sz="2700" baseline="4629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939" y="4169790"/>
            <a:ext cx="37236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58770" algn="l"/>
              </a:tabLst>
            </a:pPr>
            <a:r>
              <a:rPr sz="2000" dirty="0">
                <a:latin typeface="Arial"/>
                <a:cs typeface="Arial"/>
              </a:rPr>
              <a:t>Number of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Binary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Joints	=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2000" dirty="0">
                <a:latin typeface="Arial"/>
                <a:cs typeface="Arial"/>
              </a:rPr>
              <a:t>(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D)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4939" y="4474590"/>
            <a:ext cx="422402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5925" algn="l"/>
                <a:tab pos="2839085" algn="l"/>
              </a:tabLst>
            </a:pPr>
            <a:r>
              <a:rPr sz="2000" dirty="0">
                <a:latin typeface="Arial"/>
                <a:cs typeface="Arial"/>
              </a:rPr>
              <a:t>No.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4489D6"/>
                </a:solidFill>
                <a:latin typeface="Arial"/>
                <a:cs typeface="Arial"/>
              </a:rPr>
              <a:t>ternary	</a:t>
            </a:r>
            <a:r>
              <a:rPr sz="2000" dirty="0">
                <a:latin typeface="Arial"/>
                <a:cs typeface="Arial"/>
              </a:rPr>
              <a:t>joints	=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4 </a:t>
            </a:r>
            <a:r>
              <a:rPr sz="2000" dirty="0">
                <a:latin typeface="Arial"/>
                <a:cs typeface="Arial"/>
              </a:rPr>
              <a:t>(A, B,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F)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4939" y="5029195"/>
            <a:ext cx="4290060" cy="118427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2109470" algn="l"/>
              </a:tabLst>
            </a:pPr>
            <a:r>
              <a:rPr sz="2000" dirty="0">
                <a:latin typeface="Arial"/>
                <a:cs typeface="Arial"/>
              </a:rPr>
              <a:t>No.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9DD9"/>
                </a:solidFill>
                <a:latin typeface="Arial"/>
                <a:cs typeface="Arial"/>
              </a:rPr>
              <a:t>quaternary	</a:t>
            </a:r>
            <a:r>
              <a:rPr sz="2000" dirty="0">
                <a:latin typeface="Arial"/>
                <a:cs typeface="Arial"/>
              </a:rPr>
              <a:t>joints =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2 </a:t>
            </a:r>
            <a:r>
              <a:rPr sz="2000" dirty="0">
                <a:latin typeface="Arial"/>
                <a:cs typeface="Arial"/>
              </a:rPr>
              <a:t>(C &amp;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G)</a:t>
            </a:r>
            <a:endParaRPr sz="20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520"/>
              </a:spcBef>
              <a:tabLst>
                <a:tab pos="1661795" algn="l"/>
                <a:tab pos="1898014" algn="l"/>
              </a:tabLst>
            </a:pPr>
            <a:r>
              <a:rPr sz="2400" spc="-5" dirty="0">
                <a:latin typeface="Arial"/>
                <a:cs typeface="Arial"/>
              </a:rPr>
              <a:t>Therefore,	j	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2400" dirty="0">
                <a:latin typeface="Arial"/>
                <a:cs typeface="Arial"/>
              </a:rPr>
              <a:t>+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4 </a:t>
            </a:r>
            <a:r>
              <a:rPr sz="2400" spc="-5" dirty="0">
                <a:latin typeface="Arial"/>
                <a:cs typeface="Arial"/>
              </a:rPr>
              <a:t>(</a:t>
            </a:r>
            <a:r>
              <a:rPr sz="2400" spc="-5" dirty="0">
                <a:solidFill>
                  <a:srgbClr val="4489D6"/>
                </a:solidFill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) </a:t>
            </a:r>
            <a:r>
              <a:rPr sz="2400" dirty="0">
                <a:latin typeface="Arial"/>
                <a:cs typeface="Arial"/>
              </a:rPr>
              <a:t>+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24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</a:t>
            </a:r>
            <a:r>
              <a:rPr sz="2400" spc="-5" dirty="0">
                <a:solidFill>
                  <a:srgbClr val="009DD9"/>
                </a:solidFill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46939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=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15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80228" y="4384040"/>
            <a:ext cx="3996054" cy="1177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2040" algn="l"/>
              </a:tabLst>
            </a:pPr>
            <a:r>
              <a:rPr sz="2000" dirty="0">
                <a:latin typeface="Arial"/>
                <a:cs typeface="Arial"/>
              </a:rPr>
              <a:t>No. of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Binary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Joints	=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(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No. of </a:t>
            </a:r>
            <a:r>
              <a:rPr sz="2000" dirty="0">
                <a:solidFill>
                  <a:srgbClr val="4489D6"/>
                </a:solidFill>
                <a:latin typeface="Arial"/>
                <a:cs typeface="Arial"/>
              </a:rPr>
              <a:t>ternary </a:t>
            </a:r>
            <a:r>
              <a:rPr sz="2000" dirty="0">
                <a:latin typeface="Arial"/>
                <a:cs typeface="Arial"/>
              </a:rPr>
              <a:t>joints =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6 </a:t>
            </a:r>
            <a:r>
              <a:rPr sz="1400" dirty="0">
                <a:latin typeface="Arial"/>
                <a:cs typeface="Arial"/>
              </a:rPr>
              <a:t>(A, B, </a:t>
            </a:r>
            <a:r>
              <a:rPr sz="1400" spc="-5" dirty="0">
                <a:latin typeface="Arial"/>
                <a:cs typeface="Arial"/>
              </a:rPr>
              <a:t>C, </a:t>
            </a:r>
            <a:r>
              <a:rPr sz="1400" spc="-40" dirty="0">
                <a:latin typeface="Arial"/>
                <a:cs typeface="Arial"/>
              </a:rPr>
              <a:t>E,F,</a:t>
            </a:r>
            <a:r>
              <a:rPr sz="1400" spc="-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G)</a:t>
            </a:r>
            <a:endParaRPr sz="1400">
              <a:latin typeface="Arial"/>
              <a:cs typeface="Arial"/>
            </a:endParaRPr>
          </a:p>
          <a:p>
            <a:pPr marL="850900">
              <a:lnSpc>
                <a:spcPct val="100000"/>
              </a:lnSpc>
              <a:spcBef>
                <a:spcPts val="1385"/>
              </a:spcBef>
              <a:tabLst>
                <a:tab pos="1085850" algn="l"/>
              </a:tabLst>
            </a:pPr>
            <a:r>
              <a:rPr sz="2400" spc="-5" dirty="0">
                <a:latin typeface="Arial"/>
                <a:cs typeface="Arial"/>
              </a:rPr>
              <a:t>j	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2400" dirty="0">
                <a:latin typeface="Arial"/>
                <a:cs typeface="Arial"/>
              </a:rPr>
              <a:t>+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6 </a:t>
            </a:r>
            <a:r>
              <a:rPr sz="2400" spc="-5" dirty="0">
                <a:latin typeface="Arial"/>
                <a:cs typeface="Arial"/>
              </a:rPr>
              <a:t>(</a:t>
            </a:r>
            <a:r>
              <a:rPr sz="2400" spc="-5" dirty="0">
                <a:solidFill>
                  <a:srgbClr val="4489D6"/>
                </a:solidFill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) 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13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5440"/>
            <a:ext cx="4636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00" dirty="0">
                <a:solidFill>
                  <a:srgbClr val="009DD9"/>
                </a:solidFill>
                <a:latin typeface="Times New Roman"/>
                <a:cs typeface="Times New Roman"/>
              </a:rPr>
              <a:t>KINEMATIC</a:t>
            </a:r>
            <a:r>
              <a:rPr sz="3600" spc="170" dirty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3600" spc="120" dirty="0">
                <a:solidFill>
                  <a:srgbClr val="009DD9"/>
                </a:solidFill>
                <a:latin typeface="Times New Roman"/>
                <a:cs typeface="Times New Roman"/>
              </a:rPr>
              <a:t>CHAIN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1321053"/>
            <a:ext cx="8604250" cy="1732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For a kinematic chain having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higher pairs</a:t>
            </a:r>
            <a:r>
              <a:rPr sz="2400" dirty="0">
                <a:latin typeface="Arial"/>
                <a:cs typeface="Arial"/>
              </a:rPr>
              <a:t>, </a:t>
            </a:r>
            <a:r>
              <a:rPr sz="2400" spc="-5" dirty="0">
                <a:latin typeface="Arial"/>
                <a:cs typeface="Arial"/>
              </a:rPr>
              <a:t>each </a:t>
            </a:r>
            <a:r>
              <a:rPr sz="2400" dirty="0">
                <a:latin typeface="Arial"/>
                <a:cs typeface="Arial"/>
              </a:rPr>
              <a:t>higher </a:t>
            </a:r>
            <a:r>
              <a:rPr sz="2400" spc="-5" dirty="0">
                <a:latin typeface="Arial"/>
                <a:cs typeface="Arial"/>
              </a:rPr>
              <a:t>pair </a:t>
            </a:r>
            <a:r>
              <a:rPr sz="2400" spc="-10" dirty="0">
                <a:latin typeface="Arial"/>
                <a:cs typeface="Arial"/>
              </a:rPr>
              <a:t>is  </a:t>
            </a:r>
            <a:r>
              <a:rPr sz="2400" spc="-5" dirty="0">
                <a:latin typeface="Arial"/>
                <a:cs typeface="Arial"/>
              </a:rPr>
              <a:t>taken equivalent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two lower pairs </a:t>
            </a:r>
            <a:r>
              <a:rPr sz="2400" spc="-5" dirty="0">
                <a:latin typeface="Arial"/>
                <a:cs typeface="Arial"/>
              </a:rPr>
              <a:t>and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an additional</a:t>
            </a:r>
            <a:r>
              <a:rPr sz="2400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link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920"/>
              </a:spcBef>
              <a:buSzPct val="95833"/>
              <a:buFont typeface="Wingdings"/>
              <a:buChar char=""/>
              <a:tabLst>
                <a:tab pos="255904" algn="l"/>
                <a:tab pos="666115" algn="l"/>
                <a:tab pos="1298575" algn="l"/>
                <a:tab pos="2098675" algn="l"/>
                <a:tab pos="2510790" algn="l"/>
                <a:tab pos="4022725" algn="l"/>
                <a:tab pos="4603750" algn="l"/>
                <a:tab pos="5626100" algn="l"/>
                <a:tab pos="6036310" algn="l"/>
                <a:tab pos="7007225" algn="l"/>
                <a:tab pos="7588250" algn="l"/>
              </a:tabLst>
            </a:pPr>
            <a:r>
              <a:rPr sz="2400" dirty="0">
                <a:latin typeface="Arial"/>
                <a:cs typeface="Arial"/>
              </a:rPr>
              <a:t>In	this	ca</a:t>
            </a:r>
            <a:r>
              <a:rPr sz="2400" spc="-15" dirty="0">
                <a:latin typeface="Arial"/>
                <a:cs typeface="Arial"/>
              </a:rPr>
              <a:t>s</a:t>
            </a:r>
            <a:r>
              <a:rPr sz="2400" spc="-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	to	</a:t>
            </a:r>
            <a:r>
              <a:rPr sz="2400" spc="-5" dirty="0">
                <a:latin typeface="Arial"/>
                <a:cs typeface="Arial"/>
              </a:rPr>
              <a:t>dete</a:t>
            </a:r>
            <a:r>
              <a:rPr sz="2400" spc="-15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mine</a:t>
            </a:r>
            <a:r>
              <a:rPr sz="2400" dirty="0">
                <a:latin typeface="Arial"/>
                <a:cs typeface="Arial"/>
              </a:rPr>
              <a:t>	the	</a:t>
            </a:r>
            <a:r>
              <a:rPr sz="2400" spc="-5" dirty="0">
                <a:latin typeface="Arial"/>
                <a:cs typeface="Arial"/>
              </a:rPr>
              <a:t>nature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f	</a:t>
            </a:r>
            <a:r>
              <a:rPr sz="2400" spc="-5" dirty="0">
                <a:latin typeface="Arial"/>
                <a:cs typeface="Arial"/>
              </a:rPr>
              <a:t>chain,</a:t>
            </a:r>
            <a:r>
              <a:rPr sz="2400" dirty="0">
                <a:latin typeface="Arial"/>
                <a:cs typeface="Arial"/>
              </a:rPr>
              <a:t>	the	</a:t>
            </a:r>
            <a:r>
              <a:rPr sz="2400" spc="-5" dirty="0">
                <a:latin typeface="Arial"/>
                <a:cs typeface="Arial"/>
              </a:rPr>
              <a:t>relat</a:t>
            </a:r>
            <a:r>
              <a:rPr sz="2400" spc="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5" dirty="0">
                <a:latin typeface="Arial"/>
                <a:cs typeface="Arial"/>
              </a:rPr>
              <a:t>n  given by </a:t>
            </a:r>
            <a:r>
              <a:rPr sz="2400" spc="-35" dirty="0">
                <a:solidFill>
                  <a:srgbClr val="FF0000"/>
                </a:solidFill>
                <a:latin typeface="Arial"/>
                <a:cs typeface="Arial"/>
              </a:rPr>
              <a:t>A.W.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Klein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dirty="0">
                <a:latin typeface="Arial"/>
                <a:cs typeface="Arial"/>
              </a:rPr>
              <a:t>may </a:t>
            </a:r>
            <a:r>
              <a:rPr sz="2400" spc="-5" dirty="0">
                <a:latin typeface="Arial"/>
                <a:cs typeface="Arial"/>
              </a:rPr>
              <a:t>be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98648" y="3213898"/>
            <a:ext cx="5650930" cy="2507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4020400"/>
            <a:ext cx="3179064" cy="2337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491109"/>
            <a:ext cx="6603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14" dirty="0">
                <a:solidFill>
                  <a:srgbClr val="17406C"/>
                </a:solidFill>
                <a:latin typeface="Arial"/>
                <a:cs typeface="Arial"/>
              </a:rPr>
              <a:t>CLASSIFICATION </a:t>
            </a:r>
            <a:r>
              <a:rPr sz="2800" b="1" spc="6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800" b="1" spc="4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125" dirty="0">
                <a:solidFill>
                  <a:srgbClr val="17406C"/>
                </a:solidFill>
                <a:latin typeface="Arial"/>
                <a:cs typeface="Arial"/>
              </a:rPr>
              <a:t>MECHANISMS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019302"/>
            <a:ext cx="24472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FF0000"/>
                </a:solidFill>
              </a:rPr>
              <a:t>Mechanism:</a:t>
            </a:r>
            <a:endParaRPr sz="3300"/>
          </a:p>
        </p:txBody>
      </p:sp>
      <p:sp>
        <p:nvSpPr>
          <p:cNvPr id="6" name="object 6"/>
          <p:cNvSpPr/>
          <p:nvPr/>
        </p:nvSpPr>
        <p:spPr>
          <a:xfrm>
            <a:off x="4786376" y="2214498"/>
            <a:ext cx="4149681" cy="2400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9740" y="1632178"/>
            <a:ext cx="8147684" cy="2345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228600">
              <a:lnSpc>
                <a:spcPct val="110100"/>
              </a:lnSpc>
              <a:spcBef>
                <a:spcPts val="10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one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links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kinematic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chain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fixed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chain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called  Mechanism.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45" dirty="0">
                <a:solidFill>
                  <a:srgbClr val="FF0000"/>
                </a:solidFill>
                <a:latin typeface="Arial"/>
                <a:cs typeface="Arial"/>
              </a:rPr>
              <a:t>Types:</a:t>
            </a:r>
            <a:endParaRPr sz="2800">
              <a:latin typeface="Arial"/>
              <a:cs typeface="Arial"/>
            </a:endParaRPr>
          </a:p>
          <a:p>
            <a:pPr marL="295275" indent="-283210">
              <a:lnSpc>
                <a:spcPct val="100000"/>
              </a:lnSpc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Arial"/>
                <a:cs typeface="Arial"/>
              </a:rPr>
              <a:t>Simple - 4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Links</a:t>
            </a:r>
            <a:endParaRPr sz="2800">
              <a:latin typeface="Arial"/>
              <a:cs typeface="Arial"/>
            </a:endParaRPr>
          </a:p>
          <a:p>
            <a:pPr marL="295275" indent="-283210">
              <a:lnSpc>
                <a:spcPct val="100000"/>
              </a:lnSpc>
              <a:spcBef>
                <a:spcPts val="5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Arial"/>
                <a:cs typeface="Arial"/>
              </a:rPr>
              <a:t>Compound - More </a:t>
            </a:r>
            <a:r>
              <a:rPr sz="2800" dirty="0">
                <a:latin typeface="Arial"/>
                <a:cs typeface="Arial"/>
              </a:rPr>
              <a:t>than </a:t>
            </a:r>
            <a:r>
              <a:rPr sz="2800" spc="-5" dirty="0">
                <a:latin typeface="Arial"/>
                <a:cs typeface="Arial"/>
              </a:rPr>
              <a:t>4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links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70954" y="1289453"/>
            <a:ext cx="112268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5"/>
              </a:lnSpc>
            </a:pPr>
            <a:r>
              <a:rPr sz="3000" spc="-5" dirty="0">
                <a:latin typeface="Arial"/>
                <a:cs typeface="Arial"/>
              </a:rPr>
              <a:t>loating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06754" y="1357375"/>
            <a:ext cx="7910195" cy="4824730"/>
            <a:chOff x="1106754" y="1357375"/>
            <a:chExt cx="7910195" cy="4824730"/>
          </a:xfrm>
        </p:grpSpPr>
        <p:sp>
          <p:nvSpPr>
            <p:cNvPr id="5" name="object 5"/>
            <p:cNvSpPr/>
            <p:nvPr/>
          </p:nvSpPr>
          <p:spPr>
            <a:xfrm>
              <a:off x="1106754" y="3286124"/>
              <a:ext cx="3965321" cy="2895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00800" y="1357375"/>
              <a:ext cx="2616103" cy="388848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39" y="302281"/>
            <a:ext cx="6304915" cy="2875280"/>
          </a:xfrm>
          <a:prstGeom prst="rect">
            <a:avLst/>
          </a:prstGeom>
        </p:spPr>
        <p:txBody>
          <a:bodyPr vert="horz" wrap="square" lIns="0" tIns="259079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2039"/>
              </a:spcBef>
            </a:pPr>
            <a:r>
              <a:rPr sz="2800" spc="-5" dirty="0">
                <a:latin typeface="Arial"/>
                <a:cs typeface="Arial"/>
              </a:rPr>
              <a:t>Classification of mechanisms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085"/>
              </a:spcBef>
              <a:buSzPct val="96666"/>
              <a:buFont typeface="Wingdings"/>
              <a:buChar char=""/>
              <a:tabLst>
                <a:tab pos="316230" algn="l"/>
              </a:tabLst>
            </a:pPr>
            <a:r>
              <a:rPr sz="3000" dirty="0">
                <a:latin typeface="Arial"/>
                <a:cs typeface="Arial"/>
              </a:rPr>
              <a:t>Complex - </a:t>
            </a:r>
            <a:r>
              <a:rPr sz="3000" spc="-50" dirty="0">
                <a:latin typeface="Arial"/>
                <a:cs typeface="Arial"/>
              </a:rPr>
              <a:t>Ternary </a:t>
            </a:r>
            <a:r>
              <a:rPr sz="3000" spc="-5" dirty="0">
                <a:latin typeface="Arial"/>
                <a:cs typeface="Arial"/>
              </a:rPr>
              <a:t>or </a:t>
            </a:r>
            <a:r>
              <a:rPr sz="3000" dirty="0">
                <a:latin typeface="Arial"/>
                <a:cs typeface="Arial"/>
              </a:rPr>
              <a:t>Higher </a:t>
            </a:r>
            <a:r>
              <a:rPr sz="3000" spc="-5" dirty="0">
                <a:latin typeface="Arial"/>
                <a:cs typeface="Arial"/>
              </a:rPr>
              <a:t>order</a:t>
            </a:r>
            <a:r>
              <a:rPr sz="3000" spc="-14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f  </a:t>
            </a:r>
            <a:r>
              <a:rPr sz="3000" spc="-5" dirty="0">
                <a:latin typeface="Arial"/>
                <a:cs typeface="Arial"/>
              </a:rPr>
              <a:t>Links</a:t>
            </a:r>
            <a:endParaRPr sz="3000">
              <a:latin typeface="Arial"/>
              <a:cs typeface="Arial"/>
            </a:endParaRPr>
          </a:p>
          <a:p>
            <a:pPr marL="88265" marR="638810" lvl="1">
              <a:lnSpc>
                <a:spcPct val="100000"/>
              </a:lnSpc>
              <a:spcBef>
                <a:spcPts val="650"/>
              </a:spcBef>
              <a:buSzPct val="96666"/>
              <a:buFont typeface="Wingdings"/>
              <a:buChar char=""/>
              <a:tabLst>
                <a:tab pos="393065" algn="l"/>
              </a:tabLst>
            </a:pPr>
            <a:r>
              <a:rPr sz="3000" dirty="0">
                <a:latin typeface="Arial"/>
                <a:cs typeface="Arial"/>
              </a:rPr>
              <a:t>Planar - All links lie in </a:t>
            </a:r>
            <a:r>
              <a:rPr sz="3000" spc="-5" dirty="0">
                <a:latin typeface="Arial"/>
                <a:cs typeface="Arial"/>
              </a:rPr>
              <a:t>the</a:t>
            </a:r>
            <a:r>
              <a:rPr sz="3000" spc="-33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same  </a:t>
            </a:r>
            <a:r>
              <a:rPr sz="3000" spc="-5" dirty="0">
                <a:latin typeface="Arial"/>
                <a:cs typeface="Arial"/>
              </a:rPr>
              <a:t>plane</a:t>
            </a:r>
            <a:endParaRPr sz="30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30249" y="2676606"/>
            <a:ext cx="6347710" cy="36239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8111" y="1444878"/>
            <a:ext cx="822705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6666"/>
              <a:buFont typeface="Wingdings"/>
              <a:buChar char=""/>
              <a:tabLst>
                <a:tab pos="316865" algn="l"/>
              </a:tabLst>
            </a:pPr>
            <a:r>
              <a:rPr sz="3000" spc="-5" dirty="0">
                <a:latin typeface="Arial"/>
                <a:cs typeface="Arial"/>
              </a:rPr>
              <a:t>Spatial </a:t>
            </a:r>
            <a:r>
              <a:rPr sz="3000" dirty="0">
                <a:latin typeface="Arial"/>
                <a:cs typeface="Arial"/>
              </a:rPr>
              <a:t>- Links of </a:t>
            </a:r>
            <a:r>
              <a:rPr sz="3000" spc="-5" dirty="0">
                <a:latin typeface="Arial"/>
                <a:cs typeface="Arial"/>
              </a:rPr>
              <a:t>a mechanism lie </a:t>
            </a:r>
            <a:r>
              <a:rPr sz="3000" dirty="0">
                <a:latin typeface="Arial"/>
                <a:cs typeface="Arial"/>
              </a:rPr>
              <a:t>in </a:t>
            </a:r>
            <a:r>
              <a:rPr sz="3000" spc="-10" dirty="0">
                <a:latin typeface="Arial"/>
                <a:cs typeface="Arial"/>
              </a:rPr>
              <a:t>different  </a:t>
            </a:r>
            <a:r>
              <a:rPr sz="3000" dirty="0">
                <a:latin typeface="Arial"/>
                <a:cs typeface="Arial"/>
              </a:rPr>
              <a:t>planes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5142" y="564896"/>
            <a:ext cx="4611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000000"/>
                </a:solidFill>
                <a:latin typeface="Arial"/>
                <a:cs typeface="Arial"/>
              </a:rPr>
              <a:t>Classification of</a:t>
            </a:r>
            <a:r>
              <a:rPr sz="28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0" spc="-5" dirty="0">
                <a:solidFill>
                  <a:srgbClr val="000000"/>
                </a:solidFill>
                <a:latin typeface="Arial"/>
                <a:cs typeface="Arial"/>
              </a:rPr>
              <a:t>mechanisms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" y="1247013"/>
            <a:ext cx="8452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5445" algn="l"/>
                <a:tab pos="2359660" algn="l"/>
                <a:tab pos="5147310" algn="l"/>
                <a:tab pos="5928360" algn="l"/>
                <a:tab pos="8056245" algn="l"/>
              </a:tabLst>
            </a:pPr>
            <a:r>
              <a:rPr sz="3600" b="0" spc="-5" dirty="0">
                <a:solidFill>
                  <a:srgbClr val="000000"/>
                </a:solidFill>
                <a:latin typeface="Arial"/>
                <a:cs typeface="Arial"/>
              </a:rPr>
              <a:t>When	a	</a:t>
            </a:r>
            <a:r>
              <a:rPr sz="3600" b="0" u="heavy" spc="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</a:t>
            </a:r>
            <a:r>
              <a:rPr sz="3600" b="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echanism</a:t>
            </a:r>
            <a:r>
              <a:rPr sz="3600" b="0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sz="3600" b="0" spc="-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3600" b="0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sz="3600" b="0" spc="-5" dirty="0">
                <a:solidFill>
                  <a:srgbClr val="000000"/>
                </a:solidFill>
                <a:latin typeface="Arial"/>
                <a:cs typeface="Arial"/>
              </a:rPr>
              <a:t>required</a:t>
            </a:r>
            <a:r>
              <a:rPr sz="3600" b="0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sz="3600" b="0" spc="5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1795729"/>
            <a:ext cx="84518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7214" algn="l"/>
                <a:tab pos="3302635" algn="l"/>
                <a:tab pos="3920490" algn="l"/>
                <a:tab pos="4512310" algn="l"/>
                <a:tab pos="5231130" algn="l"/>
                <a:tab pos="6558915" algn="l"/>
              </a:tabLst>
            </a:pP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transmit	</a:t>
            </a:r>
            <a:r>
              <a:rPr sz="3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power	</a:t>
            </a:r>
            <a:r>
              <a:rPr sz="3600" dirty="0">
                <a:latin typeface="Arial"/>
                <a:cs typeface="Arial"/>
              </a:rPr>
              <a:t>or	</a:t>
            </a:r>
            <a:r>
              <a:rPr sz="3600" spc="-5" dirty="0">
                <a:latin typeface="Arial"/>
                <a:cs typeface="Arial"/>
              </a:rPr>
              <a:t>to	</a:t>
            </a:r>
            <a:r>
              <a:rPr sz="3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	</a:t>
            </a: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some	particular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2344673"/>
            <a:ext cx="4025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3820" algn="l"/>
                <a:tab pos="2212340" algn="l"/>
                <a:tab pos="3782060" algn="l"/>
              </a:tabLst>
            </a:pPr>
            <a:r>
              <a:rPr sz="3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typ</a:t>
            </a: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	o</a:t>
            </a:r>
            <a:r>
              <a:rPr sz="3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	</a:t>
            </a: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wor</a:t>
            </a:r>
            <a:r>
              <a:rPr sz="3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</a:t>
            </a:r>
            <a:r>
              <a:rPr sz="3600" dirty="0">
                <a:latin typeface="Arial"/>
                <a:cs typeface="Arial"/>
              </a:rPr>
              <a:t>,	it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540" y="2893263"/>
            <a:ext cx="40220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27910" algn="l"/>
                <a:tab pos="3042920" algn="l"/>
              </a:tabLst>
            </a:pPr>
            <a:r>
              <a:rPr sz="3600" b="1" dirty="0">
                <a:solidFill>
                  <a:srgbClr val="FF0000"/>
                </a:solidFill>
                <a:latin typeface="Arial"/>
                <a:cs typeface="Arial"/>
              </a:rPr>
              <a:t>machi</a:t>
            </a:r>
            <a:r>
              <a:rPr sz="3600" b="1" spc="-1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600" dirty="0">
                <a:latin typeface="Arial"/>
                <a:cs typeface="Arial"/>
              </a:rPr>
              <a:t>.	</a:t>
            </a:r>
            <a:r>
              <a:rPr sz="3600" spc="-10" dirty="0">
                <a:latin typeface="Arial"/>
                <a:cs typeface="Arial"/>
              </a:rPr>
              <a:t>I</a:t>
            </a:r>
            <a:r>
              <a:rPr sz="3600" dirty="0">
                <a:latin typeface="Arial"/>
                <a:cs typeface="Arial"/>
              </a:rPr>
              <a:t>n	such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12589" y="2344673"/>
            <a:ext cx="41255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7320">
              <a:lnSpc>
                <a:spcPct val="100000"/>
              </a:lnSpc>
              <a:spcBef>
                <a:spcPts val="100"/>
              </a:spcBef>
              <a:tabLst>
                <a:tab pos="1527810" algn="l"/>
                <a:tab pos="1666239" algn="l"/>
                <a:tab pos="3858260" algn="l"/>
              </a:tabLst>
            </a:pPr>
            <a:r>
              <a:rPr sz="3600" spc="-5" dirty="0">
                <a:latin typeface="Arial"/>
                <a:cs typeface="Arial"/>
              </a:rPr>
              <a:t>then	becomes	a  cases,		</a:t>
            </a:r>
            <a:r>
              <a:rPr sz="3600" dirty="0">
                <a:latin typeface="Arial"/>
                <a:cs typeface="Arial"/>
              </a:rPr>
              <a:t>the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35773" y="2893263"/>
            <a:ext cx="1500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various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540" y="3442207"/>
            <a:ext cx="84550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links </a:t>
            </a:r>
            <a:r>
              <a:rPr sz="3600" spc="-5" dirty="0">
                <a:latin typeface="Arial"/>
                <a:cs typeface="Arial"/>
              </a:rPr>
              <a:t>or elements have to be </a:t>
            </a:r>
            <a:r>
              <a:rPr sz="3600" dirty="0">
                <a:latin typeface="Arial"/>
                <a:cs typeface="Arial"/>
              </a:rPr>
              <a:t>designed </a:t>
            </a:r>
            <a:r>
              <a:rPr sz="3600" spc="-5" dirty="0">
                <a:latin typeface="Arial"/>
                <a:cs typeface="Arial"/>
              </a:rPr>
              <a:t>to  </a:t>
            </a:r>
            <a:r>
              <a:rPr sz="3600" spc="-5" dirty="0">
                <a:solidFill>
                  <a:srgbClr val="FF0000"/>
                </a:solidFill>
                <a:latin typeface="Arial"/>
                <a:cs typeface="Arial"/>
              </a:rPr>
              <a:t>withstand </a:t>
            </a:r>
            <a:r>
              <a:rPr sz="3600" dirty="0">
                <a:solidFill>
                  <a:srgbClr val="FF0000"/>
                </a:solidFill>
                <a:latin typeface="Arial"/>
                <a:cs typeface="Arial"/>
              </a:rPr>
              <a:t>the forces </a:t>
            </a:r>
            <a:r>
              <a:rPr sz="3600" spc="-5" dirty="0">
                <a:latin typeface="Arial"/>
                <a:cs typeface="Arial"/>
              </a:rPr>
              <a:t>(both </a:t>
            </a:r>
            <a:r>
              <a:rPr sz="3600" dirty="0">
                <a:latin typeface="Arial"/>
                <a:cs typeface="Arial"/>
              </a:rPr>
              <a:t>static </a:t>
            </a:r>
            <a:r>
              <a:rPr sz="3600" spc="-5" dirty="0">
                <a:latin typeface="Arial"/>
                <a:cs typeface="Arial"/>
              </a:rPr>
              <a:t>and  </a:t>
            </a:r>
            <a:r>
              <a:rPr sz="3600" dirty="0">
                <a:latin typeface="Arial"/>
                <a:cs typeface="Arial"/>
              </a:rPr>
              <a:t>kinetic)</a:t>
            </a:r>
            <a:r>
              <a:rPr sz="3600" spc="-30" dirty="0">
                <a:latin typeface="Arial"/>
                <a:cs typeface="Arial"/>
              </a:rPr>
              <a:t> </a:t>
            </a:r>
            <a:r>
              <a:rPr sz="3600" spc="-40" dirty="0">
                <a:latin typeface="Arial"/>
                <a:cs typeface="Arial"/>
              </a:rPr>
              <a:t>safely.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635" y="530097"/>
            <a:ext cx="16510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ch</a:t>
            </a: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ne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6776084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130" dirty="0"/>
              <a:t>DEGREES </a:t>
            </a:r>
            <a:r>
              <a:rPr sz="3200" spc="80" dirty="0"/>
              <a:t>OF </a:t>
            </a:r>
            <a:r>
              <a:rPr sz="3200" spc="130" dirty="0"/>
              <a:t>FREEDOM </a:t>
            </a:r>
            <a:r>
              <a:rPr sz="3200" spc="135" dirty="0"/>
              <a:t>(DOF) </a:t>
            </a:r>
            <a:r>
              <a:rPr sz="3200" dirty="0"/>
              <a:t>/  </a:t>
            </a:r>
            <a:r>
              <a:rPr sz="3200" spc="125" dirty="0"/>
              <a:t>MOBILITY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459740" y="1201291"/>
            <a:ext cx="8225790" cy="964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0000"/>
              </a:lnSpc>
              <a:spcBef>
                <a:spcPts val="100"/>
              </a:spcBef>
            </a:pPr>
            <a:r>
              <a:rPr sz="2800" spc="-5" dirty="0">
                <a:solidFill>
                  <a:srgbClr val="17406C"/>
                </a:solidFill>
                <a:latin typeface="Times New Roman"/>
                <a:cs typeface="Times New Roman"/>
              </a:rPr>
              <a:t>It is </a:t>
            </a:r>
            <a:r>
              <a:rPr sz="2800" spc="-10" dirty="0">
                <a:solidFill>
                  <a:srgbClr val="17406C"/>
                </a:solidFill>
                <a:latin typeface="Times New Roman"/>
                <a:cs typeface="Times New Roman"/>
              </a:rPr>
              <a:t>the </a:t>
            </a:r>
            <a:r>
              <a:rPr sz="2800" spc="-5" dirty="0">
                <a:solidFill>
                  <a:srgbClr val="17406C"/>
                </a:solidFill>
                <a:latin typeface="Times New Roman"/>
                <a:cs typeface="Times New Roman"/>
              </a:rPr>
              <a:t>number of </a:t>
            </a:r>
            <a:r>
              <a:rPr sz="2800" b="1" dirty="0">
                <a:solidFill>
                  <a:srgbClr val="17406C"/>
                </a:solidFill>
                <a:latin typeface="Times New Roman"/>
                <a:cs typeface="Times New Roman"/>
              </a:rPr>
              <a:t>independent </a:t>
            </a:r>
            <a:r>
              <a:rPr sz="2800" b="1" spc="-5" dirty="0">
                <a:solidFill>
                  <a:srgbClr val="17406C"/>
                </a:solidFill>
                <a:latin typeface="Times New Roman"/>
                <a:cs typeface="Times New Roman"/>
              </a:rPr>
              <a:t>coordinates </a:t>
            </a:r>
            <a:r>
              <a:rPr sz="2800" spc="-5" dirty="0">
                <a:solidFill>
                  <a:srgbClr val="17406C"/>
                </a:solidFill>
                <a:latin typeface="Times New Roman"/>
                <a:cs typeface="Times New Roman"/>
              </a:rPr>
              <a:t>required to  describe </a:t>
            </a:r>
            <a:r>
              <a:rPr sz="2800" dirty="0">
                <a:solidFill>
                  <a:srgbClr val="17406C"/>
                </a:solidFill>
                <a:latin typeface="Times New Roman"/>
                <a:cs typeface="Times New Roman"/>
              </a:rPr>
              <a:t>the </a:t>
            </a:r>
            <a:r>
              <a:rPr sz="2800" b="1" dirty="0">
                <a:solidFill>
                  <a:srgbClr val="17406C"/>
                </a:solidFill>
                <a:latin typeface="Times New Roman"/>
                <a:cs typeface="Times New Roman"/>
              </a:rPr>
              <a:t>position of </a:t>
            </a:r>
            <a:r>
              <a:rPr sz="2800" b="1" spc="-5" dirty="0">
                <a:solidFill>
                  <a:srgbClr val="17406C"/>
                </a:solidFill>
                <a:latin typeface="Times New Roman"/>
                <a:cs typeface="Times New Roman"/>
              </a:rPr>
              <a:t>a</a:t>
            </a:r>
            <a:r>
              <a:rPr sz="2800" b="1" spc="-45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7406C"/>
                </a:solidFill>
                <a:latin typeface="Times New Roman"/>
                <a:cs typeface="Times New Roman"/>
              </a:rPr>
              <a:t>body</a:t>
            </a:r>
            <a:r>
              <a:rPr sz="2800" dirty="0">
                <a:solidFill>
                  <a:srgbClr val="17406C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7810" y="2571750"/>
            <a:ext cx="2842214" cy="2512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0630" y="2590649"/>
            <a:ext cx="2465878" cy="1462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08122" y="4241114"/>
            <a:ext cx="571436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4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bar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Mechanism </a:t>
            </a:r>
            <a:r>
              <a:rPr sz="2400" spc="-5" dirty="0">
                <a:latin typeface="Arial"/>
                <a:cs typeface="Arial"/>
              </a:rPr>
              <a:t>has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DoF </a:t>
            </a:r>
            <a:r>
              <a:rPr sz="2400" spc="-5" dirty="0">
                <a:latin typeface="Arial"/>
                <a:cs typeface="Arial"/>
              </a:rPr>
              <a:t>as the angle  turned by the crank </a:t>
            </a:r>
            <a:r>
              <a:rPr sz="2400" dirty="0">
                <a:latin typeface="Arial"/>
                <a:cs typeface="Arial"/>
              </a:rPr>
              <a:t>AD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fully describing  </a:t>
            </a:r>
            <a:r>
              <a:rPr sz="2400" spc="-5" dirty="0">
                <a:latin typeface="Arial"/>
                <a:cs typeface="Arial"/>
              </a:rPr>
              <a:t>the position of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every link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mechanism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857211"/>
            <a:ext cx="9070975" cy="6001385"/>
            <a:chOff x="73402" y="857211"/>
            <a:chExt cx="9070975" cy="6001385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85874" y="857211"/>
              <a:ext cx="5038725" cy="541718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5940" y="240614"/>
            <a:ext cx="102996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55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3600" b="1" spc="145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3600" b="1" dirty="0">
                <a:solidFill>
                  <a:srgbClr val="17406C"/>
                </a:solidFill>
                <a:latin typeface="Arial"/>
                <a:cs typeface="Arial"/>
              </a:rPr>
              <a:t>F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949" y="371347"/>
            <a:ext cx="6542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DEGREES </a:t>
            </a:r>
            <a:r>
              <a:rPr spc="75" dirty="0"/>
              <a:t>OF </a:t>
            </a:r>
            <a:r>
              <a:rPr spc="135" dirty="0"/>
              <a:t>FREEDOM/MOBILITY </a:t>
            </a:r>
            <a:r>
              <a:rPr spc="75" dirty="0"/>
              <a:t>OF</a:t>
            </a:r>
            <a:r>
              <a:rPr spc="520" dirty="0"/>
              <a:t> </a:t>
            </a:r>
            <a:r>
              <a:rPr spc="-5" dirty="0"/>
              <a:t>A</a:t>
            </a:r>
          </a:p>
        </p:txBody>
      </p:sp>
      <p:sp>
        <p:nvSpPr>
          <p:cNvPr id="3" name="object 3"/>
          <p:cNvSpPr/>
          <p:nvPr/>
        </p:nvSpPr>
        <p:spPr>
          <a:xfrm>
            <a:off x="930198" y="3859784"/>
            <a:ext cx="5728970" cy="24765"/>
          </a:xfrm>
          <a:custGeom>
            <a:avLst/>
            <a:gdLst/>
            <a:ahLst/>
            <a:cxnLst/>
            <a:rect l="l" t="t" r="r" b="b"/>
            <a:pathLst>
              <a:path w="5728970" h="24764">
                <a:moveTo>
                  <a:pt x="5728715" y="0"/>
                </a:moveTo>
                <a:lnTo>
                  <a:pt x="0" y="0"/>
                </a:lnTo>
                <a:lnTo>
                  <a:pt x="0" y="24383"/>
                </a:lnTo>
                <a:lnTo>
                  <a:pt x="5728715" y="24383"/>
                </a:lnTo>
                <a:lnTo>
                  <a:pt x="5728715" y="0"/>
                </a:lnTo>
                <a:close/>
              </a:path>
            </a:pathLst>
          </a:custGeom>
          <a:solidFill>
            <a:srgbClr val="174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5871" y="576306"/>
            <a:ext cx="7988300" cy="468566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  <a:tabLst>
                <a:tab pos="7974330" algn="l"/>
              </a:tabLst>
            </a:pPr>
            <a:r>
              <a:rPr sz="2400" b="1" u="sng" spc="6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3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MECHANISM	</a:t>
            </a:r>
            <a:endParaRPr sz="2400">
              <a:latin typeface="Arial"/>
              <a:cs typeface="Arial"/>
            </a:endParaRPr>
          </a:p>
          <a:p>
            <a:pPr marL="334010" marR="92710" indent="-228600" algn="just">
              <a:lnSpc>
                <a:spcPct val="110000"/>
              </a:lnSpc>
              <a:spcBef>
                <a:spcPts val="1150"/>
              </a:spcBef>
            </a:pP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It is the </a:t>
            </a:r>
            <a:r>
              <a:rPr sz="4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number of inputs </a:t>
            </a: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(number of  </a:t>
            </a:r>
            <a:r>
              <a:rPr sz="4000" dirty="0">
                <a:solidFill>
                  <a:srgbClr val="17406C"/>
                </a:solidFill>
                <a:latin typeface="Times New Roman"/>
                <a:cs typeface="Times New Roman"/>
              </a:rPr>
              <a:t>independent </a:t>
            </a: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coordinates) </a:t>
            </a:r>
            <a:r>
              <a:rPr sz="4000" dirty="0">
                <a:solidFill>
                  <a:srgbClr val="17406C"/>
                </a:solidFill>
                <a:latin typeface="Times New Roman"/>
                <a:cs typeface="Times New Roman"/>
              </a:rPr>
              <a:t>required to  describe </a:t>
            </a: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the </a:t>
            </a:r>
            <a:r>
              <a:rPr sz="4000" dirty="0">
                <a:solidFill>
                  <a:srgbClr val="17406C"/>
                </a:solidFill>
                <a:latin typeface="Times New Roman"/>
                <a:cs typeface="Times New Roman"/>
              </a:rPr>
              <a:t>configuration </a:t>
            </a:r>
            <a:r>
              <a:rPr sz="4000" spc="-15" dirty="0">
                <a:solidFill>
                  <a:srgbClr val="17406C"/>
                </a:solidFill>
                <a:latin typeface="Times New Roman"/>
                <a:cs typeface="Times New Roman"/>
              </a:rPr>
              <a:t>or  </a:t>
            </a: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position </a:t>
            </a:r>
            <a:r>
              <a:rPr sz="4000" dirty="0">
                <a:solidFill>
                  <a:srgbClr val="17406C"/>
                </a:solidFill>
                <a:latin typeface="Times New Roman"/>
                <a:cs typeface="Times New Roman"/>
              </a:rPr>
              <a:t>of </a:t>
            </a: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all </a:t>
            </a:r>
            <a:r>
              <a:rPr sz="4000" dirty="0">
                <a:solidFill>
                  <a:srgbClr val="17406C"/>
                </a:solidFill>
                <a:latin typeface="Times New Roman"/>
                <a:cs typeface="Times New Roman"/>
              </a:rPr>
              <a:t>the links of the  </a:t>
            </a: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mechanism, </a:t>
            </a:r>
            <a:r>
              <a:rPr sz="4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with </a:t>
            </a:r>
            <a:r>
              <a:rPr sz="4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respect </a:t>
            </a:r>
            <a:r>
              <a:rPr sz="4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to the fixed </a:t>
            </a: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4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link</a:t>
            </a:r>
            <a:r>
              <a:rPr sz="400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4000" spc="-5" dirty="0">
                <a:solidFill>
                  <a:srgbClr val="17406C"/>
                </a:solidFill>
                <a:latin typeface="Times New Roman"/>
                <a:cs typeface="Times New Roman"/>
              </a:rPr>
              <a:t>at any </a:t>
            </a:r>
            <a:r>
              <a:rPr sz="4000" dirty="0">
                <a:solidFill>
                  <a:srgbClr val="17406C"/>
                </a:solidFill>
                <a:latin typeface="Times New Roman"/>
                <a:cs typeface="Times New Roman"/>
              </a:rPr>
              <a:t>given</a:t>
            </a:r>
            <a:r>
              <a:rPr sz="4000" spc="-2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17406C"/>
                </a:solidFill>
                <a:latin typeface="Times New Roman"/>
                <a:cs typeface="Times New Roman"/>
              </a:rPr>
              <a:t>instant.</a:t>
            </a:r>
            <a:endParaRPr sz="4000">
              <a:latin typeface="Times New Roman"/>
              <a:cs typeface="Times New Roman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532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KUTZBACH</a:t>
            </a:r>
            <a:r>
              <a:rPr sz="3600" spc="215" dirty="0"/>
              <a:t> </a:t>
            </a:r>
            <a:r>
              <a:rPr sz="3600" spc="130" dirty="0"/>
              <a:t>CRITERION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3487902"/>
            <a:ext cx="6082665" cy="130492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2000" b="1" spc="-5" dirty="0">
                <a:solidFill>
                  <a:srgbClr val="17406C"/>
                </a:solidFill>
                <a:latin typeface="Noto Sans"/>
                <a:cs typeface="Noto Sans"/>
              </a:rPr>
              <a:t>l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= number of</a:t>
            </a:r>
            <a:r>
              <a:rPr sz="2000" spc="-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39600"/>
              </a:lnSpc>
              <a:spcBef>
                <a:spcPts val="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j = number of binary joints or lower pairs (1 DoF</a:t>
            </a:r>
            <a:r>
              <a:rPr sz="2000" spc="-1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pairs)  h = number of higher pairs (i.e.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2 DoF</a:t>
            </a:r>
            <a:r>
              <a:rPr sz="2000" i="1" spc="-1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pairs)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43200" y="2411107"/>
            <a:ext cx="3962400" cy="699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8423" y="1402207"/>
            <a:ext cx="6565265" cy="163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For </a:t>
            </a:r>
            <a:r>
              <a:rPr sz="3200" spc="-5" dirty="0">
                <a:latin typeface="Arial"/>
                <a:cs typeface="Arial"/>
              </a:rPr>
              <a:t>mechanism having plane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motion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850">
              <a:latin typeface="Arial"/>
              <a:cs typeface="Arial"/>
            </a:endParaRPr>
          </a:p>
          <a:p>
            <a:pPr marL="753745">
              <a:lnSpc>
                <a:spcPct val="100000"/>
              </a:lnSpc>
            </a:pPr>
            <a:r>
              <a:rPr sz="3600" spc="-5" dirty="0">
                <a:latin typeface="Arial"/>
                <a:cs typeface="Arial"/>
              </a:rPr>
              <a:t>DoF</a:t>
            </a:r>
            <a:r>
              <a:rPr sz="3600" spc="-1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=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0867"/>
            <a:ext cx="74568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120" dirty="0"/>
              <a:t>NUMERICAL </a:t>
            </a:r>
            <a:r>
              <a:rPr sz="4000" spc="110" dirty="0"/>
              <a:t>EXAMPLE </a:t>
            </a:r>
            <a:r>
              <a:rPr sz="4000" spc="70" dirty="0"/>
              <a:t>-1</a:t>
            </a:r>
            <a:r>
              <a:rPr sz="4000" spc="690" dirty="0"/>
              <a:t> </a:t>
            </a:r>
            <a:r>
              <a:rPr sz="4000" spc="60" dirty="0"/>
              <a:t>&amp;2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771525" y="1733550"/>
            <a:ext cx="1428750" cy="1704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09950" y="2895600"/>
            <a:ext cx="2990850" cy="41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05200" y="1801863"/>
            <a:ext cx="2514600" cy="443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340" y="1244853"/>
            <a:ext cx="7937500" cy="1495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19480" algn="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Determine the DoF </a:t>
            </a:r>
            <a:r>
              <a:rPr sz="2400" dirty="0">
                <a:latin typeface="Arial"/>
                <a:cs typeface="Arial"/>
              </a:rPr>
              <a:t>of the </a:t>
            </a:r>
            <a:r>
              <a:rPr sz="2400" spc="-5" dirty="0">
                <a:latin typeface="Arial"/>
                <a:cs typeface="Arial"/>
              </a:rPr>
              <a:t>mechanism shown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below: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935"/>
              </a:spcBef>
            </a:pPr>
            <a:r>
              <a:rPr sz="1800" b="1" spc="-5" dirty="0">
                <a:latin typeface="Arial"/>
                <a:cs typeface="Arial"/>
              </a:rPr>
              <a:t>Kutzbach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Criterion</a:t>
            </a:r>
            <a:endParaRPr sz="1800">
              <a:latin typeface="Arial"/>
              <a:cs typeface="Arial"/>
            </a:endParaRPr>
          </a:p>
          <a:p>
            <a:pPr marR="1001394" algn="r">
              <a:lnSpc>
                <a:spcPct val="100000"/>
              </a:lnSpc>
              <a:spcBef>
                <a:spcPts val="1714"/>
              </a:spcBef>
            </a:pPr>
            <a:r>
              <a:rPr sz="2400" b="1" spc="-5" dirty="0">
                <a:latin typeface="Noto Sans"/>
                <a:cs typeface="Noto Sans"/>
              </a:rPr>
              <a:t>l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5 </a:t>
            </a:r>
            <a:r>
              <a:rPr sz="2400" dirty="0">
                <a:latin typeface="Arial"/>
                <a:cs typeface="Arial"/>
              </a:rPr>
              <a:t>; </a:t>
            </a:r>
            <a:r>
              <a:rPr sz="2400" spc="-5" dirty="0">
                <a:latin typeface="Arial"/>
                <a:cs typeface="Arial"/>
              </a:rPr>
              <a:t>j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2+ 2* </a:t>
            </a:r>
            <a:r>
              <a:rPr sz="2400" dirty="0">
                <a:latin typeface="Arial"/>
                <a:cs typeface="Arial"/>
              </a:rPr>
              <a:t>(3-1) = </a:t>
            </a:r>
            <a:r>
              <a:rPr sz="2400" spc="-5" dirty="0">
                <a:latin typeface="Arial"/>
                <a:cs typeface="Arial"/>
              </a:rPr>
              <a:t>6 </a:t>
            </a:r>
            <a:r>
              <a:rPr sz="2400" dirty="0">
                <a:latin typeface="Arial"/>
                <a:cs typeface="Arial"/>
              </a:rPr>
              <a:t>; </a:t>
            </a:r>
            <a:r>
              <a:rPr sz="2400" spc="-5" dirty="0">
                <a:latin typeface="Arial"/>
                <a:cs typeface="Arial"/>
              </a:rPr>
              <a:t>h 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3840" y="4322874"/>
            <a:ext cx="1648817" cy="15382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7340" y="3607689"/>
            <a:ext cx="8086725" cy="2430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7100" algn="l"/>
                <a:tab pos="1610995" algn="l"/>
              </a:tabLst>
            </a:pPr>
            <a:r>
              <a:rPr sz="2400" spc="-5" dirty="0">
                <a:latin typeface="Arial"/>
                <a:cs typeface="Arial"/>
              </a:rPr>
              <a:t>DoF	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0,	</a:t>
            </a:r>
            <a:r>
              <a:rPr sz="2400" spc="-5" dirty="0">
                <a:latin typeface="Arial"/>
                <a:cs typeface="Arial"/>
              </a:rPr>
              <a:t>means </a:t>
            </a:r>
            <a:r>
              <a:rPr sz="2400" dirty="0">
                <a:latin typeface="Arial"/>
                <a:cs typeface="Arial"/>
              </a:rPr>
              <a:t>that the </a:t>
            </a:r>
            <a:r>
              <a:rPr sz="2400" spc="-5" dirty="0">
                <a:latin typeface="Arial"/>
                <a:cs typeface="Arial"/>
              </a:rPr>
              <a:t>mechanism </a:t>
            </a:r>
            <a:r>
              <a:rPr sz="2400" dirty="0">
                <a:latin typeface="Arial"/>
                <a:cs typeface="Arial"/>
              </a:rPr>
              <a:t>forms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structure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50">
              <a:latin typeface="Arial"/>
              <a:cs typeface="Arial"/>
            </a:endParaRPr>
          </a:p>
          <a:p>
            <a:pPr marL="21463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Noto Sans"/>
                <a:cs typeface="Noto Sans"/>
              </a:rPr>
              <a:t>l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5 </a:t>
            </a:r>
            <a:r>
              <a:rPr sz="2400" dirty="0">
                <a:latin typeface="Arial"/>
                <a:cs typeface="Arial"/>
              </a:rPr>
              <a:t>; </a:t>
            </a:r>
            <a:r>
              <a:rPr sz="2400" spc="-5" dirty="0">
                <a:latin typeface="Arial"/>
                <a:cs typeface="Arial"/>
              </a:rPr>
              <a:t>j </a:t>
            </a:r>
            <a:r>
              <a:rPr sz="2400" dirty="0">
                <a:latin typeface="Arial"/>
                <a:cs typeface="Arial"/>
              </a:rPr>
              <a:t>= 5; </a:t>
            </a:r>
            <a:r>
              <a:rPr sz="2400" spc="-5" dirty="0">
                <a:latin typeface="Arial"/>
                <a:cs typeface="Arial"/>
              </a:rPr>
              <a:t>h 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2146300">
              <a:lnSpc>
                <a:spcPct val="100000"/>
              </a:lnSpc>
              <a:spcBef>
                <a:spcPts val="275"/>
              </a:spcBef>
            </a:pPr>
            <a:r>
              <a:rPr sz="2400" dirty="0">
                <a:latin typeface="Arial"/>
                <a:cs typeface="Arial"/>
              </a:rPr>
              <a:t>n = 3 </a:t>
            </a:r>
            <a:r>
              <a:rPr sz="2400" spc="-5" dirty="0">
                <a:latin typeface="Arial"/>
                <a:cs typeface="Arial"/>
              </a:rPr>
              <a:t>(5-1) </a:t>
            </a:r>
            <a:r>
              <a:rPr sz="2400" dirty="0">
                <a:latin typeface="Arial"/>
                <a:cs typeface="Arial"/>
              </a:rPr>
              <a:t>– 2*5 – 0 =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  <a:p>
            <a:pPr marL="2146300" marR="5080">
              <a:lnSpc>
                <a:spcPct val="100000"/>
              </a:lnSpc>
              <a:spcBef>
                <a:spcPts val="1300"/>
              </a:spcBef>
            </a:pPr>
            <a:r>
              <a:rPr sz="2400" spc="-60" dirty="0">
                <a:solidFill>
                  <a:srgbClr val="FF0000"/>
                </a:solidFill>
                <a:latin typeface="Times New Roman"/>
                <a:cs typeface="Times New Roman"/>
              </a:rPr>
              <a:t>Two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inputs </a:t>
            </a:r>
            <a:r>
              <a:rPr sz="2400" dirty="0">
                <a:latin typeface="Times New Roman"/>
                <a:cs typeface="Times New Roman"/>
              </a:rPr>
              <a:t>to any two links are required to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yield  definite </a:t>
            </a:r>
            <a:r>
              <a:rPr sz="2400" spc="-5" dirty="0">
                <a:latin typeface="Times New Roman"/>
                <a:cs typeface="Times New Roman"/>
              </a:rPr>
              <a:t>motions </a:t>
            </a:r>
            <a:r>
              <a:rPr sz="2400" dirty="0">
                <a:latin typeface="Times New Roman"/>
                <a:cs typeface="Times New Roman"/>
              </a:rPr>
              <a:t>in all the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links.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05200" y="1801863"/>
            <a:ext cx="2514600" cy="443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118364"/>
            <a:ext cx="6761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 </a:t>
            </a:r>
            <a:r>
              <a:rPr sz="3600" spc="75" dirty="0"/>
              <a:t>-3</a:t>
            </a:r>
            <a:r>
              <a:rPr sz="3600" spc="470" dirty="0"/>
              <a:t> </a:t>
            </a:r>
            <a:r>
              <a:rPr sz="3600" spc="75" dirty="0"/>
              <a:t>&amp;4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930965" y="1927231"/>
            <a:ext cx="2062921" cy="1837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51382" y="1167129"/>
            <a:ext cx="7292975" cy="989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Determine the Dof for the </a:t>
            </a:r>
            <a:r>
              <a:rPr sz="2800" dirty="0">
                <a:latin typeface="Arial"/>
                <a:cs typeface="Arial"/>
              </a:rPr>
              <a:t>links </a:t>
            </a:r>
            <a:r>
              <a:rPr sz="2800" spc="-5" dirty="0">
                <a:latin typeface="Arial"/>
                <a:cs typeface="Arial"/>
              </a:rPr>
              <a:t>shown</a:t>
            </a:r>
            <a:r>
              <a:rPr sz="2800" spc="8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below:</a:t>
            </a:r>
            <a:endParaRPr sz="2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070"/>
              </a:spcBef>
            </a:pPr>
            <a:r>
              <a:rPr sz="1800" b="1" spc="-5" dirty="0">
                <a:latin typeface="Arial"/>
                <a:cs typeface="Arial"/>
              </a:rPr>
              <a:t>Kutzbach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Criterion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68825" y="2143125"/>
            <a:ext cx="3584575" cy="4184650"/>
            <a:chOff x="4568825" y="2143125"/>
            <a:chExt cx="3584575" cy="4184650"/>
          </a:xfrm>
        </p:grpSpPr>
        <p:sp>
          <p:nvSpPr>
            <p:cNvPr id="8" name="object 8"/>
            <p:cNvSpPr/>
            <p:nvPr/>
          </p:nvSpPr>
          <p:spPr>
            <a:xfrm>
              <a:off x="4572000" y="2362961"/>
              <a:ext cx="1270" cy="3961765"/>
            </a:xfrm>
            <a:custGeom>
              <a:avLst/>
              <a:gdLst/>
              <a:ahLst/>
              <a:cxnLst/>
              <a:rect l="l" t="t" r="r" b="b"/>
              <a:pathLst>
                <a:path w="1270" h="3961765">
                  <a:moveTo>
                    <a:pt x="762" y="0"/>
                  </a:moveTo>
                  <a:lnTo>
                    <a:pt x="0" y="3961638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81600" y="2143125"/>
              <a:ext cx="2971800" cy="17255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1140" y="3742435"/>
            <a:ext cx="3836035" cy="23336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400" b="1" spc="-5" dirty="0">
                <a:latin typeface="Noto Sans"/>
                <a:cs typeface="Noto Sans"/>
              </a:rPr>
              <a:t>l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6 </a:t>
            </a:r>
            <a:r>
              <a:rPr sz="2400" dirty="0">
                <a:latin typeface="Arial"/>
                <a:cs typeface="Arial"/>
              </a:rPr>
              <a:t>; </a:t>
            </a:r>
            <a:r>
              <a:rPr sz="2400" spc="-5" dirty="0">
                <a:latin typeface="Arial"/>
                <a:cs typeface="Arial"/>
              </a:rPr>
              <a:t>j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7 </a:t>
            </a:r>
            <a:r>
              <a:rPr sz="2400" dirty="0">
                <a:latin typeface="Arial"/>
                <a:cs typeface="Arial"/>
              </a:rPr>
              <a:t>; </a:t>
            </a:r>
            <a:r>
              <a:rPr sz="2400" spc="-5" dirty="0">
                <a:latin typeface="Arial"/>
                <a:cs typeface="Arial"/>
              </a:rPr>
              <a:t>h 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94615">
              <a:lnSpc>
                <a:spcPct val="100000"/>
              </a:lnSpc>
              <a:spcBef>
                <a:spcPts val="275"/>
              </a:spcBef>
            </a:pPr>
            <a:r>
              <a:rPr sz="2400" spc="-5" dirty="0">
                <a:latin typeface="Arial"/>
                <a:cs typeface="Arial"/>
              </a:rPr>
              <a:t>n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3 (6-1)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2 (7)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0 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Dof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40"/>
              </a:spcBef>
            </a:pPr>
            <a:r>
              <a:rPr sz="2400" dirty="0">
                <a:latin typeface="Times New Roman"/>
                <a:cs typeface="Times New Roman"/>
              </a:rPr>
              <a:t>i.e.,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one input to any one link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will result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definite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motion</a:t>
            </a:r>
            <a:r>
              <a:rPr sz="2400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 all 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links.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04028" y="4826821"/>
            <a:ext cx="3463925" cy="1058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000" b="1" spc="-5" dirty="0">
                <a:latin typeface="Noto Sans"/>
                <a:cs typeface="Noto Sans"/>
              </a:rPr>
              <a:t>l </a:t>
            </a:r>
            <a:r>
              <a:rPr sz="2000" dirty="0">
                <a:latin typeface="Arial"/>
                <a:cs typeface="Arial"/>
              </a:rPr>
              <a:t>= 6 ;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j = 5 + 1 (3-1) = 7 </a:t>
            </a:r>
            <a:r>
              <a:rPr sz="2000" dirty="0">
                <a:latin typeface="Arial"/>
                <a:cs typeface="Arial"/>
              </a:rPr>
              <a:t>; h =</a:t>
            </a:r>
            <a:r>
              <a:rPr sz="2000" spc="-2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  <a:p>
            <a:pPr marL="81280">
              <a:lnSpc>
                <a:spcPts val="2400"/>
              </a:lnSpc>
              <a:spcBef>
                <a:spcPts val="229"/>
              </a:spcBef>
            </a:pPr>
            <a:r>
              <a:rPr sz="2000" dirty="0">
                <a:latin typeface="Arial"/>
                <a:cs typeface="Arial"/>
              </a:rPr>
              <a:t>n = 3 (6-1) – 2 (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2000" dirty="0">
                <a:latin typeface="Arial"/>
                <a:cs typeface="Arial"/>
              </a:rPr>
              <a:t>) – 0 =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Dof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4028" y="3882390"/>
            <a:ext cx="394652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Note: </a:t>
            </a:r>
            <a:r>
              <a:rPr sz="2000" dirty="0">
                <a:latin typeface="Times New Roman"/>
                <a:cs typeface="Times New Roman"/>
              </a:rPr>
              <a:t>at the intersection of 2, 3 and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4,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two lower pairs are to be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considered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6139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 </a:t>
            </a:r>
            <a:r>
              <a:rPr sz="3600" dirty="0"/>
              <a:t>-</a:t>
            </a:r>
            <a:r>
              <a:rPr sz="3600" spc="495" dirty="0"/>
              <a:t> </a:t>
            </a:r>
            <a:r>
              <a:rPr sz="3600" spc="-5" dirty="0"/>
              <a:t>5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228600" y="1219187"/>
            <a:ext cx="6572250" cy="1981835"/>
            <a:chOff x="228600" y="1219187"/>
            <a:chExt cx="6572250" cy="1981835"/>
          </a:xfrm>
        </p:grpSpPr>
        <p:sp>
          <p:nvSpPr>
            <p:cNvPr id="5" name="object 5"/>
            <p:cNvSpPr/>
            <p:nvPr/>
          </p:nvSpPr>
          <p:spPr>
            <a:xfrm>
              <a:off x="228600" y="1295400"/>
              <a:ext cx="4154932" cy="1905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86250" y="1219187"/>
              <a:ext cx="2514600" cy="4437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3540" y="1273302"/>
            <a:ext cx="8623300" cy="4832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Kutzbach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Criterion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>
              <a:latin typeface="Arial"/>
              <a:cs typeface="Arial"/>
            </a:endParaRPr>
          </a:p>
          <a:p>
            <a:pPr marL="4204335">
              <a:lnSpc>
                <a:spcPct val="100000"/>
              </a:lnSpc>
            </a:pPr>
            <a:r>
              <a:rPr sz="2000" b="1" dirty="0">
                <a:latin typeface="Noto Sans"/>
                <a:cs typeface="Noto Sans"/>
              </a:rPr>
              <a:t>l </a:t>
            </a:r>
            <a:r>
              <a:rPr sz="2000" dirty="0">
                <a:latin typeface="Arial"/>
                <a:cs typeface="Arial"/>
              </a:rPr>
              <a:t>= </a:t>
            </a:r>
            <a:r>
              <a:rPr sz="2000" spc="-70" dirty="0">
                <a:latin typeface="Arial"/>
                <a:cs typeface="Arial"/>
              </a:rPr>
              <a:t>11 </a:t>
            </a:r>
            <a:r>
              <a:rPr sz="2000" dirty="0">
                <a:latin typeface="Arial"/>
                <a:cs typeface="Arial"/>
              </a:rPr>
              <a:t>;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j = 7 + 4 (3-1) = 15 </a:t>
            </a:r>
            <a:r>
              <a:rPr sz="2000" dirty="0">
                <a:latin typeface="Arial"/>
                <a:cs typeface="Arial"/>
              </a:rPr>
              <a:t>; h =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  <a:p>
            <a:pPr marL="4272915">
              <a:lnSpc>
                <a:spcPts val="2400"/>
              </a:lnSpc>
              <a:spcBef>
                <a:spcPts val="225"/>
              </a:spcBef>
            </a:pPr>
            <a:r>
              <a:rPr sz="2000" dirty="0">
                <a:latin typeface="Arial"/>
                <a:cs typeface="Arial"/>
              </a:rPr>
              <a:t>n = 3 </a:t>
            </a:r>
            <a:r>
              <a:rPr sz="2000" spc="-25" dirty="0">
                <a:latin typeface="Arial"/>
                <a:cs typeface="Arial"/>
              </a:rPr>
              <a:t>(11-1) </a:t>
            </a:r>
            <a:r>
              <a:rPr sz="2000" dirty="0">
                <a:latin typeface="Arial"/>
                <a:cs typeface="Arial"/>
              </a:rPr>
              <a:t>– 2 (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15</a:t>
            </a:r>
            <a:r>
              <a:rPr sz="2000" dirty="0">
                <a:latin typeface="Arial"/>
                <a:cs typeface="Arial"/>
              </a:rPr>
              <a:t>) – 0 =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  <a:p>
            <a:pPr marL="4204335">
              <a:lnSpc>
                <a:spcPts val="2880"/>
              </a:lnSpc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Dof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 0</a:t>
            </a:r>
            <a:endParaRPr sz="24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2050"/>
              </a:spcBef>
            </a:pPr>
            <a:r>
              <a:rPr sz="2400" spc="-5" dirty="0">
                <a:latin typeface="Times New Roman"/>
                <a:cs typeface="Times New Roman"/>
              </a:rPr>
              <a:t>Here, j= 15 </a:t>
            </a:r>
            <a:r>
              <a:rPr sz="2400" dirty="0">
                <a:latin typeface="Times New Roman"/>
                <a:cs typeface="Times New Roman"/>
              </a:rPr>
              <a:t>(two </a:t>
            </a:r>
            <a:r>
              <a:rPr sz="2400" spc="-5" dirty="0">
                <a:latin typeface="Times New Roman"/>
                <a:cs typeface="Times New Roman"/>
              </a:rPr>
              <a:t>lower pairs </a:t>
            </a:r>
            <a:r>
              <a:rPr sz="2400" dirty="0">
                <a:latin typeface="Times New Roman"/>
                <a:cs typeface="Times New Roman"/>
              </a:rPr>
              <a:t>at the intersection of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3, 4, 6</a:t>
            </a:r>
            <a:r>
              <a:rPr sz="2400" dirty="0">
                <a:latin typeface="Times New Roman"/>
                <a:cs typeface="Times New Roman"/>
              </a:rPr>
              <a:t>;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2, 4,</a:t>
            </a:r>
            <a:r>
              <a:rPr sz="2400" u="heavy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;</a:t>
            </a: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ts val="2825"/>
              </a:lnSpc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5, 7, 8</a:t>
            </a:r>
            <a:r>
              <a:rPr sz="2400" dirty="0">
                <a:latin typeface="Times New Roman"/>
                <a:cs typeface="Times New Roman"/>
              </a:rPr>
              <a:t>;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8, 10, </a:t>
            </a:r>
            <a:r>
              <a:rPr sz="2400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11</a:t>
            </a:r>
            <a:r>
              <a:rPr sz="2400" spc="-30" dirty="0">
                <a:latin typeface="Times New Roman"/>
                <a:cs typeface="Times New Roman"/>
              </a:rPr>
              <a:t>) </a:t>
            </a:r>
            <a:r>
              <a:rPr sz="2400" dirty="0">
                <a:latin typeface="Times New Roman"/>
                <a:cs typeface="Times New Roman"/>
              </a:rPr>
              <a:t>and h =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0.</a:t>
            </a:r>
            <a:endParaRPr sz="2400">
              <a:latin typeface="Times New Roman"/>
              <a:cs typeface="Times New Roman"/>
            </a:endParaRPr>
          </a:p>
          <a:p>
            <a:pPr marL="3533775">
              <a:lnSpc>
                <a:spcPts val="282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Summary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Dof = 0,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Structure</a:t>
            </a:r>
            <a:endParaRPr sz="2000">
              <a:latin typeface="Arial"/>
              <a:cs typeface="Arial"/>
            </a:endParaRPr>
          </a:p>
          <a:p>
            <a:pPr marL="12700" marR="167068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Dof = 1, mechanism can be driven by a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single input motion </a:t>
            </a:r>
            <a:r>
              <a:rPr sz="2000" dirty="0">
                <a:latin typeface="Arial"/>
                <a:cs typeface="Arial"/>
              </a:rPr>
              <a:t> Dof = 2,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two separate input</a:t>
            </a:r>
            <a:r>
              <a:rPr sz="2000" dirty="0">
                <a:latin typeface="Arial"/>
                <a:cs typeface="Arial"/>
              </a:rPr>
              <a:t> motions are necessary </a:t>
            </a:r>
            <a:r>
              <a:rPr sz="2000" spc="-5" dirty="0">
                <a:latin typeface="Arial"/>
                <a:cs typeface="Arial"/>
              </a:rPr>
              <a:t>to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produce  constrained motion for 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mechanism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589915" algn="l"/>
                <a:tab pos="922655" algn="l"/>
                <a:tab pos="1330960" algn="l"/>
                <a:tab pos="1739264" algn="l"/>
                <a:tab pos="2445385" algn="l"/>
                <a:tab pos="3771265" algn="l"/>
                <a:tab pos="5181600" algn="l"/>
                <a:tab pos="5563870" algn="l"/>
                <a:tab pos="6099175" algn="l"/>
                <a:tab pos="6891655" algn="l"/>
                <a:tab pos="7498080" algn="l"/>
                <a:tab pos="7807325" algn="l"/>
              </a:tabLst>
            </a:pPr>
            <a:r>
              <a:rPr sz="2000" dirty="0">
                <a:latin typeface="Arial"/>
                <a:cs typeface="Arial"/>
              </a:rPr>
              <a:t>Dof	=	</a:t>
            </a:r>
            <a:r>
              <a:rPr sz="2000" spc="-5" dirty="0">
                <a:latin typeface="Arial"/>
                <a:cs typeface="Arial"/>
              </a:rPr>
              <a:t>-1	</a:t>
            </a:r>
            <a:r>
              <a:rPr sz="2000" dirty="0">
                <a:latin typeface="Arial"/>
                <a:cs typeface="Arial"/>
              </a:rPr>
              <a:t>or	less,	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redundant	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constraints	</a:t>
            </a:r>
            <a:r>
              <a:rPr sz="2000" spc="-5" dirty="0">
                <a:latin typeface="Arial"/>
                <a:cs typeface="Arial"/>
              </a:rPr>
              <a:t>in	</a:t>
            </a:r>
            <a:r>
              <a:rPr sz="2000" dirty="0">
                <a:latin typeface="Arial"/>
                <a:cs typeface="Arial"/>
              </a:rPr>
              <a:t>the	chain	</a:t>
            </a:r>
            <a:r>
              <a:rPr sz="2000" spc="-5" dirty="0">
                <a:latin typeface="Arial"/>
                <a:cs typeface="Arial"/>
              </a:rPr>
              <a:t>and	it	forms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a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statically indeterminate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structure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5871" y="363728"/>
            <a:ext cx="7988300" cy="835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410">
              <a:lnSpc>
                <a:spcPts val="3190"/>
              </a:lnSpc>
              <a:spcBef>
                <a:spcPts val="95"/>
              </a:spcBef>
              <a:tabLst>
                <a:tab pos="4711065" algn="l"/>
              </a:tabLst>
            </a:pPr>
            <a:r>
              <a:rPr sz="2800" spc="120" dirty="0"/>
              <a:t>KUTZBACH</a:t>
            </a:r>
            <a:r>
              <a:rPr sz="2800" spc="380" dirty="0"/>
              <a:t> </a:t>
            </a:r>
            <a:r>
              <a:rPr sz="2800" spc="120" dirty="0"/>
              <a:t>CRITERION	</a:t>
            </a:r>
            <a:r>
              <a:rPr sz="2800" spc="85" dirty="0"/>
              <a:t>FOR</a:t>
            </a:r>
            <a:r>
              <a:rPr sz="2800" spc="300" dirty="0"/>
              <a:t> </a:t>
            </a:r>
            <a:r>
              <a:rPr sz="2800" spc="110" dirty="0"/>
              <a:t>HIGHER</a:t>
            </a:r>
            <a:endParaRPr sz="2800"/>
          </a:p>
          <a:p>
            <a:pPr marL="12700">
              <a:lnSpc>
                <a:spcPts val="3190"/>
              </a:lnSpc>
              <a:tabLst>
                <a:tab pos="7974330" algn="l"/>
              </a:tabLst>
            </a:pPr>
            <a:r>
              <a:rPr sz="2800" u="sng" spc="-50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sz="2800" u="sng" spc="65" dirty="0">
                <a:uFill>
                  <a:solidFill>
                    <a:srgbClr val="00AFEF"/>
                  </a:solidFill>
                </a:uFill>
              </a:rPr>
              <a:t>PAIRS	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620966" y="1250499"/>
            <a:ext cx="3693392" cy="28378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58691" y="2974305"/>
            <a:ext cx="4053932" cy="2672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02479" y="1206665"/>
            <a:ext cx="3093720" cy="5459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1826386"/>
            <a:ext cx="9070975" cy="5031740"/>
            <a:chOff x="73402" y="1826386"/>
            <a:chExt cx="9070975" cy="5031740"/>
          </a:xfrm>
        </p:grpSpPr>
        <p:sp>
          <p:nvSpPr>
            <p:cNvPr id="3" name="object 3"/>
            <p:cNvSpPr/>
            <p:nvPr/>
          </p:nvSpPr>
          <p:spPr>
            <a:xfrm>
              <a:off x="4723638" y="1829561"/>
              <a:ext cx="1905" cy="4420235"/>
            </a:xfrm>
            <a:custGeom>
              <a:avLst/>
              <a:gdLst/>
              <a:ahLst/>
              <a:cxnLst/>
              <a:rect l="l" t="t" r="r" b="b"/>
              <a:pathLst>
                <a:path w="1904" h="4420235">
                  <a:moveTo>
                    <a:pt x="0" y="0"/>
                  </a:moveTo>
                  <a:lnTo>
                    <a:pt x="1524" y="4419625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47799" y="1979691"/>
              <a:ext cx="2514600" cy="234033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10792" y="2196905"/>
              <a:ext cx="2675960" cy="185161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08571" y="1097597"/>
            <a:ext cx="7962900" cy="543560"/>
            <a:chOff x="608571" y="1097597"/>
            <a:chExt cx="7962900" cy="543560"/>
          </a:xfrm>
        </p:grpSpPr>
        <p:sp>
          <p:nvSpPr>
            <p:cNvPr id="7" name="object 7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7999" y="1143050"/>
              <a:ext cx="2819400" cy="4975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532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KUTZBACH</a:t>
            </a:r>
            <a:r>
              <a:rPr sz="3600" spc="215" dirty="0"/>
              <a:t> </a:t>
            </a:r>
            <a:r>
              <a:rPr sz="3600" spc="130" dirty="0"/>
              <a:t>CRITERION</a:t>
            </a:r>
            <a:endParaRPr sz="3600"/>
          </a:p>
        </p:txBody>
      </p:sp>
      <p:sp>
        <p:nvSpPr>
          <p:cNvPr id="10" name="object 10"/>
          <p:cNvSpPr txBox="1"/>
          <p:nvPr/>
        </p:nvSpPr>
        <p:spPr>
          <a:xfrm>
            <a:off x="1069644" y="4547083"/>
            <a:ext cx="3359785" cy="15589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400" b="1" spc="-5" dirty="0">
                <a:latin typeface="Noto Sans"/>
                <a:cs typeface="Noto Sans"/>
              </a:rPr>
              <a:t>l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4, </a:t>
            </a:r>
            <a:r>
              <a:rPr sz="2400" dirty="0">
                <a:latin typeface="Arial"/>
                <a:cs typeface="Arial"/>
              </a:rPr>
              <a:t>j = 5,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h=0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400" spc="-5" dirty="0">
                <a:latin typeface="Arial"/>
                <a:cs typeface="Arial"/>
              </a:rPr>
              <a:t>n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3 (4-1)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2 (5)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0 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044700" algn="l"/>
              </a:tabLst>
            </a:pPr>
            <a:r>
              <a:rPr sz="2400" spc="-5" dirty="0">
                <a:latin typeface="Arial"/>
                <a:cs typeface="Arial"/>
              </a:rPr>
              <a:t>Indeterminate	</a:t>
            </a:r>
            <a:r>
              <a:rPr sz="2400" dirty="0">
                <a:latin typeface="Arial"/>
                <a:cs typeface="Arial"/>
              </a:rPr>
              <a:t>structure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8828" y="4452087"/>
            <a:ext cx="3174365" cy="11931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400" b="1" spc="-5" dirty="0">
                <a:latin typeface="Noto Sans"/>
                <a:cs typeface="Noto Sans"/>
              </a:rPr>
              <a:t>l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3, </a:t>
            </a:r>
            <a:r>
              <a:rPr sz="2400" dirty="0">
                <a:latin typeface="Arial"/>
                <a:cs typeface="Arial"/>
              </a:rPr>
              <a:t>j = 2,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h=1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400" spc="-5" dirty="0">
                <a:latin typeface="Arial"/>
                <a:cs typeface="Arial"/>
              </a:rPr>
              <a:t>n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3 (3-1)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2 (2)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1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30" dirty="0"/>
              <a:t>GRUBLER’S CRITERION </a:t>
            </a:r>
            <a:r>
              <a:rPr spc="100" dirty="0"/>
              <a:t>FOR</a:t>
            </a:r>
            <a:r>
              <a:rPr spc="525" dirty="0"/>
              <a:t> </a:t>
            </a:r>
            <a:r>
              <a:rPr spc="114" dirty="0"/>
              <a:t>PLANE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30" dirty="0">
                <a:uFill>
                  <a:solidFill>
                    <a:srgbClr val="00AFEF"/>
                  </a:solidFill>
                </a:uFill>
              </a:rPr>
              <a:t>MECHANISMS	</a:t>
            </a:r>
          </a:p>
        </p:txBody>
      </p:sp>
      <p:sp>
        <p:nvSpPr>
          <p:cNvPr id="3" name="object 3"/>
          <p:cNvSpPr/>
          <p:nvPr/>
        </p:nvSpPr>
        <p:spPr>
          <a:xfrm>
            <a:off x="3390900" y="1694688"/>
            <a:ext cx="25908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721865"/>
            <a:ext cx="7820025" cy="232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1484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Kutzbach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Criterion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Grubler’s criterion </a:t>
            </a:r>
            <a:r>
              <a:rPr sz="2400" spc="-5" dirty="0">
                <a:latin typeface="Arial"/>
                <a:cs typeface="Arial"/>
              </a:rPr>
              <a:t>applies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mechanisms having </a:t>
            </a:r>
            <a:r>
              <a:rPr sz="2400" dirty="0">
                <a:latin typeface="Arial"/>
                <a:cs typeface="Arial"/>
              </a:rPr>
              <a:t>1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DoF.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1773555" algn="l"/>
              </a:tabLst>
            </a:pPr>
            <a:r>
              <a:rPr sz="2400" spc="-5" dirty="0">
                <a:latin typeface="Arial"/>
                <a:cs typeface="Arial"/>
              </a:rPr>
              <a:t>Substituting	n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1 and h=0 in Kutzbatch equation, we can  have </a:t>
            </a:r>
            <a:r>
              <a:rPr sz="2400" dirty="0">
                <a:latin typeface="Arial"/>
                <a:cs typeface="Arial"/>
              </a:rPr>
              <a:t>Grubler’s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equation.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6770" y="4572000"/>
            <a:ext cx="7931404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1071625"/>
            <a:ext cx="7997190" cy="2857500"/>
            <a:chOff x="608571" y="1071625"/>
            <a:chExt cx="7997190" cy="285750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72124" y="1071625"/>
              <a:ext cx="3033013" cy="28575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4114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GRASHOF’S</a:t>
            </a:r>
            <a:r>
              <a:rPr sz="3600" spc="215" dirty="0"/>
              <a:t> </a:t>
            </a:r>
            <a:r>
              <a:rPr sz="3600" spc="30" dirty="0"/>
              <a:t>LAW</a:t>
            </a:r>
            <a:endParaRPr sz="3600"/>
          </a:p>
        </p:txBody>
      </p:sp>
      <p:sp>
        <p:nvSpPr>
          <p:cNvPr id="6" name="object 6"/>
          <p:cNvSpPr/>
          <p:nvPr/>
        </p:nvSpPr>
        <p:spPr>
          <a:xfrm>
            <a:off x="228600" y="1237824"/>
            <a:ext cx="3129279" cy="2086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340" y="3954017"/>
            <a:ext cx="845375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According to </a:t>
            </a:r>
            <a:r>
              <a:rPr sz="2800" b="1" spc="-5" dirty="0">
                <a:latin typeface="Arial"/>
                <a:cs typeface="Arial"/>
              </a:rPr>
              <a:t>Grashof </a:t>
            </a:r>
            <a:r>
              <a:rPr sz="2800" b="1" spc="-55" dirty="0">
                <a:latin typeface="Arial"/>
                <a:cs typeface="Arial"/>
              </a:rPr>
              <a:t>’s </a:t>
            </a:r>
            <a:r>
              <a:rPr sz="2800" b="1" spc="-5" dirty="0">
                <a:latin typeface="Arial"/>
                <a:cs typeface="Arial"/>
              </a:rPr>
              <a:t>law for a four bar  mechanism, </a:t>
            </a:r>
            <a:r>
              <a:rPr sz="2800" spc="-5" dirty="0">
                <a:latin typeface="Arial"/>
                <a:cs typeface="Arial"/>
              </a:rPr>
              <a:t>the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sum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shortest and longest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link 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lengths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should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 be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greater than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the sum of the 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remaining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two link lengths </a:t>
            </a:r>
            <a:r>
              <a:rPr sz="2800" spc="-5" dirty="0">
                <a:latin typeface="Arial"/>
                <a:cs typeface="Arial"/>
              </a:rPr>
              <a:t>if </a:t>
            </a:r>
            <a:r>
              <a:rPr sz="2800" dirty="0">
                <a:latin typeface="Arial"/>
                <a:cs typeface="Arial"/>
              </a:rPr>
              <a:t>there </a:t>
            </a:r>
            <a:r>
              <a:rPr sz="2800" spc="-5" dirty="0">
                <a:latin typeface="Arial"/>
                <a:cs typeface="Arial"/>
              </a:rPr>
              <a:t>is </a:t>
            </a:r>
            <a:r>
              <a:rPr sz="2800" spc="-10" dirty="0">
                <a:latin typeface="Arial"/>
                <a:cs typeface="Arial"/>
              </a:rPr>
              <a:t>to </a:t>
            </a:r>
            <a:r>
              <a:rPr sz="2800" spc="-5" dirty="0">
                <a:latin typeface="Arial"/>
                <a:cs typeface="Arial"/>
              </a:rPr>
              <a:t>be continuous  </a:t>
            </a:r>
            <a:r>
              <a:rPr sz="2800" dirty="0">
                <a:latin typeface="Arial"/>
                <a:cs typeface="Arial"/>
              </a:rPr>
              <a:t>relative </a:t>
            </a:r>
            <a:r>
              <a:rPr sz="2800" spc="-5" dirty="0">
                <a:latin typeface="Arial"/>
                <a:cs typeface="Arial"/>
              </a:rPr>
              <a:t>motion between the two</a:t>
            </a:r>
            <a:r>
              <a:rPr sz="2800" spc="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links.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214337"/>
            <a:ext cx="7962900" cy="5449570"/>
            <a:chOff x="608571" y="214337"/>
            <a:chExt cx="7962900" cy="544957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28662" y="214337"/>
              <a:ext cx="7215251" cy="544944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99669"/>
            <a:ext cx="69703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INVERSIONS </a:t>
            </a:r>
            <a:r>
              <a:rPr sz="3600" spc="75" dirty="0"/>
              <a:t>OF</a:t>
            </a:r>
            <a:r>
              <a:rPr sz="3600" spc="365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497838"/>
            <a:ext cx="8071484" cy="330898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41300" marR="5080" indent="-228600">
              <a:lnSpc>
                <a:spcPts val="3240"/>
              </a:lnSpc>
              <a:spcBef>
                <a:spcPts val="505"/>
              </a:spcBef>
              <a:buSzPct val="96666"/>
              <a:buFont typeface="Wingdings"/>
              <a:buChar char=""/>
              <a:tabLst>
                <a:tab pos="316230" algn="l"/>
              </a:tabLst>
            </a:pP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A 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mechanism </a:t>
            </a:r>
            <a:r>
              <a:rPr sz="3000" spc="-10" dirty="0">
                <a:solidFill>
                  <a:srgbClr val="17406C"/>
                </a:solidFill>
                <a:latin typeface="Times New Roman"/>
                <a:cs typeface="Times New Roman"/>
              </a:rPr>
              <a:t>is 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one 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in 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which one of the links of a  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kinematic 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chain </a:t>
            </a:r>
            <a:r>
              <a:rPr sz="3000" spc="-10" dirty="0">
                <a:solidFill>
                  <a:srgbClr val="17406C"/>
                </a:solidFill>
                <a:latin typeface="Times New Roman"/>
                <a:cs typeface="Times New Roman"/>
              </a:rPr>
              <a:t>is</a:t>
            </a:r>
            <a:r>
              <a:rPr sz="3000" spc="6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fixed.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17406C"/>
              </a:buClr>
              <a:buFont typeface="Wingdings"/>
              <a:buChar char=""/>
            </a:pPr>
            <a:endParaRPr sz="40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3240"/>
              </a:lnSpc>
              <a:buSzPct val="96666"/>
              <a:buFont typeface="Wingdings"/>
              <a:buChar char=""/>
              <a:tabLst>
                <a:tab pos="316230" algn="l"/>
                <a:tab pos="1868805" algn="l"/>
                <a:tab pos="3915410" algn="l"/>
                <a:tab pos="4606290" algn="l"/>
                <a:tab pos="5129530" algn="l"/>
                <a:tab pos="6606540" algn="l"/>
                <a:tab pos="7148830" algn="l"/>
              </a:tabLst>
            </a:pPr>
            <a:r>
              <a:rPr sz="3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Di</a:t>
            </a:r>
            <a:r>
              <a:rPr sz="3000" u="heavy" spc="-6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3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ferent	mecha</a:t>
            </a:r>
            <a:r>
              <a:rPr sz="3000" u="heavy" spc="1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3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isms</a:t>
            </a:r>
            <a:r>
              <a:rPr sz="3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can	</a:t>
            </a:r>
            <a:r>
              <a:rPr sz="3000" spc="10" dirty="0">
                <a:solidFill>
                  <a:srgbClr val="17406C"/>
                </a:solidFill>
                <a:latin typeface="Times New Roman"/>
                <a:cs typeface="Times New Roman"/>
              </a:rPr>
              <a:t>b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e	obtai</a:t>
            </a:r>
            <a:r>
              <a:rPr sz="3000" spc="5" dirty="0">
                <a:solidFill>
                  <a:srgbClr val="17406C"/>
                </a:solidFill>
                <a:latin typeface="Times New Roman"/>
                <a:cs typeface="Times New Roman"/>
              </a:rPr>
              <a:t>ne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d	by	</a:t>
            </a:r>
            <a:r>
              <a:rPr sz="3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3000" u="heavy" spc="-1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xing 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3000" u="heavy" spc="-1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different </a:t>
            </a:r>
            <a:r>
              <a:rPr sz="3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links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of the 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same kinematic</a:t>
            </a:r>
            <a:r>
              <a:rPr sz="3000" spc="11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chain.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7406C"/>
              </a:buClr>
              <a:buFont typeface="Wingdings"/>
              <a:buChar char=""/>
            </a:pPr>
            <a:endParaRPr sz="3650">
              <a:latin typeface="Times New Roman"/>
              <a:cs typeface="Times New Roman"/>
            </a:endParaRPr>
          </a:p>
          <a:p>
            <a:pPr marL="315595" indent="-303530">
              <a:lnSpc>
                <a:spcPct val="100000"/>
              </a:lnSpc>
              <a:buSzPct val="96666"/>
              <a:buFont typeface="Wingdings"/>
              <a:buChar char=""/>
              <a:tabLst>
                <a:tab pos="316230" algn="l"/>
              </a:tabLst>
            </a:pP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It </a:t>
            </a:r>
            <a:r>
              <a:rPr sz="3000" spc="-10" dirty="0">
                <a:solidFill>
                  <a:srgbClr val="17406C"/>
                </a:solidFill>
                <a:latin typeface="Times New Roman"/>
                <a:cs typeface="Times New Roman"/>
              </a:rPr>
              <a:t>is 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known 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as </a:t>
            </a:r>
            <a:r>
              <a:rPr sz="3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Times New Roman"/>
                <a:cs typeface="Times New Roman"/>
              </a:rPr>
              <a:t>inversions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17406C"/>
                </a:solidFill>
                <a:latin typeface="Times New Roman"/>
                <a:cs typeface="Times New Roman"/>
              </a:rPr>
              <a:t>of the</a:t>
            </a:r>
            <a:r>
              <a:rPr sz="3000" spc="4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17406C"/>
                </a:solidFill>
                <a:latin typeface="Times New Roman"/>
                <a:cs typeface="Times New Roman"/>
              </a:rPr>
              <a:t>mechanism.</a:t>
            </a:r>
            <a:endParaRPr sz="3000">
              <a:latin typeface="Times New Roman"/>
              <a:cs typeface="Times New Roman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949" y="173903"/>
            <a:ext cx="7807325" cy="5862955"/>
          </a:xfrm>
          <a:prstGeom prst="rect">
            <a:avLst/>
          </a:prstGeom>
        </p:spPr>
        <p:txBody>
          <a:bodyPr vert="horz" wrap="square" lIns="0" tIns="297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sz="3200" b="1" spc="130" dirty="0">
                <a:solidFill>
                  <a:srgbClr val="17406C"/>
                </a:solidFill>
                <a:latin typeface="Arial"/>
                <a:cs typeface="Arial"/>
              </a:rPr>
              <a:t>INVERSIONS </a:t>
            </a:r>
            <a:r>
              <a:rPr sz="3200" b="1" spc="8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3200" b="1" spc="114" dirty="0">
                <a:solidFill>
                  <a:srgbClr val="17406C"/>
                </a:solidFill>
                <a:latin typeface="Arial"/>
                <a:cs typeface="Arial"/>
              </a:rPr>
              <a:t>FOUR </a:t>
            </a:r>
            <a:r>
              <a:rPr sz="3200" b="1" spc="105" dirty="0">
                <a:solidFill>
                  <a:srgbClr val="17406C"/>
                </a:solidFill>
                <a:latin typeface="Arial"/>
                <a:cs typeface="Arial"/>
              </a:rPr>
              <a:t>BAR</a:t>
            </a:r>
            <a:r>
              <a:rPr sz="3200" b="1" spc="6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200" b="1" spc="125" dirty="0">
                <a:solidFill>
                  <a:srgbClr val="17406C"/>
                </a:solidFill>
                <a:latin typeface="Arial"/>
                <a:cs typeface="Arial"/>
              </a:rPr>
              <a:t>CHAIN</a:t>
            </a:r>
            <a:endParaRPr sz="3200">
              <a:latin typeface="Arial"/>
              <a:cs typeface="Arial"/>
            </a:endParaRPr>
          </a:p>
          <a:p>
            <a:pPr marL="241300" marR="5715" indent="-228600">
              <a:lnSpc>
                <a:spcPct val="100000"/>
              </a:lnSpc>
              <a:spcBef>
                <a:spcPts val="2515"/>
              </a:spcBef>
              <a:buSzPct val="97222"/>
              <a:buFont typeface="Wingdings"/>
              <a:buChar char=""/>
              <a:tabLst>
                <a:tab pos="377190" algn="l"/>
                <a:tab pos="2025650" algn="l"/>
                <a:tab pos="3855085" algn="l"/>
                <a:tab pos="5581650" algn="l"/>
                <a:tab pos="6801484" algn="l"/>
              </a:tabLst>
            </a:pP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Beam	engine	(crank	and	lever  mechanism)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17406C"/>
              </a:buClr>
              <a:buFont typeface="Wingdings"/>
              <a:buChar char=""/>
            </a:pPr>
            <a:endParaRPr sz="495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buSzPct val="97222"/>
              <a:buFont typeface="Wingdings"/>
              <a:buChar char=""/>
              <a:tabLst>
                <a:tab pos="377190" algn="l"/>
                <a:tab pos="2713355" algn="l"/>
                <a:tab pos="3906520" algn="l"/>
                <a:tab pos="4821555" algn="l"/>
                <a:tab pos="5607685" algn="l"/>
              </a:tabLst>
            </a:pPr>
            <a:r>
              <a:rPr sz="3600" spc="-5" dirty="0">
                <a:solidFill>
                  <a:srgbClr val="17406C"/>
                </a:solidFill>
                <a:latin typeface="Arial"/>
                <a:cs typeface="Arial"/>
              </a:rPr>
              <a:t>Coupling	rod	of	a	loco</a:t>
            </a: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m</a:t>
            </a:r>
            <a:r>
              <a:rPr sz="3600" spc="-5" dirty="0">
                <a:solidFill>
                  <a:srgbClr val="17406C"/>
                </a:solidFill>
                <a:latin typeface="Arial"/>
                <a:cs typeface="Arial"/>
              </a:rPr>
              <a:t>otive  </a:t>
            </a: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(Double </a:t>
            </a:r>
            <a:r>
              <a:rPr sz="3600" spc="-5" dirty="0">
                <a:solidFill>
                  <a:srgbClr val="17406C"/>
                </a:solidFill>
                <a:latin typeface="Arial"/>
                <a:cs typeface="Arial"/>
              </a:rPr>
              <a:t>crank</a:t>
            </a:r>
            <a:r>
              <a:rPr sz="3600" spc="-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mechanism)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17406C"/>
              </a:buClr>
              <a:buFont typeface="Wingdings"/>
              <a:buChar char=""/>
            </a:pPr>
            <a:endParaRPr sz="4950">
              <a:latin typeface="Arial"/>
              <a:cs typeface="Arial"/>
            </a:endParaRPr>
          </a:p>
          <a:p>
            <a:pPr marL="241300" marR="5715" indent="-228600">
              <a:lnSpc>
                <a:spcPct val="100000"/>
              </a:lnSpc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sz="3600" spc="-40" dirty="0">
                <a:solidFill>
                  <a:srgbClr val="17406C"/>
                </a:solidFill>
                <a:latin typeface="Arial"/>
                <a:cs typeface="Arial"/>
              </a:rPr>
              <a:t>Watt’s </a:t>
            </a:r>
            <a:r>
              <a:rPr sz="3600" spc="-5" dirty="0">
                <a:solidFill>
                  <a:srgbClr val="17406C"/>
                </a:solidFill>
                <a:latin typeface="Arial"/>
                <a:cs typeface="Arial"/>
              </a:rPr>
              <a:t>indicator </a:t>
            </a: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mechanism </a:t>
            </a:r>
            <a:r>
              <a:rPr sz="3600" spc="-5" dirty="0">
                <a:solidFill>
                  <a:srgbClr val="17406C"/>
                </a:solidFill>
                <a:latin typeface="Arial"/>
                <a:cs typeface="Arial"/>
              </a:rPr>
              <a:t>(Double  </a:t>
            </a: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lever</a:t>
            </a:r>
            <a:r>
              <a:rPr sz="36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mechanism)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75233"/>
            <a:ext cx="73755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5" dirty="0"/>
              <a:t>INVERSIONS </a:t>
            </a:r>
            <a:r>
              <a:rPr sz="3200" spc="80" dirty="0"/>
              <a:t>OF </a:t>
            </a:r>
            <a:r>
              <a:rPr sz="3200" spc="114" dirty="0"/>
              <a:t>FOUR </a:t>
            </a:r>
            <a:r>
              <a:rPr sz="3200" spc="105" dirty="0"/>
              <a:t>BAR</a:t>
            </a:r>
            <a:r>
              <a:rPr sz="3200" spc="615" dirty="0"/>
              <a:t> </a:t>
            </a:r>
            <a:r>
              <a:rPr sz="3200" spc="125" dirty="0"/>
              <a:t>CHAIN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35940" y="1249426"/>
            <a:ext cx="54483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7685" algn="l"/>
                <a:tab pos="2163445" algn="l"/>
              </a:tabLst>
            </a:pP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1.	Beam</a:t>
            </a:r>
            <a:r>
              <a:rPr sz="2000" i="1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engine	(crank and lever</a:t>
            </a:r>
            <a:r>
              <a:rPr sz="2000" i="1" spc="-1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mechanism)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2020" y="1694836"/>
            <a:ext cx="3628497" cy="32583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2140" y="5313070"/>
            <a:ext cx="81502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purpose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this mechanism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convert rotary motion  into reciprocating</a:t>
            </a:r>
            <a:r>
              <a:rPr sz="24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motion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0" y="1714500"/>
            <a:ext cx="4299838" cy="3343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78966" y="4958842"/>
            <a:ext cx="1458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54583"/>
            <a:ext cx="73748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0" dirty="0"/>
              <a:t>INVERSIONS </a:t>
            </a:r>
            <a:r>
              <a:rPr sz="3200" spc="80" dirty="0"/>
              <a:t>OF </a:t>
            </a:r>
            <a:r>
              <a:rPr sz="3200" spc="114" dirty="0"/>
              <a:t>FOUR </a:t>
            </a:r>
            <a:r>
              <a:rPr sz="3200" spc="105" dirty="0"/>
              <a:t>BAR</a:t>
            </a:r>
            <a:r>
              <a:rPr sz="3200" spc="665" dirty="0"/>
              <a:t> </a:t>
            </a:r>
            <a:r>
              <a:rPr sz="3200" spc="125" dirty="0"/>
              <a:t>CHAIN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35940" y="1101674"/>
            <a:ext cx="66986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2.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Coupling rod of a </a:t>
            </a:r>
            <a:r>
              <a:rPr sz="2000" i="1" spc="-5" dirty="0">
                <a:solidFill>
                  <a:srgbClr val="17406C"/>
                </a:solidFill>
                <a:latin typeface="Arial"/>
                <a:cs typeface="Arial"/>
              </a:rPr>
              <a:t>locomotive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(Double crank</a:t>
            </a:r>
            <a:r>
              <a:rPr sz="2000" i="1" spc="-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mechanism).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52600" y="1500124"/>
            <a:ext cx="5467350" cy="2219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3540" y="3315393"/>
            <a:ext cx="8376920" cy="286893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R="518159" algn="ctr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  <a:p>
            <a:pPr marL="255270" indent="-243204" algn="just">
              <a:lnSpc>
                <a:spcPct val="100000"/>
              </a:lnSpc>
              <a:spcBef>
                <a:spcPts val="52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links</a:t>
            </a:r>
            <a:r>
              <a:rPr sz="2400" spc="370" dirty="0"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AD</a:t>
            </a:r>
            <a:r>
              <a:rPr sz="2400" i="1" spc="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400" i="1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BC</a:t>
            </a:r>
            <a:r>
              <a:rPr sz="2400" i="1" spc="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(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having</a:t>
            </a:r>
            <a:r>
              <a:rPr sz="2400" i="1" spc="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equal</a:t>
            </a:r>
            <a:r>
              <a:rPr sz="2400" i="1" spc="3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length</a:t>
            </a:r>
            <a:r>
              <a:rPr sz="2400" i="1" spc="-5" dirty="0">
                <a:latin typeface="Arial"/>
                <a:cs typeface="Arial"/>
              </a:rPr>
              <a:t>)</a:t>
            </a:r>
            <a:r>
              <a:rPr sz="2400" i="1" spc="38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act</a:t>
            </a:r>
            <a:r>
              <a:rPr sz="2400" i="1" spc="38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as</a:t>
            </a:r>
            <a:r>
              <a:rPr sz="2400" i="1" spc="370" dirty="0"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cranks</a:t>
            </a:r>
            <a:r>
              <a:rPr sz="2400" i="1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2400" i="1" spc="-5" dirty="0">
                <a:latin typeface="Arial"/>
                <a:cs typeface="Arial"/>
              </a:rPr>
              <a:t>are connected </a:t>
            </a:r>
            <a:r>
              <a:rPr sz="2400" dirty="0">
                <a:latin typeface="Arial"/>
                <a:cs typeface="Arial"/>
              </a:rPr>
              <a:t>to the </a:t>
            </a:r>
            <a:r>
              <a:rPr sz="2400" spc="-5" dirty="0">
                <a:latin typeface="Arial"/>
                <a:cs typeface="Arial"/>
              </a:rPr>
              <a:t>respective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wheels.</a:t>
            </a:r>
            <a:endParaRPr sz="2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The link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CD</a:t>
            </a:r>
            <a:r>
              <a:rPr sz="2400" dirty="0">
                <a:latin typeface="Arial"/>
                <a:cs typeface="Arial"/>
              </a:rPr>
              <a:t> acts </a:t>
            </a:r>
            <a:r>
              <a:rPr sz="2400" spc="-5" dirty="0">
                <a:latin typeface="Arial"/>
                <a:cs typeface="Arial"/>
              </a:rPr>
              <a:t>as a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coupling rod</a:t>
            </a:r>
            <a:r>
              <a:rPr sz="2400" spc="-5" dirty="0">
                <a:latin typeface="Arial"/>
                <a:cs typeface="Arial"/>
              </a:rPr>
              <a:t> and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link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 is fixed </a:t>
            </a:r>
            <a:r>
              <a:rPr sz="2400" spc="-5" dirty="0">
                <a:latin typeface="Arial"/>
                <a:cs typeface="Arial"/>
              </a:rPr>
              <a:t> in </a:t>
            </a:r>
            <a:r>
              <a:rPr sz="2400" dirty="0">
                <a:latin typeface="Arial"/>
                <a:cs typeface="Arial"/>
              </a:rPr>
              <a:t>order to </a:t>
            </a:r>
            <a:r>
              <a:rPr sz="2400" spc="-5" dirty="0">
                <a:latin typeface="Arial"/>
                <a:cs typeface="Arial"/>
              </a:rPr>
              <a:t>maintain a </a:t>
            </a:r>
            <a:r>
              <a:rPr sz="2400" dirty="0">
                <a:latin typeface="Arial"/>
                <a:cs typeface="Arial"/>
              </a:rPr>
              <a:t>constant </a:t>
            </a:r>
            <a:r>
              <a:rPr sz="2400" spc="-5" dirty="0">
                <a:latin typeface="Arial"/>
                <a:cs typeface="Arial"/>
              </a:rPr>
              <a:t>centre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centre distance  between </a:t>
            </a:r>
            <a:r>
              <a:rPr sz="2400" dirty="0">
                <a:latin typeface="Arial"/>
                <a:cs typeface="Arial"/>
              </a:rPr>
              <a:t>them.</a:t>
            </a:r>
            <a:endParaRPr sz="24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This </a:t>
            </a:r>
            <a:r>
              <a:rPr sz="2400" dirty="0">
                <a:latin typeface="Arial"/>
                <a:cs typeface="Arial"/>
              </a:rPr>
              <a:t>mechanism </a:t>
            </a:r>
            <a:r>
              <a:rPr sz="2400" spc="-5" dirty="0">
                <a:latin typeface="Arial"/>
                <a:cs typeface="Arial"/>
              </a:rPr>
              <a:t>is meant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transmitting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rotary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motion 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from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one wheel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to the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other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wheel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21589"/>
            <a:ext cx="73755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5" dirty="0"/>
              <a:t>INVERSIONS </a:t>
            </a:r>
            <a:r>
              <a:rPr sz="3200" spc="80" dirty="0"/>
              <a:t>OF </a:t>
            </a:r>
            <a:r>
              <a:rPr sz="3200" spc="114" dirty="0"/>
              <a:t>FOUR </a:t>
            </a:r>
            <a:r>
              <a:rPr sz="3200" spc="100" dirty="0"/>
              <a:t>BAR</a:t>
            </a:r>
            <a:r>
              <a:rPr sz="3200" spc="645" dirty="0"/>
              <a:t> </a:t>
            </a:r>
            <a:r>
              <a:rPr sz="3200" spc="120" dirty="0"/>
              <a:t>CHAIN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473021" y="1861816"/>
            <a:ext cx="3397115" cy="3351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7340" y="5227293"/>
            <a:ext cx="8531225" cy="5600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369695">
              <a:lnSpc>
                <a:spcPct val="100000"/>
              </a:lnSpc>
              <a:spcBef>
                <a:spcPts val="235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000" dirty="0">
                <a:latin typeface="Arial"/>
                <a:cs typeface="Arial"/>
              </a:rPr>
              <a:t>On any </a:t>
            </a:r>
            <a:r>
              <a:rPr sz="2000" spc="-5" dirty="0">
                <a:latin typeface="Arial"/>
                <a:cs typeface="Arial"/>
              </a:rPr>
              <a:t>small </a:t>
            </a:r>
            <a:r>
              <a:rPr sz="2000" dirty="0">
                <a:latin typeface="Arial"/>
                <a:cs typeface="Arial"/>
              </a:rPr>
              <a:t>displacement of the mechanism, </a:t>
            </a:r>
            <a:r>
              <a:rPr sz="2000" spc="-5" dirty="0">
                <a:latin typeface="Arial"/>
                <a:cs typeface="Arial"/>
              </a:rPr>
              <a:t>the tracing </a:t>
            </a:r>
            <a:r>
              <a:rPr sz="2000" dirty="0">
                <a:latin typeface="Arial"/>
                <a:cs typeface="Arial"/>
              </a:rPr>
              <a:t>point </a:t>
            </a:r>
            <a:r>
              <a:rPr sz="2000" i="1" dirty="0">
                <a:latin typeface="Arial"/>
                <a:cs typeface="Arial"/>
              </a:rPr>
              <a:t>E at the</a:t>
            </a:r>
            <a:r>
              <a:rPr sz="2000" i="1" spc="-120" dirty="0">
                <a:latin typeface="Arial"/>
                <a:cs typeface="Arial"/>
              </a:rPr>
              <a:t> </a:t>
            </a:r>
            <a:r>
              <a:rPr sz="2000" i="1" spc="-5" dirty="0">
                <a:latin typeface="Arial"/>
                <a:cs typeface="Arial"/>
              </a:rPr>
              <a:t>end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6686" y="1308557"/>
            <a:ext cx="764285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3.Watt’s </a:t>
            </a:r>
            <a:r>
              <a:rPr sz="2400" spc="-5" dirty="0">
                <a:latin typeface="Arial"/>
                <a:cs typeface="Arial"/>
              </a:rPr>
              <a:t>indicator </a:t>
            </a:r>
            <a:r>
              <a:rPr sz="2400" dirty="0">
                <a:latin typeface="Arial"/>
                <a:cs typeface="Arial"/>
              </a:rPr>
              <a:t>mechanism </a:t>
            </a:r>
            <a:r>
              <a:rPr sz="2400" spc="-5" dirty="0">
                <a:latin typeface="Arial"/>
                <a:cs typeface="Arial"/>
              </a:rPr>
              <a:t>(Double lever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mechanism)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95800" y="2142998"/>
            <a:ext cx="4419600" cy="28020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7340" y="5784930"/>
            <a:ext cx="5947410" cy="309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000" i="1" dirty="0">
                <a:latin typeface="Arial"/>
                <a:cs typeface="Arial"/>
              </a:rPr>
              <a:t>of the link </a:t>
            </a:r>
            <a:r>
              <a:rPr sz="2000" i="1" spc="5" dirty="0">
                <a:latin typeface="Arial"/>
                <a:cs typeface="Arial"/>
              </a:rPr>
              <a:t>CE </a:t>
            </a:r>
            <a:r>
              <a:rPr sz="2000" dirty="0">
                <a:latin typeface="Arial"/>
                <a:cs typeface="Arial"/>
              </a:rPr>
              <a:t>traces out approximately a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straight</a:t>
            </a:r>
            <a:r>
              <a:rPr sz="2000" spc="-2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line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600" y="4779822"/>
            <a:ext cx="4286758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353695"/>
            <a:ext cx="7336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/>
              <a:t>SINGLE SLIDER CRANK</a:t>
            </a:r>
            <a:r>
              <a:rPr sz="3600" spc="505" dirty="0"/>
              <a:t> </a:t>
            </a:r>
            <a:r>
              <a:rPr sz="3600" spc="120" dirty="0"/>
              <a:t>CHAIN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1238382" y="1436003"/>
            <a:ext cx="6427579" cy="2515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2249" y="4141089"/>
            <a:ext cx="4758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2175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Links	1-2, 2-3, 3-4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 </a:t>
            </a:r>
            <a:r>
              <a:rPr sz="2400" spc="-15" dirty="0">
                <a:solidFill>
                  <a:srgbClr val="FF0000"/>
                </a:solidFill>
                <a:latin typeface="Arial"/>
                <a:cs typeface="Arial"/>
              </a:rPr>
              <a:t>Turning</a:t>
            </a:r>
            <a:r>
              <a:rPr sz="24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pairs;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29452" y="4141089"/>
            <a:ext cx="2967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Link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4-1 =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Sliding</a:t>
            </a:r>
            <a:r>
              <a:rPr sz="24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pair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871" y="363728"/>
            <a:ext cx="7988300" cy="835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410">
              <a:lnSpc>
                <a:spcPts val="3190"/>
              </a:lnSpc>
              <a:spcBef>
                <a:spcPts val="95"/>
              </a:spcBef>
            </a:pPr>
            <a:r>
              <a:rPr sz="2800" b="1" spc="120" dirty="0">
                <a:solidFill>
                  <a:srgbClr val="17406C"/>
                </a:solidFill>
                <a:latin typeface="Arial"/>
                <a:cs typeface="Arial"/>
              </a:rPr>
              <a:t>INVERSIONS </a:t>
            </a:r>
            <a:r>
              <a:rPr sz="2800" b="1" spc="6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800" b="1" spc="110" dirty="0">
                <a:solidFill>
                  <a:srgbClr val="17406C"/>
                </a:solidFill>
                <a:latin typeface="Arial"/>
                <a:cs typeface="Arial"/>
              </a:rPr>
              <a:t>SINGLE SLIDER</a:t>
            </a:r>
            <a:r>
              <a:rPr sz="2800" b="1" spc="9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110" dirty="0">
                <a:solidFill>
                  <a:srgbClr val="17406C"/>
                </a:solidFill>
                <a:latin typeface="Arial"/>
                <a:cs typeface="Arial"/>
              </a:rPr>
              <a:t>CRANK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90"/>
              </a:lnSpc>
              <a:tabLst>
                <a:tab pos="7974330" algn="l"/>
              </a:tabLst>
            </a:pPr>
            <a:r>
              <a:rPr sz="2800" b="1" u="sng" spc="-5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10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CHAIN	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1845" y="1730360"/>
            <a:ext cx="6168390" cy="2410460"/>
            <a:chOff x="341845" y="1730360"/>
            <a:chExt cx="6168390" cy="2410460"/>
          </a:xfrm>
        </p:grpSpPr>
        <p:sp>
          <p:nvSpPr>
            <p:cNvPr id="4" name="object 4"/>
            <p:cNvSpPr/>
            <p:nvPr/>
          </p:nvSpPr>
          <p:spPr>
            <a:xfrm>
              <a:off x="341845" y="1730360"/>
              <a:ext cx="2765453" cy="24101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7999" y="2438272"/>
              <a:ext cx="3461765" cy="17002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997534" y="1295400"/>
            <a:ext cx="1741714" cy="2834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3540" y="4215765"/>
            <a:ext cx="8959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c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k  </a:t>
            </a:r>
            <a:r>
              <a:rPr sz="2800" dirty="0">
                <a:latin typeface="Arial"/>
                <a:cs typeface="Arial"/>
              </a:rPr>
              <a:t>fixed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3575" y="4153661"/>
            <a:ext cx="3210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connecting rod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fixed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14209" y="4149978"/>
            <a:ext cx="1725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slider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fixed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546354"/>
            <a:ext cx="71869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120" dirty="0"/>
              <a:t>INVERSIONS </a:t>
            </a:r>
            <a:r>
              <a:rPr sz="2200" spc="60" dirty="0"/>
              <a:t>OF </a:t>
            </a:r>
            <a:r>
              <a:rPr sz="2200" spc="114" dirty="0"/>
              <a:t>SINGLE </a:t>
            </a:r>
            <a:r>
              <a:rPr sz="2200" spc="110" dirty="0"/>
              <a:t>SLIDER </a:t>
            </a:r>
            <a:r>
              <a:rPr sz="2200" spc="105" dirty="0"/>
              <a:t>CRANK</a:t>
            </a:r>
            <a:r>
              <a:rPr sz="2200" spc="590" dirty="0"/>
              <a:t> </a:t>
            </a:r>
            <a:r>
              <a:rPr sz="2200" spc="105" dirty="0"/>
              <a:t>CHAIN</a:t>
            </a:r>
            <a:endParaRPr sz="2200"/>
          </a:p>
        </p:txBody>
      </p:sp>
      <p:sp>
        <p:nvSpPr>
          <p:cNvPr id="4" name="object 4"/>
          <p:cNvSpPr txBox="1"/>
          <p:nvPr/>
        </p:nvSpPr>
        <p:spPr>
          <a:xfrm>
            <a:off x="535940" y="1874342"/>
            <a:ext cx="6463665" cy="251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Pendulum pump or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Bull</a:t>
            </a:r>
            <a:r>
              <a:rPr sz="2000" spc="-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engine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895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Oscillating cylinder</a:t>
            </a:r>
            <a:r>
              <a:rPr sz="2000" spc="-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engine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910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Rotary internal combustion engine (or) Gnome</a:t>
            </a:r>
            <a:r>
              <a:rPr sz="2000" spc="-1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engine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895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Crank and slotted lever quick return motion</a:t>
            </a:r>
            <a:r>
              <a:rPr sz="2000" spc="-16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900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Whitworth quick return motion</a:t>
            </a:r>
            <a:r>
              <a:rPr sz="2000" spc="-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13715"/>
            <a:ext cx="77006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PENDULUM </a:t>
            </a:r>
            <a:r>
              <a:rPr sz="3200" spc="114" dirty="0"/>
              <a:t>PUMP </a:t>
            </a:r>
            <a:r>
              <a:rPr sz="3200" spc="80" dirty="0"/>
              <a:t>OR </a:t>
            </a:r>
            <a:r>
              <a:rPr sz="3200" spc="114" dirty="0"/>
              <a:t>BULL</a:t>
            </a:r>
            <a:r>
              <a:rPr sz="3200" spc="545" dirty="0"/>
              <a:t> </a:t>
            </a:r>
            <a:r>
              <a:rPr sz="3200" spc="125" dirty="0"/>
              <a:t>ENGINE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1038225" y="1285836"/>
            <a:ext cx="6748526" cy="4365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42087"/>
            <a:ext cx="770000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PENDULUM </a:t>
            </a:r>
            <a:r>
              <a:rPr sz="3200" spc="114" dirty="0"/>
              <a:t>PUMP </a:t>
            </a:r>
            <a:r>
              <a:rPr sz="3200" spc="80" dirty="0"/>
              <a:t>OR </a:t>
            </a:r>
            <a:r>
              <a:rPr sz="3200" spc="114" dirty="0"/>
              <a:t>BULL</a:t>
            </a:r>
            <a:r>
              <a:rPr sz="3200" spc="545" dirty="0"/>
              <a:t> </a:t>
            </a:r>
            <a:r>
              <a:rPr sz="3200" spc="125" dirty="0"/>
              <a:t>ENGINE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152400" y="1700148"/>
            <a:ext cx="3971925" cy="3609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70628" y="1097102"/>
            <a:ext cx="449135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This </a:t>
            </a:r>
            <a:r>
              <a:rPr sz="2400" dirty="0">
                <a:latin typeface="Arial"/>
                <a:cs typeface="Arial"/>
              </a:rPr>
              <a:t>inversion </a:t>
            </a:r>
            <a:r>
              <a:rPr sz="2400" spc="-5" dirty="0">
                <a:latin typeface="Arial"/>
                <a:cs typeface="Arial"/>
              </a:rPr>
              <a:t>is obtained </a:t>
            </a:r>
            <a:r>
              <a:rPr sz="2400" spc="5" dirty="0">
                <a:latin typeface="Arial"/>
                <a:cs typeface="Arial"/>
              </a:rPr>
              <a:t>by 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fixing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cylinder </a:t>
            </a:r>
            <a:r>
              <a:rPr sz="2400" spc="-5" dirty="0">
                <a:latin typeface="Arial"/>
                <a:cs typeface="Arial"/>
              </a:rPr>
              <a:t>or link 4 (i.e.  sliding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pair)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760730" algn="l"/>
                <a:tab pos="1393190" algn="l"/>
                <a:tab pos="2283460" algn="l"/>
                <a:tab pos="2556510" algn="l"/>
                <a:tab pos="3321050" algn="l"/>
                <a:tab pos="4203700" algn="l"/>
              </a:tabLst>
            </a:pPr>
            <a:r>
              <a:rPr sz="2400" spc="-5" dirty="0">
                <a:latin typeface="Arial"/>
                <a:cs typeface="Arial"/>
              </a:rPr>
              <a:t>when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crank (link 2) </a:t>
            </a:r>
            <a:r>
              <a:rPr sz="2400" dirty="0">
                <a:latin typeface="Arial"/>
                <a:cs typeface="Arial"/>
              </a:rPr>
              <a:t>rocks,  the	</a:t>
            </a:r>
            <a:r>
              <a:rPr sz="2400" spc="-5" dirty="0">
                <a:latin typeface="Arial"/>
                <a:cs typeface="Arial"/>
              </a:rPr>
              <a:t>con</a:t>
            </a:r>
            <a:r>
              <a:rPr sz="2400" spc="-15" dirty="0">
                <a:latin typeface="Arial"/>
                <a:cs typeface="Arial"/>
              </a:rPr>
              <a:t>n</a:t>
            </a:r>
            <a:r>
              <a:rPr sz="2400" spc="-5" dirty="0">
                <a:latin typeface="Arial"/>
                <a:cs typeface="Arial"/>
              </a:rPr>
              <a:t>ecting</a:t>
            </a:r>
            <a:r>
              <a:rPr sz="2400" dirty="0">
                <a:latin typeface="Arial"/>
                <a:cs typeface="Arial"/>
              </a:rPr>
              <a:t>		</a:t>
            </a:r>
            <a:r>
              <a:rPr sz="2400" spc="-5" dirty="0">
                <a:latin typeface="Arial"/>
                <a:cs typeface="Arial"/>
              </a:rPr>
              <a:t>r</a:t>
            </a:r>
            <a:r>
              <a:rPr sz="2400" spc="5" dirty="0">
                <a:latin typeface="Arial"/>
                <a:cs typeface="Arial"/>
              </a:rPr>
              <a:t>o</a:t>
            </a:r>
            <a:r>
              <a:rPr sz="2400" spc="-5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(link</a:t>
            </a:r>
            <a:r>
              <a:rPr sz="2400" dirty="0">
                <a:latin typeface="Arial"/>
                <a:cs typeface="Arial"/>
              </a:rPr>
              <a:t>	3)  </a:t>
            </a:r>
            <a:r>
              <a:rPr sz="2400" spc="-5" dirty="0">
                <a:latin typeface="Arial"/>
                <a:cs typeface="Arial"/>
              </a:rPr>
              <a:t>oscillates	about	a pin pivoted </a:t>
            </a:r>
            <a:r>
              <a:rPr sz="2400" dirty="0">
                <a:latin typeface="Arial"/>
                <a:cs typeface="Arial"/>
              </a:rPr>
              <a:t>to  the </a:t>
            </a:r>
            <a:r>
              <a:rPr sz="2400" spc="-5" dirty="0">
                <a:latin typeface="Arial"/>
                <a:cs typeface="Arial"/>
              </a:rPr>
              <a:t>fixed link </a:t>
            </a:r>
            <a:r>
              <a:rPr sz="2400" dirty="0">
                <a:latin typeface="Arial"/>
                <a:cs typeface="Arial"/>
              </a:rPr>
              <a:t>4 </a:t>
            </a:r>
            <a:r>
              <a:rPr sz="2400" spc="-5" dirty="0">
                <a:latin typeface="Arial"/>
                <a:cs typeface="Arial"/>
              </a:rPr>
              <a:t>at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635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piston </a:t>
            </a:r>
            <a:r>
              <a:rPr sz="2400" spc="-5" dirty="0">
                <a:latin typeface="Arial"/>
                <a:cs typeface="Arial"/>
              </a:rPr>
              <a:t>attached </a:t>
            </a:r>
            <a:r>
              <a:rPr sz="2400" dirty="0">
                <a:latin typeface="Arial"/>
                <a:cs typeface="Arial"/>
              </a:rPr>
              <a:t>to the </a:t>
            </a:r>
            <a:r>
              <a:rPr sz="2400" spc="-5" dirty="0">
                <a:latin typeface="Arial"/>
                <a:cs typeface="Arial"/>
              </a:rPr>
              <a:t>piston  rod (link 1)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reciprocates.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70628" y="5487416"/>
            <a:ext cx="37166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It </a:t>
            </a:r>
            <a:r>
              <a:rPr sz="2400" spc="-5" dirty="0">
                <a:latin typeface="Arial"/>
                <a:cs typeface="Arial"/>
              </a:rPr>
              <a:t>supplies water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boiler.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7102" y="5385942"/>
            <a:ext cx="16941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[Source: R S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Khurmi]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1749" y="1318285"/>
            <a:ext cx="6485001" cy="4863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429590"/>
            <a:ext cx="71012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10" dirty="0"/>
              <a:t>OSCILLATING </a:t>
            </a:r>
            <a:r>
              <a:rPr sz="3200" spc="135" dirty="0"/>
              <a:t>CYLINDER</a:t>
            </a:r>
            <a:r>
              <a:rPr sz="3200" spc="315" dirty="0"/>
              <a:t> </a:t>
            </a:r>
            <a:r>
              <a:rPr sz="3200" spc="125" dirty="0"/>
              <a:t>ENGINE</a:t>
            </a:r>
            <a:endParaRPr sz="3200"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53644"/>
            <a:ext cx="709993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10" dirty="0"/>
              <a:t>OSCILLATING </a:t>
            </a:r>
            <a:r>
              <a:rPr sz="3200" spc="135" dirty="0"/>
              <a:t>CYLINDER</a:t>
            </a:r>
            <a:r>
              <a:rPr sz="3200" spc="315" dirty="0"/>
              <a:t> </a:t>
            </a:r>
            <a:r>
              <a:rPr sz="3200" spc="125" dirty="0"/>
              <a:t>ENGINE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2227128" y="1540739"/>
            <a:ext cx="4106937" cy="21227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3871550"/>
            <a:ext cx="7919720" cy="187198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R="701040" algn="ctr">
              <a:lnSpc>
                <a:spcPct val="100000"/>
              </a:lnSpc>
              <a:spcBef>
                <a:spcPts val="595"/>
              </a:spcBef>
            </a:pPr>
            <a:r>
              <a:rPr sz="1400" dirty="0">
                <a:latin typeface="Arial"/>
                <a:cs typeface="Arial"/>
              </a:rPr>
              <a:t>[Source: R 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Khurmi]</a:t>
            </a:r>
            <a:endParaRPr sz="140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spcBef>
                <a:spcPts val="83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used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convert reciprocating motion into </a:t>
            </a:r>
            <a:r>
              <a:rPr sz="2400" dirty="0">
                <a:latin typeface="Arial"/>
                <a:cs typeface="Arial"/>
              </a:rPr>
              <a:t>rotary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motion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  <a:tab pos="1737995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1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link</a:t>
            </a:r>
            <a:r>
              <a:rPr sz="2400" spc="1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3	</a:t>
            </a:r>
            <a:r>
              <a:rPr sz="2400" dirty="0">
                <a:latin typeface="Arial"/>
                <a:cs typeface="Arial"/>
              </a:rPr>
              <a:t>(Connecting </a:t>
            </a:r>
            <a:r>
              <a:rPr sz="2400" spc="-5" dirty="0">
                <a:latin typeface="Arial"/>
                <a:cs typeface="Arial"/>
              </a:rPr>
              <a:t>Rod </a:t>
            </a:r>
            <a:r>
              <a:rPr sz="2400" dirty="0">
                <a:latin typeface="Arial"/>
                <a:cs typeface="Arial"/>
              </a:rPr>
              <a:t>) </a:t>
            </a:r>
            <a:r>
              <a:rPr sz="2400" spc="-5" dirty="0">
                <a:latin typeface="Arial"/>
                <a:cs typeface="Arial"/>
              </a:rPr>
              <a:t>forming </a:t>
            </a:r>
            <a:r>
              <a:rPr sz="2400" dirty="0">
                <a:latin typeface="Arial"/>
                <a:cs typeface="Arial"/>
              </a:rPr>
              <a:t>the turning </a:t>
            </a:r>
            <a:r>
              <a:rPr sz="2400" spc="-5" dirty="0">
                <a:latin typeface="Arial"/>
                <a:cs typeface="Arial"/>
              </a:rPr>
              <a:t>pair </a:t>
            </a:r>
            <a:r>
              <a:rPr sz="2400" dirty="0">
                <a:latin typeface="Arial"/>
                <a:cs typeface="Arial"/>
              </a:rPr>
              <a:t>is  </a:t>
            </a:r>
            <a:r>
              <a:rPr sz="2400" spc="-5" dirty="0">
                <a:latin typeface="Arial"/>
                <a:cs typeface="Arial"/>
              </a:rPr>
              <a:t>fixed.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9731" y="1472082"/>
            <a:ext cx="6784594" cy="5088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514858"/>
            <a:ext cx="6932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4" dirty="0"/>
              <a:t>MULTI-CYLINDER RADIAL </a:t>
            </a:r>
            <a:r>
              <a:rPr sz="2800" spc="65" dirty="0"/>
              <a:t>IC</a:t>
            </a:r>
            <a:r>
              <a:rPr sz="2800" spc="645" dirty="0"/>
              <a:t> </a:t>
            </a:r>
            <a:r>
              <a:rPr sz="2800" spc="110" dirty="0"/>
              <a:t>ENGINE</a:t>
            </a:r>
            <a:endParaRPr sz="2800"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3474"/>
            <a:ext cx="7751445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pc="80" dirty="0"/>
              <a:t>ROTARY </a:t>
            </a:r>
            <a:r>
              <a:rPr spc="125" dirty="0"/>
              <a:t>INTERNAL </a:t>
            </a:r>
            <a:r>
              <a:rPr spc="135" dirty="0"/>
              <a:t>COMBUSTION </a:t>
            </a:r>
            <a:r>
              <a:rPr spc="125" dirty="0"/>
              <a:t>ENGINE</a:t>
            </a:r>
            <a:r>
              <a:rPr spc="570" dirty="0"/>
              <a:t> </a:t>
            </a:r>
            <a:r>
              <a:rPr spc="110" dirty="0"/>
              <a:t>(OR)</a:t>
            </a:r>
          </a:p>
          <a:p>
            <a:pPr marL="12700">
              <a:lnSpc>
                <a:spcPts val="2735"/>
              </a:lnSpc>
            </a:pPr>
            <a:r>
              <a:rPr spc="120" dirty="0"/>
              <a:t>GNOME</a:t>
            </a:r>
            <a:r>
              <a:rPr spc="229" dirty="0"/>
              <a:t> </a:t>
            </a:r>
            <a:r>
              <a:rPr spc="120" dirty="0"/>
              <a:t>ENGINE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42875" y="1228447"/>
            <a:ext cx="5257800" cy="3355340"/>
            <a:chOff x="142875" y="1228447"/>
            <a:chExt cx="5257800" cy="3355340"/>
          </a:xfrm>
        </p:grpSpPr>
        <p:sp>
          <p:nvSpPr>
            <p:cNvPr id="5" name="object 5"/>
            <p:cNvSpPr/>
            <p:nvPr/>
          </p:nvSpPr>
          <p:spPr>
            <a:xfrm>
              <a:off x="142875" y="1228447"/>
              <a:ext cx="5257800" cy="335499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19400" y="2202306"/>
              <a:ext cx="1450975" cy="550545"/>
            </a:xfrm>
            <a:custGeom>
              <a:avLst/>
              <a:gdLst/>
              <a:ahLst/>
              <a:cxnLst/>
              <a:rect l="l" t="t" r="r" b="b"/>
              <a:pathLst>
                <a:path w="1450975" h="550544">
                  <a:moveTo>
                    <a:pt x="58293" y="478789"/>
                  </a:moveTo>
                  <a:lnTo>
                    <a:pt x="0" y="540892"/>
                  </a:lnTo>
                  <a:lnTo>
                    <a:pt x="84708" y="550290"/>
                  </a:lnTo>
                  <a:lnTo>
                    <a:pt x="75888" y="526414"/>
                  </a:lnTo>
                  <a:lnTo>
                    <a:pt x="62356" y="526414"/>
                  </a:lnTo>
                  <a:lnTo>
                    <a:pt x="56895" y="511428"/>
                  </a:lnTo>
                  <a:lnTo>
                    <a:pt x="68739" y="507065"/>
                  </a:lnTo>
                  <a:lnTo>
                    <a:pt x="58293" y="478789"/>
                  </a:lnTo>
                  <a:close/>
                </a:path>
                <a:path w="1450975" h="550544">
                  <a:moveTo>
                    <a:pt x="68739" y="507065"/>
                  </a:moveTo>
                  <a:lnTo>
                    <a:pt x="56895" y="511428"/>
                  </a:lnTo>
                  <a:lnTo>
                    <a:pt x="62356" y="526414"/>
                  </a:lnTo>
                  <a:lnTo>
                    <a:pt x="74267" y="522027"/>
                  </a:lnTo>
                  <a:lnTo>
                    <a:pt x="68739" y="507065"/>
                  </a:lnTo>
                  <a:close/>
                </a:path>
                <a:path w="1450975" h="550544">
                  <a:moveTo>
                    <a:pt x="74267" y="522027"/>
                  </a:moveTo>
                  <a:lnTo>
                    <a:pt x="62356" y="526414"/>
                  </a:lnTo>
                  <a:lnTo>
                    <a:pt x="75888" y="526414"/>
                  </a:lnTo>
                  <a:lnTo>
                    <a:pt x="74267" y="522027"/>
                  </a:lnTo>
                  <a:close/>
                </a:path>
                <a:path w="1450975" h="550544">
                  <a:moveTo>
                    <a:pt x="1445005" y="0"/>
                  </a:moveTo>
                  <a:lnTo>
                    <a:pt x="68739" y="507065"/>
                  </a:lnTo>
                  <a:lnTo>
                    <a:pt x="74267" y="522027"/>
                  </a:lnTo>
                  <a:lnTo>
                    <a:pt x="1450594" y="14985"/>
                  </a:lnTo>
                  <a:lnTo>
                    <a:pt x="1445005" y="0"/>
                  </a:lnTo>
                  <a:close/>
                </a:path>
              </a:pathLst>
            </a:custGeom>
            <a:solidFill>
              <a:srgbClr val="009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746375" y="2909442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21325" y="1571625"/>
            <a:ext cx="3408299" cy="3408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2140" y="4926583"/>
            <a:ext cx="47218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Crank is fixed </a:t>
            </a:r>
            <a:r>
              <a:rPr sz="2400" dirty="0">
                <a:latin typeface="Arial"/>
                <a:cs typeface="Arial"/>
              </a:rPr>
              <a:t>at </a:t>
            </a:r>
            <a:r>
              <a:rPr sz="2400" spc="-5" dirty="0">
                <a:latin typeface="Arial"/>
                <a:cs typeface="Arial"/>
              </a:rPr>
              <a:t>center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Cylinder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reciprocates</a:t>
            </a:r>
            <a:endParaRPr sz="240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Engine </a:t>
            </a:r>
            <a:r>
              <a:rPr sz="2400" dirty="0">
                <a:latin typeface="Arial"/>
                <a:cs typeface="Arial"/>
              </a:rPr>
              <a:t>rotates </a:t>
            </a:r>
            <a:r>
              <a:rPr sz="2400" spc="-5" dirty="0">
                <a:latin typeface="Arial"/>
                <a:cs typeface="Arial"/>
              </a:rPr>
              <a:t>in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same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plane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9244" y="4530090"/>
            <a:ext cx="1458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14" dirty="0"/>
              <a:t>CRANK </a:t>
            </a:r>
            <a:r>
              <a:rPr spc="95" dirty="0"/>
              <a:t>AND </a:t>
            </a:r>
            <a:r>
              <a:rPr spc="125" dirty="0"/>
              <a:t>SLOTTED </a:t>
            </a:r>
            <a:r>
              <a:rPr spc="114" dirty="0"/>
              <a:t>LEVER QUICK</a:t>
            </a:r>
            <a:r>
              <a:rPr spc="840" dirty="0"/>
              <a:t> </a:t>
            </a:r>
            <a:r>
              <a:rPr spc="120" dirty="0"/>
              <a:t>RETURN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MOTION</a:t>
            </a:r>
            <a:r>
              <a:rPr u="sng" spc="180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30" dirty="0">
                <a:uFill>
                  <a:solidFill>
                    <a:srgbClr val="00AFEF"/>
                  </a:solidFill>
                </a:uFill>
              </a:rPr>
              <a:t>MECHANISM	</a:t>
            </a:r>
          </a:p>
        </p:txBody>
      </p:sp>
      <p:sp>
        <p:nvSpPr>
          <p:cNvPr id="3" name="object 3"/>
          <p:cNvSpPr/>
          <p:nvPr/>
        </p:nvSpPr>
        <p:spPr>
          <a:xfrm>
            <a:off x="172935" y="1412595"/>
            <a:ext cx="8708517" cy="4646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00200"/>
            <a:ext cx="5319776" cy="46997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14" dirty="0"/>
              <a:t>CRANK </a:t>
            </a:r>
            <a:r>
              <a:rPr spc="95" dirty="0"/>
              <a:t>AND </a:t>
            </a:r>
            <a:r>
              <a:rPr spc="125" dirty="0"/>
              <a:t>SLOTTED </a:t>
            </a:r>
            <a:r>
              <a:rPr spc="114" dirty="0"/>
              <a:t>LEVER QUICK</a:t>
            </a:r>
            <a:r>
              <a:rPr spc="840" dirty="0"/>
              <a:t> </a:t>
            </a:r>
            <a:r>
              <a:rPr spc="120" dirty="0"/>
              <a:t>RETURN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MOTION</a:t>
            </a:r>
            <a:r>
              <a:rPr u="sng" spc="180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30" dirty="0">
                <a:uFill>
                  <a:solidFill>
                    <a:srgbClr val="00AFEF"/>
                  </a:solidFill>
                </a:uFill>
              </a:rPr>
              <a:t>MECHANISM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56428" y="2815844"/>
            <a:ext cx="388239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The</a:t>
            </a:r>
            <a:r>
              <a:rPr sz="2000" spc="2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line</a:t>
            </a:r>
            <a:r>
              <a:rPr sz="2000" spc="2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2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stroke</a:t>
            </a:r>
            <a:r>
              <a:rPr sz="2000" spc="2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2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</a:t>
            </a:r>
            <a:r>
              <a:rPr sz="2000" spc="2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ram</a:t>
            </a:r>
            <a:r>
              <a:rPr sz="2000" spc="2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</a:t>
            </a:r>
            <a:r>
              <a:rPr sz="2000" i="1" spc="-5" dirty="0">
                <a:latin typeface="Arial"/>
                <a:cs typeface="Arial"/>
              </a:rPr>
              <a:t>i.e.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i="1" spc="-5" dirty="0">
                <a:latin typeface="Arial"/>
                <a:cs typeface="Arial"/>
              </a:rPr>
              <a:t>R</a:t>
            </a:r>
            <a:r>
              <a:rPr sz="1600" i="1" spc="-5" dirty="0">
                <a:latin typeface="Arial"/>
                <a:cs typeface="Arial"/>
              </a:rPr>
              <a:t>1</a:t>
            </a:r>
            <a:r>
              <a:rPr sz="2000" i="1" spc="-5" dirty="0">
                <a:latin typeface="Arial"/>
                <a:cs typeface="Arial"/>
              </a:rPr>
              <a:t>R</a:t>
            </a:r>
            <a:r>
              <a:rPr sz="1600" i="1" spc="-5" dirty="0">
                <a:latin typeface="Arial"/>
                <a:cs typeface="Arial"/>
              </a:rPr>
              <a:t>2</a:t>
            </a:r>
            <a:r>
              <a:rPr sz="2000" spc="-5" dirty="0">
                <a:latin typeface="Arial"/>
                <a:cs typeface="Arial"/>
              </a:rPr>
              <a:t>) is </a:t>
            </a:r>
            <a:r>
              <a:rPr sz="2000" dirty="0">
                <a:latin typeface="Arial"/>
                <a:cs typeface="Arial"/>
              </a:rPr>
              <a:t>perpendicular </a:t>
            </a:r>
            <a:r>
              <a:rPr sz="2000" spc="-5" dirty="0">
                <a:latin typeface="Arial"/>
                <a:cs typeface="Arial"/>
              </a:rPr>
              <a:t>to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AC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In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extreme </a:t>
            </a:r>
            <a:r>
              <a:rPr sz="2000" dirty="0">
                <a:latin typeface="Arial"/>
                <a:cs typeface="Arial"/>
              </a:rPr>
              <a:t>positions, </a:t>
            </a:r>
            <a:r>
              <a:rPr sz="2000" i="1" spc="-10" dirty="0">
                <a:latin typeface="Arial"/>
                <a:cs typeface="Arial"/>
              </a:rPr>
              <a:t>AP</a:t>
            </a:r>
            <a:r>
              <a:rPr sz="1600" spc="-10" dirty="0">
                <a:latin typeface="Arial"/>
                <a:cs typeface="Arial"/>
              </a:rPr>
              <a:t>1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i="1" spc="-5" dirty="0">
                <a:latin typeface="Arial"/>
                <a:cs typeface="Arial"/>
              </a:rPr>
              <a:t>AP</a:t>
            </a:r>
            <a:r>
              <a:rPr sz="1600" spc="-5" dirty="0">
                <a:latin typeface="Arial"/>
                <a:cs typeface="Arial"/>
              </a:rPr>
              <a:t>2 </a:t>
            </a:r>
            <a:r>
              <a:rPr sz="2000" dirty="0">
                <a:latin typeface="Arial"/>
                <a:cs typeface="Arial"/>
              </a:rPr>
              <a:t>are tangential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circle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76600" y="4495837"/>
            <a:ext cx="5791200" cy="672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82953" y="6221374"/>
            <a:ext cx="16941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[Source: R S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Khurmi]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1476452"/>
            <a:ext cx="9070975" cy="5381625"/>
            <a:chOff x="73402" y="1476452"/>
            <a:chExt cx="9070975" cy="5381625"/>
          </a:xfrm>
        </p:grpSpPr>
        <p:sp>
          <p:nvSpPr>
            <p:cNvPr id="3" name="object 3"/>
            <p:cNvSpPr/>
            <p:nvPr/>
          </p:nvSpPr>
          <p:spPr>
            <a:xfrm>
              <a:off x="1092676" y="4658893"/>
              <a:ext cx="1296079" cy="191338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0158" y="1476452"/>
              <a:ext cx="3189614" cy="29184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2999" y="3123437"/>
              <a:ext cx="533400" cy="1066800"/>
            </a:xfrm>
            <a:custGeom>
              <a:avLst/>
              <a:gdLst/>
              <a:ahLst/>
              <a:cxnLst/>
              <a:rect l="l" t="t" r="r" b="b"/>
              <a:pathLst>
                <a:path w="533400" h="1066800">
                  <a:moveTo>
                    <a:pt x="533400" y="1066800"/>
                  </a:moveTo>
                  <a:lnTo>
                    <a:pt x="476250" y="0"/>
                  </a:lnTo>
                </a:path>
                <a:path w="533400" h="1066800">
                  <a:moveTo>
                    <a:pt x="462025" y="0"/>
                  </a:moveTo>
                  <a:lnTo>
                    <a:pt x="4762" y="228600"/>
                  </a:lnTo>
                </a:path>
                <a:path w="533400" h="1066800">
                  <a:moveTo>
                    <a:pt x="0" y="228600"/>
                  </a:moveTo>
                  <a:lnTo>
                    <a:pt x="533400" y="1066800"/>
                  </a:lnTo>
                </a:path>
              </a:pathLst>
            </a:custGeom>
            <a:ln w="25400">
              <a:solidFill>
                <a:srgbClr val="7D95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95476" y="3171825"/>
              <a:ext cx="108678" cy="228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19400" y="2714663"/>
              <a:ext cx="6324599" cy="34908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4721" y="3429000"/>
              <a:ext cx="4797575" cy="42883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95699" y="4142012"/>
              <a:ext cx="3812041" cy="12647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>
              <a:lnSpc>
                <a:spcPts val="3020"/>
              </a:lnSpc>
              <a:spcBef>
                <a:spcPts val="480"/>
              </a:spcBef>
            </a:pPr>
            <a:r>
              <a:rPr sz="2800" spc="105" dirty="0"/>
              <a:t>CRANK </a:t>
            </a:r>
            <a:r>
              <a:rPr sz="2800" spc="85" dirty="0"/>
              <a:t>AND </a:t>
            </a:r>
            <a:r>
              <a:rPr sz="2800" spc="114" dirty="0"/>
              <a:t>SLOTTED </a:t>
            </a:r>
            <a:r>
              <a:rPr sz="2800" spc="100" dirty="0"/>
              <a:t>LEVER </a:t>
            </a:r>
            <a:r>
              <a:rPr sz="2800" spc="105" dirty="0"/>
              <a:t>QUICK  </a:t>
            </a:r>
            <a:r>
              <a:rPr sz="2800" spc="110" dirty="0"/>
              <a:t>RETURN MOTION</a:t>
            </a:r>
            <a:r>
              <a:rPr sz="2800" spc="540" dirty="0"/>
              <a:t> </a:t>
            </a:r>
            <a:r>
              <a:rPr sz="2800" spc="125" dirty="0"/>
              <a:t>MECHANISM</a:t>
            </a:r>
            <a:endParaRPr sz="2800"/>
          </a:p>
        </p:txBody>
      </p:sp>
      <p:sp>
        <p:nvSpPr>
          <p:cNvPr id="12" name="object 12"/>
          <p:cNvSpPr txBox="1"/>
          <p:nvPr/>
        </p:nvSpPr>
        <p:spPr>
          <a:xfrm>
            <a:off x="721868" y="4395978"/>
            <a:ext cx="1457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71883" y="2642655"/>
            <a:ext cx="3023216" cy="3870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2140" y="1352169"/>
            <a:ext cx="79978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Crank and slotted lever quick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return mechanism 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is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mostly  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used in </a:t>
            </a:r>
            <a:r>
              <a:rPr b="0" spc="-5" dirty="0">
                <a:solidFill>
                  <a:srgbClr val="FF0000"/>
                </a:solidFill>
                <a:latin typeface="Arial"/>
                <a:cs typeface="Arial"/>
              </a:rPr>
              <a:t>shaping 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machines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&amp; </a:t>
            </a:r>
            <a:r>
              <a:rPr b="0" spc="-5" dirty="0">
                <a:solidFill>
                  <a:srgbClr val="FF0000"/>
                </a:solidFill>
                <a:latin typeface="Arial"/>
                <a:cs typeface="Arial"/>
              </a:rPr>
              <a:t>slotting</a:t>
            </a:r>
            <a:r>
              <a:rPr b="0" spc="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machines</a:t>
            </a: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113" y="5547068"/>
            <a:ext cx="5722366" cy="668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6226175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130" dirty="0"/>
              <a:t>WHITWORTH </a:t>
            </a:r>
            <a:r>
              <a:rPr sz="3200" spc="120" dirty="0"/>
              <a:t>QUICK </a:t>
            </a:r>
            <a:r>
              <a:rPr sz="3200" spc="125" dirty="0"/>
              <a:t>RETURN  MOTION</a:t>
            </a:r>
            <a:r>
              <a:rPr sz="3200" spc="235" dirty="0"/>
              <a:t> </a:t>
            </a:r>
            <a:r>
              <a:rPr sz="3200" spc="135" dirty="0"/>
              <a:t>MECHANISM</a:t>
            </a:r>
            <a:endParaRPr sz="3200"/>
          </a:p>
        </p:txBody>
      </p:sp>
      <p:grpSp>
        <p:nvGrpSpPr>
          <p:cNvPr id="5" name="object 5"/>
          <p:cNvGrpSpPr/>
          <p:nvPr/>
        </p:nvGrpSpPr>
        <p:grpSpPr>
          <a:xfrm>
            <a:off x="4761" y="1657448"/>
            <a:ext cx="8984615" cy="3843654"/>
            <a:chOff x="4761" y="1657448"/>
            <a:chExt cx="8984615" cy="3843654"/>
          </a:xfrm>
        </p:grpSpPr>
        <p:sp>
          <p:nvSpPr>
            <p:cNvPr id="6" name="object 6"/>
            <p:cNvSpPr/>
            <p:nvPr/>
          </p:nvSpPr>
          <p:spPr>
            <a:xfrm>
              <a:off x="5286374" y="1857375"/>
              <a:ext cx="3702938" cy="36433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61" y="1657448"/>
              <a:ext cx="5249935" cy="26915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64996" y="3681476"/>
            <a:ext cx="1457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3402" y="6168916"/>
            <a:ext cx="536756" cy="657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5871" y="371347"/>
            <a:ext cx="7988300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ts val="2735"/>
              </a:lnSpc>
              <a:spcBef>
                <a:spcPts val="100"/>
              </a:spcBef>
            </a:pPr>
            <a:r>
              <a:rPr sz="2400" b="1" spc="130" dirty="0">
                <a:solidFill>
                  <a:srgbClr val="17406C"/>
                </a:solidFill>
                <a:latin typeface="Arial"/>
                <a:cs typeface="Arial"/>
              </a:rPr>
              <a:t>INVERSIONS </a:t>
            </a:r>
            <a:r>
              <a:rPr sz="2400" b="1" spc="7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400" b="1" spc="120" dirty="0">
                <a:solidFill>
                  <a:srgbClr val="17406C"/>
                </a:solidFill>
                <a:latin typeface="Arial"/>
                <a:cs typeface="Arial"/>
              </a:rPr>
              <a:t>DOUBLE SLIDER</a:t>
            </a:r>
            <a:r>
              <a:rPr sz="2400" b="1" spc="7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spc="114" dirty="0">
                <a:solidFill>
                  <a:srgbClr val="17406C"/>
                </a:solidFill>
                <a:latin typeface="Arial"/>
                <a:cs typeface="Arial"/>
              </a:rPr>
              <a:t>CRANK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tabLst>
                <a:tab pos="7974330" algn="l"/>
              </a:tabLst>
            </a:pPr>
            <a:r>
              <a:rPr sz="2400" b="1" u="sng" spc="6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14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CHAIN	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949" y="1500885"/>
            <a:ext cx="66332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95" dirty="0">
                <a:solidFill>
                  <a:srgbClr val="17406C"/>
                </a:solidFill>
                <a:latin typeface="Arial"/>
                <a:cs typeface="Arial"/>
              </a:rPr>
              <a:t>(1. </a:t>
            </a:r>
            <a:r>
              <a:rPr sz="3600" b="1" spc="130" dirty="0">
                <a:solidFill>
                  <a:srgbClr val="FF0000"/>
                </a:solidFill>
                <a:latin typeface="Arial"/>
                <a:cs typeface="Arial"/>
              </a:rPr>
              <a:t>ELLIPTICAL</a:t>
            </a:r>
            <a:r>
              <a:rPr sz="3600" b="1" spc="3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1" spc="140" dirty="0">
                <a:solidFill>
                  <a:srgbClr val="FF0000"/>
                </a:solidFill>
                <a:latin typeface="Arial"/>
                <a:cs typeface="Arial"/>
              </a:rPr>
              <a:t>TRAMMELS</a:t>
            </a:r>
            <a:r>
              <a:rPr sz="3600" b="1" spc="140" dirty="0">
                <a:solidFill>
                  <a:srgbClr val="17406C"/>
                </a:solidFill>
                <a:latin typeface="Arial"/>
                <a:cs typeface="Arial"/>
              </a:rPr>
              <a:t>)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4825" y="2624963"/>
            <a:ext cx="8134350" cy="2476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1274" y="2154831"/>
            <a:ext cx="4998759" cy="25598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>
              <a:lnSpc>
                <a:spcPts val="3020"/>
              </a:lnSpc>
              <a:spcBef>
                <a:spcPts val="480"/>
              </a:spcBef>
            </a:pPr>
            <a:r>
              <a:rPr sz="2800" spc="120" dirty="0"/>
              <a:t>INVERSIONS </a:t>
            </a:r>
            <a:r>
              <a:rPr sz="2800" spc="65" dirty="0"/>
              <a:t>OF </a:t>
            </a:r>
            <a:r>
              <a:rPr sz="2800" spc="110" dirty="0"/>
              <a:t>DOUBLE SLIDER CRANK  </a:t>
            </a:r>
            <a:r>
              <a:rPr sz="2800" spc="105" dirty="0"/>
              <a:t>CHAIN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535940" y="1502740"/>
            <a:ext cx="663320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00" dirty="0">
                <a:solidFill>
                  <a:srgbClr val="17406C"/>
                </a:solidFill>
                <a:latin typeface="Arial"/>
                <a:cs typeface="Arial"/>
              </a:rPr>
              <a:t>(1. </a:t>
            </a:r>
            <a:r>
              <a:rPr sz="3600" b="1" spc="130" dirty="0">
                <a:solidFill>
                  <a:srgbClr val="FF0000"/>
                </a:solidFill>
                <a:latin typeface="Arial"/>
                <a:cs typeface="Arial"/>
              </a:rPr>
              <a:t>ELLIPTICAL</a:t>
            </a:r>
            <a:r>
              <a:rPr sz="3600" b="1" spc="3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1" spc="140" dirty="0">
                <a:solidFill>
                  <a:srgbClr val="FF0000"/>
                </a:solidFill>
                <a:latin typeface="Arial"/>
                <a:cs typeface="Arial"/>
              </a:rPr>
              <a:t>TRAMMELS</a:t>
            </a:r>
            <a:r>
              <a:rPr sz="3600" b="1" spc="140" dirty="0">
                <a:solidFill>
                  <a:srgbClr val="17406C"/>
                </a:solidFill>
                <a:latin typeface="Arial"/>
                <a:cs typeface="Arial"/>
              </a:rPr>
              <a:t>)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4759197"/>
            <a:ext cx="43389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Arial"/>
                <a:cs typeface="Arial"/>
              </a:rPr>
              <a:t>used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10" dirty="0">
                <a:latin typeface="Arial"/>
                <a:cs typeface="Arial"/>
              </a:rPr>
              <a:t>drawing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ellipses</a:t>
            </a:r>
            <a:endParaRPr sz="1800">
              <a:latin typeface="Arial"/>
              <a:cs typeface="Arial"/>
            </a:endParaRPr>
          </a:p>
          <a:p>
            <a:pPr marL="194945" indent="-182245">
              <a:lnSpc>
                <a:spcPct val="100000"/>
              </a:lnSpc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Arial"/>
                <a:cs typeface="Arial"/>
              </a:rPr>
              <a:t>any</a:t>
            </a:r>
            <a:r>
              <a:rPr sz="1800" spc="1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point</a:t>
            </a:r>
            <a:r>
              <a:rPr sz="1800" spc="1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on</a:t>
            </a:r>
            <a:r>
              <a:rPr sz="1800" spc="1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1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link</a:t>
            </a:r>
            <a:r>
              <a:rPr sz="1800" spc="1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</a:t>
            </a:r>
            <a:r>
              <a:rPr sz="1800" spc="1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such</a:t>
            </a:r>
            <a:r>
              <a:rPr sz="1800" spc="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as</a:t>
            </a:r>
            <a:r>
              <a:rPr sz="1800" spc="1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</a:t>
            </a:r>
            <a:r>
              <a:rPr sz="1800" spc="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traces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out </a:t>
            </a:r>
            <a:r>
              <a:rPr sz="1800" spc="-5" dirty="0">
                <a:latin typeface="Arial"/>
                <a:cs typeface="Arial"/>
              </a:rPr>
              <a:t>an ellipse on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surface of link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94945" indent="-182245">
              <a:lnSpc>
                <a:spcPct val="100000"/>
              </a:lnSpc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Arial"/>
                <a:cs typeface="Arial"/>
              </a:rPr>
              <a:t>AP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semi-major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axis;</a:t>
            </a:r>
            <a:endParaRPr sz="1800">
              <a:latin typeface="Arial"/>
              <a:cs typeface="Arial"/>
            </a:endParaRPr>
          </a:p>
          <a:p>
            <a:pPr marL="194945" indent="-182245">
              <a:lnSpc>
                <a:spcPct val="100000"/>
              </a:lnSpc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Arial"/>
                <a:cs typeface="Arial"/>
              </a:rPr>
              <a:t>BP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semi-minor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axis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53000" y="4571339"/>
            <a:ext cx="3691001" cy="1797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51223" y="3458336"/>
            <a:ext cx="1457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5871" y="363728"/>
            <a:ext cx="7988300" cy="1220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410">
              <a:lnSpc>
                <a:spcPts val="3190"/>
              </a:lnSpc>
              <a:spcBef>
                <a:spcPts val="95"/>
              </a:spcBef>
            </a:pPr>
            <a:r>
              <a:rPr sz="2800" spc="120" dirty="0"/>
              <a:t>INVERSIONS </a:t>
            </a:r>
            <a:r>
              <a:rPr sz="2800" spc="60" dirty="0"/>
              <a:t>OF </a:t>
            </a:r>
            <a:r>
              <a:rPr sz="2800" spc="110" dirty="0"/>
              <a:t>DOUBLE</a:t>
            </a:r>
            <a:r>
              <a:rPr sz="2800" spc="765" dirty="0"/>
              <a:t> </a:t>
            </a:r>
            <a:r>
              <a:rPr sz="2800" spc="110" dirty="0"/>
              <a:t>SLIDER</a:t>
            </a:r>
            <a:endParaRPr sz="2800"/>
          </a:p>
          <a:p>
            <a:pPr marL="105410" marR="5080" indent="-93345">
              <a:lnSpc>
                <a:spcPts val="3030"/>
              </a:lnSpc>
              <a:spcBef>
                <a:spcPts val="204"/>
              </a:spcBef>
              <a:tabLst>
                <a:tab pos="7974330" algn="l"/>
              </a:tabLst>
            </a:pPr>
            <a:r>
              <a:rPr sz="2800" u="sng" spc="-50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sz="2800" u="sng" spc="105" dirty="0">
                <a:uFill>
                  <a:solidFill>
                    <a:srgbClr val="00AFEF"/>
                  </a:solidFill>
                </a:uFill>
              </a:rPr>
              <a:t>CRANK</a:t>
            </a:r>
            <a:r>
              <a:rPr sz="2800" u="sng" spc="260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sz="2800" u="sng" spc="105" dirty="0">
                <a:uFill>
                  <a:solidFill>
                    <a:srgbClr val="00AFEF"/>
                  </a:solidFill>
                </a:uFill>
              </a:rPr>
              <a:t>CHAIN </a:t>
            </a:r>
            <a:r>
              <a:rPr sz="2800" u="sng" dirty="0">
                <a:uFill>
                  <a:solidFill>
                    <a:srgbClr val="00AFEF"/>
                  </a:solidFill>
                </a:uFill>
              </a:rPr>
              <a:t>	</a:t>
            </a:r>
            <a:r>
              <a:rPr sz="2800" dirty="0"/>
              <a:t> </a:t>
            </a:r>
            <a:r>
              <a:rPr sz="2800" spc="95" dirty="0"/>
              <a:t>                                      </a:t>
            </a:r>
            <a:r>
              <a:rPr sz="2800" spc="275" dirty="0"/>
              <a:t> </a:t>
            </a:r>
            <a:r>
              <a:rPr sz="2800" spc="95" dirty="0"/>
              <a:t>(2. </a:t>
            </a:r>
            <a:r>
              <a:rPr sz="2800" spc="114" dirty="0">
                <a:solidFill>
                  <a:srgbClr val="FF0000"/>
                </a:solidFill>
              </a:rPr>
              <a:t>SCOTCH </a:t>
            </a:r>
            <a:r>
              <a:rPr sz="2800" spc="95" dirty="0">
                <a:solidFill>
                  <a:srgbClr val="FF0000"/>
                </a:solidFill>
              </a:rPr>
              <a:t>YOKE</a:t>
            </a:r>
            <a:r>
              <a:rPr sz="2800" spc="665" dirty="0">
                <a:solidFill>
                  <a:srgbClr val="FF0000"/>
                </a:solidFill>
              </a:rPr>
              <a:t> </a:t>
            </a:r>
            <a:r>
              <a:rPr sz="2800" spc="130" dirty="0">
                <a:solidFill>
                  <a:srgbClr val="FF0000"/>
                </a:solidFill>
              </a:rPr>
              <a:t>MECHANISM</a:t>
            </a:r>
            <a:r>
              <a:rPr sz="2800" spc="130" dirty="0"/>
              <a:t>)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381000" y="2056259"/>
            <a:ext cx="3906004" cy="27760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5428" y="1778330"/>
            <a:ext cx="410908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This </a:t>
            </a:r>
            <a:r>
              <a:rPr sz="2400" dirty="0">
                <a:latin typeface="Arial"/>
                <a:cs typeface="Arial"/>
              </a:rPr>
              <a:t>mechanism </a:t>
            </a:r>
            <a:r>
              <a:rPr sz="2400" spc="-5" dirty="0">
                <a:latin typeface="Arial"/>
                <a:cs typeface="Arial"/>
              </a:rPr>
              <a:t>is used </a:t>
            </a:r>
            <a:r>
              <a:rPr sz="2400" dirty="0">
                <a:latin typeface="Arial"/>
                <a:cs typeface="Arial"/>
              </a:rPr>
              <a:t>for  </a:t>
            </a:r>
            <a:r>
              <a:rPr sz="2400" spc="-5" dirty="0">
                <a:latin typeface="Arial"/>
                <a:cs typeface="Arial"/>
              </a:rPr>
              <a:t>converting </a:t>
            </a:r>
            <a:r>
              <a:rPr sz="2400" dirty="0">
                <a:latin typeface="Arial"/>
                <a:cs typeface="Arial"/>
              </a:rPr>
              <a:t>rotary </a:t>
            </a:r>
            <a:r>
              <a:rPr sz="2400" spc="-5" dirty="0">
                <a:latin typeface="Arial"/>
                <a:cs typeface="Arial"/>
              </a:rPr>
              <a:t>motion into  a reciprocating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motion.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500">
              <a:latin typeface="Arial"/>
              <a:cs typeface="Arial"/>
            </a:endParaRPr>
          </a:p>
          <a:p>
            <a:pPr marL="255270" indent="-243204" algn="just">
              <a:lnSpc>
                <a:spcPct val="100000"/>
              </a:lnSpc>
              <a:spcBef>
                <a:spcPts val="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Link </a:t>
            </a:r>
            <a:r>
              <a:rPr sz="2400" dirty="0">
                <a:latin typeface="Arial"/>
                <a:cs typeface="Arial"/>
              </a:rPr>
              <a:t>1 </a:t>
            </a:r>
            <a:r>
              <a:rPr sz="2400" spc="-5" dirty="0">
                <a:latin typeface="Arial"/>
                <a:cs typeface="Arial"/>
              </a:rPr>
              <a:t>is fixed.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8054" y="3973448"/>
            <a:ext cx="481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nk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5428" y="3973448"/>
            <a:ext cx="16992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1261745" algn="l"/>
              </a:tabLst>
            </a:pPr>
            <a:r>
              <a:rPr sz="2400" spc="-5" dirty="0">
                <a:latin typeface="Arial"/>
                <a:cs typeface="Arial"/>
              </a:rPr>
              <a:t>when	the  rotates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1289" y="4339208"/>
            <a:ext cx="1224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7744" algn="l"/>
              </a:tabLst>
            </a:pPr>
            <a:r>
              <a:rPr sz="2400" spc="-10" dirty="0">
                <a:latin typeface="Arial"/>
                <a:cs typeface="Arial"/>
              </a:rPr>
              <a:t>abou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	B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25590" y="4705350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mot</a:t>
            </a:r>
            <a:r>
              <a:rPr sz="2400" spc="-5" dirty="0">
                <a:latin typeface="Arial"/>
                <a:cs typeface="Arial"/>
              </a:rPr>
              <a:t>i</a:t>
            </a:r>
            <a:r>
              <a:rPr sz="2400" spc="-15" dirty="0">
                <a:latin typeface="Arial"/>
                <a:cs typeface="Arial"/>
              </a:rPr>
              <a:t>o</a:t>
            </a:r>
            <a:r>
              <a:rPr sz="2400" spc="-5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72706" y="3973448"/>
            <a:ext cx="15119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9535" algn="r">
              <a:lnSpc>
                <a:spcPct val="100000"/>
              </a:lnSpc>
              <a:spcBef>
                <a:spcPts val="100"/>
              </a:spcBef>
              <a:tabLst>
                <a:tab pos="548640" algn="l"/>
              </a:tabLst>
            </a:pPr>
            <a:r>
              <a:rPr sz="2400" spc="-5" dirty="0">
                <a:latin typeface="Arial"/>
                <a:cs typeface="Arial"/>
              </a:rPr>
              <a:t>2	(c</a:t>
            </a:r>
            <a:r>
              <a:rPr sz="2400" spc="5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ank)  </a:t>
            </a:r>
            <a:r>
              <a:rPr sz="2400" spc="-10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centre,</a:t>
            </a:r>
            <a:endParaRPr sz="2400">
              <a:latin typeface="Arial"/>
              <a:cs typeface="Arial"/>
            </a:endParaRPr>
          </a:p>
          <a:p>
            <a:pPr marR="5715" algn="r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taking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5428" y="4705350"/>
            <a:ext cx="17722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recipro</a:t>
            </a:r>
            <a:r>
              <a:rPr sz="2400" dirty="0">
                <a:latin typeface="Arial"/>
                <a:cs typeface="Arial"/>
              </a:rPr>
              <a:t>c</a:t>
            </a:r>
            <a:r>
              <a:rPr sz="2400" spc="-5" dirty="0">
                <a:latin typeface="Arial"/>
                <a:cs typeface="Arial"/>
              </a:rPr>
              <a:t>at</a:t>
            </a:r>
            <a:r>
              <a:rPr sz="2400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on  place.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2373" y="4887214"/>
            <a:ext cx="1457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4101" y="1739277"/>
            <a:ext cx="6034659" cy="4525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71347"/>
            <a:ext cx="6767830" cy="12103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pc="130" dirty="0"/>
              <a:t>INVERSIONS </a:t>
            </a:r>
            <a:r>
              <a:rPr spc="75" dirty="0"/>
              <a:t>OF </a:t>
            </a:r>
            <a:r>
              <a:rPr spc="120" dirty="0"/>
              <a:t>DOUBLE SLIDER </a:t>
            </a:r>
            <a:r>
              <a:rPr spc="114" dirty="0"/>
              <a:t>CRANK  CHAIN</a:t>
            </a:r>
          </a:p>
          <a:p>
            <a:pPr marL="12700">
              <a:lnSpc>
                <a:spcPts val="3820"/>
              </a:lnSpc>
            </a:pPr>
            <a:r>
              <a:rPr sz="3600" spc="100" dirty="0"/>
              <a:t>(3. </a:t>
            </a:r>
            <a:r>
              <a:rPr sz="3600" spc="130" dirty="0">
                <a:solidFill>
                  <a:srgbClr val="FF0000"/>
                </a:solidFill>
              </a:rPr>
              <a:t>OLDHAM’S</a:t>
            </a:r>
            <a:r>
              <a:rPr sz="3600" spc="400" dirty="0">
                <a:solidFill>
                  <a:srgbClr val="FF0000"/>
                </a:solidFill>
              </a:rPr>
              <a:t> </a:t>
            </a:r>
            <a:r>
              <a:rPr sz="3600" spc="135" dirty="0">
                <a:solidFill>
                  <a:srgbClr val="FF0000"/>
                </a:solidFill>
              </a:rPr>
              <a:t>COUPLING</a:t>
            </a:r>
            <a:r>
              <a:rPr sz="3600" spc="135" dirty="0"/>
              <a:t>)</a:t>
            </a:r>
            <a:endParaRPr sz="3600"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949" y="371347"/>
            <a:ext cx="676783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130" dirty="0">
                <a:solidFill>
                  <a:srgbClr val="17406C"/>
                </a:solidFill>
                <a:latin typeface="Arial"/>
                <a:cs typeface="Arial"/>
              </a:rPr>
              <a:t>INVERSIONS </a:t>
            </a:r>
            <a:r>
              <a:rPr sz="2400" b="1" spc="7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400" b="1" spc="120" dirty="0">
                <a:solidFill>
                  <a:srgbClr val="17406C"/>
                </a:solidFill>
                <a:latin typeface="Arial"/>
                <a:cs typeface="Arial"/>
              </a:rPr>
              <a:t>DOUBLE SLIDER </a:t>
            </a:r>
            <a:r>
              <a:rPr sz="2400" b="1" spc="114" dirty="0">
                <a:solidFill>
                  <a:srgbClr val="17406C"/>
                </a:solidFill>
                <a:latin typeface="Arial"/>
                <a:cs typeface="Arial"/>
              </a:rPr>
              <a:t>CRANK  CHAIN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1006805"/>
            <a:ext cx="62217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00" dirty="0"/>
              <a:t>(3. </a:t>
            </a:r>
            <a:r>
              <a:rPr sz="3600" spc="130" dirty="0">
                <a:solidFill>
                  <a:srgbClr val="FF0000"/>
                </a:solidFill>
              </a:rPr>
              <a:t>OLDHAM’S</a:t>
            </a:r>
            <a:r>
              <a:rPr sz="3600" spc="375" dirty="0">
                <a:solidFill>
                  <a:srgbClr val="FF0000"/>
                </a:solidFill>
              </a:rPr>
              <a:t> </a:t>
            </a:r>
            <a:r>
              <a:rPr sz="3600" spc="135" dirty="0">
                <a:solidFill>
                  <a:srgbClr val="FF0000"/>
                </a:solidFill>
              </a:rPr>
              <a:t>COUPLING</a:t>
            </a:r>
            <a:r>
              <a:rPr sz="3600" spc="135" dirty="0"/>
              <a:t>)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610158" y="1516633"/>
            <a:ext cx="7915275" cy="276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2140" y="5241493"/>
            <a:ext cx="80251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used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5" dirty="0">
                <a:latin typeface="Arial"/>
                <a:cs typeface="Arial"/>
              </a:rPr>
              <a:t>connecting </a:t>
            </a:r>
            <a:r>
              <a:rPr sz="2400" dirty="0">
                <a:latin typeface="Arial"/>
                <a:cs typeface="Arial"/>
              </a:rPr>
              <a:t>two </a:t>
            </a:r>
            <a:r>
              <a:rPr sz="2400" spc="-5" dirty="0">
                <a:latin typeface="Arial"/>
                <a:cs typeface="Arial"/>
              </a:rPr>
              <a:t>parallel shafts whose axes </a:t>
            </a:r>
            <a:r>
              <a:rPr sz="2400" dirty="0">
                <a:latin typeface="Arial"/>
                <a:cs typeface="Arial"/>
              </a:rPr>
              <a:t>are at</a:t>
            </a:r>
            <a:r>
              <a:rPr sz="2400" spc="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small distance apart.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92286" y="4373335"/>
            <a:ext cx="5268721" cy="478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808979" y="3529710"/>
            <a:ext cx="1457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[Source: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Khurmi]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10" dirty="0"/>
              <a:t>SOME </a:t>
            </a:r>
            <a:r>
              <a:rPr spc="125" dirty="0"/>
              <a:t>COMMON </a:t>
            </a:r>
            <a:r>
              <a:rPr spc="130" dirty="0"/>
              <a:t>MECHANISMS </a:t>
            </a:r>
            <a:r>
              <a:rPr dirty="0"/>
              <a:t>:</a:t>
            </a:r>
            <a:r>
              <a:rPr spc="-60" dirty="0"/>
              <a:t> </a:t>
            </a:r>
            <a:r>
              <a:rPr spc="114" dirty="0">
                <a:solidFill>
                  <a:srgbClr val="FF0000"/>
                </a:solidFill>
              </a:rPr>
              <a:t>TOGGLE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solidFill>
                  <a:srgbClr val="FF0000"/>
                </a:solidFill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30" dirty="0">
                <a:solidFill>
                  <a:srgbClr val="FF0000"/>
                </a:solidFill>
                <a:uFill>
                  <a:solidFill>
                    <a:srgbClr val="00AFEF"/>
                  </a:solidFill>
                </a:uFill>
              </a:rPr>
              <a:t>MECHANISM	</a:t>
            </a:r>
          </a:p>
        </p:txBody>
      </p:sp>
      <p:sp>
        <p:nvSpPr>
          <p:cNvPr id="3" name="object 3"/>
          <p:cNvSpPr/>
          <p:nvPr/>
        </p:nvSpPr>
        <p:spPr>
          <a:xfrm>
            <a:off x="1066800" y="1676400"/>
            <a:ext cx="7086600" cy="3568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1097597"/>
            <a:ext cx="7962900" cy="2813685"/>
            <a:chOff x="608571" y="1097597"/>
            <a:chExt cx="7962900" cy="2813685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14599" y="1143000"/>
              <a:ext cx="3486150" cy="27680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389889"/>
            <a:ext cx="46393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14" dirty="0">
                <a:solidFill>
                  <a:srgbClr val="FF0000"/>
                </a:solidFill>
              </a:rPr>
              <a:t>TOGGLE</a:t>
            </a:r>
            <a:r>
              <a:rPr sz="3200" spc="170" dirty="0">
                <a:solidFill>
                  <a:srgbClr val="FF0000"/>
                </a:solidFill>
              </a:rPr>
              <a:t> </a:t>
            </a:r>
            <a:r>
              <a:rPr sz="3200" spc="135" dirty="0">
                <a:solidFill>
                  <a:srgbClr val="FF0000"/>
                </a:solidFill>
              </a:rPr>
              <a:t>MECHANISM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383540" y="4098112"/>
            <a:ext cx="8529955" cy="1551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5265" indent="-203200">
              <a:lnSpc>
                <a:spcPct val="100000"/>
              </a:lnSpc>
              <a:spcBef>
                <a:spcPts val="105"/>
              </a:spcBef>
              <a:buSzPct val="95000"/>
              <a:buFont typeface="Wingdings"/>
              <a:buChar char=""/>
              <a:tabLst>
                <a:tab pos="215900" algn="l"/>
                <a:tab pos="561340" algn="l"/>
                <a:tab pos="4682490" algn="l"/>
              </a:tabLst>
            </a:pPr>
            <a:r>
              <a:rPr sz="2000" spc="-5" dirty="0">
                <a:latin typeface="Arial"/>
                <a:cs typeface="Arial"/>
              </a:rPr>
              <a:t>If	</a:t>
            </a:r>
            <a:r>
              <a:rPr sz="2000" dirty="0">
                <a:latin typeface="Arial"/>
                <a:cs typeface="Arial"/>
              </a:rPr>
              <a:t>α approaches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zero, for a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given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F,	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P approaches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Arial"/>
                <a:cs typeface="Arial"/>
              </a:rPr>
              <a:t>infinity</a:t>
            </a:r>
            <a:r>
              <a:rPr sz="2000" spc="-2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dirty="0">
                <a:latin typeface="Arial"/>
                <a:cs typeface="Arial"/>
              </a:rPr>
              <a:t>A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stone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crusher</a:t>
            </a:r>
            <a:r>
              <a:rPr sz="2000" dirty="0">
                <a:latin typeface="Arial"/>
                <a:cs typeface="Arial"/>
              </a:rPr>
              <a:t> utilizes </a:t>
            </a:r>
            <a:r>
              <a:rPr sz="2000" spc="-5" dirty="0">
                <a:latin typeface="Arial"/>
                <a:cs typeface="Arial"/>
              </a:rPr>
              <a:t>this mechanism to </a:t>
            </a:r>
            <a:r>
              <a:rPr sz="2000" dirty="0">
                <a:latin typeface="Arial"/>
                <a:cs typeface="Arial"/>
              </a:rPr>
              <a:t>overcome a large </a:t>
            </a:r>
            <a:r>
              <a:rPr sz="2000" spc="-5" dirty="0">
                <a:latin typeface="Arial"/>
                <a:cs typeface="Arial"/>
              </a:rPr>
              <a:t>resistance  </a:t>
            </a:r>
            <a:r>
              <a:rPr sz="2000" dirty="0">
                <a:latin typeface="Arial"/>
                <a:cs typeface="Arial"/>
              </a:rPr>
              <a:t>with a small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force.</a:t>
            </a:r>
            <a:endParaRPr sz="2000">
              <a:latin typeface="Arial"/>
              <a:cs typeface="Arial"/>
            </a:endParaRPr>
          </a:p>
          <a:p>
            <a:pPr marL="2152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spc="-5" dirty="0">
                <a:latin typeface="Arial"/>
                <a:cs typeface="Arial"/>
              </a:rPr>
              <a:t>It is </a:t>
            </a:r>
            <a:r>
              <a:rPr sz="2000" dirty="0">
                <a:latin typeface="Arial"/>
                <a:cs typeface="Arial"/>
              </a:rPr>
              <a:t>used </a:t>
            </a:r>
            <a:r>
              <a:rPr sz="2000" spc="-5" dirty="0">
                <a:latin typeface="Arial"/>
                <a:cs typeface="Arial"/>
              </a:rPr>
              <a:t>in </a:t>
            </a:r>
            <a:r>
              <a:rPr sz="2000" dirty="0">
                <a:latin typeface="Arial"/>
                <a:cs typeface="Arial"/>
              </a:rPr>
              <a:t>numerous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toggle clamping devices</a:t>
            </a:r>
            <a:r>
              <a:rPr sz="2000" dirty="0">
                <a:latin typeface="Arial"/>
                <a:cs typeface="Arial"/>
              </a:rPr>
              <a:t> for holding work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pieces.</a:t>
            </a:r>
            <a:endParaRPr sz="2000">
              <a:latin typeface="Arial"/>
              <a:cs typeface="Arial"/>
            </a:endParaRPr>
          </a:p>
          <a:p>
            <a:pPr marL="215265" indent="-203200">
              <a:lnSpc>
                <a:spcPct val="100000"/>
              </a:lnSpc>
              <a:spcBef>
                <a:spcPts val="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dirty="0">
                <a:latin typeface="Arial"/>
                <a:cs typeface="Arial"/>
              </a:rPr>
              <a:t>Other applications are: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Clutches, Pneumatic riveters</a:t>
            </a:r>
            <a:r>
              <a:rPr sz="2000" spc="-1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etc.,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63728"/>
            <a:ext cx="69970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0" dirty="0"/>
              <a:t>INTERMEDIATE MOTION</a:t>
            </a:r>
            <a:r>
              <a:rPr sz="2800" spc="484" dirty="0"/>
              <a:t> </a:t>
            </a:r>
            <a:r>
              <a:rPr sz="2800" spc="125" dirty="0"/>
              <a:t>MECHANISM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688949" y="1168653"/>
            <a:ext cx="500824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1" spc="90" dirty="0">
                <a:solidFill>
                  <a:srgbClr val="FF0000"/>
                </a:solidFill>
                <a:latin typeface="Times New Roman"/>
                <a:cs typeface="Times New Roman"/>
              </a:rPr>
              <a:t>RATCHET </a:t>
            </a:r>
            <a:r>
              <a:rPr sz="3600" b="1" spc="100" dirty="0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sz="36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PAWL  </a:t>
            </a:r>
            <a:r>
              <a:rPr sz="3600" b="1" spc="110" dirty="0">
                <a:solidFill>
                  <a:srgbClr val="FF0000"/>
                </a:solidFill>
                <a:latin typeface="Times New Roman"/>
                <a:cs typeface="Times New Roman"/>
              </a:rPr>
              <a:t>MECH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1190" y="1724912"/>
            <a:ext cx="1600835" cy="50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29"/>
              </a:lnSpc>
            </a:pPr>
            <a:r>
              <a:rPr sz="36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3600" b="1" spc="135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45741" y="1676400"/>
            <a:ext cx="4840858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2140" y="4827270"/>
            <a:ext cx="815022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dirty="0">
                <a:latin typeface="Arial"/>
                <a:cs typeface="Arial"/>
              </a:rPr>
              <a:t>There </a:t>
            </a:r>
            <a:r>
              <a:rPr sz="2000" spc="-5" dirty="0">
                <a:latin typeface="Arial"/>
                <a:cs typeface="Arial"/>
              </a:rPr>
              <a:t>are many </a:t>
            </a:r>
            <a:r>
              <a:rPr sz="2000" spc="-10" dirty="0">
                <a:latin typeface="Arial"/>
                <a:cs typeface="Arial"/>
              </a:rPr>
              <a:t>different </a:t>
            </a:r>
            <a:r>
              <a:rPr sz="2000" dirty="0">
                <a:latin typeface="Arial"/>
                <a:cs typeface="Arial"/>
              </a:rPr>
              <a:t>forms of </a:t>
            </a:r>
            <a:r>
              <a:rPr sz="2000" spc="-5" dirty="0">
                <a:latin typeface="Arial"/>
                <a:cs typeface="Arial"/>
              </a:rPr>
              <a:t>ratchets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escapements </a:t>
            </a:r>
            <a:r>
              <a:rPr sz="2000" dirty="0">
                <a:latin typeface="Arial"/>
                <a:cs typeface="Arial"/>
              </a:rPr>
              <a:t>which  are used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in:</a:t>
            </a:r>
            <a:endParaRPr sz="20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buClr>
                <a:srgbClr val="000000"/>
              </a:buClr>
              <a:buSzPct val="95000"/>
              <a:buFont typeface="Wingdings"/>
              <a:buChar char=""/>
              <a:tabLst>
                <a:tab pos="284480" algn="l"/>
                <a:tab pos="1115695" algn="l"/>
                <a:tab pos="1945005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locks,	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jacks,	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clockwork</a:t>
            </a:r>
            <a:r>
              <a:rPr sz="2000" dirty="0">
                <a:latin typeface="Arial"/>
                <a:cs typeface="Arial"/>
              </a:rPr>
              <a:t>,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15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other</a:t>
            </a:r>
            <a:r>
              <a:rPr sz="2000" spc="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applications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requiring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some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form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of intermittent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motion.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569721"/>
            <a:ext cx="76714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APPLICATION </a:t>
            </a:r>
            <a:r>
              <a:rPr spc="75" dirty="0"/>
              <a:t>OF </a:t>
            </a:r>
            <a:r>
              <a:rPr spc="95" dirty="0"/>
              <a:t>RATCHET </a:t>
            </a:r>
            <a:r>
              <a:rPr spc="30" dirty="0"/>
              <a:t>PAWL</a:t>
            </a:r>
            <a:r>
              <a:rPr spc="55" dirty="0"/>
              <a:t> </a:t>
            </a:r>
            <a:r>
              <a:rPr spc="130" dirty="0"/>
              <a:t>MECHANISM</a:t>
            </a:r>
          </a:p>
        </p:txBody>
      </p:sp>
      <p:sp>
        <p:nvSpPr>
          <p:cNvPr id="4" name="object 4"/>
          <p:cNvSpPr/>
          <p:nvPr/>
        </p:nvSpPr>
        <p:spPr>
          <a:xfrm>
            <a:off x="2640645" y="1214374"/>
            <a:ext cx="4064954" cy="3954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07794" y="5313070"/>
            <a:ext cx="6210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Used in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Hoisting Machines </a:t>
            </a:r>
            <a:r>
              <a:rPr sz="2400" spc="-5" dirty="0">
                <a:latin typeface="Arial"/>
                <a:cs typeface="Arial"/>
              </a:rPr>
              <a:t>as </a:t>
            </a:r>
            <a:r>
              <a:rPr sz="2400" dirty="0">
                <a:latin typeface="Arial"/>
                <a:cs typeface="Arial"/>
              </a:rPr>
              <a:t>safety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measure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6168916"/>
            <a:ext cx="9070975" cy="689610"/>
            <a:chOff x="73402" y="6168916"/>
            <a:chExt cx="9070975" cy="689610"/>
          </a:xfrm>
        </p:grpSpPr>
        <p:sp>
          <p:nvSpPr>
            <p:cNvPr id="3" name="object 3"/>
            <p:cNvSpPr/>
            <p:nvPr/>
          </p:nvSpPr>
          <p:spPr>
            <a:xfrm>
              <a:off x="73402" y="6168916"/>
              <a:ext cx="536756" cy="6571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949" y="363728"/>
            <a:ext cx="69970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10" dirty="0">
                <a:solidFill>
                  <a:srgbClr val="17406C"/>
                </a:solidFill>
                <a:latin typeface="Arial"/>
                <a:cs typeface="Arial"/>
              </a:rPr>
              <a:t>INTERMEDIATE MOTION</a:t>
            </a:r>
            <a:r>
              <a:rPr sz="2800" b="1" spc="48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125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949" y="1231138"/>
            <a:ext cx="6920230" cy="89979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 marR="5080">
              <a:lnSpc>
                <a:spcPts val="3120"/>
              </a:lnSpc>
              <a:spcBef>
                <a:spcPts val="805"/>
              </a:spcBef>
            </a:pPr>
            <a:r>
              <a:rPr sz="32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GENEVA </a:t>
            </a:r>
            <a:r>
              <a:rPr sz="3200" b="1" spc="130" dirty="0">
                <a:solidFill>
                  <a:srgbClr val="FF0000"/>
                </a:solidFill>
                <a:latin typeface="Times New Roman"/>
                <a:cs typeface="Times New Roman"/>
              </a:rPr>
              <a:t>MECHANISM </a:t>
            </a:r>
            <a:r>
              <a:rPr sz="2800" b="1" spc="125" dirty="0">
                <a:solidFill>
                  <a:srgbClr val="FF0000"/>
                </a:solidFill>
                <a:latin typeface="Times New Roman"/>
                <a:cs typeface="Times New Roman"/>
              </a:rPr>
              <a:t>(INDEXING  </a:t>
            </a:r>
            <a:r>
              <a:rPr sz="2800" b="1" spc="120" dirty="0">
                <a:solidFill>
                  <a:srgbClr val="FF0000"/>
                </a:solidFill>
                <a:latin typeface="Times New Roman"/>
                <a:cs typeface="Times New Roman"/>
              </a:rPr>
              <a:t>MECHANISM)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91892" y="2089061"/>
            <a:ext cx="5943600" cy="445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71347"/>
            <a:ext cx="6082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0" dirty="0"/>
              <a:t>INTERMEDIATE </a:t>
            </a:r>
            <a:r>
              <a:rPr spc="125" dirty="0"/>
              <a:t>MOTION</a:t>
            </a:r>
            <a:r>
              <a:rPr spc="295" dirty="0"/>
              <a:t> </a:t>
            </a:r>
            <a:r>
              <a:rPr spc="130" dirty="0"/>
              <a:t>MECHANISM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949" y="1176274"/>
            <a:ext cx="46977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GENEVA</a:t>
            </a:r>
            <a:r>
              <a:rPr sz="32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spc="130" dirty="0">
                <a:solidFill>
                  <a:srgbClr val="FF0000"/>
                </a:solidFill>
                <a:latin typeface="Times New Roman"/>
                <a:cs typeface="Times New Roman"/>
              </a:rPr>
              <a:t>MECHANISM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88337" y="2087739"/>
            <a:ext cx="3291922" cy="19720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2300" y="1838693"/>
            <a:ext cx="3364207" cy="2399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03011" y="4522165"/>
            <a:ext cx="341502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Animation showing an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internal</a:t>
            </a:r>
            <a:endParaRPr sz="20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Geneva </a:t>
            </a:r>
            <a:r>
              <a:rPr sz="2000" spc="-5" dirty="0">
                <a:latin typeface="Arial"/>
                <a:cs typeface="Arial"/>
              </a:rPr>
              <a:t>drive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operation.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9285" y="4420870"/>
            <a:ext cx="345503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Animation showing a six-  position external Geneva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drive  in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operation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61950"/>
            <a:ext cx="6503670" cy="746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500" spc="125" dirty="0"/>
              <a:t>INTERMITTENT </a:t>
            </a:r>
            <a:r>
              <a:rPr sz="2500" spc="114" dirty="0"/>
              <a:t>MOTION</a:t>
            </a:r>
            <a:r>
              <a:rPr sz="2500" spc="525" dirty="0"/>
              <a:t> </a:t>
            </a:r>
            <a:r>
              <a:rPr sz="2500" spc="120" dirty="0"/>
              <a:t>MECHANISMS</a:t>
            </a:r>
            <a:endParaRPr sz="2500"/>
          </a:p>
          <a:p>
            <a:pPr marL="12700">
              <a:lnSpc>
                <a:spcPts val="2840"/>
              </a:lnSpc>
            </a:pPr>
            <a:r>
              <a:rPr sz="2500" spc="55" dirty="0">
                <a:latin typeface="Times New Roman"/>
                <a:cs typeface="Times New Roman"/>
              </a:rPr>
              <a:t>GENEVA </a:t>
            </a:r>
            <a:r>
              <a:rPr sz="2500" spc="110" dirty="0">
                <a:latin typeface="Times New Roman"/>
                <a:cs typeface="Times New Roman"/>
              </a:rPr>
              <a:t>WHEEL</a:t>
            </a:r>
            <a:r>
              <a:rPr sz="2500" spc="229" dirty="0">
                <a:latin typeface="Times New Roman"/>
                <a:cs typeface="Times New Roman"/>
              </a:rPr>
              <a:t> </a:t>
            </a:r>
            <a:r>
              <a:rPr sz="2500" spc="120" dirty="0">
                <a:latin typeface="Times New Roman"/>
                <a:cs typeface="Times New Roman"/>
              </a:rPr>
              <a:t>MECHANISM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4260" y="1503810"/>
            <a:ext cx="3123712" cy="43604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14742" y="1268892"/>
            <a:ext cx="3082309" cy="43752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0240" y="289900"/>
            <a:ext cx="7787640" cy="1821814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14"/>
              </a:spcBef>
            </a:pPr>
            <a:r>
              <a:rPr sz="2800" b="1" spc="105" dirty="0">
                <a:solidFill>
                  <a:srgbClr val="17406C"/>
                </a:solidFill>
                <a:latin typeface="Arial"/>
                <a:cs typeface="Arial"/>
              </a:rPr>
              <a:t>APPLICATIONS </a:t>
            </a:r>
            <a:r>
              <a:rPr sz="2800" b="1" spc="6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800" b="1" spc="75" dirty="0">
                <a:solidFill>
                  <a:srgbClr val="17406C"/>
                </a:solidFill>
                <a:latin typeface="Arial"/>
                <a:cs typeface="Arial"/>
              </a:rPr>
              <a:t>GENEVA</a:t>
            </a:r>
            <a:r>
              <a:rPr sz="2800" b="1" spc="6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120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endParaRPr sz="2800">
              <a:latin typeface="Arial"/>
              <a:cs typeface="Arial"/>
            </a:endParaRPr>
          </a:p>
          <a:p>
            <a:pPr marL="295275" indent="-283210">
              <a:lnSpc>
                <a:spcPct val="100000"/>
              </a:lnSpc>
              <a:spcBef>
                <a:spcPts val="151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Locating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locking</a:t>
            </a:r>
            <a:r>
              <a:rPr sz="2800" spc="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endParaRPr sz="2800">
              <a:latin typeface="Arial"/>
              <a:cs typeface="Arial"/>
            </a:endParaRPr>
          </a:p>
          <a:p>
            <a:pPr marL="295275" indent="-283210">
              <a:lnSpc>
                <a:spcPct val="100000"/>
              </a:lnSpc>
              <a:spcBef>
                <a:spcPts val="103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Indexing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system of a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multi-spindle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machine</a:t>
            </a:r>
            <a:r>
              <a:rPr sz="2800" spc="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tool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186" y="2295099"/>
            <a:ext cx="7675337" cy="33437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3" name="object 7"/>
          <p:cNvSpPr txBox="1">
            <a:spLocks/>
          </p:cNvSpPr>
          <p:nvPr/>
        </p:nvSpPr>
        <p:spPr>
          <a:xfrm>
            <a:off x="838200" y="2362200"/>
            <a:ext cx="7477759" cy="1038104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ts val="7130"/>
              </a:lnSpc>
              <a:spcBef>
                <a:spcPts val="994"/>
              </a:spcBef>
              <a:spcAft>
                <a:spcPts val="0"/>
              </a:spcAft>
              <a:buClrTx/>
              <a:buSzTx/>
              <a:buFontTx/>
              <a:buNone/>
              <a:tabLst>
                <a:tab pos="6224905" algn="l"/>
              </a:tabLst>
              <a:defRPr/>
            </a:pPr>
            <a:r>
              <a:rPr lang="en-US" sz="6600" b="1" spc="585" dirty="0" smtClean="0">
                <a:solidFill>
                  <a:srgbClr val="17406C"/>
                </a:solidFill>
                <a:latin typeface="Arial"/>
                <a:ea typeface="+mj-ea"/>
                <a:cs typeface="Arial"/>
              </a:rPr>
              <a:t>UNIT-II</a:t>
            </a:r>
            <a:endParaRPr lang="en-US" sz="6600" b="1" spc="585" dirty="0">
              <a:solidFill>
                <a:srgbClr val="17406C"/>
              </a:solidFill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3739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INTRODUCTION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2455304" y="1396957"/>
            <a:ext cx="4031759" cy="2679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3540" y="4540961"/>
            <a:ext cx="83007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Motion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link </a:t>
            </a:r>
            <a:r>
              <a:rPr sz="2400" i="1" spc="-5" dirty="0">
                <a:latin typeface="Arial"/>
                <a:cs typeface="Arial"/>
              </a:rPr>
              <a:t>AB </a:t>
            </a:r>
            <a:r>
              <a:rPr sz="2400" i="1" dirty="0">
                <a:latin typeface="Arial"/>
                <a:cs typeface="Arial"/>
              </a:rPr>
              <a:t>to </a:t>
            </a:r>
            <a:r>
              <a:rPr sz="2400" i="1" spc="-10" dirty="0">
                <a:latin typeface="Arial"/>
                <a:cs typeface="Arial"/>
              </a:rPr>
              <a:t>A</a:t>
            </a:r>
            <a:r>
              <a:rPr sz="2400" spc="-10" dirty="0">
                <a:latin typeface="Arial"/>
                <a:cs typeface="Arial"/>
              </a:rPr>
              <a:t>1</a:t>
            </a:r>
            <a:r>
              <a:rPr sz="2400" i="1" spc="-10" dirty="0">
                <a:latin typeface="Arial"/>
                <a:cs typeface="Arial"/>
              </a:rPr>
              <a:t>B</a:t>
            </a:r>
            <a:r>
              <a:rPr sz="2400" spc="-10" dirty="0">
                <a:latin typeface="Arial"/>
                <a:cs typeface="Arial"/>
              </a:rPr>
              <a:t>1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an </a:t>
            </a:r>
            <a:r>
              <a:rPr sz="2400" spc="-5" dirty="0">
                <a:latin typeface="Arial"/>
                <a:cs typeface="Arial"/>
              </a:rPr>
              <a:t>example of </a:t>
            </a:r>
            <a:r>
              <a:rPr sz="2400" dirty="0">
                <a:latin typeface="Arial"/>
                <a:cs typeface="Arial"/>
              </a:rPr>
              <a:t>combined motion  </a:t>
            </a:r>
            <a:r>
              <a:rPr sz="2400" spc="-5" dirty="0">
                <a:latin typeface="Arial"/>
                <a:cs typeface="Arial"/>
              </a:rPr>
              <a:t>of rotation and translation, it being immaterial whether </a:t>
            </a:r>
            <a:r>
              <a:rPr sz="2400" dirty="0">
                <a:latin typeface="Arial"/>
                <a:cs typeface="Arial"/>
              </a:rPr>
              <a:t>the  </a:t>
            </a:r>
            <a:r>
              <a:rPr sz="2400" spc="-5" dirty="0">
                <a:latin typeface="Arial"/>
                <a:cs typeface="Arial"/>
              </a:rPr>
              <a:t>motion of rotation </a:t>
            </a:r>
            <a:r>
              <a:rPr sz="2400" dirty="0">
                <a:latin typeface="Arial"/>
                <a:cs typeface="Arial"/>
              </a:rPr>
              <a:t>takes first, </a:t>
            </a:r>
            <a:r>
              <a:rPr sz="2400" spc="-5" dirty="0">
                <a:latin typeface="Arial"/>
                <a:cs typeface="Arial"/>
              </a:rPr>
              <a:t>or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motion of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translation.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25" dirty="0"/>
              <a:t>METHODS </a:t>
            </a:r>
            <a:r>
              <a:rPr spc="100" dirty="0"/>
              <a:t>FOR </a:t>
            </a:r>
            <a:r>
              <a:rPr spc="130" dirty="0"/>
              <a:t>DETERMINING </a:t>
            </a:r>
            <a:r>
              <a:rPr spc="95" dirty="0"/>
              <a:t>THE</a:t>
            </a:r>
            <a:r>
              <a:rPr spc="690" dirty="0"/>
              <a:t> </a:t>
            </a:r>
            <a:r>
              <a:rPr spc="130" dirty="0"/>
              <a:t>VELOCITY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75" dirty="0">
                <a:uFill>
                  <a:solidFill>
                    <a:srgbClr val="00AFEF"/>
                  </a:solidFill>
                </a:uFill>
              </a:rPr>
              <a:t>OF </a:t>
            </a:r>
            <a:r>
              <a:rPr u="sng" spc="-5" dirty="0">
                <a:uFill>
                  <a:solidFill>
                    <a:srgbClr val="00AFEF"/>
                  </a:solidFill>
                </a:uFill>
              </a:rPr>
              <a:t>A </a:t>
            </a:r>
            <a:r>
              <a:rPr u="sng" spc="114" dirty="0">
                <a:uFill>
                  <a:solidFill>
                    <a:srgbClr val="00AFEF"/>
                  </a:solidFill>
                </a:uFill>
              </a:rPr>
              <a:t>POINT </a:t>
            </a:r>
            <a:r>
              <a:rPr u="sng" spc="75" dirty="0">
                <a:uFill>
                  <a:solidFill>
                    <a:srgbClr val="00AFEF"/>
                  </a:solidFill>
                </a:uFill>
              </a:rPr>
              <a:t>ON </a:t>
            </a:r>
            <a:r>
              <a:rPr u="sng" spc="-5" dirty="0">
                <a:uFill>
                  <a:solidFill>
                    <a:srgbClr val="00AFEF"/>
                  </a:solidFill>
                </a:uFill>
              </a:rPr>
              <a:t>A </a:t>
            </a:r>
            <a:r>
              <a:rPr u="sng" spc="4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10" dirty="0">
                <a:uFill>
                  <a:solidFill>
                    <a:srgbClr val="00AFEF"/>
                  </a:solidFill>
                </a:uFill>
              </a:rPr>
              <a:t>LINK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949" y="1565554"/>
            <a:ext cx="6142990" cy="114427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  <a:tabLst>
                <a:tab pos="527685" algn="l"/>
              </a:tabLst>
            </a:pP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1.	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Relative velocity</a:t>
            </a:r>
            <a:r>
              <a:rPr sz="2800" spc="-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method</a:t>
            </a:r>
            <a:endParaRPr sz="2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040"/>
              </a:spcBef>
            </a:pP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Can be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used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any</a:t>
            </a:r>
            <a:r>
              <a:rPr sz="2800" spc="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configuration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949" y="3240303"/>
            <a:ext cx="5973445" cy="161417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  <a:tabLst>
                <a:tab pos="504190" algn="l"/>
              </a:tabLst>
            </a:pP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2.	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Instantaneous centre</a:t>
            </a:r>
            <a:r>
              <a:rPr sz="28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method</a:t>
            </a:r>
            <a:endParaRPr sz="2800">
              <a:latin typeface="Arial"/>
              <a:cs typeface="Arial"/>
            </a:endParaRPr>
          </a:p>
          <a:p>
            <a:pPr marL="698500" marR="5080">
              <a:lnSpc>
                <a:spcPct val="110000"/>
              </a:lnSpc>
              <a:spcBef>
                <a:spcPts val="710"/>
              </a:spcBef>
              <a:tabLst>
                <a:tab pos="2682875" algn="l"/>
                <a:tab pos="3538220" algn="l"/>
                <a:tab pos="4551680" algn="l"/>
                <a:tab pos="5109210" algn="l"/>
              </a:tabLst>
            </a:pPr>
            <a:r>
              <a:rPr sz="2800" spc="-5" dirty="0">
                <a:latin typeface="Arial"/>
                <a:cs typeface="Arial"/>
              </a:rPr>
              <a:t>c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v</a:t>
            </a:r>
            <a:r>
              <a:rPr sz="2800" spc="-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i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nt</a:t>
            </a:r>
            <a:r>
              <a:rPr sz="2800" dirty="0">
                <a:latin typeface="Arial"/>
                <a:cs typeface="Arial"/>
              </a:rPr>
              <a:t>	an</a:t>
            </a:r>
            <a:r>
              <a:rPr sz="2800" spc="-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	eas</a:t>
            </a:r>
            <a:r>
              <a:rPr sz="2800" spc="-5" dirty="0">
                <a:latin typeface="Arial"/>
                <a:cs typeface="Arial"/>
              </a:rPr>
              <a:t>y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to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p</a:t>
            </a:r>
            <a:r>
              <a:rPr sz="2800" spc="-5" dirty="0">
                <a:latin typeface="Arial"/>
                <a:cs typeface="Arial"/>
              </a:rPr>
              <a:t>p</a:t>
            </a:r>
            <a:r>
              <a:rPr sz="2800" dirty="0">
                <a:latin typeface="Arial"/>
                <a:cs typeface="Arial"/>
              </a:rPr>
              <a:t>l</a:t>
            </a:r>
            <a:r>
              <a:rPr sz="2800" spc="-5" dirty="0">
                <a:latin typeface="Arial"/>
                <a:cs typeface="Arial"/>
              </a:rPr>
              <a:t>y  mechanisms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98893" y="3933571"/>
            <a:ext cx="15900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0545" algn="l"/>
              </a:tabLst>
            </a:pPr>
            <a:r>
              <a:rPr sz="2800" spc="-5" dirty="0">
                <a:latin typeface="Arial"/>
                <a:cs typeface="Arial"/>
              </a:rPr>
              <a:t>in	s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mple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0158" y="5273590"/>
            <a:ext cx="8534400" cy="1584663"/>
            <a:chOff x="610158" y="5273590"/>
            <a:chExt cx="8534400" cy="1584663"/>
          </a:xfrm>
        </p:grpSpPr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11800" y="5273590"/>
              <a:ext cx="5265928" cy="114615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8949" y="348488"/>
            <a:ext cx="7194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95" dirty="0">
                <a:solidFill>
                  <a:srgbClr val="17406C"/>
                </a:solidFill>
                <a:latin typeface="Arial"/>
                <a:cs typeface="Arial"/>
              </a:rPr>
              <a:t>RELATIVE </a:t>
            </a:r>
            <a:r>
              <a:rPr sz="3600" b="1" spc="125" dirty="0">
                <a:solidFill>
                  <a:srgbClr val="17406C"/>
                </a:solidFill>
                <a:latin typeface="Arial"/>
                <a:cs typeface="Arial"/>
              </a:rPr>
              <a:t>VELOCITY</a:t>
            </a:r>
            <a:r>
              <a:rPr sz="3600" b="1" spc="3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120" dirty="0">
                <a:solidFill>
                  <a:srgbClr val="17406C"/>
                </a:solidFill>
                <a:latin typeface="Arial"/>
                <a:cs typeface="Arial"/>
              </a:rPr>
              <a:t>METHOD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5918" y="1268730"/>
            <a:ext cx="8384922" cy="3577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605778" y="1728038"/>
            <a:ext cx="2233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9643" y="256794"/>
            <a:ext cx="4965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95" dirty="0">
                <a:solidFill>
                  <a:srgbClr val="17406C"/>
                </a:solidFill>
                <a:latin typeface="Arial"/>
                <a:cs typeface="Arial"/>
              </a:rPr>
              <a:t>RELATIVE</a:t>
            </a:r>
            <a:r>
              <a:rPr sz="3600" b="1" spc="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125" dirty="0">
                <a:solidFill>
                  <a:srgbClr val="17406C"/>
                </a:solidFill>
                <a:latin typeface="Arial"/>
                <a:cs typeface="Arial"/>
              </a:rPr>
              <a:t>VELOCITY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1170177"/>
            <a:ext cx="3733800" cy="213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91025" y="819911"/>
            <a:ext cx="4295775" cy="26236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906" y="3592275"/>
            <a:ext cx="6254137" cy="10674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6439" y="4950226"/>
            <a:ext cx="8222368" cy="1129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884289" y="1066038"/>
            <a:ext cx="2233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96062"/>
            <a:ext cx="45123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/>
              <a:t>MOTION </a:t>
            </a:r>
            <a:r>
              <a:rPr sz="3600" spc="70" dirty="0"/>
              <a:t>OF </a:t>
            </a:r>
            <a:r>
              <a:rPr sz="3600" dirty="0"/>
              <a:t>A</a:t>
            </a:r>
            <a:r>
              <a:rPr sz="3600" spc="300" dirty="0"/>
              <a:t> </a:t>
            </a:r>
            <a:r>
              <a:rPr sz="3600" spc="110" dirty="0"/>
              <a:t>LINK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562983" y="1740945"/>
            <a:ext cx="2672392" cy="2248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4636" y="1215590"/>
            <a:ext cx="8213725" cy="26777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2820035" marR="5080">
              <a:lnSpc>
                <a:spcPct val="100000"/>
              </a:lnSpc>
              <a:spcBef>
                <a:spcPts val="885"/>
              </a:spcBef>
              <a:buSzPct val="95000"/>
              <a:buFont typeface="Wingdings"/>
              <a:buChar char=""/>
              <a:tabLst>
                <a:tab pos="3023235" algn="l"/>
              </a:tabLst>
            </a:pPr>
            <a:r>
              <a:rPr sz="2000" dirty="0">
                <a:latin typeface="Arial"/>
                <a:cs typeface="Arial"/>
              </a:rPr>
              <a:t>Let one of </a:t>
            </a:r>
            <a:r>
              <a:rPr sz="2000" spc="-5" dirty="0">
                <a:latin typeface="Arial"/>
                <a:cs typeface="Arial"/>
              </a:rPr>
              <a:t>the extremities </a:t>
            </a:r>
            <a:r>
              <a:rPr sz="2000" dirty="0">
                <a:latin typeface="Arial"/>
                <a:cs typeface="Arial"/>
              </a:rPr>
              <a:t>(B) of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link </a:t>
            </a:r>
            <a:r>
              <a:rPr sz="2000" spc="-5" dirty="0">
                <a:latin typeface="Arial"/>
                <a:cs typeface="Arial"/>
              </a:rPr>
              <a:t>move  relative to A, in </a:t>
            </a:r>
            <a:r>
              <a:rPr sz="2000" dirty="0">
                <a:latin typeface="Arial"/>
                <a:cs typeface="Arial"/>
              </a:rPr>
              <a:t>a clockwise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direction.</a:t>
            </a:r>
            <a:endParaRPr sz="2000">
              <a:latin typeface="Arial"/>
              <a:cs typeface="Arial"/>
            </a:endParaRPr>
          </a:p>
          <a:p>
            <a:pPr marL="2820035" marR="5715">
              <a:lnSpc>
                <a:spcPct val="100000"/>
              </a:lnSpc>
              <a:spcBef>
                <a:spcPts val="1320"/>
              </a:spcBef>
              <a:buSzPct val="95000"/>
              <a:buFont typeface="Wingdings"/>
              <a:buChar char=""/>
              <a:tabLst>
                <a:tab pos="3023235" algn="l"/>
              </a:tabLst>
            </a:pPr>
            <a:r>
              <a:rPr sz="2000" dirty="0">
                <a:latin typeface="Arial"/>
                <a:cs typeface="Arial"/>
              </a:rPr>
              <a:t>No </a:t>
            </a:r>
            <a:r>
              <a:rPr sz="2000" spc="-5" dirty="0">
                <a:latin typeface="Arial"/>
                <a:cs typeface="Arial"/>
              </a:rPr>
              <a:t>relative </a:t>
            </a:r>
            <a:r>
              <a:rPr sz="2000" dirty="0">
                <a:latin typeface="Arial"/>
                <a:cs typeface="Arial"/>
              </a:rPr>
              <a:t>motion </a:t>
            </a:r>
            <a:r>
              <a:rPr sz="2000" spc="-5" dirty="0">
                <a:latin typeface="Arial"/>
                <a:cs typeface="Arial"/>
              </a:rPr>
              <a:t>between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and </a:t>
            </a:r>
            <a:r>
              <a:rPr sz="2000" spc="-10" dirty="0">
                <a:latin typeface="Arial"/>
                <a:cs typeface="Arial"/>
              </a:rPr>
              <a:t>B, </a:t>
            </a:r>
            <a:r>
              <a:rPr sz="2000" dirty="0">
                <a:latin typeface="Arial"/>
                <a:cs typeface="Arial"/>
              </a:rPr>
              <a:t>along  the line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</a:t>
            </a:r>
            <a:endParaRPr sz="2000">
              <a:latin typeface="Arial"/>
              <a:cs typeface="Arial"/>
            </a:endParaRPr>
          </a:p>
          <a:p>
            <a:pPr marL="3023235" indent="-203835">
              <a:lnSpc>
                <a:spcPct val="100000"/>
              </a:lnSpc>
              <a:spcBef>
                <a:spcPts val="1325"/>
              </a:spcBef>
              <a:buSzPct val="95000"/>
              <a:buFont typeface="Wingdings"/>
              <a:buChar char=""/>
              <a:tabLst>
                <a:tab pos="3023870" algn="l"/>
              </a:tabLst>
            </a:pPr>
            <a:r>
              <a:rPr sz="2000" dirty="0">
                <a:latin typeface="Arial"/>
                <a:cs typeface="Arial"/>
              </a:rPr>
              <a:t>relative </a:t>
            </a:r>
            <a:r>
              <a:rPr sz="2000" spc="-5" dirty="0">
                <a:latin typeface="Arial"/>
                <a:cs typeface="Arial"/>
              </a:rPr>
              <a:t>motion </a:t>
            </a:r>
            <a:r>
              <a:rPr sz="2000" dirty="0">
                <a:latin typeface="Arial"/>
                <a:cs typeface="Arial"/>
              </a:rPr>
              <a:t>of B with respect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must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</a:t>
            </a:r>
            <a:endParaRPr sz="2000">
              <a:latin typeface="Arial"/>
              <a:cs typeface="Arial"/>
            </a:endParaRPr>
          </a:p>
          <a:p>
            <a:pPr marL="282003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perpendicular </a:t>
            </a:r>
            <a:r>
              <a:rPr sz="2000" spc="-5" dirty="0">
                <a:latin typeface="Arial"/>
                <a:cs typeface="Arial"/>
              </a:rPr>
              <a:t>to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4878146"/>
            <a:ext cx="853122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Hence </a:t>
            </a:r>
            <a:r>
              <a:rPr sz="2000" spc="-5" dirty="0">
                <a:latin typeface="Arial"/>
                <a:cs typeface="Arial"/>
              </a:rPr>
              <a:t>velocity </a:t>
            </a:r>
            <a:r>
              <a:rPr sz="2000" dirty="0">
                <a:latin typeface="Arial"/>
                <a:cs typeface="Arial"/>
              </a:rPr>
              <a:t>of any </a:t>
            </a:r>
            <a:r>
              <a:rPr sz="2000" spc="-5" dirty="0">
                <a:latin typeface="Arial"/>
                <a:cs typeface="Arial"/>
              </a:rPr>
              <a:t>point </a:t>
            </a:r>
            <a:r>
              <a:rPr sz="2000" dirty="0">
                <a:latin typeface="Arial"/>
                <a:cs typeface="Arial"/>
              </a:rPr>
              <a:t>on a link with respect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another point on </a:t>
            </a:r>
            <a:r>
              <a:rPr sz="2000" spc="-5" dirty="0">
                <a:latin typeface="Arial"/>
                <a:cs typeface="Arial"/>
              </a:rPr>
              <a:t>the  same </a:t>
            </a:r>
            <a:r>
              <a:rPr sz="2000" dirty="0">
                <a:latin typeface="Arial"/>
                <a:cs typeface="Arial"/>
              </a:rPr>
              <a:t>link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always </a:t>
            </a:r>
            <a:r>
              <a:rPr sz="20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perpendicular to the </a:t>
            </a:r>
            <a:r>
              <a:rPr sz="20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line joining </a:t>
            </a:r>
            <a:r>
              <a:rPr sz="20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these </a:t>
            </a:r>
            <a:r>
              <a:rPr sz="20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points </a:t>
            </a:r>
            <a:r>
              <a:rPr sz="2000" dirty="0">
                <a:latin typeface="Arial"/>
                <a:cs typeface="Arial"/>
              </a:rPr>
              <a:t>on </a:t>
            </a:r>
            <a:r>
              <a:rPr sz="2000" spc="-5" dirty="0">
                <a:latin typeface="Arial"/>
                <a:cs typeface="Arial"/>
              </a:rPr>
              <a:t>the 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configuration (or space)</a:t>
            </a:r>
            <a:r>
              <a:rPr sz="2000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diagram.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6168916"/>
            <a:ext cx="9071156" cy="689337"/>
            <a:chOff x="73402" y="6168916"/>
            <a:chExt cx="9071156" cy="689337"/>
          </a:xfrm>
        </p:grpSpPr>
        <p:sp>
          <p:nvSpPr>
            <p:cNvPr id="3" name="object 3"/>
            <p:cNvSpPr/>
            <p:nvPr/>
          </p:nvSpPr>
          <p:spPr>
            <a:xfrm>
              <a:off x="73402" y="6168916"/>
              <a:ext cx="536756" cy="6571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949" y="348488"/>
            <a:ext cx="45129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20" dirty="0">
                <a:solidFill>
                  <a:srgbClr val="17406C"/>
                </a:solidFill>
                <a:latin typeface="Arial"/>
                <a:cs typeface="Arial"/>
              </a:rPr>
              <a:t>MOTION </a:t>
            </a:r>
            <a:r>
              <a:rPr sz="3600" b="1" spc="7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3600" b="1" spc="-5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3600" b="1" spc="3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110" dirty="0">
                <a:solidFill>
                  <a:srgbClr val="17406C"/>
                </a:solidFill>
                <a:latin typeface="Arial"/>
                <a:cs typeface="Arial"/>
              </a:rPr>
              <a:t>LINK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2300" y="1860475"/>
            <a:ext cx="2267438" cy="19076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60536" y="1869722"/>
            <a:ext cx="5544961" cy="21484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72" y="4988559"/>
            <a:ext cx="8972931" cy="4504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8267" y="1211326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2" name="object 2"/>
          <p:cNvSpPr/>
          <p:nvPr/>
        </p:nvSpPr>
        <p:spPr>
          <a:xfrm>
            <a:off x="422799" y="1263047"/>
            <a:ext cx="2005983" cy="2488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27193" y="3503705"/>
            <a:ext cx="2868678" cy="21067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371347"/>
            <a:ext cx="8531225" cy="5963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>
              <a:lnSpc>
                <a:spcPts val="2735"/>
              </a:lnSpc>
              <a:spcBef>
                <a:spcPts val="100"/>
              </a:spcBef>
            </a:pPr>
            <a:r>
              <a:rPr sz="2400" b="1" spc="125" dirty="0">
                <a:solidFill>
                  <a:srgbClr val="17406C"/>
                </a:solidFill>
                <a:latin typeface="Arial"/>
                <a:cs typeface="Arial"/>
              </a:rPr>
              <a:t>VELOCITY </a:t>
            </a:r>
            <a:r>
              <a:rPr sz="2400" b="1" spc="7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400" b="1" spc="114" dirty="0">
                <a:solidFill>
                  <a:srgbClr val="17406C"/>
                </a:solidFill>
                <a:latin typeface="Arial"/>
                <a:cs typeface="Arial"/>
              </a:rPr>
              <a:t>POINT </a:t>
            </a:r>
            <a:r>
              <a:rPr sz="2400" b="1" spc="75" dirty="0">
                <a:solidFill>
                  <a:srgbClr val="17406C"/>
                </a:solidFill>
                <a:latin typeface="Arial"/>
                <a:cs typeface="Arial"/>
              </a:rPr>
              <a:t>ON 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400" b="1" spc="110" dirty="0">
                <a:solidFill>
                  <a:srgbClr val="17406C"/>
                </a:solidFill>
                <a:latin typeface="Arial"/>
                <a:cs typeface="Arial"/>
              </a:rPr>
              <a:t>LINK</a:t>
            </a:r>
            <a:r>
              <a:rPr sz="2400" b="1" spc="3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spc="70" dirty="0">
                <a:solidFill>
                  <a:srgbClr val="17406C"/>
                </a:solidFill>
                <a:latin typeface="Arial"/>
                <a:cs typeface="Arial"/>
              </a:rPr>
              <a:t>BY</a:t>
            </a:r>
            <a:endParaRPr sz="2400">
              <a:latin typeface="Arial"/>
              <a:cs typeface="Arial"/>
            </a:endParaRPr>
          </a:p>
          <a:p>
            <a:pPr marL="300990">
              <a:lnSpc>
                <a:spcPts val="2735"/>
              </a:lnSpc>
              <a:tabLst>
                <a:tab pos="8263255" algn="l"/>
              </a:tabLst>
            </a:pPr>
            <a:r>
              <a:rPr sz="2400" b="1" u="sng" spc="6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0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RELATIVE </a:t>
            </a:r>
            <a:r>
              <a:rPr sz="2400" b="1" u="sng" spc="13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VELOCITY</a:t>
            </a:r>
            <a:r>
              <a:rPr sz="2400" b="1" u="sng" spc="28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2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METHOD	</a:t>
            </a:r>
            <a:endParaRPr sz="2400">
              <a:latin typeface="Arial"/>
              <a:cs typeface="Arial"/>
            </a:endParaRPr>
          </a:p>
          <a:p>
            <a:pPr marL="2299335">
              <a:lnSpc>
                <a:spcPct val="100000"/>
              </a:lnSpc>
              <a:spcBef>
                <a:spcPts val="132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2962910" indent="-283210">
              <a:lnSpc>
                <a:spcPct val="100000"/>
              </a:lnSpc>
              <a:spcBef>
                <a:spcPts val="905"/>
              </a:spcBef>
              <a:buSzPct val="96428"/>
              <a:buFont typeface="Wingdings"/>
              <a:buChar char=""/>
              <a:tabLst>
                <a:tab pos="2963545" algn="l"/>
              </a:tabLst>
            </a:pPr>
            <a:r>
              <a:rPr sz="2800" i="1" spc="-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is known in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magnitude </a:t>
            </a:r>
            <a:r>
              <a:rPr sz="2400" spc="-5" dirty="0">
                <a:latin typeface="Arial"/>
                <a:cs typeface="Arial"/>
              </a:rPr>
              <a:t>and</a:t>
            </a:r>
            <a:r>
              <a:rPr sz="2400" spc="229" dirty="0"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direction</a:t>
            </a:r>
            <a:endParaRPr sz="2400">
              <a:latin typeface="Arial"/>
              <a:cs typeface="Arial"/>
            </a:endParaRPr>
          </a:p>
          <a:p>
            <a:pPr marL="2680335" marR="6985">
              <a:lnSpc>
                <a:spcPct val="100000"/>
              </a:lnSpc>
              <a:spcBef>
                <a:spcPts val="15"/>
              </a:spcBef>
              <a:buSzPct val="95833"/>
              <a:buFont typeface="Wingdings"/>
              <a:buChar char=""/>
              <a:tabLst>
                <a:tab pos="2923540" algn="l"/>
              </a:tabLst>
            </a:pPr>
            <a:r>
              <a:rPr sz="2400" dirty="0">
                <a:latin typeface="Arial"/>
                <a:cs typeface="Arial"/>
              </a:rPr>
              <a:t>absolute </a:t>
            </a:r>
            <a:r>
              <a:rPr sz="2400" spc="-5" dirty="0">
                <a:latin typeface="Arial"/>
                <a:cs typeface="Arial"/>
              </a:rPr>
              <a:t>velocity of the point </a:t>
            </a:r>
            <a:r>
              <a:rPr sz="2400" i="1" dirty="0">
                <a:latin typeface="Arial"/>
                <a:cs typeface="Arial"/>
              </a:rPr>
              <a:t>B </a:t>
            </a:r>
            <a:r>
              <a:rPr sz="2400" i="1" spc="-5" dirty="0">
                <a:latin typeface="Arial"/>
                <a:cs typeface="Arial"/>
              </a:rPr>
              <a:t>i.e.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 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known in direction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only</a:t>
            </a:r>
            <a:endParaRPr sz="2400">
              <a:latin typeface="Arial"/>
              <a:cs typeface="Arial"/>
            </a:endParaRPr>
          </a:p>
          <a:p>
            <a:pPr marL="2680335" marR="5080">
              <a:lnSpc>
                <a:spcPct val="100000"/>
              </a:lnSpc>
              <a:buSzPct val="95833"/>
              <a:buFont typeface="Wingdings"/>
              <a:buChar char=""/>
              <a:tabLst>
                <a:tab pos="2923540" algn="l"/>
              </a:tabLst>
            </a:pPr>
            <a:r>
              <a:rPr sz="2400" spc="-5" dirty="0">
                <a:latin typeface="Arial"/>
                <a:cs typeface="Arial"/>
              </a:rPr>
              <a:t>V</a:t>
            </a:r>
            <a:r>
              <a:rPr sz="1800" spc="-5" dirty="0">
                <a:latin typeface="Arial"/>
                <a:cs typeface="Arial"/>
              </a:rPr>
              <a:t>B </a:t>
            </a:r>
            <a:r>
              <a:rPr sz="2400" spc="-5" dirty="0">
                <a:latin typeface="Arial"/>
                <a:cs typeface="Arial"/>
              </a:rPr>
              <a:t>be determined by drawing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velocity  diagram</a:t>
            </a:r>
            <a:endParaRPr sz="2400">
              <a:latin typeface="Arial"/>
              <a:cs typeface="Arial"/>
            </a:endParaRPr>
          </a:p>
          <a:p>
            <a:pPr marL="215265" indent="-203200">
              <a:lnSpc>
                <a:spcPct val="100000"/>
              </a:lnSpc>
              <a:spcBef>
                <a:spcPts val="123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dirty="0">
                <a:latin typeface="Arial"/>
                <a:cs typeface="Arial"/>
              </a:rPr>
              <a:t>With suitable scale, Draw oa =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215265" indent="-203200">
              <a:lnSpc>
                <a:spcPct val="100000"/>
              </a:lnSpc>
              <a:spcBef>
                <a:spcPts val="96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dirty="0">
                <a:latin typeface="Arial"/>
                <a:cs typeface="Arial"/>
              </a:rPr>
              <a:t>Through a, draw a line perpendicular </a:t>
            </a:r>
            <a:r>
              <a:rPr sz="2000" spc="-5" dirty="0">
                <a:latin typeface="Arial"/>
                <a:cs typeface="Arial"/>
              </a:rPr>
              <a:t>to</a:t>
            </a:r>
            <a:r>
              <a:rPr sz="2000" spc="-2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</a:t>
            </a:r>
            <a:endParaRPr sz="2000">
              <a:latin typeface="Arial"/>
              <a:cs typeface="Arial"/>
            </a:endParaRPr>
          </a:p>
          <a:p>
            <a:pPr marL="215265" indent="-203200">
              <a:lnSpc>
                <a:spcPct val="100000"/>
              </a:lnSpc>
              <a:spcBef>
                <a:spcPts val="96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dirty="0">
                <a:latin typeface="Arial"/>
                <a:cs typeface="Arial"/>
              </a:rPr>
              <a:t>Through o, </a:t>
            </a:r>
            <a:r>
              <a:rPr sz="2000" spc="-5" dirty="0">
                <a:latin typeface="Arial"/>
                <a:cs typeface="Arial"/>
              </a:rPr>
              <a:t>draw </a:t>
            </a:r>
            <a:r>
              <a:rPr sz="2000" dirty="0">
                <a:latin typeface="Arial"/>
                <a:cs typeface="Arial"/>
              </a:rPr>
              <a:t>a line </a:t>
            </a:r>
            <a:r>
              <a:rPr sz="2000" spc="-5" dirty="0">
                <a:latin typeface="Arial"/>
                <a:cs typeface="Arial"/>
              </a:rPr>
              <a:t>parallel to V</a:t>
            </a:r>
            <a:r>
              <a:rPr sz="1600" spc="-5" dirty="0">
                <a:latin typeface="Arial"/>
                <a:cs typeface="Arial"/>
              </a:rPr>
              <a:t>B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intersecting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the line of </a:t>
            </a:r>
            <a:r>
              <a:rPr sz="2000" spc="-5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BA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</a:t>
            </a:r>
            <a:endParaRPr sz="2000">
              <a:latin typeface="Arial"/>
              <a:cs typeface="Arial"/>
            </a:endParaRPr>
          </a:p>
          <a:p>
            <a:pPr marL="12700" marR="2671445">
              <a:lnSpc>
                <a:spcPct val="100000"/>
              </a:lnSpc>
              <a:spcBef>
                <a:spcPts val="95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dirty="0">
                <a:latin typeface="Arial"/>
                <a:cs typeface="Arial"/>
              </a:rPr>
              <a:t>Measure </a:t>
            </a:r>
            <a:r>
              <a:rPr sz="2000" spc="-5" dirty="0">
                <a:latin typeface="Arial"/>
                <a:cs typeface="Arial"/>
              </a:rPr>
              <a:t>ob, </a:t>
            </a:r>
            <a:r>
              <a:rPr sz="2000" dirty="0">
                <a:latin typeface="Arial"/>
                <a:cs typeface="Arial"/>
              </a:rPr>
              <a:t>which gives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required velocity of  point B </a:t>
            </a:r>
            <a:r>
              <a:rPr sz="2000" spc="-5" dirty="0">
                <a:latin typeface="Arial"/>
                <a:cs typeface="Arial"/>
              </a:rPr>
              <a:t>(V</a:t>
            </a:r>
            <a:r>
              <a:rPr sz="1600" spc="-5" dirty="0">
                <a:latin typeface="Arial"/>
                <a:cs typeface="Arial"/>
              </a:rPr>
              <a:t>B</a:t>
            </a:r>
            <a:r>
              <a:rPr sz="2000" spc="-5" dirty="0">
                <a:latin typeface="Arial"/>
                <a:cs typeface="Arial"/>
              </a:rPr>
              <a:t>), to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scale</a:t>
            </a:r>
            <a:endParaRPr sz="2000">
              <a:latin typeface="Arial"/>
              <a:cs typeface="Arial"/>
            </a:endParaRPr>
          </a:p>
          <a:p>
            <a:pPr marL="215265" indent="-203200">
              <a:lnSpc>
                <a:spcPct val="100000"/>
              </a:lnSpc>
              <a:spcBef>
                <a:spcPts val="1085"/>
              </a:spcBef>
              <a:buSzPct val="95000"/>
              <a:buFont typeface="Wingdings"/>
              <a:buChar char=""/>
              <a:tabLst>
                <a:tab pos="215900" algn="l"/>
                <a:tab pos="634365" algn="l"/>
              </a:tabLst>
            </a:pPr>
            <a:r>
              <a:rPr sz="2000" dirty="0">
                <a:latin typeface="Arial"/>
                <a:cs typeface="Arial"/>
              </a:rPr>
              <a:t>ab	= velocity of the link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3933050"/>
            <a:ext cx="3122676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71347"/>
            <a:ext cx="6051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VELOCITY </a:t>
            </a:r>
            <a:r>
              <a:rPr spc="75" dirty="0"/>
              <a:t>OF </a:t>
            </a:r>
            <a:r>
              <a:rPr spc="-5" dirty="0"/>
              <a:t>A </a:t>
            </a:r>
            <a:r>
              <a:rPr spc="114" dirty="0"/>
              <a:t>POINT </a:t>
            </a:r>
            <a:r>
              <a:rPr spc="75" dirty="0"/>
              <a:t>ON </a:t>
            </a:r>
            <a:r>
              <a:rPr spc="-5" dirty="0"/>
              <a:t>A </a:t>
            </a:r>
            <a:r>
              <a:rPr spc="110" dirty="0"/>
              <a:t>LINK</a:t>
            </a:r>
            <a:r>
              <a:rPr spc="335" dirty="0"/>
              <a:t> </a:t>
            </a:r>
            <a:r>
              <a:rPr spc="70" dirty="0"/>
              <a:t>BY</a:t>
            </a:r>
          </a:p>
        </p:txBody>
      </p:sp>
      <p:sp>
        <p:nvSpPr>
          <p:cNvPr id="4" name="object 4"/>
          <p:cNvSpPr/>
          <p:nvPr/>
        </p:nvSpPr>
        <p:spPr>
          <a:xfrm>
            <a:off x="422799" y="1370489"/>
            <a:ext cx="2005983" cy="2488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5871" y="700532"/>
            <a:ext cx="7988300" cy="2002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74330" algn="l"/>
              </a:tabLst>
            </a:pPr>
            <a:r>
              <a:rPr sz="2400" b="1" u="sng" spc="6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0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RELATIVE </a:t>
            </a:r>
            <a:r>
              <a:rPr sz="2400" b="1" u="sng" spc="13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VELOCITY</a:t>
            </a:r>
            <a:r>
              <a:rPr sz="2400" b="1" u="sng" spc="28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2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METHOD	</a:t>
            </a:r>
            <a:endParaRPr sz="2400">
              <a:latin typeface="Arial"/>
              <a:cs typeface="Arial"/>
            </a:endParaRPr>
          </a:p>
          <a:p>
            <a:pPr marL="1475105">
              <a:lnSpc>
                <a:spcPct val="100000"/>
              </a:lnSpc>
              <a:spcBef>
                <a:spcPts val="181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2633980" indent="-243204">
              <a:lnSpc>
                <a:spcPct val="100000"/>
              </a:lnSpc>
              <a:spcBef>
                <a:spcPts val="434"/>
              </a:spcBef>
              <a:buSzPct val="95833"/>
              <a:buFont typeface="Wingdings"/>
              <a:buChar char=""/>
              <a:tabLst>
                <a:tab pos="2634615" algn="l"/>
              </a:tabLst>
            </a:pPr>
            <a:r>
              <a:rPr sz="2400" i="1" spc="-5" dirty="0">
                <a:latin typeface="Arial"/>
                <a:cs typeface="Arial"/>
              </a:rPr>
              <a:t>How </a:t>
            </a:r>
            <a:r>
              <a:rPr sz="2400" i="1" dirty="0">
                <a:latin typeface="Arial"/>
                <a:cs typeface="Arial"/>
              </a:rPr>
              <a:t>to </a:t>
            </a:r>
            <a:r>
              <a:rPr sz="2400" i="1" spc="-5" dirty="0">
                <a:latin typeface="Arial"/>
                <a:cs typeface="Arial"/>
              </a:rPr>
              <a:t>find V</a:t>
            </a:r>
            <a:r>
              <a:rPr sz="1800" spc="-5" dirty="0">
                <a:latin typeface="Arial"/>
                <a:cs typeface="Arial"/>
              </a:rPr>
              <a:t>c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Arial"/>
              <a:cs typeface="Arial"/>
            </a:endParaRPr>
          </a:p>
          <a:p>
            <a:pPr marL="246761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Fix </a:t>
            </a:r>
            <a:r>
              <a:rPr sz="2400" spc="-5" dirty="0">
                <a:latin typeface="Arial"/>
                <a:cs typeface="Arial"/>
              </a:rPr>
              <a:t>‘c’ on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velocity diagram,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60775" y="3885641"/>
            <a:ext cx="5143500" cy="1551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9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oc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800" spc="-5" dirty="0">
                <a:latin typeface="Arial"/>
                <a:cs typeface="Arial"/>
              </a:rPr>
              <a:t>V</a:t>
            </a:r>
            <a:r>
              <a:rPr sz="2400" spc="-5" dirty="0">
                <a:latin typeface="Arial"/>
                <a:cs typeface="Arial"/>
              </a:rPr>
              <a:t>c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Absolute velocity of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"/>
            </a:pPr>
            <a:endParaRPr sz="2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the vector </a:t>
            </a:r>
            <a:r>
              <a:rPr sz="2400" spc="-5" dirty="0">
                <a:latin typeface="Arial"/>
                <a:cs typeface="Arial"/>
              </a:rPr>
              <a:t>ac represents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velocity  of C with respect </a:t>
            </a:r>
            <a:r>
              <a:rPr sz="2400" dirty="0">
                <a:latin typeface="Arial"/>
                <a:cs typeface="Arial"/>
              </a:rPr>
              <a:t>to A </a:t>
            </a:r>
            <a:r>
              <a:rPr sz="2400" spc="-5" dirty="0">
                <a:latin typeface="Arial"/>
                <a:cs typeface="Arial"/>
              </a:rPr>
              <a:t>i.e.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CA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43400" y="2855848"/>
            <a:ext cx="1219200" cy="6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5270" y="5653820"/>
            <a:ext cx="5282338" cy="632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R="5080">
              <a:lnSpc>
                <a:spcPts val="2590"/>
              </a:lnSpc>
              <a:spcBef>
                <a:spcPts val="425"/>
              </a:spcBef>
            </a:pPr>
            <a:r>
              <a:rPr spc="125" dirty="0"/>
              <a:t>VELOCITY </a:t>
            </a:r>
            <a:r>
              <a:rPr spc="75" dirty="0"/>
              <a:t>OF </a:t>
            </a:r>
            <a:r>
              <a:rPr spc="-5" dirty="0"/>
              <a:t>A </a:t>
            </a:r>
            <a:r>
              <a:rPr spc="114" dirty="0"/>
              <a:t>POINT </a:t>
            </a:r>
            <a:r>
              <a:rPr spc="75" dirty="0"/>
              <a:t>ON </a:t>
            </a:r>
            <a:r>
              <a:rPr spc="-5" dirty="0"/>
              <a:t>A </a:t>
            </a:r>
            <a:r>
              <a:rPr spc="110" dirty="0"/>
              <a:t>LINK </a:t>
            </a:r>
            <a:r>
              <a:rPr spc="70" dirty="0"/>
              <a:t>BY </a:t>
            </a:r>
            <a:r>
              <a:rPr spc="105" dirty="0"/>
              <a:t>RELATIVE  </a:t>
            </a:r>
            <a:r>
              <a:rPr spc="125" dirty="0"/>
              <a:t>VELOCITY</a:t>
            </a:r>
            <a:r>
              <a:rPr spc="190" dirty="0"/>
              <a:t> </a:t>
            </a:r>
            <a:r>
              <a:rPr spc="120" dirty="0"/>
              <a:t>METHOD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303" y="3725612"/>
            <a:ext cx="6396355" cy="17443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375"/>
              </a:spcBef>
            </a:pPr>
            <a:r>
              <a:rPr sz="2000" dirty="0">
                <a:latin typeface="Arial"/>
                <a:cs typeface="Arial"/>
              </a:rPr>
              <a:t>Construct triangle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ABD </a:t>
            </a:r>
            <a:r>
              <a:rPr sz="2000" dirty="0">
                <a:latin typeface="Arial"/>
                <a:cs typeface="Arial"/>
              </a:rPr>
              <a:t>in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space</a:t>
            </a:r>
            <a:r>
              <a:rPr sz="2000" spc="-2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diagram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Completing the velocity triangle</a:t>
            </a:r>
            <a:r>
              <a:rPr sz="2200" u="heavy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abd:</a:t>
            </a:r>
            <a:endParaRPr sz="22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5" dirty="0">
                <a:latin typeface="Arial"/>
                <a:cs typeface="Arial"/>
              </a:rPr>
              <a:t>Draw VDA perpendicular to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AD;</a:t>
            </a:r>
            <a:endParaRPr sz="22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10" dirty="0">
                <a:latin typeface="Arial"/>
                <a:cs typeface="Arial"/>
              </a:rPr>
              <a:t>Draw </a:t>
            </a:r>
            <a:r>
              <a:rPr sz="2200" spc="-5" dirty="0">
                <a:latin typeface="Arial"/>
                <a:cs typeface="Arial"/>
              </a:rPr>
              <a:t>VDB perpendicular to BD, intersection </a:t>
            </a:r>
            <a:r>
              <a:rPr sz="2200" dirty="0">
                <a:latin typeface="Arial"/>
                <a:cs typeface="Arial"/>
              </a:rPr>
              <a:t>is</a:t>
            </a:r>
            <a:r>
              <a:rPr sz="2200" spc="4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‘d’.</a:t>
            </a:r>
            <a:endParaRPr sz="22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5" dirty="0">
                <a:latin typeface="Arial"/>
                <a:cs typeface="Arial"/>
              </a:rPr>
              <a:t>od = absolute velocity of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D.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33525" y="1371600"/>
            <a:ext cx="5857875" cy="2409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340" y="1048892"/>
            <a:ext cx="8581390" cy="108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909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How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find the absolute velocity of any other point D outside  </a:t>
            </a:r>
            <a:r>
              <a:rPr sz="2400" spc="-10" dirty="0">
                <a:latin typeface="Arial"/>
                <a:cs typeface="Arial"/>
              </a:rPr>
              <a:t>AB?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9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648" y="5445226"/>
            <a:ext cx="6705600" cy="8460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263474"/>
            <a:ext cx="72339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0" dirty="0"/>
              <a:t>VELOCITIES </a:t>
            </a:r>
            <a:r>
              <a:rPr spc="75" dirty="0"/>
              <a:t>IN </a:t>
            </a:r>
            <a:r>
              <a:rPr spc="120" dirty="0"/>
              <a:t>SLIDER </a:t>
            </a:r>
            <a:r>
              <a:rPr spc="114" dirty="0"/>
              <a:t>CRANK</a:t>
            </a:r>
            <a:r>
              <a:rPr spc="750" dirty="0"/>
              <a:t> </a:t>
            </a:r>
            <a:r>
              <a:rPr spc="130" dirty="0"/>
              <a:t>MECHANISM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626491" y="1402302"/>
            <a:ext cx="6082665" cy="3703320"/>
            <a:chOff x="626491" y="1402302"/>
            <a:chExt cx="6082665" cy="3703320"/>
          </a:xfrm>
        </p:grpSpPr>
        <p:sp>
          <p:nvSpPr>
            <p:cNvPr id="6" name="object 6"/>
            <p:cNvSpPr/>
            <p:nvPr/>
          </p:nvSpPr>
          <p:spPr>
            <a:xfrm>
              <a:off x="626491" y="1402302"/>
              <a:ext cx="3304730" cy="21760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33800" y="3124199"/>
              <a:ext cx="2382393" cy="1981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53000" y="1447799"/>
              <a:ext cx="1752600" cy="990600"/>
            </a:xfrm>
            <a:custGeom>
              <a:avLst/>
              <a:gdLst/>
              <a:ahLst/>
              <a:cxnLst/>
              <a:rect l="l" t="t" r="r" b="b"/>
              <a:pathLst>
                <a:path w="1752600" h="990600">
                  <a:moveTo>
                    <a:pt x="0" y="990600"/>
                  </a:moveTo>
                  <a:lnTo>
                    <a:pt x="1752600" y="0"/>
                  </a:lnTo>
                </a:path>
                <a:path w="1752600" h="990600">
                  <a:moveTo>
                    <a:pt x="685800" y="533400"/>
                  </a:moveTo>
                  <a:lnTo>
                    <a:pt x="838200" y="535051"/>
                  </a:lnTo>
                </a:path>
                <a:path w="1752600" h="990600">
                  <a:moveTo>
                    <a:pt x="838200" y="533400"/>
                  </a:moveTo>
                  <a:lnTo>
                    <a:pt x="762000" y="6858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727828" y="2389759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57009" y="109397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49825" y="1444625"/>
            <a:ext cx="2863850" cy="1085215"/>
            <a:chOff x="4949825" y="1444625"/>
            <a:chExt cx="2863850" cy="1085215"/>
          </a:xfrm>
        </p:grpSpPr>
        <p:sp>
          <p:nvSpPr>
            <p:cNvPr id="12" name="object 12"/>
            <p:cNvSpPr/>
            <p:nvPr/>
          </p:nvSpPr>
          <p:spPr>
            <a:xfrm>
              <a:off x="4953000" y="1447800"/>
              <a:ext cx="2857500" cy="1078865"/>
            </a:xfrm>
            <a:custGeom>
              <a:avLst/>
              <a:gdLst/>
              <a:ahLst/>
              <a:cxnLst/>
              <a:rect l="l" t="t" r="r" b="b"/>
              <a:pathLst>
                <a:path w="2857500" h="1078864">
                  <a:moveTo>
                    <a:pt x="0" y="1000633"/>
                  </a:moveTo>
                  <a:lnTo>
                    <a:pt x="2133600" y="1002284"/>
                  </a:lnTo>
                </a:path>
                <a:path w="2857500" h="1078864">
                  <a:moveTo>
                    <a:pt x="914400" y="926084"/>
                  </a:moveTo>
                  <a:lnTo>
                    <a:pt x="1066800" y="1002284"/>
                  </a:lnTo>
                </a:path>
                <a:path w="2857500" h="1078864">
                  <a:moveTo>
                    <a:pt x="1066800" y="1002284"/>
                  </a:moveTo>
                  <a:lnTo>
                    <a:pt x="914400" y="1078484"/>
                  </a:lnTo>
                </a:path>
                <a:path w="2857500" h="1078864">
                  <a:moveTo>
                    <a:pt x="2133600" y="1003300"/>
                  </a:moveTo>
                  <a:lnTo>
                    <a:pt x="2857500" y="991615"/>
                  </a:lnTo>
                </a:path>
                <a:path w="2857500" h="1078864">
                  <a:moveTo>
                    <a:pt x="1762125" y="0"/>
                  </a:moveTo>
                  <a:lnTo>
                    <a:pt x="2066925" y="990600"/>
                  </a:lnTo>
                </a:path>
                <a:path w="2857500" h="1078864">
                  <a:moveTo>
                    <a:pt x="1838325" y="381000"/>
                  </a:moveTo>
                  <a:lnTo>
                    <a:pt x="1914525" y="457200"/>
                  </a:lnTo>
                </a:path>
                <a:path w="2857500" h="1078864">
                  <a:moveTo>
                    <a:pt x="1913763" y="457962"/>
                  </a:moveTo>
                  <a:lnTo>
                    <a:pt x="1914525" y="3048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34000" y="1705736"/>
              <a:ext cx="152400" cy="153670"/>
            </a:xfrm>
            <a:custGeom>
              <a:avLst/>
              <a:gdLst/>
              <a:ahLst/>
              <a:cxnLst/>
              <a:rect l="l" t="t" r="r" b="b"/>
              <a:pathLst>
                <a:path w="152400" h="153669">
                  <a:moveTo>
                    <a:pt x="76962" y="0"/>
                  </a:moveTo>
                  <a:lnTo>
                    <a:pt x="75437" y="152400"/>
                  </a:lnTo>
                </a:path>
                <a:path w="152400" h="153669">
                  <a:moveTo>
                    <a:pt x="0" y="151637"/>
                  </a:moveTo>
                  <a:lnTo>
                    <a:pt x="152400" y="153288"/>
                  </a:lnTo>
                </a:path>
              </a:pathLst>
            </a:custGeom>
            <a:ln w="635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489828" y="1627378"/>
            <a:ext cx="356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915150" y="2000250"/>
            <a:ext cx="152400" cy="153670"/>
          </a:xfrm>
          <a:custGeom>
            <a:avLst/>
            <a:gdLst/>
            <a:ahLst/>
            <a:cxnLst/>
            <a:rect l="l" t="t" r="r" b="b"/>
            <a:pathLst>
              <a:path w="152400" h="153669">
                <a:moveTo>
                  <a:pt x="76961" y="0"/>
                </a:moveTo>
                <a:lnTo>
                  <a:pt x="75438" y="152400"/>
                </a:lnTo>
              </a:path>
              <a:path w="152400" h="153669">
                <a:moveTo>
                  <a:pt x="0" y="151637"/>
                </a:moveTo>
                <a:lnTo>
                  <a:pt x="152400" y="153162"/>
                </a:lnTo>
              </a:path>
            </a:pathLst>
          </a:custGeom>
          <a:ln w="6350">
            <a:solidFill>
              <a:srgbClr val="5363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014209" y="1932254"/>
            <a:ext cx="254635" cy="768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88900">
              <a:lnSpc>
                <a:spcPts val="1845"/>
              </a:lnSpc>
            </a:pPr>
            <a:r>
              <a:rPr sz="1800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845"/>
              </a:lnSpc>
            </a:pPr>
            <a:r>
              <a:rPr sz="1800" spc="-5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55583" y="4397235"/>
            <a:ext cx="1359016" cy="2390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86334" y="3914013"/>
            <a:ext cx="3669029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Fix </a:t>
            </a:r>
            <a:r>
              <a:rPr sz="1800" spc="-5" dirty="0">
                <a:latin typeface="Arial"/>
                <a:cs typeface="Arial"/>
              </a:rPr>
              <a:t>‘e’, based on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ratio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V</a:t>
            </a:r>
            <a:r>
              <a:rPr sz="1400" spc="-5" dirty="0">
                <a:latin typeface="Arial"/>
                <a:cs typeface="Arial"/>
              </a:rPr>
              <a:t>E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10" dirty="0">
                <a:latin typeface="Arial"/>
                <a:cs typeface="Arial"/>
              </a:rPr>
              <a:t>length </a:t>
            </a:r>
            <a:r>
              <a:rPr sz="1800" spc="-5" dirty="0">
                <a:latin typeface="Arial"/>
                <a:cs typeface="Arial"/>
              </a:rPr>
              <a:t>‘oe’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10" dirty="0">
                <a:latin typeface="Arial"/>
                <a:cs typeface="Arial"/>
              </a:rPr>
              <a:t>absolute </a:t>
            </a:r>
            <a:r>
              <a:rPr sz="1800" spc="-5" dirty="0">
                <a:latin typeface="Arial"/>
                <a:cs typeface="Arial"/>
              </a:rPr>
              <a:t>vel.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388608" y="3200400"/>
            <a:ext cx="2679191" cy="1143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67995" y="971550"/>
            <a:ext cx="2233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7049" y="577977"/>
            <a:ext cx="6809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4" dirty="0"/>
              <a:t>RUBBING </a:t>
            </a:r>
            <a:r>
              <a:rPr sz="2800" spc="120" dirty="0"/>
              <a:t>VELOCITY </a:t>
            </a:r>
            <a:r>
              <a:rPr sz="2800" spc="-40" dirty="0"/>
              <a:t>AT </a:t>
            </a:r>
            <a:r>
              <a:rPr sz="2800" spc="-5" dirty="0"/>
              <a:t>A </a:t>
            </a:r>
            <a:r>
              <a:rPr sz="2800" spc="85" dirty="0"/>
              <a:t>PIN</a:t>
            </a:r>
            <a:r>
              <a:rPr sz="2800" spc="105" dirty="0"/>
              <a:t> JOINT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798750" y="3090693"/>
            <a:ext cx="2536258" cy="1232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86160" y="2861840"/>
            <a:ext cx="4275873" cy="1633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1321053"/>
            <a:ext cx="8453120" cy="159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The rubbing velocity is defined as </a:t>
            </a:r>
            <a:r>
              <a:rPr sz="2400" dirty="0">
                <a:latin typeface="Arial"/>
                <a:cs typeface="Arial"/>
              </a:rPr>
              <a:t>the algebraic sum  </a:t>
            </a:r>
            <a:r>
              <a:rPr sz="2400" spc="-5" dirty="0">
                <a:latin typeface="Arial"/>
                <a:cs typeface="Arial"/>
              </a:rPr>
              <a:t>between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angular </a:t>
            </a:r>
            <a:r>
              <a:rPr sz="2400" dirty="0">
                <a:latin typeface="Arial"/>
                <a:cs typeface="Arial"/>
              </a:rPr>
              <a:t>velocities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the two </a:t>
            </a:r>
            <a:r>
              <a:rPr sz="2400" spc="-5" dirty="0">
                <a:latin typeface="Arial"/>
                <a:cs typeface="Arial"/>
              </a:rPr>
              <a:t>links which are  connected by pin joints, multiplied by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radius of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1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pin.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73658" y="4725149"/>
            <a:ext cx="6023114" cy="9693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3861092"/>
            <a:ext cx="9070975" cy="2997200"/>
            <a:chOff x="73402" y="3861092"/>
            <a:chExt cx="9070975" cy="2997200"/>
          </a:xfrm>
        </p:grpSpPr>
        <p:sp>
          <p:nvSpPr>
            <p:cNvPr id="3" name="object 3"/>
            <p:cNvSpPr/>
            <p:nvPr/>
          </p:nvSpPr>
          <p:spPr>
            <a:xfrm>
              <a:off x="533400" y="3915537"/>
              <a:ext cx="3200400" cy="225666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0000" y="3861092"/>
              <a:ext cx="5257800" cy="31068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81400" y="5373217"/>
              <a:ext cx="5410200" cy="3580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88949" y="483565"/>
            <a:ext cx="5852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05" dirty="0"/>
              <a:t> </a:t>
            </a:r>
            <a:r>
              <a:rPr sz="3600" spc="140" dirty="0"/>
              <a:t>EXAMPLE-1</a:t>
            </a:r>
            <a:endParaRPr sz="3600"/>
          </a:p>
        </p:txBody>
      </p:sp>
      <p:sp>
        <p:nvSpPr>
          <p:cNvPr id="8" name="object 8"/>
          <p:cNvSpPr txBox="1"/>
          <p:nvPr/>
        </p:nvSpPr>
        <p:spPr>
          <a:xfrm>
            <a:off x="532282" y="1244853"/>
            <a:ext cx="8156575" cy="411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4475" marR="84455" indent="-22860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four 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bar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chain ABCD, AD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fixed and is 150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mm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long.  The crank AB is 40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mm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long and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rotates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at 120 </a:t>
            </a:r>
            <a:r>
              <a:rPr sz="2400" spc="-30" dirty="0">
                <a:solidFill>
                  <a:srgbClr val="17406C"/>
                </a:solidFill>
                <a:latin typeface="Arial"/>
                <a:cs typeface="Arial"/>
              </a:rPr>
              <a:t>r.p.m.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clockwise,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while 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link CD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80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mm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oscillates about D.  BC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and AD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are of equal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length.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Find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angular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velocity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of link CD when angle BAD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</a:t>
            </a:r>
            <a:r>
              <a:rPr sz="2400" spc="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60°.</a:t>
            </a:r>
            <a:endParaRPr sz="2400">
              <a:latin typeface="Arial"/>
              <a:cs typeface="Arial"/>
            </a:endParaRPr>
          </a:p>
          <a:p>
            <a:pPr marL="4408170" algn="just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Step-2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: Identify Given</a:t>
            </a:r>
            <a:r>
              <a:rPr sz="20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  <a:p>
            <a:pPr marL="645160" marR="873125" indent="-632460" algn="just">
              <a:lnSpc>
                <a:spcPct val="100000"/>
              </a:lnSpc>
              <a:spcBef>
                <a:spcPts val="5"/>
              </a:spcBef>
              <a:tabLst>
                <a:tab pos="4612640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Step-1 : Draw</a:t>
            </a:r>
            <a:r>
              <a:rPr sz="20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Space</a:t>
            </a:r>
            <a:r>
              <a:rPr sz="20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diagram	&amp; convert it into SI</a:t>
            </a:r>
            <a:r>
              <a:rPr sz="2000" spc="-1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units 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with suitable</a:t>
            </a:r>
            <a:r>
              <a:rPr sz="20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scale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Arial"/>
              <a:cs typeface="Arial"/>
            </a:endParaRPr>
          </a:p>
          <a:p>
            <a:pPr marL="336931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AB = </a:t>
            </a:r>
            <a:r>
              <a:rPr sz="1800" spc="-5" dirty="0">
                <a:latin typeface="Arial"/>
                <a:cs typeface="Arial"/>
              </a:rPr>
              <a:t>0.04 </a:t>
            </a:r>
            <a:r>
              <a:rPr sz="1800" dirty="0">
                <a:latin typeface="Arial"/>
                <a:cs typeface="Arial"/>
              </a:rPr>
              <a:t>m ; </a:t>
            </a:r>
            <a:r>
              <a:rPr sz="1800" spc="-10" dirty="0">
                <a:latin typeface="Arial"/>
                <a:cs typeface="Arial"/>
              </a:rPr>
              <a:t>BC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0.15 </a:t>
            </a:r>
            <a:r>
              <a:rPr sz="1800" dirty="0">
                <a:latin typeface="Arial"/>
                <a:cs typeface="Arial"/>
              </a:rPr>
              <a:t>m; </a:t>
            </a:r>
            <a:r>
              <a:rPr sz="1800" spc="-10" dirty="0">
                <a:latin typeface="Arial"/>
                <a:cs typeface="Arial"/>
              </a:rPr>
              <a:t>CD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0.08 </a:t>
            </a:r>
            <a:r>
              <a:rPr sz="1800" dirty="0">
                <a:latin typeface="Arial"/>
                <a:cs typeface="Arial"/>
              </a:rPr>
              <a:t>m; </a:t>
            </a:r>
            <a:r>
              <a:rPr sz="1800" spc="-5" dirty="0">
                <a:latin typeface="Arial"/>
                <a:cs typeface="Arial"/>
              </a:rPr>
              <a:t>AD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  <a:p>
            <a:pPr marL="336931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0.15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  <a:p>
            <a:pPr marL="4465955" algn="just">
              <a:lnSpc>
                <a:spcPct val="100000"/>
              </a:lnSpc>
              <a:spcBef>
                <a:spcPts val="204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Step-3 : Calculate</a:t>
            </a:r>
            <a:r>
              <a:rPr sz="20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05" dirty="0"/>
              <a:t> </a:t>
            </a:r>
            <a:r>
              <a:rPr sz="3600" spc="140" dirty="0"/>
              <a:t>EXAMPLE-1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442546" y="1672002"/>
            <a:ext cx="3046534" cy="21233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0" y="2239136"/>
            <a:ext cx="152400" cy="153670"/>
          </a:xfrm>
          <a:custGeom>
            <a:avLst/>
            <a:gdLst/>
            <a:ahLst/>
            <a:cxnLst/>
            <a:rect l="l" t="t" r="r" b="b"/>
            <a:pathLst>
              <a:path w="152400" h="153669">
                <a:moveTo>
                  <a:pt x="76962" y="0"/>
                </a:moveTo>
                <a:lnTo>
                  <a:pt x="75437" y="152400"/>
                </a:lnTo>
              </a:path>
              <a:path w="152400" h="153669">
                <a:moveTo>
                  <a:pt x="0" y="151637"/>
                </a:moveTo>
                <a:lnTo>
                  <a:pt x="152400" y="153288"/>
                </a:lnTo>
              </a:path>
            </a:pathLst>
          </a:custGeom>
          <a:ln w="6350">
            <a:solidFill>
              <a:srgbClr val="5363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24293" y="2464434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05400" y="3165220"/>
            <a:ext cx="152400" cy="153670"/>
          </a:xfrm>
          <a:custGeom>
            <a:avLst/>
            <a:gdLst/>
            <a:ahLst/>
            <a:cxnLst/>
            <a:rect l="l" t="t" r="r" b="b"/>
            <a:pathLst>
              <a:path w="152400" h="153670">
                <a:moveTo>
                  <a:pt x="76962" y="0"/>
                </a:moveTo>
                <a:lnTo>
                  <a:pt x="75437" y="152400"/>
                </a:lnTo>
              </a:path>
              <a:path w="152400" h="153670">
                <a:moveTo>
                  <a:pt x="0" y="151637"/>
                </a:moveTo>
                <a:lnTo>
                  <a:pt x="152400" y="153162"/>
                </a:lnTo>
              </a:path>
            </a:pathLst>
          </a:custGeom>
          <a:ln w="6350">
            <a:solidFill>
              <a:srgbClr val="5363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508375" y="1244853"/>
            <a:ext cx="2633345" cy="153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Scale 1:100; </a:t>
            </a:r>
            <a:r>
              <a:rPr sz="2400" dirty="0">
                <a:latin typeface="Arial"/>
                <a:cs typeface="Arial"/>
              </a:rPr>
              <a:t>i.e.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B  </a:t>
            </a:r>
            <a:r>
              <a:rPr sz="2400" dirty="0">
                <a:latin typeface="Arial"/>
                <a:cs typeface="Arial"/>
              </a:rPr>
              <a:t>mm</a:t>
            </a:r>
            <a:endParaRPr sz="2400">
              <a:latin typeface="Arial"/>
              <a:cs typeface="Arial"/>
            </a:endParaRPr>
          </a:p>
          <a:p>
            <a:pPr marR="377825" algn="r">
              <a:lnSpc>
                <a:spcPts val="1975"/>
              </a:lnSpc>
              <a:spcBef>
                <a:spcPts val="1455"/>
              </a:spcBef>
            </a:pPr>
            <a:r>
              <a:rPr sz="1800" spc="-10" dirty="0">
                <a:latin typeface="Arial"/>
                <a:cs typeface="Arial"/>
              </a:rPr>
              <a:t>CD</a:t>
            </a:r>
            <a:endParaRPr sz="1800">
              <a:latin typeface="Arial"/>
              <a:cs typeface="Arial"/>
            </a:endParaRPr>
          </a:p>
          <a:p>
            <a:pPr marL="546100">
              <a:lnSpc>
                <a:spcPts val="2695"/>
              </a:lnSpc>
            </a:pPr>
            <a:r>
              <a:rPr sz="2400" spc="-5" dirty="0">
                <a:latin typeface="Arial"/>
                <a:cs typeface="Arial"/>
              </a:rPr>
              <a:t>a,d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5738" y="1244853"/>
            <a:ext cx="2715260" cy="904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= </a:t>
            </a:r>
            <a:r>
              <a:rPr sz="2400" spc="-5" dirty="0">
                <a:latin typeface="Arial"/>
                <a:cs typeface="Arial"/>
              </a:rPr>
              <a:t>0.503 </a:t>
            </a:r>
            <a:r>
              <a:rPr sz="2400" dirty="0">
                <a:latin typeface="Arial"/>
                <a:cs typeface="Arial"/>
              </a:rPr>
              <a:t>m/s =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50.3</a:t>
            </a:r>
            <a:endParaRPr sz="2400">
              <a:latin typeface="Arial"/>
              <a:cs typeface="Arial"/>
            </a:endParaRPr>
          </a:p>
          <a:p>
            <a:pPr marL="494030">
              <a:lnSpc>
                <a:spcPct val="100000"/>
              </a:lnSpc>
              <a:spcBef>
                <a:spcPts val="188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58257" y="2194814"/>
            <a:ext cx="3251200" cy="2072639"/>
            <a:chOff x="4458257" y="2194814"/>
            <a:chExt cx="3251200" cy="2072639"/>
          </a:xfrm>
        </p:grpSpPr>
        <p:sp>
          <p:nvSpPr>
            <p:cNvPr id="11" name="object 11"/>
            <p:cNvSpPr/>
            <p:nvPr/>
          </p:nvSpPr>
          <p:spPr>
            <a:xfrm>
              <a:off x="4458257" y="2400857"/>
              <a:ext cx="2857500" cy="1866900"/>
            </a:xfrm>
            <a:custGeom>
              <a:avLst/>
              <a:gdLst/>
              <a:ahLst/>
              <a:cxnLst/>
              <a:rect l="l" t="t" r="r" b="b"/>
              <a:pathLst>
                <a:path w="2857500" h="1866900">
                  <a:moveTo>
                    <a:pt x="2777566" y="1829961"/>
                  </a:moveTo>
                  <a:lnTo>
                    <a:pt x="2715845" y="1850467"/>
                  </a:lnTo>
                  <a:lnTo>
                    <a:pt x="2856942" y="1866342"/>
                  </a:lnTo>
                  <a:lnTo>
                    <a:pt x="2838790" y="1835481"/>
                  </a:lnTo>
                  <a:lnTo>
                    <a:pt x="2786076" y="1835481"/>
                  </a:lnTo>
                  <a:lnTo>
                    <a:pt x="2777566" y="1829961"/>
                  </a:lnTo>
                  <a:close/>
                </a:path>
                <a:path w="2857500" h="1866900">
                  <a:moveTo>
                    <a:pt x="2793033" y="1824822"/>
                  </a:moveTo>
                  <a:lnTo>
                    <a:pt x="2777566" y="1829961"/>
                  </a:lnTo>
                  <a:lnTo>
                    <a:pt x="2786076" y="1835481"/>
                  </a:lnTo>
                  <a:lnTo>
                    <a:pt x="2793033" y="1824822"/>
                  </a:lnTo>
                  <a:close/>
                </a:path>
                <a:path w="2857500" h="1866900">
                  <a:moveTo>
                    <a:pt x="2784933" y="1743914"/>
                  </a:moveTo>
                  <a:lnTo>
                    <a:pt x="2791450" y="1808778"/>
                  </a:lnTo>
                  <a:lnTo>
                    <a:pt x="2799919" y="1814272"/>
                  </a:lnTo>
                  <a:lnTo>
                    <a:pt x="2786076" y="1835481"/>
                  </a:lnTo>
                  <a:lnTo>
                    <a:pt x="2838790" y="1835481"/>
                  </a:lnTo>
                  <a:lnTo>
                    <a:pt x="2784933" y="1743914"/>
                  </a:lnTo>
                  <a:close/>
                </a:path>
                <a:path w="2857500" h="1866900">
                  <a:moveTo>
                    <a:pt x="74266" y="46247"/>
                  </a:moveTo>
                  <a:lnTo>
                    <a:pt x="69546" y="58243"/>
                  </a:lnTo>
                  <a:lnTo>
                    <a:pt x="60470" y="67530"/>
                  </a:lnTo>
                  <a:lnTo>
                    <a:pt x="2777566" y="1829961"/>
                  </a:lnTo>
                  <a:lnTo>
                    <a:pt x="2793033" y="1824822"/>
                  </a:lnTo>
                  <a:lnTo>
                    <a:pt x="2791450" y="1808778"/>
                  </a:lnTo>
                  <a:lnTo>
                    <a:pt x="74266" y="46247"/>
                  </a:lnTo>
                  <a:close/>
                </a:path>
                <a:path w="2857500" h="1866900">
                  <a:moveTo>
                    <a:pt x="2791450" y="1808778"/>
                  </a:moveTo>
                  <a:lnTo>
                    <a:pt x="2793058" y="1824784"/>
                  </a:lnTo>
                  <a:lnTo>
                    <a:pt x="2799919" y="1814272"/>
                  </a:lnTo>
                  <a:lnTo>
                    <a:pt x="2791450" y="1808778"/>
                  </a:lnTo>
                  <a:close/>
                </a:path>
                <a:path w="2857500" h="1866900">
                  <a:moveTo>
                    <a:pt x="44168" y="0"/>
                  </a:moveTo>
                  <a:lnTo>
                    <a:pt x="29557" y="283"/>
                  </a:lnTo>
                  <a:lnTo>
                    <a:pt x="16113" y="6020"/>
                  </a:lnTo>
                  <a:lnTo>
                    <a:pt x="5538" y="16841"/>
                  </a:lnTo>
                  <a:lnTo>
                    <a:pt x="0" y="30916"/>
                  </a:lnTo>
                  <a:lnTo>
                    <a:pt x="283" y="45527"/>
                  </a:lnTo>
                  <a:lnTo>
                    <a:pt x="6020" y="58971"/>
                  </a:lnTo>
                  <a:lnTo>
                    <a:pt x="16841" y="69546"/>
                  </a:lnTo>
                  <a:lnTo>
                    <a:pt x="30916" y="75084"/>
                  </a:lnTo>
                  <a:lnTo>
                    <a:pt x="45527" y="74801"/>
                  </a:lnTo>
                  <a:lnTo>
                    <a:pt x="58971" y="69064"/>
                  </a:lnTo>
                  <a:lnTo>
                    <a:pt x="60470" y="67530"/>
                  </a:lnTo>
                  <a:lnTo>
                    <a:pt x="30684" y="48210"/>
                  </a:lnTo>
                  <a:lnTo>
                    <a:pt x="44400" y="26874"/>
                  </a:lnTo>
                  <a:lnTo>
                    <a:pt x="73656" y="26874"/>
                  </a:lnTo>
                  <a:lnTo>
                    <a:pt x="69064" y="16113"/>
                  </a:lnTo>
                  <a:lnTo>
                    <a:pt x="58243" y="5538"/>
                  </a:lnTo>
                  <a:lnTo>
                    <a:pt x="44168" y="0"/>
                  </a:lnTo>
                  <a:close/>
                </a:path>
                <a:path w="2857500" h="1866900">
                  <a:moveTo>
                    <a:pt x="44400" y="26874"/>
                  </a:moveTo>
                  <a:lnTo>
                    <a:pt x="30684" y="48210"/>
                  </a:lnTo>
                  <a:lnTo>
                    <a:pt x="60470" y="67530"/>
                  </a:lnTo>
                  <a:lnTo>
                    <a:pt x="69546" y="58243"/>
                  </a:lnTo>
                  <a:lnTo>
                    <a:pt x="74266" y="46247"/>
                  </a:lnTo>
                  <a:lnTo>
                    <a:pt x="44400" y="26874"/>
                  </a:lnTo>
                  <a:close/>
                </a:path>
                <a:path w="2857500" h="1866900">
                  <a:moveTo>
                    <a:pt x="73656" y="26874"/>
                  </a:moveTo>
                  <a:lnTo>
                    <a:pt x="44400" y="26874"/>
                  </a:lnTo>
                  <a:lnTo>
                    <a:pt x="74266" y="46247"/>
                  </a:lnTo>
                  <a:lnTo>
                    <a:pt x="75084" y="44168"/>
                  </a:lnTo>
                  <a:lnTo>
                    <a:pt x="74801" y="29557"/>
                  </a:lnTo>
                  <a:lnTo>
                    <a:pt x="73656" y="26874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15000" y="3200400"/>
              <a:ext cx="228600" cy="154305"/>
            </a:xfrm>
            <a:custGeom>
              <a:avLst/>
              <a:gdLst/>
              <a:ahLst/>
              <a:cxnLst/>
              <a:rect l="l" t="t" r="r" b="b"/>
              <a:pathLst>
                <a:path w="228600" h="154304">
                  <a:moveTo>
                    <a:pt x="152400" y="0"/>
                  </a:moveTo>
                  <a:lnTo>
                    <a:pt x="228600" y="152400"/>
                  </a:lnTo>
                </a:path>
                <a:path w="228600" h="154304">
                  <a:moveTo>
                    <a:pt x="228600" y="154050"/>
                  </a:moveTo>
                  <a:lnTo>
                    <a:pt x="0" y="1524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58000" y="2743200"/>
              <a:ext cx="381000" cy="1447800"/>
            </a:xfrm>
            <a:custGeom>
              <a:avLst/>
              <a:gdLst/>
              <a:ahLst/>
              <a:cxnLst/>
              <a:rect l="l" t="t" r="r" b="b"/>
              <a:pathLst>
                <a:path w="381000" h="1447800">
                  <a:moveTo>
                    <a:pt x="381000" y="14478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09638" y="3276600"/>
              <a:ext cx="153670" cy="306070"/>
            </a:xfrm>
            <a:custGeom>
              <a:avLst/>
              <a:gdLst/>
              <a:ahLst/>
              <a:cxnLst/>
              <a:rect l="l" t="t" r="r" b="b"/>
              <a:pathLst>
                <a:path w="153670" h="306070">
                  <a:moveTo>
                    <a:pt x="1523" y="762"/>
                  </a:moveTo>
                  <a:lnTo>
                    <a:pt x="0" y="305562"/>
                  </a:lnTo>
                </a:path>
                <a:path w="153670" h="306070">
                  <a:moveTo>
                    <a:pt x="761" y="0"/>
                  </a:moveTo>
                  <a:lnTo>
                    <a:pt x="153161" y="3048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95800" y="2438400"/>
              <a:ext cx="2362200" cy="304800"/>
            </a:xfrm>
            <a:custGeom>
              <a:avLst/>
              <a:gdLst/>
              <a:ahLst/>
              <a:cxnLst/>
              <a:rect l="l" t="t" r="r" b="b"/>
              <a:pathLst>
                <a:path w="2362200" h="304800">
                  <a:moveTo>
                    <a:pt x="0" y="0"/>
                  </a:moveTo>
                  <a:lnTo>
                    <a:pt x="2362200" y="304800"/>
                  </a:lnTo>
                </a:path>
              </a:pathLst>
            </a:custGeom>
            <a:ln w="2540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15000" y="251460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76200"/>
                  </a:lnTo>
                </a:path>
                <a:path w="152400" h="152400">
                  <a:moveTo>
                    <a:pt x="152400" y="76200"/>
                  </a:moveTo>
                  <a:lnTo>
                    <a:pt x="0" y="1524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32905" y="2207514"/>
              <a:ext cx="963294" cy="694055"/>
            </a:xfrm>
            <a:custGeom>
              <a:avLst/>
              <a:gdLst/>
              <a:ahLst/>
              <a:cxnLst/>
              <a:rect l="l" t="t" r="r" b="b"/>
              <a:pathLst>
                <a:path w="963295" h="694055">
                  <a:moveTo>
                    <a:pt x="138684" y="535686"/>
                  </a:moveTo>
                  <a:lnTo>
                    <a:pt x="0" y="0"/>
                  </a:lnTo>
                </a:path>
                <a:path w="963295" h="694055">
                  <a:moveTo>
                    <a:pt x="125095" y="541401"/>
                  </a:moveTo>
                  <a:lnTo>
                    <a:pt x="963295" y="693801"/>
                  </a:lnTo>
                </a:path>
              </a:pathLst>
            </a:custGeom>
            <a:ln w="2540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14438" y="3382137"/>
              <a:ext cx="1905" cy="152400"/>
            </a:xfrm>
            <a:custGeom>
              <a:avLst/>
              <a:gdLst/>
              <a:ahLst/>
              <a:cxnLst/>
              <a:rect l="l" t="t" r="r" b="b"/>
              <a:pathLst>
                <a:path w="1904" h="152400">
                  <a:moveTo>
                    <a:pt x="1523" y="0"/>
                  </a:moveTo>
                  <a:lnTo>
                    <a:pt x="0" y="152400"/>
                  </a:lnTo>
                </a:path>
              </a:pathLst>
            </a:custGeom>
            <a:ln w="635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223125" y="3304413"/>
            <a:ext cx="5149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536321"/>
                  </a:solidFill>
                </a:uFill>
                <a:latin typeface="Arial"/>
                <a:cs typeface="Arial"/>
              </a:rPr>
              <a:t>  </a:t>
            </a:r>
            <a:r>
              <a:rPr sz="1800" u="sng" spc="-150" dirty="0">
                <a:uFill>
                  <a:solidFill>
                    <a:srgbClr val="536321"/>
                  </a:solidFill>
                </a:uFill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BC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22916" y="4032104"/>
            <a:ext cx="1456690" cy="1028700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R="167005" algn="ctr">
              <a:lnSpc>
                <a:spcPct val="100000"/>
              </a:lnSpc>
              <a:spcBef>
                <a:spcPts val="1525"/>
              </a:spcBef>
            </a:pPr>
            <a:r>
              <a:rPr sz="2400" spc="-5" dirty="0">
                <a:latin typeface="Arial"/>
                <a:cs typeface="Arial"/>
              </a:rPr>
              <a:t>b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195"/>
              </a:spcBef>
            </a:pPr>
            <a:r>
              <a:rPr sz="2000" dirty="0">
                <a:latin typeface="Arial"/>
                <a:cs typeface="Arial"/>
              </a:rPr>
              <a:t>CD = 0.08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6334" y="3020523"/>
            <a:ext cx="6254115" cy="205041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R="853440" algn="r">
              <a:lnSpc>
                <a:spcPct val="100000"/>
              </a:lnSpc>
              <a:spcBef>
                <a:spcPts val="625"/>
              </a:spcBef>
            </a:pPr>
            <a:r>
              <a:rPr sz="1800" spc="-5" dirty="0">
                <a:latin typeface="Arial"/>
                <a:cs typeface="Arial"/>
              </a:rPr>
              <a:t>AB</a:t>
            </a:r>
            <a:endParaRPr sz="1800">
              <a:latin typeface="Arial"/>
              <a:cs typeface="Arial"/>
            </a:endParaRPr>
          </a:p>
          <a:p>
            <a:pPr marL="4477385">
              <a:lnSpc>
                <a:spcPct val="100000"/>
              </a:lnSpc>
              <a:spcBef>
                <a:spcPts val="590"/>
              </a:spcBef>
            </a:pPr>
            <a:r>
              <a:rPr sz="2000" dirty="0">
                <a:latin typeface="Arial"/>
                <a:cs typeface="Arial"/>
              </a:rPr>
              <a:t>ab =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50.3</a:t>
            </a:r>
            <a:endParaRPr sz="2000">
              <a:latin typeface="Arial"/>
              <a:cs typeface="Arial"/>
            </a:endParaRPr>
          </a:p>
          <a:p>
            <a:pPr marL="4477385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mm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Question: </a:t>
            </a:r>
            <a:r>
              <a:rPr sz="2400" spc="-5" dirty="0">
                <a:latin typeface="Arial"/>
                <a:cs typeface="Arial"/>
              </a:rPr>
              <a:t>Find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angular velocity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link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CD</a:t>
            </a:r>
            <a:endParaRPr sz="2400">
              <a:latin typeface="Arial"/>
              <a:cs typeface="Arial"/>
            </a:endParaRPr>
          </a:p>
          <a:p>
            <a:pPr marL="285750">
              <a:lnSpc>
                <a:spcPct val="100000"/>
              </a:lnSpc>
              <a:spcBef>
                <a:spcPts val="1325"/>
              </a:spcBef>
            </a:pPr>
            <a:r>
              <a:rPr sz="2400" spc="-5" dirty="0">
                <a:latin typeface="Arial"/>
                <a:cs typeface="Arial"/>
              </a:rPr>
              <a:t>V</a:t>
            </a:r>
            <a:r>
              <a:rPr sz="1400" spc="-5" dirty="0">
                <a:latin typeface="Arial"/>
                <a:cs typeface="Arial"/>
              </a:rPr>
              <a:t>CD </a:t>
            </a:r>
            <a:r>
              <a:rPr sz="2000" dirty="0">
                <a:latin typeface="Arial"/>
                <a:cs typeface="Arial"/>
              </a:rPr>
              <a:t>= cd = 38.5 mm (by measurement) = 0.385 </a:t>
            </a:r>
            <a:r>
              <a:rPr sz="2000" spc="-5" dirty="0">
                <a:latin typeface="Arial"/>
                <a:cs typeface="Arial"/>
              </a:rPr>
              <a:t>m/s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63326" y="5105078"/>
            <a:ext cx="6859998" cy="726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4616" y="338073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-2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027531"/>
            <a:ext cx="8074659" cy="2372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given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Fig.,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angular velocity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crank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OA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is 600 </a:t>
            </a:r>
            <a:r>
              <a:rPr sz="2000" spc="-25" dirty="0">
                <a:solidFill>
                  <a:srgbClr val="FF0000"/>
                </a:solidFill>
                <a:latin typeface="Arial"/>
                <a:cs typeface="Arial"/>
              </a:rPr>
              <a:t>r.p.m</a:t>
            </a:r>
            <a:r>
              <a:rPr sz="2000" spc="-25" dirty="0">
                <a:solidFill>
                  <a:srgbClr val="17406C"/>
                </a:solidFill>
                <a:latin typeface="Arial"/>
                <a:cs typeface="Arial"/>
              </a:rPr>
              <a:t>.  </a:t>
            </a:r>
            <a:r>
              <a:rPr sz="2000" spc="-5" dirty="0">
                <a:solidFill>
                  <a:srgbClr val="54A839"/>
                </a:solidFill>
                <a:latin typeface="Arial"/>
                <a:cs typeface="Arial"/>
              </a:rPr>
              <a:t>Determine the linear velocity </a:t>
            </a:r>
            <a:r>
              <a:rPr sz="2000" dirty="0">
                <a:solidFill>
                  <a:srgbClr val="54A839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54A839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54A839"/>
                </a:solidFill>
                <a:latin typeface="Arial"/>
                <a:cs typeface="Arial"/>
              </a:rPr>
              <a:t>slider D and </a:t>
            </a:r>
            <a:r>
              <a:rPr sz="2000" spc="-5" dirty="0">
                <a:solidFill>
                  <a:srgbClr val="54A839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54A839"/>
                </a:solidFill>
                <a:latin typeface="Arial"/>
                <a:cs typeface="Arial"/>
              </a:rPr>
              <a:t>angular </a:t>
            </a:r>
            <a:r>
              <a:rPr sz="2000" spc="-5" dirty="0">
                <a:solidFill>
                  <a:srgbClr val="54A839"/>
                </a:solidFill>
                <a:latin typeface="Arial"/>
                <a:cs typeface="Arial"/>
              </a:rPr>
              <a:t>velocity  </a:t>
            </a:r>
            <a:r>
              <a:rPr sz="2000" dirty="0">
                <a:solidFill>
                  <a:srgbClr val="54A839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54A839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54A839"/>
                </a:solidFill>
                <a:latin typeface="Arial"/>
                <a:cs typeface="Arial"/>
              </a:rPr>
              <a:t>link BD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, when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crank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inclined at an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angle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75°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the  vertical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 The dimensions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various links are :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OA = 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28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mm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; AB = 44  mm ; BC 49 mm ; and BD = 46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mm.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centre distance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between the 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centres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rotation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65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mm.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path 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travel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the slider 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2000" spc="-75" dirty="0">
                <a:solidFill>
                  <a:srgbClr val="FF0000"/>
                </a:solidFill>
                <a:latin typeface="Arial"/>
                <a:cs typeface="Arial"/>
              </a:rPr>
              <a:t>11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mm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below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fixed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point C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slider</a:t>
            </a:r>
            <a:r>
              <a:rPr sz="2000" spc="1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78186" y="3106271"/>
            <a:ext cx="261620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oves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along a</a:t>
            </a:r>
            <a:r>
              <a:rPr sz="2000" spc="-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horizontal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540" y="3404742"/>
            <a:ext cx="2663825" cy="670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95"/>
              </a:lnSpc>
              <a:spcBef>
                <a:spcPts val="10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path and OC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</a:t>
            </a:r>
            <a:r>
              <a:rPr sz="2000" spc="-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vertical.</a:t>
            </a:r>
            <a:endParaRPr sz="2000">
              <a:latin typeface="Arial"/>
              <a:cs typeface="Arial"/>
            </a:endParaRPr>
          </a:p>
          <a:p>
            <a:pPr marL="88900">
              <a:lnSpc>
                <a:spcPts val="2775"/>
              </a:lnSpc>
            </a:pPr>
            <a:r>
              <a:rPr sz="1800" spc="-5" dirty="0">
                <a:latin typeface="Arial"/>
                <a:cs typeface="Arial"/>
              </a:rPr>
              <a:t>Find: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05000" y="3716045"/>
            <a:ext cx="457200" cy="3729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23825" y="3068980"/>
            <a:ext cx="8911590" cy="2979420"/>
            <a:chOff x="123825" y="3068980"/>
            <a:chExt cx="8911590" cy="2979420"/>
          </a:xfrm>
        </p:grpSpPr>
        <p:sp>
          <p:nvSpPr>
            <p:cNvPr id="9" name="object 9"/>
            <p:cNvSpPr/>
            <p:nvPr/>
          </p:nvSpPr>
          <p:spPr>
            <a:xfrm>
              <a:off x="5943600" y="3068980"/>
              <a:ext cx="3091306" cy="26156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25" y="4648199"/>
              <a:ext cx="5819775" cy="14001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146675" y="3323082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1099185"/>
            <a:ext cx="6666230" cy="0"/>
          </a:xfrm>
          <a:custGeom>
            <a:avLst/>
            <a:gdLst/>
            <a:ahLst/>
            <a:cxnLst/>
            <a:rect l="l" t="t" r="r" b="b"/>
            <a:pathLst>
              <a:path w="6666230">
                <a:moveTo>
                  <a:pt x="0" y="0"/>
                </a:moveTo>
                <a:lnTo>
                  <a:pt x="6665849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993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EXAMPLE</a:t>
            </a:r>
            <a:r>
              <a:rPr sz="3600" spc="275" dirty="0"/>
              <a:t> </a:t>
            </a:r>
            <a:r>
              <a:rPr sz="3600" spc="75" dirty="0"/>
              <a:t>-2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1066800" y="764794"/>
            <a:ext cx="6632575" cy="2667635"/>
            <a:chOff x="1066800" y="764794"/>
            <a:chExt cx="6632575" cy="2667635"/>
          </a:xfrm>
        </p:grpSpPr>
        <p:sp>
          <p:nvSpPr>
            <p:cNvPr id="5" name="object 5"/>
            <p:cNvSpPr/>
            <p:nvPr/>
          </p:nvSpPr>
          <p:spPr>
            <a:xfrm>
              <a:off x="1066800" y="764794"/>
              <a:ext cx="2584830" cy="21798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39000" y="1371600"/>
              <a:ext cx="457200" cy="2057400"/>
            </a:xfrm>
            <a:custGeom>
              <a:avLst/>
              <a:gdLst/>
              <a:ahLst/>
              <a:cxnLst/>
              <a:rect l="l" t="t" r="r" b="b"/>
              <a:pathLst>
                <a:path w="457200" h="2057400">
                  <a:moveTo>
                    <a:pt x="0" y="0"/>
                  </a:moveTo>
                  <a:lnTo>
                    <a:pt x="457200" y="2057400"/>
                  </a:lnTo>
                </a:path>
                <a:path w="457200" h="2057400">
                  <a:moveTo>
                    <a:pt x="152400" y="914400"/>
                  </a:moveTo>
                  <a:lnTo>
                    <a:pt x="228600" y="1066800"/>
                  </a:lnTo>
                </a:path>
                <a:path w="457200" h="2057400">
                  <a:moveTo>
                    <a:pt x="227838" y="1067562"/>
                  </a:moveTo>
                  <a:lnTo>
                    <a:pt x="229361" y="838962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19189" y="2010536"/>
              <a:ext cx="825500" cy="1386205"/>
            </a:xfrm>
            <a:custGeom>
              <a:avLst/>
              <a:gdLst/>
              <a:ahLst/>
              <a:cxnLst/>
              <a:rect l="l" t="t" r="r" b="b"/>
              <a:pathLst>
                <a:path w="825500" h="1386204">
                  <a:moveTo>
                    <a:pt x="77088" y="1232915"/>
                  </a:moveTo>
                  <a:lnTo>
                    <a:pt x="75437" y="1385315"/>
                  </a:lnTo>
                </a:path>
                <a:path w="825500" h="1386204">
                  <a:moveTo>
                    <a:pt x="0" y="1384427"/>
                  </a:moveTo>
                  <a:lnTo>
                    <a:pt x="152400" y="1386077"/>
                  </a:lnTo>
                </a:path>
                <a:path w="825500" h="1386204">
                  <a:moveTo>
                    <a:pt x="825372" y="0"/>
                  </a:moveTo>
                  <a:lnTo>
                    <a:pt x="823849" y="152400"/>
                  </a:lnTo>
                </a:path>
              </a:pathLst>
            </a:custGeom>
            <a:ln w="635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776464" y="336473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51725" y="1854979"/>
            <a:ext cx="1090295" cy="104394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800" u="sng" dirty="0">
                <a:uFill>
                  <a:solidFill>
                    <a:srgbClr val="536321"/>
                  </a:solidFill>
                </a:uFill>
                <a:latin typeface="Arial"/>
                <a:cs typeface="Arial"/>
              </a:rPr>
              <a:t>  </a:t>
            </a:r>
            <a:r>
              <a:rPr sz="1800" u="sng" spc="-150" dirty="0">
                <a:uFill>
                  <a:solidFill>
                    <a:srgbClr val="536321"/>
                  </a:solidFill>
                </a:u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OA</a:t>
            </a:r>
            <a:endParaRPr sz="1800">
              <a:latin typeface="Arial"/>
              <a:cs typeface="Arial"/>
            </a:endParaRPr>
          </a:p>
          <a:p>
            <a:pPr marL="107950">
              <a:lnSpc>
                <a:spcPct val="100000"/>
              </a:lnSpc>
              <a:spcBef>
                <a:spcPts val="680"/>
              </a:spcBef>
            </a:pPr>
            <a:r>
              <a:rPr sz="200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1.76</a:t>
            </a:r>
            <a:endParaRPr sz="1800">
              <a:latin typeface="Arial"/>
              <a:cs typeface="Arial"/>
            </a:endParaRPr>
          </a:p>
          <a:p>
            <a:pPr marL="107950">
              <a:lnSpc>
                <a:spcPct val="100000"/>
              </a:lnSpc>
              <a:spcBef>
                <a:spcPts val="10"/>
              </a:spcBef>
            </a:pPr>
            <a:r>
              <a:rPr sz="1800" dirty="0">
                <a:latin typeface="Arial"/>
                <a:cs typeface="Arial"/>
              </a:rPr>
              <a:t>m/s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016625" y="1368425"/>
            <a:ext cx="1682750" cy="2056130"/>
            <a:chOff x="6016625" y="1368425"/>
            <a:chExt cx="1682750" cy="2056130"/>
          </a:xfrm>
        </p:grpSpPr>
        <p:sp>
          <p:nvSpPr>
            <p:cNvPr id="11" name="object 11"/>
            <p:cNvSpPr/>
            <p:nvPr/>
          </p:nvSpPr>
          <p:spPr>
            <a:xfrm>
              <a:off x="6019800" y="1371600"/>
              <a:ext cx="1676400" cy="2049780"/>
            </a:xfrm>
            <a:custGeom>
              <a:avLst/>
              <a:gdLst/>
              <a:ahLst/>
              <a:cxnLst/>
              <a:rect l="l" t="t" r="r" b="b"/>
              <a:pathLst>
                <a:path w="1676400" h="2049779">
                  <a:moveTo>
                    <a:pt x="0" y="1286764"/>
                  </a:moveTo>
                  <a:lnTo>
                    <a:pt x="533400" y="1515364"/>
                  </a:lnTo>
                </a:path>
                <a:path w="1676400" h="2049779">
                  <a:moveTo>
                    <a:pt x="1676400" y="2049399"/>
                  </a:moveTo>
                  <a:lnTo>
                    <a:pt x="533400" y="1515999"/>
                  </a:lnTo>
                </a:path>
                <a:path w="1676400" h="2049779">
                  <a:moveTo>
                    <a:pt x="990600" y="1750949"/>
                  </a:moveTo>
                  <a:lnTo>
                    <a:pt x="1219200" y="1752600"/>
                  </a:lnTo>
                </a:path>
                <a:path w="1676400" h="2049779">
                  <a:moveTo>
                    <a:pt x="990600" y="1752600"/>
                  </a:moveTo>
                  <a:lnTo>
                    <a:pt x="1143000" y="1905000"/>
                  </a:lnTo>
                </a:path>
                <a:path w="1676400" h="2049779">
                  <a:moveTo>
                    <a:pt x="1220216" y="0"/>
                  </a:moveTo>
                  <a:lnTo>
                    <a:pt x="533400" y="1524000"/>
                  </a:lnTo>
                </a:path>
                <a:path w="1676400" h="2049779">
                  <a:moveTo>
                    <a:pt x="877697" y="534162"/>
                  </a:moveTo>
                  <a:lnTo>
                    <a:pt x="875919" y="762762"/>
                  </a:lnTo>
                </a:path>
                <a:path w="1676400" h="2049779">
                  <a:moveTo>
                    <a:pt x="876807" y="762000"/>
                  </a:moveTo>
                  <a:lnTo>
                    <a:pt x="1048511" y="6096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24600" y="2225547"/>
              <a:ext cx="152400" cy="153670"/>
            </a:xfrm>
            <a:custGeom>
              <a:avLst/>
              <a:gdLst/>
              <a:ahLst/>
              <a:cxnLst/>
              <a:rect l="l" t="t" r="r" b="b"/>
              <a:pathLst>
                <a:path w="152400" h="153669">
                  <a:moveTo>
                    <a:pt x="76962" y="0"/>
                  </a:moveTo>
                  <a:lnTo>
                    <a:pt x="75437" y="152400"/>
                  </a:lnTo>
                </a:path>
                <a:path w="152400" h="153669">
                  <a:moveTo>
                    <a:pt x="0" y="151637"/>
                  </a:moveTo>
                  <a:lnTo>
                    <a:pt x="152400" y="153162"/>
                  </a:lnTo>
                </a:path>
              </a:pathLst>
            </a:custGeom>
            <a:ln w="635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557009" y="28959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55409" y="2084959"/>
            <a:ext cx="720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7" baseline="-15432" dirty="0">
                <a:latin typeface="Arial"/>
                <a:cs typeface="Arial"/>
              </a:rPr>
              <a:t>BC</a:t>
            </a:r>
            <a:r>
              <a:rPr sz="2700" spc="112" baseline="-15432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</a:t>
            </a:r>
            <a:r>
              <a:rPr sz="1100" spc="-5" dirty="0">
                <a:latin typeface="Arial"/>
                <a:cs typeface="Arial"/>
              </a:rPr>
              <a:t>B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5526" y="2736976"/>
            <a:ext cx="367665" cy="72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">
              <a:lnSpc>
                <a:spcPct val="128099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V</a:t>
            </a:r>
            <a:r>
              <a:rPr sz="1100" spc="-5" dirty="0">
                <a:latin typeface="Arial"/>
                <a:cs typeface="Arial"/>
              </a:rPr>
              <a:t>BA  </a:t>
            </a:r>
            <a:r>
              <a:rPr sz="1800" spc="-5" dirty="0">
                <a:latin typeface="Arial"/>
                <a:cs typeface="Arial"/>
              </a:rPr>
              <a:t>AB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026025" y="987425"/>
            <a:ext cx="1537970" cy="1911350"/>
            <a:chOff x="5026025" y="987425"/>
            <a:chExt cx="1537970" cy="1911350"/>
          </a:xfrm>
        </p:grpSpPr>
        <p:sp>
          <p:nvSpPr>
            <p:cNvPr id="17" name="object 17"/>
            <p:cNvSpPr/>
            <p:nvPr/>
          </p:nvSpPr>
          <p:spPr>
            <a:xfrm>
              <a:off x="5334000" y="1371600"/>
              <a:ext cx="1226820" cy="1524000"/>
            </a:xfrm>
            <a:custGeom>
              <a:avLst/>
              <a:gdLst/>
              <a:ahLst/>
              <a:cxnLst/>
              <a:rect l="l" t="t" r="r" b="b"/>
              <a:pathLst>
                <a:path w="1226820" h="1524000">
                  <a:moveTo>
                    <a:pt x="1226439" y="1524000"/>
                  </a:moveTo>
                  <a:lnTo>
                    <a:pt x="0" y="0"/>
                  </a:lnTo>
                </a:path>
                <a:path w="1226820" h="1524000">
                  <a:moveTo>
                    <a:pt x="473710" y="580516"/>
                  </a:moveTo>
                  <a:lnTo>
                    <a:pt x="617982" y="653161"/>
                  </a:lnTo>
                </a:path>
                <a:path w="1226820" h="1524000">
                  <a:moveTo>
                    <a:pt x="481838" y="588772"/>
                  </a:moveTo>
                  <a:lnTo>
                    <a:pt x="553974" y="733933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32602" y="1946021"/>
              <a:ext cx="152400" cy="153670"/>
            </a:xfrm>
            <a:custGeom>
              <a:avLst/>
              <a:gdLst/>
              <a:ahLst/>
              <a:cxnLst/>
              <a:rect l="l" t="t" r="r" b="b"/>
              <a:pathLst>
                <a:path w="152400" h="153669">
                  <a:moveTo>
                    <a:pt x="76962" y="0"/>
                  </a:moveTo>
                  <a:lnTo>
                    <a:pt x="75311" y="152400"/>
                  </a:lnTo>
                </a:path>
                <a:path w="152400" h="153669">
                  <a:moveTo>
                    <a:pt x="0" y="151637"/>
                  </a:moveTo>
                  <a:lnTo>
                    <a:pt x="152400" y="153162"/>
                  </a:lnTo>
                </a:path>
              </a:pathLst>
            </a:custGeom>
            <a:ln w="635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29200" y="990600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0"/>
                  </a:moveTo>
                  <a:lnTo>
                    <a:pt x="304800" y="3810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88685" y="1837435"/>
            <a:ext cx="516890" cy="81978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-10" dirty="0">
                <a:latin typeface="Arial"/>
                <a:cs typeface="Arial"/>
              </a:rPr>
              <a:t>DB</a:t>
            </a:r>
            <a:endParaRPr sz="1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latin typeface="Arial"/>
                <a:cs typeface="Arial"/>
              </a:rPr>
              <a:t>V</a:t>
            </a:r>
            <a:r>
              <a:rPr sz="1200" spc="-5" dirty="0"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0"/>
              </a:spcBef>
            </a:pPr>
            <a:r>
              <a:rPr sz="1200" dirty="0"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400800" y="1295400"/>
            <a:ext cx="76200" cy="152400"/>
          </a:xfrm>
          <a:custGeom>
            <a:avLst/>
            <a:gdLst/>
            <a:ahLst/>
            <a:cxnLst/>
            <a:rect l="l" t="t" r="r" b="b"/>
            <a:pathLst>
              <a:path w="76200" h="152400">
                <a:moveTo>
                  <a:pt x="76200" y="0"/>
                </a:moveTo>
                <a:lnTo>
                  <a:pt x="0" y="76200"/>
                </a:lnTo>
              </a:path>
              <a:path w="76200" h="152400">
                <a:moveTo>
                  <a:pt x="0" y="76200"/>
                </a:moveTo>
                <a:lnTo>
                  <a:pt x="76200" y="15240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292725" y="1017778"/>
            <a:ext cx="2306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42950" algn="l"/>
                <a:tab pos="1948814" algn="l"/>
              </a:tabLst>
            </a:pPr>
            <a:r>
              <a:rPr sz="2700" u="sng" baseline="-18518" dirty="0">
                <a:uFill>
                  <a:solidFill>
                    <a:srgbClr val="0E6EC5"/>
                  </a:solidFill>
                </a:uFill>
                <a:latin typeface="Arial"/>
                <a:cs typeface="Arial"/>
              </a:rPr>
              <a:t> 	</a:t>
            </a:r>
            <a:r>
              <a:rPr sz="2700" u="sng" spc="-7" baseline="-18518" dirty="0">
                <a:uFill>
                  <a:solidFill>
                    <a:srgbClr val="0E6EC5"/>
                  </a:solidFill>
                </a:uFill>
                <a:latin typeface="Arial"/>
                <a:cs typeface="Arial"/>
              </a:rPr>
              <a:t>V</a:t>
            </a:r>
            <a:r>
              <a:rPr sz="1800" u="sng" spc="-7" baseline="-27777" dirty="0">
                <a:uFill>
                  <a:solidFill>
                    <a:srgbClr val="0E6EC5"/>
                  </a:solidFill>
                </a:uFill>
                <a:latin typeface="Arial"/>
                <a:cs typeface="Arial"/>
              </a:rPr>
              <a:t>D	</a:t>
            </a:r>
            <a:r>
              <a:rPr sz="1800" dirty="0">
                <a:latin typeface="Arial"/>
                <a:cs typeface="Arial"/>
              </a:rPr>
              <a:t>o,c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08828" y="125806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80809" y="3672967"/>
            <a:ext cx="16979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Velocity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diagram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90600" y="2924936"/>
            <a:ext cx="2076450" cy="1866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31140" y="3816857"/>
            <a:ext cx="8489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Velocity  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ram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32175" y="4175505"/>
            <a:ext cx="4585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By measurement, cd = od = 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1200" spc="-5" dirty="0">
                <a:latin typeface="Arial"/>
                <a:cs typeface="Arial"/>
              </a:rPr>
              <a:t>D </a:t>
            </a:r>
            <a:r>
              <a:rPr sz="1600" spc="-5" dirty="0">
                <a:latin typeface="Arial"/>
                <a:cs typeface="Arial"/>
              </a:rPr>
              <a:t>= </a:t>
            </a:r>
            <a:r>
              <a:rPr sz="2000" dirty="0">
                <a:latin typeface="Arial"/>
                <a:cs typeface="Arial"/>
              </a:rPr>
              <a:t>1.6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m/s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5090" y="901674"/>
            <a:ext cx="6831330" cy="5337175"/>
            <a:chOff x="45090" y="901674"/>
            <a:chExt cx="6831330" cy="5337175"/>
          </a:xfrm>
        </p:grpSpPr>
        <p:sp>
          <p:nvSpPr>
            <p:cNvPr id="29" name="object 29"/>
            <p:cNvSpPr/>
            <p:nvPr/>
          </p:nvSpPr>
          <p:spPr>
            <a:xfrm>
              <a:off x="45090" y="4581131"/>
              <a:ext cx="6831203" cy="16573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8600" y="914374"/>
              <a:ext cx="1676400" cy="462280"/>
            </a:xfrm>
            <a:custGeom>
              <a:avLst/>
              <a:gdLst/>
              <a:ahLst/>
              <a:cxnLst/>
              <a:rect l="l" t="t" r="r" b="b"/>
              <a:pathLst>
                <a:path w="1676400" h="462280">
                  <a:moveTo>
                    <a:pt x="0" y="461670"/>
                  </a:moveTo>
                  <a:lnTo>
                    <a:pt x="1676400" y="461670"/>
                  </a:lnTo>
                  <a:lnTo>
                    <a:pt x="1676400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28600" y="914374"/>
            <a:ext cx="1676400" cy="46228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spc="-5" dirty="0">
                <a:latin typeface="Arial"/>
                <a:cs typeface="Arial"/>
              </a:rPr>
              <a:t>Find: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71600" y="972845"/>
            <a:ext cx="457200" cy="3729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8739" y="1441450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-3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5848350" y="1225321"/>
            <a:ext cx="3057525" cy="4457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9741" y="1138954"/>
            <a:ext cx="5255260" cy="5590377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1300" marR="385445" indent="-228600" algn="just">
              <a:lnSpc>
                <a:spcPct val="110000"/>
              </a:lnSpc>
              <a:spcBef>
                <a:spcPts val="550"/>
              </a:spcBef>
            </a:pPr>
            <a:r>
              <a:rPr sz="2200" spc="-5" smtClean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quick return mechanism of the crank  and slotted lever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type shaping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machine  is shown in the Fig.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dimensions of  the various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links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are as follows</a:t>
            </a:r>
            <a:r>
              <a:rPr sz="2200" spc="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:</a:t>
            </a:r>
            <a:endParaRPr sz="2200">
              <a:latin typeface="Arial"/>
              <a:cs typeface="Arial"/>
            </a:endParaRPr>
          </a:p>
          <a:p>
            <a:pPr marL="241300" algn="just">
              <a:lnSpc>
                <a:spcPct val="100000"/>
              </a:lnSpc>
              <a:spcBef>
                <a:spcPts val="965"/>
              </a:spcBef>
            </a:pP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17406C"/>
                </a:solidFill>
                <a:latin typeface="Arial"/>
                <a:cs typeface="Arial"/>
              </a:rPr>
              <a:t>1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17406C"/>
                </a:solidFill>
                <a:latin typeface="Arial"/>
                <a:cs typeface="Arial"/>
              </a:rPr>
              <a:t>2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800 mm ;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17406C"/>
                </a:solidFill>
                <a:latin typeface="Arial"/>
                <a:cs typeface="Arial"/>
              </a:rPr>
              <a:t>1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B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300 mm ;</a:t>
            </a:r>
            <a:r>
              <a:rPr sz="2200" spc="5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17406C"/>
                </a:solidFill>
                <a:latin typeface="Arial"/>
                <a:cs typeface="Arial"/>
              </a:rPr>
              <a:t>2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endParaRPr sz="2200">
              <a:latin typeface="Arial"/>
              <a:cs typeface="Arial"/>
            </a:endParaRPr>
          </a:p>
          <a:p>
            <a:pPr marL="241300" algn="just">
              <a:lnSpc>
                <a:spcPct val="100000"/>
              </a:lnSpc>
              <a:spcBef>
                <a:spcPts val="260"/>
              </a:spcBef>
            </a:pP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1300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mm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;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DR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400</a:t>
            </a:r>
            <a:r>
              <a:rPr sz="2200" spc="5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mm.</a:t>
            </a:r>
            <a:endParaRPr sz="2200">
              <a:latin typeface="Arial"/>
              <a:cs typeface="Arial"/>
            </a:endParaRPr>
          </a:p>
          <a:p>
            <a:pPr marL="241300" marR="386715" indent="-228600" algn="just">
              <a:lnSpc>
                <a:spcPct val="110000"/>
              </a:lnSpc>
              <a:spcBef>
                <a:spcPts val="700"/>
              </a:spcBef>
            </a:pP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The crank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17406C"/>
                </a:solidFill>
                <a:latin typeface="Arial"/>
                <a:cs typeface="Arial"/>
              </a:rPr>
              <a:t>1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B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makes an angle of 45°  with the vertical and rotates at 40 </a:t>
            </a:r>
            <a:r>
              <a:rPr sz="2200" spc="-25" dirty="0">
                <a:solidFill>
                  <a:srgbClr val="17406C"/>
                </a:solidFill>
                <a:latin typeface="Arial"/>
                <a:cs typeface="Arial"/>
              </a:rPr>
              <a:t>r.p.m. 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in the counter clockwise</a:t>
            </a:r>
            <a:r>
              <a:rPr sz="2200" spc="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direction.</a:t>
            </a:r>
            <a:endParaRPr sz="2200">
              <a:latin typeface="Arial"/>
              <a:cs typeface="Arial"/>
            </a:endParaRPr>
          </a:p>
          <a:p>
            <a:pPr marL="241300" marR="385445" indent="-228600" algn="just">
              <a:lnSpc>
                <a:spcPct val="110000"/>
              </a:lnSpc>
              <a:spcBef>
                <a:spcPts val="705"/>
              </a:spcBef>
            </a:pP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Find : 1. velocity of the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ram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R, or the  velocity of the cutting tool, and 2.  angular velocity of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link</a:t>
            </a:r>
            <a:r>
              <a:rPr sz="2200" spc="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17406C"/>
                </a:solidFill>
                <a:latin typeface="Arial"/>
                <a:cs typeface="Arial"/>
              </a:rPr>
              <a:t>2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D.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532" y="5305425"/>
            <a:ext cx="6476491" cy="942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7200" y="762000"/>
            <a:ext cx="8114030" cy="4381500"/>
            <a:chOff x="457200" y="762000"/>
            <a:chExt cx="8114030" cy="4381500"/>
          </a:xfrm>
        </p:grpSpPr>
        <p:sp>
          <p:nvSpPr>
            <p:cNvPr id="4" name="object 4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53000" y="762000"/>
              <a:ext cx="2457450" cy="43815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990600"/>
              <a:ext cx="2623058" cy="3733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124459"/>
            <a:ext cx="53721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 </a:t>
            </a:r>
            <a:r>
              <a:rPr sz="3200" spc="130" dirty="0"/>
              <a:t>EXAMPLE</a:t>
            </a:r>
            <a:r>
              <a:rPr sz="3200" spc="270" dirty="0"/>
              <a:t> </a:t>
            </a:r>
            <a:r>
              <a:rPr sz="3200" spc="75" dirty="0"/>
              <a:t>-3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6687693" y="2655189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640" y="175704"/>
            <a:ext cx="1703070" cy="454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40"/>
              </a:lnSpc>
            </a:pPr>
            <a:r>
              <a:rPr sz="3200" b="1" spc="155" dirty="0">
                <a:solidFill>
                  <a:srgbClr val="17406C"/>
                </a:solidFill>
                <a:latin typeface="Arial"/>
                <a:cs typeface="Arial"/>
              </a:rPr>
              <a:t>NU</a:t>
            </a:r>
            <a:r>
              <a:rPr sz="3200" b="1" spc="150" dirty="0">
                <a:solidFill>
                  <a:srgbClr val="17406C"/>
                </a:solidFill>
                <a:latin typeface="Arial"/>
                <a:cs typeface="Arial"/>
              </a:rPr>
              <a:t>ME</a:t>
            </a:r>
            <a:r>
              <a:rPr sz="3200" b="1" spc="155" dirty="0">
                <a:solidFill>
                  <a:srgbClr val="17406C"/>
                </a:solidFill>
                <a:latin typeface="Arial"/>
                <a:cs typeface="Arial"/>
              </a:rPr>
              <a:t>R</a:t>
            </a:r>
            <a:r>
              <a:rPr sz="3200" b="1" dirty="0">
                <a:solidFill>
                  <a:srgbClr val="17406C"/>
                </a:solidFill>
                <a:latin typeface="Arial"/>
                <a:cs typeface="Arial"/>
              </a:rPr>
              <a:t>I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56311" y="124459"/>
            <a:ext cx="36518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0" dirty="0"/>
              <a:t>CAL </a:t>
            </a:r>
            <a:r>
              <a:rPr sz="3200" spc="130" dirty="0"/>
              <a:t>EXAMPLE</a:t>
            </a:r>
            <a:r>
              <a:rPr sz="3200" spc="305" dirty="0"/>
              <a:t> </a:t>
            </a:r>
            <a:r>
              <a:rPr sz="3200" spc="75" dirty="0"/>
              <a:t>-3</a:t>
            </a:r>
            <a:endParaRPr sz="3200"/>
          </a:p>
        </p:txBody>
      </p:sp>
      <p:grpSp>
        <p:nvGrpSpPr>
          <p:cNvPr id="5" name="object 5"/>
          <p:cNvGrpSpPr/>
          <p:nvPr/>
        </p:nvGrpSpPr>
        <p:grpSpPr>
          <a:xfrm>
            <a:off x="228600" y="44576"/>
            <a:ext cx="7124700" cy="5592445"/>
            <a:chOff x="228600" y="44576"/>
            <a:chExt cx="7124700" cy="5592445"/>
          </a:xfrm>
        </p:grpSpPr>
        <p:sp>
          <p:nvSpPr>
            <p:cNvPr id="6" name="object 6"/>
            <p:cNvSpPr/>
            <p:nvPr/>
          </p:nvSpPr>
          <p:spPr>
            <a:xfrm>
              <a:off x="381000" y="44576"/>
              <a:ext cx="2115566" cy="3771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600" y="3789044"/>
              <a:ext cx="2362200" cy="184772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05754" y="1138554"/>
              <a:ext cx="1947545" cy="1947545"/>
            </a:xfrm>
            <a:custGeom>
              <a:avLst/>
              <a:gdLst/>
              <a:ahLst/>
              <a:cxnLst/>
              <a:rect l="l" t="t" r="r" b="b"/>
              <a:pathLst>
                <a:path w="1947545" h="1947545">
                  <a:moveTo>
                    <a:pt x="1878974" y="1887864"/>
                  </a:moveTo>
                  <a:lnTo>
                    <a:pt x="1874162" y="1895113"/>
                  </a:lnTo>
                  <a:lnTo>
                    <a:pt x="1871376" y="1909445"/>
                  </a:lnTo>
                  <a:lnTo>
                    <a:pt x="1874162" y="1923776"/>
                  </a:lnTo>
                  <a:lnTo>
                    <a:pt x="1882521" y="1936369"/>
                  </a:lnTo>
                  <a:lnTo>
                    <a:pt x="1895113" y="1944727"/>
                  </a:lnTo>
                  <a:lnTo>
                    <a:pt x="1909445" y="1947513"/>
                  </a:lnTo>
                  <a:lnTo>
                    <a:pt x="1923776" y="1944727"/>
                  </a:lnTo>
                  <a:lnTo>
                    <a:pt x="1936369" y="1936369"/>
                  </a:lnTo>
                  <a:lnTo>
                    <a:pt x="1944727" y="1923776"/>
                  </a:lnTo>
                  <a:lnTo>
                    <a:pt x="1946649" y="1913890"/>
                  </a:lnTo>
                  <a:lnTo>
                    <a:pt x="1905000" y="1913890"/>
                  </a:lnTo>
                  <a:lnTo>
                    <a:pt x="1878974" y="1887864"/>
                  </a:lnTo>
                  <a:close/>
                </a:path>
                <a:path w="1947545" h="1947545">
                  <a:moveTo>
                    <a:pt x="1887864" y="1878974"/>
                  </a:moveTo>
                  <a:lnTo>
                    <a:pt x="1882521" y="1882521"/>
                  </a:lnTo>
                  <a:lnTo>
                    <a:pt x="1878974" y="1887864"/>
                  </a:lnTo>
                  <a:lnTo>
                    <a:pt x="1905000" y="1913890"/>
                  </a:lnTo>
                  <a:lnTo>
                    <a:pt x="1913890" y="1905000"/>
                  </a:lnTo>
                  <a:lnTo>
                    <a:pt x="1887864" y="1878974"/>
                  </a:lnTo>
                  <a:close/>
                </a:path>
                <a:path w="1947545" h="1947545">
                  <a:moveTo>
                    <a:pt x="1909445" y="1871376"/>
                  </a:moveTo>
                  <a:lnTo>
                    <a:pt x="1895113" y="1874162"/>
                  </a:lnTo>
                  <a:lnTo>
                    <a:pt x="1887864" y="1878974"/>
                  </a:lnTo>
                  <a:lnTo>
                    <a:pt x="1913890" y="1905000"/>
                  </a:lnTo>
                  <a:lnTo>
                    <a:pt x="1905000" y="1913890"/>
                  </a:lnTo>
                  <a:lnTo>
                    <a:pt x="1946649" y="1913890"/>
                  </a:lnTo>
                  <a:lnTo>
                    <a:pt x="1947513" y="1909445"/>
                  </a:lnTo>
                  <a:lnTo>
                    <a:pt x="1944727" y="1895113"/>
                  </a:lnTo>
                  <a:lnTo>
                    <a:pt x="1936369" y="1882521"/>
                  </a:lnTo>
                  <a:lnTo>
                    <a:pt x="1923776" y="1874162"/>
                  </a:lnTo>
                  <a:lnTo>
                    <a:pt x="1909445" y="1871376"/>
                  </a:lnTo>
                  <a:close/>
                </a:path>
                <a:path w="1947545" h="1947545">
                  <a:moveTo>
                    <a:pt x="8890" y="0"/>
                  </a:moveTo>
                  <a:lnTo>
                    <a:pt x="0" y="8890"/>
                  </a:lnTo>
                  <a:lnTo>
                    <a:pt x="1878974" y="1887864"/>
                  </a:lnTo>
                  <a:lnTo>
                    <a:pt x="1882521" y="1882521"/>
                  </a:lnTo>
                  <a:lnTo>
                    <a:pt x="1887864" y="1878974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53302" y="2074163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76200"/>
                  </a:lnTo>
                </a:path>
                <a:path w="152400" h="152400">
                  <a:moveTo>
                    <a:pt x="0" y="0"/>
                  </a:moveTo>
                  <a:lnTo>
                    <a:pt x="76200" y="1524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37428" y="80086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23460" y="1778761"/>
            <a:ext cx="2081530" cy="963294"/>
            <a:chOff x="4323460" y="1778761"/>
            <a:chExt cx="2081530" cy="963294"/>
          </a:xfrm>
        </p:grpSpPr>
        <p:sp>
          <p:nvSpPr>
            <p:cNvPr id="12" name="object 12"/>
            <p:cNvSpPr/>
            <p:nvPr/>
          </p:nvSpPr>
          <p:spPr>
            <a:xfrm>
              <a:off x="6400037" y="1781936"/>
              <a:ext cx="1905" cy="152400"/>
            </a:xfrm>
            <a:custGeom>
              <a:avLst/>
              <a:gdLst/>
              <a:ahLst/>
              <a:cxnLst/>
              <a:rect l="l" t="t" r="r" b="b"/>
              <a:pathLst>
                <a:path w="1904" h="152400">
                  <a:moveTo>
                    <a:pt x="1524" y="0"/>
                  </a:moveTo>
                  <a:lnTo>
                    <a:pt x="0" y="152400"/>
                  </a:lnTo>
                </a:path>
              </a:pathLst>
            </a:custGeom>
            <a:ln w="635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26635" y="2438399"/>
              <a:ext cx="685800" cy="152400"/>
            </a:xfrm>
            <a:custGeom>
              <a:avLst/>
              <a:gdLst/>
              <a:ahLst/>
              <a:cxnLst/>
              <a:rect l="l" t="t" r="r" b="b"/>
              <a:pathLst>
                <a:path w="685800" h="152400">
                  <a:moveTo>
                    <a:pt x="685800" y="15240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95237" y="2586354"/>
              <a:ext cx="1905" cy="152400"/>
            </a:xfrm>
            <a:custGeom>
              <a:avLst/>
              <a:gdLst/>
              <a:ahLst/>
              <a:cxnLst/>
              <a:rect l="l" t="t" r="r" b="b"/>
              <a:pathLst>
                <a:path w="1904" h="152400">
                  <a:moveTo>
                    <a:pt x="1524" y="0"/>
                  </a:moveTo>
                  <a:lnTo>
                    <a:pt x="0" y="152400"/>
                  </a:lnTo>
                </a:path>
              </a:pathLst>
            </a:custGeom>
            <a:ln w="635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78525" y="1658191"/>
            <a:ext cx="2031364" cy="156527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42900">
              <a:lnSpc>
                <a:spcPct val="100000"/>
              </a:lnSpc>
              <a:spcBef>
                <a:spcPts val="465"/>
              </a:spcBef>
            </a:pPr>
            <a:r>
              <a:rPr sz="1600" u="sng" spc="-5" dirty="0">
                <a:uFill>
                  <a:solidFill>
                    <a:srgbClr val="536321"/>
                  </a:solidFill>
                </a:uFill>
                <a:latin typeface="Arial"/>
                <a:cs typeface="Arial"/>
              </a:rPr>
              <a:t>  </a:t>
            </a:r>
            <a:r>
              <a:rPr sz="1600" u="sng" spc="20" dirty="0">
                <a:uFill>
                  <a:solidFill>
                    <a:srgbClr val="536321"/>
                  </a:solidFill>
                </a:uFill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</a:t>
            </a:r>
            <a:r>
              <a:rPr sz="1200" spc="-1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marL="514984">
              <a:lnSpc>
                <a:spcPct val="100000"/>
              </a:lnSpc>
              <a:spcBef>
                <a:spcPts val="465"/>
              </a:spcBef>
            </a:pPr>
            <a:r>
              <a:rPr sz="2400" spc="60" baseline="29513" dirty="0">
                <a:latin typeface="Arial"/>
                <a:cs typeface="Arial"/>
              </a:rPr>
              <a:t>B</a:t>
            </a:r>
            <a:r>
              <a:rPr sz="2000" spc="40" dirty="0">
                <a:latin typeface="Arial"/>
                <a:cs typeface="Arial"/>
              </a:rPr>
              <a:t>V</a:t>
            </a:r>
            <a:r>
              <a:rPr sz="1400" spc="40" dirty="0">
                <a:latin typeface="Arial"/>
                <a:cs typeface="Arial"/>
              </a:rPr>
              <a:t>B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1.26</a:t>
            </a:r>
            <a:endParaRPr sz="1800">
              <a:latin typeface="Arial"/>
              <a:cs typeface="Arial"/>
            </a:endParaRPr>
          </a:p>
          <a:p>
            <a:pPr marL="666750">
              <a:lnSpc>
                <a:spcPts val="1850"/>
              </a:lnSpc>
              <a:spcBef>
                <a:spcPts val="10"/>
              </a:spcBef>
            </a:pPr>
            <a:r>
              <a:rPr sz="1800" dirty="0">
                <a:latin typeface="Arial"/>
                <a:cs typeface="Arial"/>
              </a:rPr>
              <a:t>m/s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ts val="1610"/>
              </a:lnSpc>
            </a:pPr>
            <a:r>
              <a:rPr sz="1600" u="sng" spc="-5" dirty="0">
                <a:uFill>
                  <a:solidFill>
                    <a:srgbClr val="536321"/>
                  </a:solidFill>
                </a:uFill>
                <a:latin typeface="Arial"/>
                <a:cs typeface="Arial"/>
              </a:rPr>
              <a:t>  </a:t>
            </a:r>
            <a:r>
              <a:rPr sz="1600" u="sng" spc="20" dirty="0">
                <a:uFill>
                  <a:solidFill>
                    <a:srgbClr val="536321"/>
                  </a:solidFill>
                </a:uFill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</a:t>
            </a:r>
            <a:r>
              <a:rPr sz="1200" spc="-1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210185">
              <a:lnSpc>
                <a:spcPts val="1630"/>
              </a:lnSpc>
            </a:pPr>
            <a:r>
              <a:rPr sz="1600" spc="-5" dirty="0"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  <a:p>
            <a:pPr marR="30480" algn="r">
              <a:lnSpc>
                <a:spcPts val="1870"/>
              </a:lnSpc>
            </a:pPr>
            <a:r>
              <a:rPr sz="1800" spc="-10" dirty="0">
                <a:latin typeface="Arial"/>
                <a:cs typeface="Arial"/>
              </a:rPr>
              <a:t>o</a:t>
            </a:r>
            <a:r>
              <a:rPr sz="1200" spc="-5" dirty="0">
                <a:latin typeface="Arial"/>
                <a:cs typeface="Arial"/>
              </a:rPr>
              <a:t>1</a:t>
            </a:r>
            <a:r>
              <a:rPr sz="1800" dirty="0">
                <a:latin typeface="Arial"/>
                <a:cs typeface="Arial"/>
              </a:rPr>
              <a:t>,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200" spc="-5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12435" y="2590800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2285999" y="457200"/>
                </a:moveTo>
                <a:lnTo>
                  <a:pt x="0" y="0"/>
                </a:lnTo>
              </a:path>
              <a:path w="2286000" h="457200">
                <a:moveTo>
                  <a:pt x="1083564" y="228600"/>
                </a:moveTo>
                <a:lnTo>
                  <a:pt x="1312164" y="152400"/>
                </a:lnTo>
              </a:path>
              <a:path w="2286000" h="457200">
                <a:moveTo>
                  <a:pt x="1083564" y="228600"/>
                </a:moveTo>
                <a:lnTo>
                  <a:pt x="1312164" y="30480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956428" y="2535173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29200" y="1154938"/>
            <a:ext cx="393065" cy="1436370"/>
          </a:xfrm>
          <a:custGeom>
            <a:avLst/>
            <a:gdLst/>
            <a:ahLst/>
            <a:cxnLst/>
            <a:rect l="l" t="t" r="r" b="b"/>
            <a:pathLst>
              <a:path w="393064" h="1436370">
                <a:moveTo>
                  <a:pt x="392938" y="0"/>
                </a:moveTo>
                <a:lnTo>
                  <a:pt x="0" y="1435862"/>
                </a:lnTo>
              </a:path>
              <a:path w="393064" h="1436370">
                <a:moveTo>
                  <a:pt x="180339" y="739013"/>
                </a:moveTo>
                <a:lnTo>
                  <a:pt x="181863" y="586613"/>
                </a:lnTo>
              </a:path>
              <a:path w="393064" h="1436370">
                <a:moveTo>
                  <a:pt x="181101" y="738124"/>
                </a:moveTo>
                <a:lnTo>
                  <a:pt x="333501" y="661924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804028" y="1702054"/>
            <a:ext cx="323850" cy="546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dirty="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00600" y="1383538"/>
            <a:ext cx="83185" cy="153670"/>
          </a:xfrm>
          <a:custGeom>
            <a:avLst/>
            <a:gdLst/>
            <a:ahLst/>
            <a:cxnLst/>
            <a:rect l="l" t="t" r="r" b="b"/>
            <a:pathLst>
              <a:path w="83185" h="153669">
                <a:moveTo>
                  <a:pt x="1650" y="762"/>
                </a:moveTo>
                <a:lnTo>
                  <a:pt x="0" y="153162"/>
                </a:lnTo>
              </a:path>
              <a:path w="83185" h="153669">
                <a:moveTo>
                  <a:pt x="82676" y="0"/>
                </a:moveTo>
                <a:lnTo>
                  <a:pt x="81152" y="15240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21758" y="1324102"/>
            <a:ext cx="2673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Arial"/>
                <a:cs typeface="Arial"/>
              </a:rPr>
              <a:t>O</a:t>
            </a:r>
            <a:r>
              <a:rPr sz="1200" spc="-5" dirty="0">
                <a:latin typeface="Arial"/>
                <a:cs typeface="Arial"/>
              </a:rPr>
              <a:t>2  </a:t>
            </a:r>
            <a:r>
              <a:rPr sz="1600" spc="-5" dirty="0">
                <a:latin typeface="Arial"/>
                <a:cs typeface="Arial"/>
              </a:rPr>
              <a:t>D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22575" y="3455289"/>
            <a:ext cx="46399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Draw bc parallel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2</a:t>
            </a:r>
            <a:r>
              <a:rPr sz="2000" dirty="0">
                <a:latin typeface="Arial"/>
                <a:cs typeface="Arial"/>
              </a:rPr>
              <a:t>D, to </a:t>
            </a:r>
            <a:r>
              <a:rPr sz="2000" spc="-5" dirty="0">
                <a:latin typeface="Arial"/>
                <a:cs typeface="Arial"/>
              </a:rPr>
              <a:t>intersect at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'c‘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033646" y="2419604"/>
            <a:ext cx="304800" cy="533400"/>
          </a:xfrm>
          <a:custGeom>
            <a:avLst/>
            <a:gdLst/>
            <a:ahLst/>
            <a:cxnLst/>
            <a:rect l="l" t="t" r="r" b="b"/>
            <a:pathLst>
              <a:path w="304800" h="533400">
                <a:moveTo>
                  <a:pt x="304800" y="0"/>
                </a:moveTo>
                <a:lnTo>
                  <a:pt x="0" y="533400"/>
                </a:lnTo>
              </a:path>
              <a:path w="304800" h="533400">
                <a:moveTo>
                  <a:pt x="116839" y="324358"/>
                </a:moveTo>
                <a:lnTo>
                  <a:pt x="118363" y="171958"/>
                </a:lnTo>
              </a:path>
              <a:path w="304800" h="533400">
                <a:moveTo>
                  <a:pt x="104901" y="323596"/>
                </a:moveTo>
                <a:lnTo>
                  <a:pt x="257301" y="247396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70628" y="21611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560877" y="3998198"/>
            <a:ext cx="1797108" cy="238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450326" y="3766566"/>
            <a:ext cx="354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CD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86064" y="4124070"/>
            <a:ext cx="4546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</a:t>
            </a:r>
            <a:r>
              <a:rPr sz="1200" spc="-5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07071" y="3725926"/>
            <a:ext cx="495934" cy="64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8600">
              <a:lnSpc>
                <a:spcPct val="112999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cd  cd</a:t>
            </a:r>
            <a:r>
              <a:rPr sz="1800" i="1" spc="-7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+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07071" y="4345940"/>
            <a:ext cx="344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c</a:t>
            </a:r>
            <a:r>
              <a:rPr sz="1800" i="1" spc="-10" dirty="0">
                <a:latin typeface="Arial"/>
                <a:cs typeface="Arial"/>
              </a:rPr>
              <a:t>o</a:t>
            </a:r>
            <a:r>
              <a:rPr sz="1100" i="1" dirty="0"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540500" y="4025900"/>
            <a:ext cx="2366645" cy="177800"/>
            <a:chOff x="6540500" y="4025900"/>
            <a:chExt cx="2366645" cy="177800"/>
          </a:xfrm>
        </p:grpSpPr>
        <p:sp>
          <p:nvSpPr>
            <p:cNvPr id="31" name="object 31"/>
            <p:cNvSpPr/>
            <p:nvPr/>
          </p:nvSpPr>
          <p:spPr>
            <a:xfrm>
              <a:off x="7379461" y="4092702"/>
              <a:ext cx="1524000" cy="17145"/>
            </a:xfrm>
            <a:custGeom>
              <a:avLst/>
              <a:gdLst/>
              <a:ahLst/>
              <a:cxnLst/>
              <a:rect l="l" t="t" r="r" b="b"/>
              <a:pathLst>
                <a:path w="1524000" h="17145">
                  <a:moveTo>
                    <a:pt x="0" y="15367"/>
                  </a:moveTo>
                  <a:lnTo>
                    <a:pt x="609600" y="17018"/>
                  </a:lnTo>
                </a:path>
                <a:path w="1524000" h="17145">
                  <a:moveTo>
                    <a:pt x="990600" y="0"/>
                  </a:moveTo>
                  <a:lnTo>
                    <a:pt x="1524000" y="1536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553200" y="40386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381000" y="0"/>
                  </a:moveTo>
                  <a:lnTo>
                    <a:pt x="381000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381000" y="114300"/>
                  </a:lnTo>
                  <a:lnTo>
                    <a:pt x="381000" y="152400"/>
                  </a:lnTo>
                  <a:lnTo>
                    <a:pt x="457200" y="762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53200" y="40386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38100"/>
                  </a:moveTo>
                  <a:lnTo>
                    <a:pt x="381000" y="38100"/>
                  </a:lnTo>
                  <a:lnTo>
                    <a:pt x="381000" y="0"/>
                  </a:lnTo>
                  <a:lnTo>
                    <a:pt x="457200" y="76200"/>
                  </a:lnTo>
                  <a:lnTo>
                    <a:pt x="381000" y="152400"/>
                  </a:lnTo>
                  <a:lnTo>
                    <a:pt x="381000" y="114300"/>
                  </a:lnTo>
                  <a:lnTo>
                    <a:pt x="0" y="114300"/>
                  </a:lnTo>
                  <a:lnTo>
                    <a:pt x="0" y="381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069326" y="3935679"/>
            <a:ext cx="1593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41775" y="2923159"/>
            <a:ext cx="101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696970" y="2540761"/>
            <a:ext cx="344805" cy="727075"/>
            <a:chOff x="3696970" y="2540761"/>
            <a:chExt cx="344805" cy="727075"/>
          </a:xfrm>
        </p:grpSpPr>
        <p:sp>
          <p:nvSpPr>
            <p:cNvPr id="37" name="object 37"/>
            <p:cNvSpPr/>
            <p:nvPr/>
          </p:nvSpPr>
          <p:spPr>
            <a:xfrm>
              <a:off x="3886200" y="2959861"/>
              <a:ext cx="152400" cy="304800"/>
            </a:xfrm>
            <a:custGeom>
              <a:avLst/>
              <a:gdLst/>
              <a:ahLst/>
              <a:cxnLst/>
              <a:rect l="l" t="t" r="r" b="b"/>
              <a:pathLst>
                <a:path w="152400" h="304800">
                  <a:moveTo>
                    <a:pt x="152400" y="0"/>
                  </a:moveTo>
                  <a:lnTo>
                    <a:pt x="0" y="3048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00145" y="2543936"/>
              <a:ext cx="152400" cy="153670"/>
            </a:xfrm>
            <a:custGeom>
              <a:avLst/>
              <a:gdLst/>
              <a:ahLst/>
              <a:cxnLst/>
              <a:rect l="l" t="t" r="r" b="b"/>
              <a:pathLst>
                <a:path w="152400" h="153669">
                  <a:moveTo>
                    <a:pt x="76962" y="0"/>
                  </a:moveTo>
                  <a:lnTo>
                    <a:pt x="75437" y="152400"/>
                  </a:lnTo>
                </a:path>
                <a:path w="152400" h="153669">
                  <a:moveTo>
                    <a:pt x="0" y="151637"/>
                  </a:moveTo>
                  <a:lnTo>
                    <a:pt x="152400" y="153162"/>
                  </a:lnTo>
                </a:path>
              </a:pathLst>
            </a:custGeom>
            <a:ln w="635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855846" y="2467482"/>
            <a:ext cx="3181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Arial"/>
                <a:cs typeface="Arial"/>
              </a:rPr>
              <a:t>RD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038600" y="2912364"/>
            <a:ext cx="3276600" cy="152400"/>
          </a:xfrm>
          <a:custGeom>
            <a:avLst/>
            <a:gdLst/>
            <a:ahLst/>
            <a:cxnLst/>
            <a:rect l="l" t="t" r="r" b="b"/>
            <a:pathLst>
              <a:path w="3276600" h="152400">
                <a:moveTo>
                  <a:pt x="3276600" y="135636"/>
                </a:moveTo>
                <a:lnTo>
                  <a:pt x="0" y="27177"/>
                </a:lnTo>
              </a:path>
              <a:path w="3276600" h="152400">
                <a:moveTo>
                  <a:pt x="1295400" y="76200"/>
                </a:moveTo>
                <a:lnTo>
                  <a:pt x="1447800" y="0"/>
                </a:lnTo>
              </a:path>
              <a:path w="3276600" h="152400">
                <a:moveTo>
                  <a:pt x="1295400" y="76200"/>
                </a:moveTo>
                <a:lnTo>
                  <a:pt x="1447800" y="15240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261228" y="3011170"/>
            <a:ext cx="288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V</a:t>
            </a:r>
            <a:r>
              <a:rPr sz="1200" spc="-5" dirty="0"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202942" y="3786107"/>
            <a:ext cx="2345690" cy="80899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z="2000" dirty="0">
                <a:latin typeface="Arial"/>
                <a:cs typeface="Arial"/>
              </a:rPr>
              <a:t>Fix </a:t>
            </a:r>
            <a:r>
              <a:rPr sz="2000" spc="-5" dirty="0">
                <a:latin typeface="Arial"/>
                <a:cs typeface="Arial"/>
              </a:rPr>
              <a:t>‘d’ using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ratio</a:t>
            </a:r>
            <a:endParaRPr sz="2000">
              <a:latin typeface="Arial"/>
              <a:cs typeface="Arial"/>
            </a:endParaRPr>
          </a:p>
          <a:p>
            <a:pPr marL="479425">
              <a:lnSpc>
                <a:spcPct val="100000"/>
              </a:lnSpc>
              <a:spcBef>
                <a:spcPts val="760"/>
              </a:spcBef>
              <a:tabLst>
                <a:tab pos="1366520" algn="l"/>
              </a:tabLst>
            </a:pPr>
            <a:r>
              <a:rPr sz="1800" spc="-5" dirty="0">
                <a:latin typeface="Arial"/>
                <a:cs typeface="Arial"/>
              </a:rPr>
              <a:t>Find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</a:t>
            </a:r>
            <a:r>
              <a:rPr sz="1100" dirty="0">
                <a:latin typeface="Arial"/>
                <a:cs typeface="Arial"/>
              </a:rPr>
              <a:t>R	</a:t>
            </a:r>
            <a:r>
              <a:rPr sz="1800" dirty="0">
                <a:latin typeface="Arial"/>
                <a:cs typeface="Arial"/>
              </a:rPr>
              <a:t>&amp;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459989" y="4383616"/>
            <a:ext cx="6684009" cy="1939925"/>
            <a:chOff x="2459989" y="4383616"/>
            <a:chExt cx="6684009" cy="1939925"/>
          </a:xfrm>
        </p:grpSpPr>
        <p:sp>
          <p:nvSpPr>
            <p:cNvPr id="44" name="object 44"/>
            <p:cNvSpPr/>
            <p:nvPr/>
          </p:nvSpPr>
          <p:spPr>
            <a:xfrm>
              <a:off x="3867064" y="4383616"/>
              <a:ext cx="477304" cy="19790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459989" y="4728540"/>
              <a:ext cx="6684009" cy="37685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555747" y="5013185"/>
              <a:ext cx="4255008" cy="131025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663954" y="1748409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6168916"/>
            <a:ext cx="9071156" cy="689337"/>
            <a:chOff x="73402" y="6168916"/>
            <a:chExt cx="9071156" cy="689337"/>
          </a:xfrm>
        </p:grpSpPr>
        <p:sp>
          <p:nvSpPr>
            <p:cNvPr id="3" name="object 3"/>
            <p:cNvSpPr/>
            <p:nvPr/>
          </p:nvSpPr>
          <p:spPr>
            <a:xfrm>
              <a:off x="73402" y="6168916"/>
              <a:ext cx="536756" cy="6571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949" y="348488"/>
            <a:ext cx="5016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20" dirty="0">
                <a:solidFill>
                  <a:srgbClr val="17406C"/>
                </a:solidFill>
                <a:latin typeface="Arial"/>
                <a:cs typeface="Arial"/>
              </a:rPr>
              <a:t>TUTORIAL</a:t>
            </a:r>
            <a:r>
              <a:rPr sz="3600" b="1" spc="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125" dirty="0">
                <a:solidFill>
                  <a:srgbClr val="17406C"/>
                </a:solidFill>
                <a:latin typeface="Arial"/>
                <a:cs typeface="Arial"/>
              </a:rPr>
              <a:t>PROBLEM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2022" y="1981200"/>
            <a:ext cx="8388180" cy="3505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7693" y="2160270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6168916"/>
            <a:ext cx="9070975" cy="689610"/>
            <a:chOff x="73402" y="6168916"/>
            <a:chExt cx="9070975" cy="689610"/>
          </a:xfrm>
        </p:grpSpPr>
        <p:sp>
          <p:nvSpPr>
            <p:cNvPr id="3" name="object 3"/>
            <p:cNvSpPr/>
            <p:nvPr/>
          </p:nvSpPr>
          <p:spPr>
            <a:xfrm>
              <a:off x="73402" y="6168916"/>
              <a:ext cx="536756" cy="6571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949" y="498805"/>
            <a:ext cx="63392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10" dirty="0">
                <a:solidFill>
                  <a:srgbClr val="17406C"/>
                </a:solidFill>
                <a:latin typeface="Arial"/>
                <a:cs typeface="Arial"/>
              </a:rPr>
              <a:t>TUTORIAL </a:t>
            </a:r>
            <a:r>
              <a:rPr sz="2800" b="1" spc="114" dirty="0">
                <a:solidFill>
                  <a:srgbClr val="17406C"/>
                </a:solidFill>
                <a:latin typeface="Arial"/>
                <a:cs typeface="Arial"/>
              </a:rPr>
              <a:t>PROBLEM</a:t>
            </a:r>
            <a:r>
              <a:rPr sz="2800" b="1" spc="45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125" dirty="0">
                <a:solidFill>
                  <a:srgbClr val="17406C"/>
                </a:solidFill>
                <a:latin typeface="Arial"/>
                <a:cs typeface="Arial"/>
              </a:rPr>
              <a:t>(SOLUTION)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08725" y="1608656"/>
            <a:ext cx="6546762" cy="27184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23694" y="5022945"/>
            <a:ext cx="4790811" cy="484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0599" y="4877404"/>
            <a:ext cx="3672000" cy="10403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687693" y="1296161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02412"/>
            <a:ext cx="76161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00" dirty="0"/>
              <a:t>INSTANTANEOUS </a:t>
            </a:r>
            <a:r>
              <a:rPr sz="3200" spc="125" dirty="0"/>
              <a:t>CENTRE</a:t>
            </a:r>
            <a:r>
              <a:rPr sz="3200" spc="355" dirty="0"/>
              <a:t> </a:t>
            </a:r>
            <a:r>
              <a:rPr sz="3200" spc="125" dirty="0"/>
              <a:t>METHOD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6815860" y="1979932"/>
            <a:ext cx="2145833" cy="31403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1140" y="1416176"/>
            <a:ext cx="8559165" cy="4203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09042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Arial"/>
                <a:cs typeface="Arial"/>
              </a:rPr>
              <a:t>Translation of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link AB may be </a:t>
            </a:r>
            <a:r>
              <a:rPr sz="2000" spc="-5" dirty="0">
                <a:latin typeface="Arial"/>
                <a:cs typeface="Arial"/>
              </a:rPr>
              <a:t>assumed </a:t>
            </a:r>
            <a:r>
              <a:rPr sz="2000" spc="-10" dirty="0">
                <a:latin typeface="Arial"/>
                <a:cs typeface="Arial"/>
              </a:rPr>
              <a:t>to be </a:t>
            </a:r>
            <a:r>
              <a:rPr sz="2000" dirty="0">
                <a:latin typeface="Arial"/>
                <a:cs typeface="Arial"/>
              </a:rPr>
              <a:t>a  motion </a:t>
            </a:r>
            <a:r>
              <a:rPr sz="2000" spc="-10" dirty="0"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AFDFA0"/>
                </a:solidFill>
                <a:latin typeface="Arial"/>
                <a:cs typeface="Arial"/>
              </a:rPr>
              <a:t>pure rotation </a:t>
            </a:r>
            <a:r>
              <a:rPr sz="2000" spc="-5" dirty="0">
                <a:latin typeface="Arial"/>
                <a:cs typeface="Arial"/>
              </a:rPr>
              <a:t>about </a:t>
            </a:r>
            <a:r>
              <a:rPr sz="2000" dirty="0">
                <a:latin typeface="Arial"/>
                <a:cs typeface="Arial"/>
              </a:rPr>
              <a:t>some </a:t>
            </a:r>
            <a:r>
              <a:rPr sz="2000" spc="-5" dirty="0">
                <a:latin typeface="Arial"/>
                <a:cs typeface="Arial"/>
              </a:rPr>
              <a:t>centre I, </a:t>
            </a:r>
            <a:r>
              <a:rPr sz="2000" dirty="0">
                <a:latin typeface="Arial"/>
                <a:cs typeface="Arial"/>
              </a:rPr>
              <a:t>known as  the </a:t>
            </a:r>
            <a:r>
              <a:rPr sz="2000" spc="-5" dirty="0">
                <a:latin typeface="Arial"/>
                <a:cs typeface="Arial"/>
              </a:rPr>
              <a:t>instantaneous centre of rotation </a:t>
            </a:r>
            <a:r>
              <a:rPr sz="2000" dirty="0">
                <a:latin typeface="Arial"/>
                <a:cs typeface="Arial"/>
              </a:rPr>
              <a:t>(also called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centro </a:t>
            </a:r>
            <a:r>
              <a:rPr sz="2000" spc="-15" dirty="0">
                <a:latin typeface="Arial"/>
                <a:cs typeface="Arial"/>
              </a:rPr>
              <a:t>or 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virtual</a:t>
            </a:r>
            <a:r>
              <a:rPr sz="20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centre</a:t>
            </a:r>
            <a:r>
              <a:rPr sz="2000" dirty="0">
                <a:latin typeface="Arial"/>
                <a:cs typeface="Arial"/>
              </a:rPr>
              <a:t>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Arial"/>
              <a:cs typeface="Arial"/>
            </a:endParaRPr>
          </a:p>
          <a:p>
            <a:pPr marL="12700" marR="208915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position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the centre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rotation must lie </a:t>
            </a:r>
            <a:r>
              <a:rPr sz="2000" spc="-10" dirty="0">
                <a:latin typeface="Arial"/>
                <a:cs typeface="Arial"/>
              </a:rPr>
              <a:t>on </a:t>
            </a:r>
            <a:r>
              <a:rPr sz="2000" dirty="0">
                <a:latin typeface="Arial"/>
                <a:cs typeface="Arial"/>
              </a:rPr>
              <a:t>the  intersection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dirty="0">
                <a:latin typeface="Arial"/>
                <a:cs typeface="Arial"/>
              </a:rPr>
              <a:t>the right </a:t>
            </a:r>
            <a:r>
              <a:rPr sz="2000" spc="-5" dirty="0">
                <a:latin typeface="Arial"/>
                <a:cs typeface="Arial"/>
              </a:rPr>
              <a:t>bisectors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chords </a:t>
            </a:r>
            <a:r>
              <a:rPr sz="2000" i="1" spc="-5" dirty="0">
                <a:latin typeface="Arial"/>
                <a:cs typeface="Arial"/>
              </a:rPr>
              <a:t>AA</a:t>
            </a:r>
            <a:r>
              <a:rPr sz="2000" spc="-5" dirty="0">
                <a:latin typeface="Arial"/>
                <a:cs typeface="Arial"/>
              </a:rPr>
              <a:t>1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i="1" spc="-5" dirty="0">
                <a:latin typeface="Arial"/>
                <a:cs typeface="Arial"/>
              </a:rPr>
              <a:t>BB</a:t>
            </a:r>
            <a:r>
              <a:rPr sz="2000" spc="-5" dirty="0">
                <a:latin typeface="Arial"/>
                <a:cs typeface="Arial"/>
              </a:rPr>
              <a:t>1.  these bisectors intersect </a:t>
            </a:r>
            <a:r>
              <a:rPr sz="2000" spc="-10" dirty="0">
                <a:latin typeface="Arial"/>
                <a:cs typeface="Arial"/>
              </a:rPr>
              <a:t>at </a:t>
            </a:r>
            <a:r>
              <a:rPr sz="2000" i="1" dirty="0">
                <a:latin typeface="Arial"/>
                <a:cs typeface="Arial"/>
              </a:rPr>
              <a:t>I as shown </a:t>
            </a:r>
            <a:r>
              <a:rPr sz="2000" i="1" spc="-5" dirty="0">
                <a:latin typeface="Arial"/>
                <a:cs typeface="Arial"/>
              </a:rPr>
              <a:t>in Fig., </a:t>
            </a:r>
            <a:r>
              <a:rPr sz="2000" i="1" dirty="0">
                <a:latin typeface="Arial"/>
                <a:cs typeface="Arial"/>
              </a:rPr>
              <a:t>which </a:t>
            </a:r>
            <a:r>
              <a:rPr sz="2000" i="1" spc="-5" dirty="0">
                <a:latin typeface="Arial"/>
                <a:cs typeface="Arial"/>
              </a:rPr>
              <a:t>is  </a:t>
            </a:r>
            <a:r>
              <a:rPr sz="2000" i="1" dirty="0">
                <a:latin typeface="Arial"/>
                <a:cs typeface="Arial"/>
              </a:rPr>
              <a:t>the </a:t>
            </a:r>
            <a:r>
              <a:rPr sz="2000" i="1" spc="-5" dirty="0">
                <a:latin typeface="Arial"/>
                <a:cs typeface="Arial"/>
              </a:rPr>
              <a:t>instantaneous centre </a:t>
            </a:r>
            <a:r>
              <a:rPr sz="2000" i="1" dirty="0">
                <a:latin typeface="Arial"/>
                <a:cs typeface="Arial"/>
              </a:rPr>
              <a:t>of </a:t>
            </a:r>
            <a:r>
              <a:rPr sz="2000" i="1" spc="-5" dirty="0">
                <a:latin typeface="Arial"/>
                <a:cs typeface="Arial"/>
              </a:rPr>
              <a:t>rotation </a:t>
            </a:r>
            <a:r>
              <a:rPr sz="2000" i="1" spc="-10" dirty="0">
                <a:latin typeface="Arial"/>
                <a:cs typeface="Arial"/>
              </a:rPr>
              <a:t>or </a:t>
            </a:r>
            <a:r>
              <a:rPr sz="2000" spc="-5" dirty="0">
                <a:latin typeface="Arial"/>
                <a:cs typeface="Arial"/>
              </a:rPr>
              <a:t>virtual centre </a:t>
            </a:r>
            <a:r>
              <a:rPr sz="2000" dirty="0">
                <a:latin typeface="Arial"/>
                <a:cs typeface="Arial"/>
              </a:rPr>
              <a:t>of  the link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i="1" spc="-5" dirty="0">
                <a:latin typeface="Arial"/>
                <a:cs typeface="Arial"/>
              </a:rPr>
              <a:t>AB.</a:t>
            </a:r>
            <a:endParaRPr sz="2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(also called centro or virtual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56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25" dirty="0"/>
              <a:t>VELOCITY </a:t>
            </a:r>
            <a:r>
              <a:rPr spc="75" dirty="0"/>
              <a:t>OF </a:t>
            </a:r>
            <a:r>
              <a:rPr spc="-5" dirty="0"/>
              <a:t>A </a:t>
            </a:r>
            <a:r>
              <a:rPr spc="114" dirty="0"/>
              <a:t>POINT </a:t>
            </a:r>
            <a:r>
              <a:rPr spc="75" dirty="0"/>
              <a:t>ON </a:t>
            </a:r>
            <a:r>
              <a:rPr spc="-5" dirty="0"/>
              <a:t>A </a:t>
            </a:r>
            <a:r>
              <a:rPr spc="110" dirty="0"/>
              <a:t>LINK</a:t>
            </a:r>
            <a:r>
              <a:rPr spc="340" dirty="0"/>
              <a:t> </a:t>
            </a:r>
            <a:r>
              <a:rPr spc="70" dirty="0"/>
              <a:t>BY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05" dirty="0">
                <a:uFill>
                  <a:solidFill>
                    <a:srgbClr val="00AFEF"/>
                  </a:solidFill>
                </a:uFill>
              </a:rPr>
              <a:t>INSTANTANEOUS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CENTRE</a:t>
            </a:r>
            <a:r>
              <a:rPr u="sng" spc="41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METHOD	</a:t>
            </a:r>
          </a:p>
        </p:txBody>
      </p:sp>
      <p:sp>
        <p:nvSpPr>
          <p:cNvPr id="3" name="object 3"/>
          <p:cNvSpPr/>
          <p:nvPr/>
        </p:nvSpPr>
        <p:spPr>
          <a:xfrm>
            <a:off x="5874823" y="2574615"/>
            <a:ext cx="3009257" cy="2383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0959" y="1418285"/>
            <a:ext cx="5250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3735" algn="l"/>
                <a:tab pos="1216025" algn="l"/>
                <a:tab pos="2420620" algn="l"/>
                <a:tab pos="2981325" algn="l"/>
                <a:tab pos="4729480" algn="l"/>
              </a:tabLst>
            </a:pPr>
            <a:r>
              <a:rPr sz="2400" spc="-10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s	kn</a:t>
            </a:r>
            <a:r>
              <a:rPr sz="2400" spc="-10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wn	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n	Magnitude	</a:t>
            </a:r>
            <a:r>
              <a:rPr sz="2400" spc="-5" dirty="0"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959" y="1784350"/>
            <a:ext cx="4634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direction V</a:t>
            </a:r>
            <a:r>
              <a:rPr sz="1600" spc="-5" dirty="0">
                <a:latin typeface="Arial"/>
                <a:cs typeface="Arial"/>
              </a:rPr>
              <a:t>B </a:t>
            </a:r>
            <a:r>
              <a:rPr sz="2400" spc="-5" dirty="0">
                <a:latin typeface="Arial"/>
                <a:cs typeface="Arial"/>
              </a:rPr>
              <a:t>direction alone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known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959" y="2150109"/>
            <a:ext cx="5253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0265" algn="l"/>
                <a:tab pos="1333500" algn="l"/>
                <a:tab pos="2764790" algn="l"/>
                <a:tab pos="4418965" algn="l"/>
                <a:tab pos="4901565" algn="l"/>
              </a:tabLst>
            </a:pPr>
            <a:r>
              <a:rPr sz="2400" spc="-5" dirty="0">
                <a:latin typeface="Arial"/>
                <a:cs typeface="Arial"/>
              </a:rPr>
              <a:t>How	to	</a:t>
            </a:r>
            <a:r>
              <a:rPr sz="2400" spc="-15" dirty="0">
                <a:latin typeface="Arial"/>
                <a:cs typeface="Arial"/>
              </a:rPr>
              <a:t>c</a:t>
            </a:r>
            <a:r>
              <a:rPr sz="2400" spc="-5" dirty="0">
                <a:latin typeface="Arial"/>
                <a:cs typeface="Arial"/>
              </a:rPr>
              <a:t>alcu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-5" dirty="0">
                <a:latin typeface="Arial"/>
                <a:cs typeface="Arial"/>
              </a:rPr>
              <a:t>ate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Mag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5" dirty="0">
                <a:latin typeface="Arial"/>
                <a:cs typeface="Arial"/>
              </a:rPr>
              <a:t>itude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f	</a:t>
            </a:r>
            <a:r>
              <a:rPr sz="2400" spc="-5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1043" y="2515870"/>
            <a:ext cx="5177155" cy="2394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35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using instantaneous centre method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65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Draw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AI and BI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perpendiculars </a:t>
            </a:r>
            <a:r>
              <a:rPr sz="2400" dirty="0">
                <a:latin typeface="Arial"/>
                <a:cs typeface="Arial"/>
              </a:rPr>
              <a:t>to the 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directions V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and V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B </a:t>
            </a:r>
            <a:r>
              <a:rPr sz="2400" spc="-5" dirty="0">
                <a:latin typeface="Arial"/>
                <a:cs typeface="Arial"/>
              </a:rPr>
              <a:t>respectively </a:t>
            </a:r>
            <a:r>
              <a:rPr sz="2400" dirty="0">
                <a:latin typeface="Arial"/>
                <a:cs typeface="Arial"/>
              </a:rPr>
              <a:t>to  </a:t>
            </a:r>
            <a:r>
              <a:rPr sz="2400" spc="-5" dirty="0">
                <a:latin typeface="Arial"/>
                <a:cs typeface="Arial"/>
              </a:rPr>
              <a:t>intersect at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, which is </a:t>
            </a:r>
            <a:r>
              <a:rPr sz="2400" dirty="0">
                <a:latin typeface="Arial"/>
                <a:cs typeface="Arial"/>
              </a:rPr>
              <a:t>known </a:t>
            </a:r>
            <a:r>
              <a:rPr sz="2400" spc="-5" dirty="0">
                <a:latin typeface="Arial"/>
                <a:cs typeface="Arial"/>
              </a:rPr>
              <a:t>as  instantaneous centre of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link.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50634" y="2020315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2505201"/>
            <a:ext cx="9070975" cy="4352925"/>
            <a:chOff x="73402" y="2505201"/>
            <a:chExt cx="9070975" cy="4352925"/>
          </a:xfrm>
        </p:grpSpPr>
        <p:sp>
          <p:nvSpPr>
            <p:cNvPr id="3" name="object 3"/>
            <p:cNvSpPr/>
            <p:nvPr/>
          </p:nvSpPr>
          <p:spPr>
            <a:xfrm>
              <a:off x="5874823" y="2574615"/>
              <a:ext cx="3009257" cy="23837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090" y="2505201"/>
              <a:ext cx="5724271" cy="36669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25" dirty="0"/>
              <a:t>VELOCITY </a:t>
            </a:r>
            <a:r>
              <a:rPr spc="75" dirty="0"/>
              <a:t>OF </a:t>
            </a:r>
            <a:r>
              <a:rPr spc="-5" dirty="0"/>
              <a:t>A </a:t>
            </a:r>
            <a:r>
              <a:rPr spc="114" dirty="0"/>
              <a:t>POINT </a:t>
            </a:r>
            <a:r>
              <a:rPr spc="75" dirty="0"/>
              <a:t>ON </a:t>
            </a:r>
            <a:r>
              <a:rPr spc="-5" dirty="0"/>
              <a:t>A </a:t>
            </a:r>
            <a:r>
              <a:rPr spc="110" dirty="0"/>
              <a:t>LINK</a:t>
            </a:r>
            <a:r>
              <a:rPr spc="340" dirty="0"/>
              <a:t> </a:t>
            </a:r>
            <a:r>
              <a:rPr spc="70" dirty="0"/>
              <a:t>BY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05" dirty="0">
                <a:uFill>
                  <a:solidFill>
                    <a:srgbClr val="00AFEF"/>
                  </a:solidFill>
                </a:uFill>
              </a:rPr>
              <a:t>INSTANTANEOUS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CENTRE</a:t>
            </a:r>
            <a:r>
              <a:rPr u="sng" spc="41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METHOD	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540" y="1387297"/>
            <a:ext cx="8023225" cy="1351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Since </a:t>
            </a:r>
            <a:r>
              <a:rPr sz="2400" dirty="0">
                <a:latin typeface="Arial"/>
                <a:cs typeface="Arial"/>
              </a:rPr>
              <a:t>A and B are the </a:t>
            </a:r>
            <a:r>
              <a:rPr sz="2400" spc="-5" dirty="0">
                <a:latin typeface="Arial"/>
                <a:cs typeface="Arial"/>
              </a:rPr>
              <a:t>points </a:t>
            </a:r>
            <a:r>
              <a:rPr sz="2400" dirty="0">
                <a:latin typeface="Arial"/>
                <a:cs typeface="Arial"/>
              </a:rPr>
              <a:t>on a </a:t>
            </a:r>
            <a:r>
              <a:rPr sz="2400" spc="-5" dirty="0">
                <a:latin typeface="Arial"/>
                <a:cs typeface="Arial"/>
              </a:rPr>
              <a:t>rigid link, there cannot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any relative motion between </a:t>
            </a:r>
            <a:r>
              <a:rPr sz="2400" dirty="0">
                <a:latin typeface="Arial"/>
                <a:cs typeface="Arial"/>
              </a:rPr>
              <a:t>them </a:t>
            </a:r>
            <a:r>
              <a:rPr sz="2400" spc="-5" dirty="0">
                <a:latin typeface="Arial"/>
                <a:cs typeface="Arial"/>
              </a:rPr>
              <a:t>along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line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AB.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Arial"/>
              <a:cs typeface="Arial"/>
            </a:endParaRPr>
          </a:p>
          <a:p>
            <a:pPr marL="4744720">
              <a:lnSpc>
                <a:spcPct val="10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25" dirty="0"/>
              <a:t>VELOCITY </a:t>
            </a:r>
            <a:r>
              <a:rPr spc="75" dirty="0"/>
              <a:t>OF </a:t>
            </a:r>
            <a:r>
              <a:rPr spc="-5" dirty="0"/>
              <a:t>A </a:t>
            </a:r>
            <a:r>
              <a:rPr spc="114" dirty="0"/>
              <a:t>POINT </a:t>
            </a:r>
            <a:r>
              <a:rPr spc="75" dirty="0"/>
              <a:t>ON </a:t>
            </a:r>
            <a:r>
              <a:rPr spc="-5" dirty="0"/>
              <a:t>A </a:t>
            </a:r>
            <a:r>
              <a:rPr spc="110" dirty="0"/>
              <a:t>LINK</a:t>
            </a:r>
            <a:r>
              <a:rPr spc="340" dirty="0"/>
              <a:t> </a:t>
            </a:r>
            <a:r>
              <a:rPr spc="70" dirty="0"/>
              <a:t>BY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05" dirty="0">
                <a:uFill>
                  <a:solidFill>
                    <a:srgbClr val="00AFEF"/>
                  </a:solidFill>
                </a:uFill>
              </a:rPr>
              <a:t>INSTANTANEOUS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CENTRE</a:t>
            </a:r>
            <a:r>
              <a:rPr u="sng" spc="41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METHOD	</a:t>
            </a:r>
          </a:p>
        </p:txBody>
      </p:sp>
      <p:sp>
        <p:nvSpPr>
          <p:cNvPr id="3" name="object 3"/>
          <p:cNvSpPr/>
          <p:nvPr/>
        </p:nvSpPr>
        <p:spPr>
          <a:xfrm>
            <a:off x="5874823" y="1812615"/>
            <a:ext cx="3009257" cy="2383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0669" y="1994393"/>
            <a:ext cx="4842911" cy="8683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9740" y="4463542"/>
            <a:ext cx="82042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If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is known in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magnitude and direction </a:t>
            </a:r>
            <a:r>
              <a:rPr sz="2400" spc="-5" dirty="0">
                <a:latin typeface="Arial"/>
                <a:cs typeface="Arial"/>
              </a:rPr>
              <a:t>and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 direction 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only</a:t>
            </a:r>
            <a:r>
              <a:rPr sz="2400" spc="-40" dirty="0">
                <a:latin typeface="Arial"/>
                <a:cs typeface="Arial"/>
              </a:rPr>
              <a:t>, </a:t>
            </a:r>
            <a:r>
              <a:rPr sz="2400" spc="-5" dirty="0">
                <a:latin typeface="Arial"/>
                <a:cs typeface="Arial"/>
              </a:rPr>
              <a:t>then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velocity of point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B </a:t>
            </a:r>
            <a:r>
              <a:rPr sz="2400" spc="-5" dirty="0">
                <a:latin typeface="Arial"/>
                <a:cs typeface="Arial"/>
              </a:rPr>
              <a:t>or any other point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C </a:t>
            </a:r>
            <a:r>
              <a:rPr sz="2400" spc="-5" dirty="0">
                <a:latin typeface="Arial"/>
                <a:cs typeface="Arial"/>
              </a:rPr>
              <a:t>lying on </a:t>
            </a:r>
            <a:r>
              <a:rPr sz="2400" dirty="0">
                <a:latin typeface="Arial"/>
                <a:cs typeface="Arial"/>
              </a:rPr>
              <a:t>the  same </a:t>
            </a:r>
            <a:r>
              <a:rPr sz="2400" spc="-5" dirty="0">
                <a:latin typeface="Arial"/>
                <a:cs typeface="Arial"/>
              </a:rPr>
              <a:t>link </a:t>
            </a:r>
            <a:r>
              <a:rPr sz="2400" dirty="0">
                <a:latin typeface="Arial"/>
                <a:cs typeface="Arial"/>
              </a:rPr>
              <a:t>may be determined </a:t>
            </a:r>
            <a:r>
              <a:rPr sz="2400" spc="-5" dirty="0">
                <a:latin typeface="Arial"/>
                <a:cs typeface="Arial"/>
              </a:rPr>
              <a:t>(Using </a:t>
            </a:r>
            <a:r>
              <a:rPr sz="2400" i="1" spc="-5" dirty="0">
                <a:latin typeface="Arial"/>
                <a:cs typeface="Arial"/>
              </a:rPr>
              <a:t>iv</a:t>
            </a:r>
            <a:r>
              <a:rPr sz="2400" spc="-5" dirty="0">
                <a:latin typeface="Arial"/>
                <a:cs typeface="Arial"/>
              </a:rPr>
              <a:t>) </a:t>
            </a:r>
            <a:r>
              <a:rPr sz="2400" dirty="0">
                <a:latin typeface="Arial"/>
                <a:cs typeface="Arial"/>
              </a:rPr>
              <a:t>in </a:t>
            </a:r>
            <a:r>
              <a:rPr sz="2400" spc="-5" dirty="0">
                <a:latin typeface="Arial"/>
                <a:cs typeface="Arial"/>
              </a:rPr>
              <a:t>magnitude and  direction.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39383" y="1340865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574040"/>
            <a:ext cx="7232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411470" algn="l"/>
              </a:tabLst>
            </a:pPr>
            <a:r>
              <a:rPr sz="2800" spc="105" dirty="0"/>
              <a:t>TYPES</a:t>
            </a:r>
            <a:r>
              <a:rPr sz="2800" spc="335" dirty="0"/>
              <a:t> </a:t>
            </a:r>
            <a:r>
              <a:rPr sz="2800" spc="60" dirty="0"/>
              <a:t>OF</a:t>
            </a:r>
            <a:r>
              <a:rPr sz="2800" spc="325" dirty="0"/>
              <a:t> </a:t>
            </a:r>
            <a:r>
              <a:rPr sz="2800" spc="95" dirty="0"/>
              <a:t>INSTANTANEOUS	</a:t>
            </a:r>
            <a:r>
              <a:rPr sz="2800" spc="114" dirty="0"/>
              <a:t>CENTRES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420663" y="1563663"/>
            <a:ext cx="3483804" cy="27169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74975" y="1397253"/>
            <a:ext cx="51682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Number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Instantaneous Centres =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=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6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19575" y="2209787"/>
            <a:ext cx="4695825" cy="841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10582" y="3608158"/>
            <a:ext cx="4786822" cy="12686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7700" y="5017363"/>
            <a:ext cx="7800975" cy="6762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9740" y="1240663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3476" y="577722"/>
            <a:ext cx="6913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30190" algn="l"/>
              </a:tabLst>
            </a:pPr>
            <a:r>
              <a:rPr spc="105" dirty="0"/>
              <a:t>LOCATION</a:t>
            </a:r>
            <a:r>
              <a:rPr spc="265" dirty="0"/>
              <a:t> </a:t>
            </a:r>
            <a:r>
              <a:rPr spc="75" dirty="0"/>
              <a:t>OF</a:t>
            </a:r>
            <a:r>
              <a:rPr spc="285" dirty="0"/>
              <a:t> </a:t>
            </a:r>
            <a:r>
              <a:rPr spc="105" dirty="0"/>
              <a:t>INSTANTANEOUS	</a:t>
            </a:r>
            <a:r>
              <a:rPr spc="120" dirty="0"/>
              <a:t>CENTRES</a:t>
            </a:r>
          </a:p>
        </p:txBody>
      </p:sp>
      <p:sp>
        <p:nvSpPr>
          <p:cNvPr id="4" name="object 4"/>
          <p:cNvSpPr/>
          <p:nvPr/>
        </p:nvSpPr>
        <p:spPr>
          <a:xfrm>
            <a:off x="845539" y="1679141"/>
            <a:ext cx="883135" cy="11217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38975" y="2334005"/>
            <a:ext cx="1657350" cy="2009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" y="3965816"/>
            <a:ext cx="1381125" cy="1876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09488" y="3526840"/>
            <a:ext cx="1066800" cy="5502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140" y="1057097"/>
            <a:ext cx="8605520" cy="490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1917700" marR="5080" algn="just">
              <a:lnSpc>
                <a:spcPct val="100000"/>
              </a:lnSpc>
              <a:spcBef>
                <a:spcPts val="1714"/>
              </a:spcBef>
            </a:pPr>
            <a:r>
              <a:rPr sz="2400" spc="-5" dirty="0">
                <a:latin typeface="Arial"/>
                <a:cs typeface="Arial"/>
              </a:rPr>
              <a:t>When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10" dirty="0">
                <a:latin typeface="Arial"/>
                <a:cs typeface="Arial"/>
              </a:rPr>
              <a:t>two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links </a:t>
            </a:r>
            <a:r>
              <a:rPr sz="2400" dirty="0">
                <a:latin typeface="Arial"/>
                <a:cs typeface="Arial"/>
              </a:rPr>
              <a:t>are </a:t>
            </a:r>
            <a:r>
              <a:rPr sz="2400" spc="-5" dirty="0">
                <a:latin typeface="Arial"/>
                <a:cs typeface="Arial"/>
              </a:rPr>
              <a:t>connected by a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pin joint  </a:t>
            </a:r>
            <a:r>
              <a:rPr sz="2400" dirty="0">
                <a:latin typeface="Arial"/>
                <a:cs typeface="Arial"/>
              </a:rPr>
              <a:t>(or </a:t>
            </a:r>
            <a:r>
              <a:rPr sz="2400" spc="-5" dirty="0">
                <a:latin typeface="Arial"/>
                <a:cs typeface="Arial"/>
              </a:rPr>
              <a:t>pivot joint),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instantaneous centre </a:t>
            </a:r>
            <a:r>
              <a:rPr sz="2400" dirty="0">
                <a:latin typeface="Arial"/>
                <a:cs typeface="Arial"/>
              </a:rPr>
              <a:t>lies </a:t>
            </a:r>
            <a:r>
              <a:rPr sz="2400" spc="-5" dirty="0">
                <a:latin typeface="Arial"/>
                <a:cs typeface="Arial"/>
              </a:rPr>
              <a:t>on  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centre of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the</a:t>
            </a:r>
            <a:r>
              <a:rPr sz="2400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pin</a:t>
            </a:r>
            <a:endParaRPr sz="2400">
              <a:latin typeface="Arial"/>
              <a:cs typeface="Arial"/>
            </a:endParaRPr>
          </a:p>
          <a:p>
            <a:pPr marL="12700" marR="2303780">
              <a:lnSpc>
                <a:spcPct val="100000"/>
              </a:lnSpc>
              <a:spcBef>
                <a:spcPts val="1260"/>
              </a:spcBef>
            </a:pP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Pure rolling </a:t>
            </a:r>
            <a:r>
              <a:rPr sz="2400" dirty="0">
                <a:latin typeface="Arial"/>
                <a:cs typeface="Arial"/>
              </a:rPr>
              <a:t>contact </a:t>
            </a:r>
            <a:r>
              <a:rPr sz="2000" dirty="0">
                <a:latin typeface="Arial"/>
                <a:cs typeface="Arial"/>
              </a:rPr>
              <a:t>(i.e. link 2 rolls without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slipping),  </a:t>
            </a:r>
            <a:r>
              <a:rPr sz="2400" spc="-5" dirty="0">
                <a:latin typeface="Arial"/>
                <a:cs typeface="Arial"/>
              </a:rPr>
              <a:t>the instantaneous centre lies on their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point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of  contact</a:t>
            </a:r>
            <a:r>
              <a:rPr sz="240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1689100" marR="748030">
              <a:lnSpc>
                <a:spcPct val="100000"/>
              </a:lnSpc>
              <a:spcBef>
                <a:spcPts val="1005"/>
              </a:spcBef>
              <a:tabLst>
                <a:tab pos="2641600" algn="l"/>
                <a:tab pos="3220720" algn="l"/>
                <a:tab pos="3851910" algn="l"/>
                <a:tab pos="4617085" algn="l"/>
                <a:tab pos="5434330" algn="l"/>
                <a:tab pos="5760085" algn="l"/>
                <a:tab pos="6781800" algn="l"/>
              </a:tabLst>
            </a:pPr>
            <a:r>
              <a:rPr sz="2400" spc="-5" dirty="0">
                <a:latin typeface="Arial"/>
                <a:cs typeface="Arial"/>
              </a:rPr>
              <a:t>When	the	two	l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nks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have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sliding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cont</a:t>
            </a:r>
            <a:r>
              <a:rPr sz="2400" dirty="0">
                <a:latin typeface="Arial"/>
                <a:cs typeface="Arial"/>
              </a:rPr>
              <a:t>ac</a:t>
            </a:r>
            <a:r>
              <a:rPr sz="2400" spc="-10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,  </a:t>
            </a:r>
            <a:r>
              <a:rPr sz="2400" spc="-5" dirty="0">
                <a:latin typeface="Arial"/>
                <a:cs typeface="Arial"/>
              </a:rPr>
              <a:t>the instantaneous centre lies on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common  normal at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point of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 contact</a:t>
            </a:r>
            <a:r>
              <a:rPr sz="240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1536700">
              <a:lnSpc>
                <a:spcPct val="100000"/>
              </a:lnSpc>
              <a:spcBef>
                <a:spcPts val="1570"/>
              </a:spcBef>
            </a:pPr>
            <a:r>
              <a:rPr sz="2000" dirty="0">
                <a:latin typeface="Arial"/>
                <a:cs typeface="Arial"/>
              </a:rPr>
              <a:t>The instantaneous centre lies at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infinity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each point on</a:t>
            </a:r>
            <a:r>
              <a:rPr sz="2000" u="heavy" spc="-1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1536700">
              <a:lnSpc>
                <a:spcPct val="100000"/>
              </a:lnSpc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slider have the same</a:t>
            </a:r>
            <a:r>
              <a:rPr sz="2000" u="heavy" spc="-1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velocity</a:t>
            </a:r>
            <a:r>
              <a:rPr sz="2000" spc="-2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525" y="4447794"/>
            <a:ext cx="1609725" cy="1962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4616" y="558165"/>
            <a:ext cx="7956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36640" algn="l"/>
              </a:tabLst>
            </a:pPr>
            <a:r>
              <a:rPr sz="2800" spc="90" dirty="0"/>
              <a:t>LOCATION</a:t>
            </a:r>
            <a:r>
              <a:rPr sz="2800" spc="375" dirty="0"/>
              <a:t> </a:t>
            </a:r>
            <a:r>
              <a:rPr sz="2800" spc="60" dirty="0"/>
              <a:t>OF</a:t>
            </a:r>
            <a:r>
              <a:rPr sz="2800" spc="335" dirty="0"/>
              <a:t> </a:t>
            </a:r>
            <a:r>
              <a:rPr sz="2800" spc="95" dirty="0"/>
              <a:t>INSTANTANEOUS	</a:t>
            </a:r>
            <a:r>
              <a:rPr sz="2800" spc="114" dirty="0"/>
              <a:t>CENTRES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696753" y="2246407"/>
            <a:ext cx="1697831" cy="2146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1168653"/>
            <a:ext cx="8300720" cy="486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3045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When </a:t>
            </a:r>
            <a:r>
              <a:rPr sz="2400" dirty="0">
                <a:latin typeface="Arial"/>
                <a:cs typeface="Arial"/>
              </a:rPr>
              <a:t>the two links </a:t>
            </a:r>
            <a:r>
              <a:rPr sz="2400" spc="-5" dirty="0">
                <a:latin typeface="Arial"/>
                <a:cs typeface="Arial"/>
              </a:rPr>
              <a:t>have a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sliding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contact</a:t>
            </a:r>
            <a:r>
              <a:rPr sz="2400" dirty="0">
                <a:latin typeface="Arial"/>
                <a:cs typeface="Arial"/>
              </a:rPr>
              <a:t>, the  </a:t>
            </a:r>
            <a:r>
              <a:rPr sz="2400" spc="-5" dirty="0">
                <a:latin typeface="Arial"/>
                <a:cs typeface="Arial"/>
              </a:rPr>
              <a:t>instantaneous centre lies on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common normal at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the 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point of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contact</a:t>
            </a:r>
            <a:r>
              <a:rPr sz="240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2375535" marR="5080" algn="just">
              <a:lnSpc>
                <a:spcPct val="100000"/>
              </a:lnSpc>
              <a:spcBef>
                <a:spcPts val="509"/>
              </a:spcBef>
            </a:pPr>
            <a:r>
              <a:rPr sz="2400" spc="-5" dirty="0">
                <a:latin typeface="Arial"/>
                <a:cs typeface="Arial"/>
              </a:rPr>
              <a:t>The instantaneous </a:t>
            </a:r>
            <a:r>
              <a:rPr sz="2400" dirty="0">
                <a:latin typeface="Arial"/>
                <a:cs typeface="Arial"/>
              </a:rPr>
              <a:t>centre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lies on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centre  of curvature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curvilinear path in </a:t>
            </a:r>
            <a:r>
              <a:rPr sz="2400" dirty="0">
                <a:latin typeface="Arial"/>
                <a:cs typeface="Arial"/>
              </a:rPr>
              <a:t>the  </a:t>
            </a:r>
            <a:r>
              <a:rPr sz="2400" spc="-5" dirty="0">
                <a:latin typeface="Arial"/>
                <a:cs typeface="Arial"/>
              </a:rPr>
              <a:t>configuration at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instant.</a:t>
            </a:r>
            <a:endParaRPr sz="2400">
              <a:latin typeface="Arial"/>
              <a:cs typeface="Arial"/>
            </a:endParaRPr>
          </a:p>
          <a:p>
            <a:pPr marL="2183765" algn="just">
              <a:lnSpc>
                <a:spcPct val="100000"/>
              </a:lnSpc>
              <a:spcBef>
                <a:spcPts val="128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Arial"/>
              <a:cs typeface="Arial"/>
            </a:endParaRPr>
          </a:p>
          <a:p>
            <a:pPr marL="2146935" marR="385445" algn="just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When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link 2 </a:t>
            </a:r>
            <a:r>
              <a:rPr sz="2400" dirty="0">
                <a:latin typeface="Arial"/>
                <a:cs typeface="Arial"/>
              </a:rPr>
              <a:t>(slider) </a:t>
            </a:r>
            <a:r>
              <a:rPr sz="2400" spc="-5" dirty="0">
                <a:latin typeface="Arial"/>
                <a:cs typeface="Arial"/>
              </a:rPr>
              <a:t>moves on fixed  link 1 </a:t>
            </a:r>
            <a:r>
              <a:rPr sz="2400" dirty="0">
                <a:latin typeface="Arial"/>
                <a:cs typeface="Arial"/>
              </a:rPr>
              <a:t>having constant </a:t>
            </a:r>
            <a:r>
              <a:rPr sz="2400" spc="-5" dirty="0">
                <a:latin typeface="Arial"/>
                <a:cs typeface="Arial"/>
              </a:rPr>
              <a:t>radius of </a:t>
            </a:r>
            <a:r>
              <a:rPr sz="2400" dirty="0">
                <a:latin typeface="Arial"/>
                <a:cs typeface="Arial"/>
              </a:rPr>
              <a:t>curvature,  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instantaneous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centre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lies at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centre  of curvature </a:t>
            </a:r>
            <a:r>
              <a:rPr sz="2400" spc="-5" dirty="0">
                <a:latin typeface="Arial"/>
                <a:cs typeface="Arial"/>
              </a:rPr>
              <a:t>i.e.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centre of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circle, </a:t>
            </a:r>
            <a:r>
              <a:rPr sz="2400" dirty="0">
                <a:latin typeface="Arial"/>
                <a:cs typeface="Arial"/>
              </a:rPr>
              <a:t>for  </a:t>
            </a:r>
            <a:r>
              <a:rPr sz="2400" spc="-5" dirty="0">
                <a:latin typeface="Arial"/>
                <a:cs typeface="Arial"/>
              </a:rPr>
              <a:t>all configuration of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links.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>
              <a:lnSpc>
                <a:spcPts val="3020"/>
              </a:lnSpc>
              <a:spcBef>
                <a:spcPts val="480"/>
              </a:spcBef>
            </a:pPr>
            <a:r>
              <a:rPr sz="2800" spc="120" dirty="0"/>
              <a:t>ARONHOLD </a:t>
            </a:r>
            <a:r>
              <a:rPr sz="2800" spc="114" dirty="0"/>
              <a:t>KENNEDY </a:t>
            </a:r>
            <a:r>
              <a:rPr sz="2800" spc="90" dirty="0"/>
              <a:t>(OR </a:t>
            </a:r>
            <a:r>
              <a:rPr sz="2800" spc="105" dirty="0"/>
              <a:t>THREE  </a:t>
            </a:r>
            <a:r>
              <a:rPr sz="2800" spc="114" dirty="0"/>
              <a:t>CENTRES </a:t>
            </a:r>
            <a:r>
              <a:rPr sz="2800" spc="65" dirty="0"/>
              <a:t>IN </a:t>
            </a:r>
            <a:r>
              <a:rPr sz="2800" spc="105" dirty="0"/>
              <a:t>LINE)</a:t>
            </a:r>
            <a:r>
              <a:rPr sz="2800" spc="780" dirty="0"/>
              <a:t> </a:t>
            </a:r>
            <a:r>
              <a:rPr sz="2800" spc="114" dirty="0"/>
              <a:t>THEOREM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3145497" y="1968892"/>
            <a:ext cx="2246880" cy="1980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9740" y="1016253"/>
            <a:ext cx="83007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It states that if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three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bodies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move relatively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each </a:t>
            </a:r>
            <a:r>
              <a:rPr sz="2400" spc="-25" dirty="0">
                <a:latin typeface="Arial"/>
                <a:cs typeface="Arial"/>
              </a:rPr>
              <a:t>other,  </a:t>
            </a:r>
            <a:r>
              <a:rPr sz="2400" spc="-5" dirty="0">
                <a:latin typeface="Arial"/>
                <a:cs typeface="Arial"/>
              </a:rPr>
              <a:t>they have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three instantaneous </a:t>
            </a:r>
            <a:r>
              <a:rPr sz="2400" dirty="0">
                <a:latin typeface="Arial"/>
                <a:cs typeface="Arial"/>
              </a:rPr>
              <a:t>centres </a:t>
            </a:r>
            <a:r>
              <a:rPr sz="2400" spc="-5" dirty="0">
                <a:latin typeface="Arial"/>
                <a:cs typeface="Arial"/>
              </a:rPr>
              <a:t>and lie on a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straight 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line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4252" y="4073215"/>
            <a:ext cx="7598779" cy="9644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3900" y="5267299"/>
            <a:ext cx="7543800" cy="485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764148" y="2880486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EXAMPLE-1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6122934" y="2704685"/>
            <a:ext cx="2505473" cy="1687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016254"/>
            <a:ext cx="8072755" cy="1948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 algn="just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In a pin jointed four bar mechanism, as shown </a:t>
            </a:r>
            <a:r>
              <a:rPr sz="2200" spc="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Fig.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AB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300  mm,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BC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CD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360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mm,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AD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600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mm. The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angle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BAD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=  60°. The crank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AB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rotates uniformly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at 100 </a:t>
            </a:r>
            <a:r>
              <a:rPr sz="2200" spc="-20" dirty="0">
                <a:solidFill>
                  <a:srgbClr val="17406C"/>
                </a:solidFill>
                <a:latin typeface="Arial"/>
                <a:cs typeface="Arial"/>
              </a:rPr>
              <a:t>r.p.m.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Locate all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the 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instantaneous centres and find the angular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velocity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of the link  </a:t>
            </a:r>
            <a:r>
              <a:rPr sz="2200" spc="-10" dirty="0">
                <a:solidFill>
                  <a:srgbClr val="17406C"/>
                </a:solidFill>
                <a:latin typeface="Arial"/>
                <a:cs typeface="Arial"/>
              </a:rPr>
              <a:t>BC</a:t>
            </a:r>
            <a:endParaRPr sz="2200">
              <a:latin typeface="Arial"/>
              <a:cs typeface="Arial"/>
            </a:endParaRPr>
          </a:p>
          <a:p>
            <a:pPr marL="3656329">
              <a:lnSpc>
                <a:spcPts val="1939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63821" y="3093681"/>
            <a:ext cx="4271137" cy="1576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2140" y="4812080"/>
            <a:ext cx="5878195" cy="109220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2400" b="1" i="1" spc="-5" dirty="0">
                <a:solidFill>
                  <a:srgbClr val="00AF50"/>
                </a:solidFill>
                <a:latin typeface="Arial"/>
                <a:cs typeface="Arial"/>
              </a:rPr>
              <a:t>Location of instantaneous</a:t>
            </a:r>
            <a:r>
              <a:rPr sz="2400" b="1" i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00AF50"/>
                </a:solidFill>
                <a:latin typeface="Arial"/>
                <a:cs typeface="Arial"/>
              </a:rPr>
              <a:t>centres:</a:t>
            </a:r>
            <a:endParaRPr sz="24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  <a:spcBef>
                <a:spcPts val="1320"/>
              </a:spcBef>
            </a:pPr>
            <a:r>
              <a:rPr sz="2400" dirty="0">
                <a:latin typeface="Arial"/>
                <a:cs typeface="Arial"/>
              </a:rPr>
              <a:t>1. </a:t>
            </a:r>
            <a:r>
              <a:rPr sz="2400" spc="-5" dirty="0">
                <a:latin typeface="Arial"/>
                <a:cs typeface="Arial"/>
              </a:rPr>
              <a:t>Find number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Instantaneous</a:t>
            </a:r>
            <a:r>
              <a:rPr sz="2400" dirty="0">
                <a:latin typeface="Arial"/>
                <a:cs typeface="Arial"/>
              </a:rPr>
              <a:t> centres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24600" y="4941189"/>
            <a:ext cx="2645282" cy="5660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55854"/>
            <a:ext cx="4624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20" dirty="0"/>
              <a:t>NUMERICAL</a:t>
            </a:r>
            <a:r>
              <a:rPr sz="2800" spc="220" dirty="0"/>
              <a:t> </a:t>
            </a:r>
            <a:r>
              <a:rPr sz="2800" spc="130" dirty="0"/>
              <a:t>EXAMPLE-1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95871" y="940053"/>
            <a:ext cx="7988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6409" algn="l"/>
                <a:tab pos="7974330" algn="l"/>
              </a:tabLst>
            </a:pPr>
            <a:r>
              <a:rPr sz="2400" strike="sngStrike" dirty="0">
                <a:latin typeface="Arial"/>
                <a:cs typeface="Arial"/>
              </a:rPr>
              <a:t> 	2. </a:t>
            </a:r>
            <a:r>
              <a:rPr sz="2400" strike="sngStrike" spc="-5" dirty="0">
                <a:latin typeface="Arial"/>
                <a:cs typeface="Arial"/>
              </a:rPr>
              <a:t>List the </a:t>
            </a:r>
            <a:r>
              <a:rPr sz="2400" strike="sngStrike" dirty="0">
                <a:latin typeface="Arial"/>
                <a:cs typeface="Arial"/>
              </a:rPr>
              <a:t>Ins.</a:t>
            </a:r>
            <a:r>
              <a:rPr sz="2400" strike="sngStrike" spc="-70" dirty="0">
                <a:latin typeface="Arial"/>
                <a:cs typeface="Arial"/>
              </a:rPr>
              <a:t> </a:t>
            </a:r>
            <a:r>
              <a:rPr sz="2400" strike="sngStrike" spc="-5" dirty="0">
                <a:latin typeface="Arial"/>
                <a:cs typeface="Arial"/>
              </a:rPr>
              <a:t>centres	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93063" y="1334388"/>
          <a:ext cx="7101205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1205"/>
              </a:tblGrid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2486025" algn="l"/>
                          <a:tab pos="3750310" algn="l"/>
                          <a:tab pos="5097145" algn="l"/>
                          <a:tab pos="6529705" algn="l"/>
                        </a:tabLst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Links	1	2	3	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2994660" algn="l"/>
                          <a:tab pos="4345305" algn="l"/>
                          <a:tab pos="5779770" algn="l"/>
                        </a:tabLst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Ins.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Centres	</a:t>
                      </a:r>
                      <a:r>
                        <a:rPr sz="2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12	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13	</a:t>
                      </a:r>
                      <a:r>
                        <a:rPr sz="24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R="770890" algn="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516380" algn="l"/>
                        </a:tabLst>
                      </a:pPr>
                      <a:r>
                        <a:rPr sz="2400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2400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3	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24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R="690880" algn="r">
                        <a:lnSpc>
                          <a:spcPct val="100000"/>
                        </a:lnSpc>
                      </a:pPr>
                      <a:r>
                        <a:rPr sz="2400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066054" y="3895423"/>
            <a:ext cx="2711481" cy="1807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444" y="3302889"/>
            <a:ext cx="7839709" cy="2091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3. </a:t>
            </a:r>
            <a:r>
              <a:rPr sz="2400" spc="-5" dirty="0">
                <a:latin typeface="Arial"/>
                <a:cs typeface="Arial"/>
              </a:rPr>
              <a:t>Draw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configuration (space) diagram with suitable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scale</a:t>
            </a:r>
            <a:r>
              <a:rPr sz="2400" dirty="0">
                <a:latin typeface="Arial"/>
                <a:cs typeface="Arial"/>
              </a:rPr>
              <a:t>.  </a:t>
            </a:r>
            <a:r>
              <a:rPr sz="2400" spc="-5" dirty="0">
                <a:latin typeface="Arial"/>
                <a:cs typeface="Arial"/>
              </a:rPr>
              <a:t>And, Locate the fixed and permanent instantaneous  </a:t>
            </a:r>
            <a:r>
              <a:rPr sz="2400" dirty="0">
                <a:latin typeface="Arial"/>
                <a:cs typeface="Arial"/>
              </a:rPr>
              <a:t>centres </a:t>
            </a:r>
            <a:r>
              <a:rPr sz="2400" spc="-5" dirty="0">
                <a:latin typeface="Arial"/>
                <a:cs typeface="Arial"/>
              </a:rPr>
              <a:t>by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inspection</a:t>
            </a:r>
            <a:endParaRPr sz="2400">
              <a:latin typeface="Arial"/>
              <a:cs typeface="Arial"/>
            </a:endParaRPr>
          </a:p>
          <a:p>
            <a:pPr marL="774065">
              <a:lnSpc>
                <a:spcPct val="100000"/>
              </a:lnSpc>
              <a:spcBef>
                <a:spcPts val="1870"/>
              </a:spcBef>
            </a:pP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14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Fixed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centres;</a:t>
            </a:r>
            <a:endParaRPr sz="2400">
              <a:latin typeface="Arial"/>
              <a:cs typeface="Arial"/>
            </a:endParaRPr>
          </a:p>
          <a:p>
            <a:pPr marL="774065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00AF50"/>
                </a:solidFill>
                <a:latin typeface="Arial"/>
                <a:cs typeface="Arial"/>
              </a:rPr>
              <a:t>23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00AF50"/>
                </a:solidFill>
                <a:latin typeface="Arial"/>
                <a:cs typeface="Arial"/>
              </a:rPr>
              <a:t>34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Permanent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011" y="5310086"/>
            <a:ext cx="6516370" cy="81153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652905">
              <a:lnSpc>
                <a:spcPct val="100000"/>
              </a:lnSpc>
              <a:spcBef>
                <a:spcPts val="590"/>
              </a:spcBef>
            </a:pPr>
            <a:r>
              <a:rPr sz="2400" spc="-5" dirty="0">
                <a:latin typeface="Arial"/>
                <a:cs typeface="Arial"/>
              </a:rPr>
              <a:t>centres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2000" spc="5" dirty="0">
                <a:latin typeface="Times New Roman"/>
                <a:cs typeface="Times New Roman"/>
              </a:rPr>
              <a:t>How </a:t>
            </a:r>
            <a:r>
              <a:rPr sz="2000" dirty="0">
                <a:latin typeface="Times New Roman"/>
                <a:cs typeface="Times New Roman"/>
              </a:rPr>
              <a:t>to </a:t>
            </a:r>
            <a:r>
              <a:rPr sz="2000" spc="-5" dirty="0">
                <a:latin typeface="Times New Roman"/>
                <a:cs typeface="Times New Roman"/>
              </a:rPr>
              <a:t>locate 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Arial"/>
                <a:cs typeface="Arial"/>
              </a:rPr>
              <a:t>3</a:t>
            </a:r>
            <a:r>
              <a:rPr sz="1600" dirty="0">
                <a:latin typeface="Arial"/>
                <a:cs typeface="Arial"/>
              </a:rPr>
              <a:t>, 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Arial"/>
                <a:cs typeface="Arial"/>
              </a:rPr>
              <a:t>4 </a:t>
            </a:r>
            <a:r>
              <a:rPr sz="2000" dirty="0">
                <a:latin typeface="Arial"/>
                <a:cs typeface="Arial"/>
              </a:rPr>
              <a:t>– Neither </a:t>
            </a:r>
            <a:r>
              <a:rPr sz="2000" spc="-5" dirty="0">
                <a:latin typeface="Arial"/>
                <a:cs typeface="Arial"/>
              </a:rPr>
              <a:t>fixed </a:t>
            </a:r>
            <a:r>
              <a:rPr sz="2000" dirty="0">
                <a:latin typeface="Arial"/>
                <a:cs typeface="Arial"/>
              </a:rPr>
              <a:t>nor Permanent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1395" y="5536183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852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45" dirty="0"/>
              <a:t> </a:t>
            </a:r>
            <a:r>
              <a:rPr sz="3600" spc="135" dirty="0"/>
              <a:t>EXAMPLE-1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1181139" y="2400331"/>
            <a:ext cx="1828800" cy="1676400"/>
            <a:chOff x="1181139" y="2400331"/>
            <a:chExt cx="1828800" cy="1676400"/>
          </a:xfrm>
        </p:grpSpPr>
        <p:sp>
          <p:nvSpPr>
            <p:cNvPr id="5" name="object 5"/>
            <p:cNvSpPr/>
            <p:nvPr/>
          </p:nvSpPr>
          <p:spPr>
            <a:xfrm>
              <a:off x="1219200" y="2438400"/>
              <a:ext cx="1752600" cy="1600200"/>
            </a:xfrm>
            <a:custGeom>
              <a:avLst/>
              <a:gdLst/>
              <a:ahLst/>
              <a:cxnLst/>
              <a:rect l="l" t="t" r="r" b="b"/>
              <a:pathLst>
                <a:path w="1752600" h="1600200">
                  <a:moveTo>
                    <a:pt x="0" y="800100"/>
                  </a:moveTo>
                  <a:lnTo>
                    <a:pt x="1387" y="754702"/>
                  </a:lnTo>
                  <a:lnTo>
                    <a:pt x="5499" y="709968"/>
                  </a:lnTo>
                  <a:lnTo>
                    <a:pt x="12261" y="665966"/>
                  </a:lnTo>
                  <a:lnTo>
                    <a:pt x="21601" y="622762"/>
                  </a:lnTo>
                  <a:lnTo>
                    <a:pt x="33444" y="580425"/>
                  </a:lnTo>
                  <a:lnTo>
                    <a:pt x="47716" y="539023"/>
                  </a:lnTo>
                  <a:lnTo>
                    <a:pt x="64343" y="498621"/>
                  </a:lnTo>
                  <a:lnTo>
                    <a:pt x="83251" y="459290"/>
                  </a:lnTo>
                  <a:lnTo>
                    <a:pt x="104367" y="421094"/>
                  </a:lnTo>
                  <a:lnTo>
                    <a:pt x="127616" y="384104"/>
                  </a:lnTo>
                  <a:lnTo>
                    <a:pt x="152923" y="348385"/>
                  </a:lnTo>
                  <a:lnTo>
                    <a:pt x="180217" y="314006"/>
                  </a:lnTo>
                  <a:lnTo>
                    <a:pt x="209421" y="281034"/>
                  </a:lnTo>
                  <a:lnTo>
                    <a:pt x="240464" y="249537"/>
                  </a:lnTo>
                  <a:lnTo>
                    <a:pt x="273269" y="219582"/>
                  </a:lnTo>
                  <a:lnTo>
                    <a:pt x="307764" y="191237"/>
                  </a:lnTo>
                  <a:lnTo>
                    <a:pt x="343875" y="164569"/>
                  </a:lnTo>
                  <a:lnTo>
                    <a:pt x="381527" y="139646"/>
                  </a:lnTo>
                  <a:lnTo>
                    <a:pt x="420647" y="116537"/>
                  </a:lnTo>
                  <a:lnTo>
                    <a:pt x="461161" y="95307"/>
                  </a:lnTo>
                  <a:lnTo>
                    <a:pt x="502995" y="76025"/>
                  </a:lnTo>
                  <a:lnTo>
                    <a:pt x="546074" y="58758"/>
                  </a:lnTo>
                  <a:lnTo>
                    <a:pt x="590325" y="43575"/>
                  </a:lnTo>
                  <a:lnTo>
                    <a:pt x="635674" y="30542"/>
                  </a:lnTo>
                  <a:lnTo>
                    <a:pt x="682047" y="19727"/>
                  </a:lnTo>
                  <a:lnTo>
                    <a:pt x="729370" y="11197"/>
                  </a:lnTo>
                  <a:lnTo>
                    <a:pt x="777569" y="5021"/>
                  </a:lnTo>
                  <a:lnTo>
                    <a:pt x="826570" y="1266"/>
                  </a:lnTo>
                  <a:lnTo>
                    <a:pt x="876300" y="0"/>
                  </a:lnTo>
                  <a:lnTo>
                    <a:pt x="926029" y="1266"/>
                  </a:lnTo>
                  <a:lnTo>
                    <a:pt x="975030" y="5021"/>
                  </a:lnTo>
                  <a:lnTo>
                    <a:pt x="1023229" y="11197"/>
                  </a:lnTo>
                  <a:lnTo>
                    <a:pt x="1070552" y="19727"/>
                  </a:lnTo>
                  <a:lnTo>
                    <a:pt x="1116925" y="30542"/>
                  </a:lnTo>
                  <a:lnTo>
                    <a:pt x="1162274" y="43575"/>
                  </a:lnTo>
                  <a:lnTo>
                    <a:pt x="1206525" y="58758"/>
                  </a:lnTo>
                  <a:lnTo>
                    <a:pt x="1249604" y="76025"/>
                  </a:lnTo>
                  <a:lnTo>
                    <a:pt x="1291438" y="95307"/>
                  </a:lnTo>
                  <a:lnTo>
                    <a:pt x="1331952" y="116537"/>
                  </a:lnTo>
                  <a:lnTo>
                    <a:pt x="1371072" y="139646"/>
                  </a:lnTo>
                  <a:lnTo>
                    <a:pt x="1408724" y="164569"/>
                  </a:lnTo>
                  <a:lnTo>
                    <a:pt x="1444835" y="191237"/>
                  </a:lnTo>
                  <a:lnTo>
                    <a:pt x="1479330" y="219582"/>
                  </a:lnTo>
                  <a:lnTo>
                    <a:pt x="1512135" y="249537"/>
                  </a:lnTo>
                  <a:lnTo>
                    <a:pt x="1543178" y="281034"/>
                  </a:lnTo>
                  <a:lnTo>
                    <a:pt x="1572382" y="314006"/>
                  </a:lnTo>
                  <a:lnTo>
                    <a:pt x="1599676" y="348385"/>
                  </a:lnTo>
                  <a:lnTo>
                    <a:pt x="1624983" y="384104"/>
                  </a:lnTo>
                  <a:lnTo>
                    <a:pt x="1648232" y="421094"/>
                  </a:lnTo>
                  <a:lnTo>
                    <a:pt x="1669348" y="459290"/>
                  </a:lnTo>
                  <a:lnTo>
                    <a:pt x="1688256" y="498621"/>
                  </a:lnTo>
                  <a:lnTo>
                    <a:pt x="1704883" y="539023"/>
                  </a:lnTo>
                  <a:lnTo>
                    <a:pt x="1719155" y="580425"/>
                  </a:lnTo>
                  <a:lnTo>
                    <a:pt x="1730998" y="622762"/>
                  </a:lnTo>
                  <a:lnTo>
                    <a:pt x="1740338" y="665966"/>
                  </a:lnTo>
                  <a:lnTo>
                    <a:pt x="1747100" y="709968"/>
                  </a:lnTo>
                  <a:lnTo>
                    <a:pt x="1751212" y="754702"/>
                  </a:lnTo>
                  <a:lnTo>
                    <a:pt x="1752600" y="800100"/>
                  </a:lnTo>
                  <a:lnTo>
                    <a:pt x="1751212" y="845497"/>
                  </a:lnTo>
                  <a:lnTo>
                    <a:pt x="1747100" y="890231"/>
                  </a:lnTo>
                  <a:lnTo>
                    <a:pt x="1740338" y="934233"/>
                  </a:lnTo>
                  <a:lnTo>
                    <a:pt x="1730998" y="977437"/>
                  </a:lnTo>
                  <a:lnTo>
                    <a:pt x="1719155" y="1019774"/>
                  </a:lnTo>
                  <a:lnTo>
                    <a:pt x="1704883" y="1061176"/>
                  </a:lnTo>
                  <a:lnTo>
                    <a:pt x="1688256" y="1101578"/>
                  </a:lnTo>
                  <a:lnTo>
                    <a:pt x="1669348" y="1140909"/>
                  </a:lnTo>
                  <a:lnTo>
                    <a:pt x="1648232" y="1179105"/>
                  </a:lnTo>
                  <a:lnTo>
                    <a:pt x="1624983" y="1216095"/>
                  </a:lnTo>
                  <a:lnTo>
                    <a:pt x="1599676" y="1251814"/>
                  </a:lnTo>
                  <a:lnTo>
                    <a:pt x="1572382" y="1286193"/>
                  </a:lnTo>
                  <a:lnTo>
                    <a:pt x="1543178" y="1319165"/>
                  </a:lnTo>
                  <a:lnTo>
                    <a:pt x="1512135" y="1350662"/>
                  </a:lnTo>
                  <a:lnTo>
                    <a:pt x="1479330" y="1380617"/>
                  </a:lnTo>
                  <a:lnTo>
                    <a:pt x="1444835" y="1408962"/>
                  </a:lnTo>
                  <a:lnTo>
                    <a:pt x="1408724" y="1435630"/>
                  </a:lnTo>
                  <a:lnTo>
                    <a:pt x="1371072" y="1460553"/>
                  </a:lnTo>
                  <a:lnTo>
                    <a:pt x="1331952" y="1483662"/>
                  </a:lnTo>
                  <a:lnTo>
                    <a:pt x="1291438" y="1504892"/>
                  </a:lnTo>
                  <a:lnTo>
                    <a:pt x="1249604" y="1524174"/>
                  </a:lnTo>
                  <a:lnTo>
                    <a:pt x="1206525" y="1541441"/>
                  </a:lnTo>
                  <a:lnTo>
                    <a:pt x="1162274" y="1556624"/>
                  </a:lnTo>
                  <a:lnTo>
                    <a:pt x="1116925" y="1569657"/>
                  </a:lnTo>
                  <a:lnTo>
                    <a:pt x="1070552" y="1580472"/>
                  </a:lnTo>
                  <a:lnTo>
                    <a:pt x="1023229" y="1589002"/>
                  </a:lnTo>
                  <a:lnTo>
                    <a:pt x="975030" y="1595178"/>
                  </a:lnTo>
                  <a:lnTo>
                    <a:pt x="926029" y="1598933"/>
                  </a:lnTo>
                  <a:lnTo>
                    <a:pt x="876300" y="1600200"/>
                  </a:lnTo>
                  <a:lnTo>
                    <a:pt x="826570" y="1598933"/>
                  </a:lnTo>
                  <a:lnTo>
                    <a:pt x="777569" y="1595178"/>
                  </a:lnTo>
                  <a:lnTo>
                    <a:pt x="729370" y="1589002"/>
                  </a:lnTo>
                  <a:lnTo>
                    <a:pt x="682047" y="1580472"/>
                  </a:lnTo>
                  <a:lnTo>
                    <a:pt x="635674" y="1569657"/>
                  </a:lnTo>
                  <a:lnTo>
                    <a:pt x="590325" y="1556624"/>
                  </a:lnTo>
                  <a:lnTo>
                    <a:pt x="546074" y="1541441"/>
                  </a:lnTo>
                  <a:lnTo>
                    <a:pt x="502995" y="1524174"/>
                  </a:lnTo>
                  <a:lnTo>
                    <a:pt x="461161" y="1504892"/>
                  </a:lnTo>
                  <a:lnTo>
                    <a:pt x="420647" y="1483662"/>
                  </a:lnTo>
                  <a:lnTo>
                    <a:pt x="381527" y="1460553"/>
                  </a:lnTo>
                  <a:lnTo>
                    <a:pt x="343875" y="1435630"/>
                  </a:lnTo>
                  <a:lnTo>
                    <a:pt x="307764" y="1408962"/>
                  </a:lnTo>
                  <a:lnTo>
                    <a:pt x="273269" y="1380617"/>
                  </a:lnTo>
                  <a:lnTo>
                    <a:pt x="240464" y="1350662"/>
                  </a:lnTo>
                  <a:lnTo>
                    <a:pt x="209421" y="1319165"/>
                  </a:lnTo>
                  <a:lnTo>
                    <a:pt x="180217" y="1286193"/>
                  </a:lnTo>
                  <a:lnTo>
                    <a:pt x="152923" y="1251814"/>
                  </a:lnTo>
                  <a:lnTo>
                    <a:pt x="127616" y="1216095"/>
                  </a:lnTo>
                  <a:lnTo>
                    <a:pt x="104367" y="1179105"/>
                  </a:lnTo>
                  <a:lnTo>
                    <a:pt x="83251" y="1140909"/>
                  </a:lnTo>
                  <a:lnTo>
                    <a:pt x="64343" y="1101578"/>
                  </a:lnTo>
                  <a:lnTo>
                    <a:pt x="47716" y="1061176"/>
                  </a:lnTo>
                  <a:lnTo>
                    <a:pt x="33444" y="1019774"/>
                  </a:lnTo>
                  <a:lnTo>
                    <a:pt x="21601" y="977437"/>
                  </a:lnTo>
                  <a:lnTo>
                    <a:pt x="12261" y="934233"/>
                  </a:lnTo>
                  <a:lnTo>
                    <a:pt x="5499" y="890231"/>
                  </a:lnTo>
                  <a:lnTo>
                    <a:pt x="1387" y="845497"/>
                  </a:lnTo>
                  <a:lnTo>
                    <a:pt x="0" y="8001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1139" y="2400331"/>
              <a:ext cx="952500" cy="876300"/>
            </a:xfrm>
            <a:custGeom>
              <a:avLst/>
              <a:gdLst/>
              <a:ahLst/>
              <a:cxnLst/>
              <a:rect l="l" t="t" r="r" b="b"/>
              <a:pathLst>
                <a:path w="952500" h="876300">
                  <a:moveTo>
                    <a:pt x="39789" y="800100"/>
                  </a:moveTo>
                  <a:lnTo>
                    <a:pt x="25341" y="802227"/>
                  </a:lnTo>
                  <a:lnTo>
                    <a:pt x="12368" y="809974"/>
                  </a:lnTo>
                  <a:lnTo>
                    <a:pt x="3437" y="822209"/>
                  </a:lnTo>
                  <a:lnTo>
                    <a:pt x="0" y="836422"/>
                  </a:lnTo>
                  <a:lnTo>
                    <a:pt x="2136" y="850872"/>
                  </a:lnTo>
                  <a:lnTo>
                    <a:pt x="9929" y="863822"/>
                  </a:lnTo>
                  <a:lnTo>
                    <a:pt x="22138" y="872791"/>
                  </a:lnTo>
                  <a:lnTo>
                    <a:pt x="36331" y="876236"/>
                  </a:lnTo>
                  <a:lnTo>
                    <a:pt x="50779" y="874109"/>
                  </a:lnTo>
                  <a:lnTo>
                    <a:pt x="63752" y="866362"/>
                  </a:lnTo>
                  <a:lnTo>
                    <a:pt x="72682" y="854126"/>
                  </a:lnTo>
                  <a:lnTo>
                    <a:pt x="75406" y="842867"/>
                  </a:lnTo>
                  <a:lnTo>
                    <a:pt x="42340" y="842867"/>
                  </a:lnTo>
                  <a:lnTo>
                    <a:pt x="33780" y="833469"/>
                  </a:lnTo>
                  <a:lnTo>
                    <a:pt x="60948" y="808662"/>
                  </a:lnTo>
                  <a:lnTo>
                    <a:pt x="53982" y="803544"/>
                  </a:lnTo>
                  <a:lnTo>
                    <a:pt x="39789" y="800100"/>
                  </a:lnTo>
                  <a:close/>
                </a:path>
                <a:path w="952500" h="876300">
                  <a:moveTo>
                    <a:pt x="60948" y="808662"/>
                  </a:moveTo>
                  <a:lnTo>
                    <a:pt x="33780" y="833469"/>
                  </a:lnTo>
                  <a:lnTo>
                    <a:pt x="42340" y="842867"/>
                  </a:lnTo>
                  <a:lnTo>
                    <a:pt x="69522" y="818050"/>
                  </a:lnTo>
                  <a:lnTo>
                    <a:pt x="66190" y="812514"/>
                  </a:lnTo>
                  <a:lnTo>
                    <a:pt x="60948" y="808662"/>
                  </a:lnTo>
                  <a:close/>
                </a:path>
                <a:path w="952500" h="876300">
                  <a:moveTo>
                    <a:pt x="69522" y="818050"/>
                  </a:moveTo>
                  <a:lnTo>
                    <a:pt x="42340" y="842867"/>
                  </a:lnTo>
                  <a:lnTo>
                    <a:pt x="75406" y="842867"/>
                  </a:lnTo>
                  <a:lnTo>
                    <a:pt x="76120" y="839914"/>
                  </a:lnTo>
                  <a:lnTo>
                    <a:pt x="73984" y="825464"/>
                  </a:lnTo>
                  <a:lnTo>
                    <a:pt x="69522" y="818050"/>
                  </a:lnTo>
                  <a:close/>
                </a:path>
                <a:path w="952500" h="876300">
                  <a:moveTo>
                    <a:pt x="882857" y="58191"/>
                  </a:moveTo>
                  <a:lnTo>
                    <a:pt x="60948" y="808662"/>
                  </a:lnTo>
                  <a:lnTo>
                    <a:pt x="66190" y="812514"/>
                  </a:lnTo>
                  <a:lnTo>
                    <a:pt x="69522" y="818050"/>
                  </a:lnTo>
                  <a:lnTo>
                    <a:pt x="891469" y="67609"/>
                  </a:lnTo>
                  <a:lnTo>
                    <a:pt x="886166" y="63722"/>
                  </a:lnTo>
                  <a:lnTo>
                    <a:pt x="882857" y="58191"/>
                  </a:lnTo>
                  <a:close/>
                </a:path>
                <a:path w="952500" h="876300">
                  <a:moveTo>
                    <a:pt x="951479" y="33369"/>
                  </a:moveTo>
                  <a:lnTo>
                    <a:pt x="910042" y="33369"/>
                  </a:lnTo>
                  <a:lnTo>
                    <a:pt x="918678" y="42767"/>
                  </a:lnTo>
                  <a:lnTo>
                    <a:pt x="891469" y="67609"/>
                  </a:lnTo>
                  <a:lnTo>
                    <a:pt x="898401" y="72691"/>
                  </a:lnTo>
                  <a:lnTo>
                    <a:pt x="912614" y="76136"/>
                  </a:lnTo>
                  <a:lnTo>
                    <a:pt x="927064" y="74009"/>
                  </a:lnTo>
                  <a:lnTo>
                    <a:pt x="940014" y="66262"/>
                  </a:lnTo>
                  <a:lnTo>
                    <a:pt x="948983" y="54026"/>
                  </a:lnTo>
                  <a:lnTo>
                    <a:pt x="952428" y="39814"/>
                  </a:lnTo>
                  <a:lnTo>
                    <a:pt x="951479" y="33369"/>
                  </a:lnTo>
                  <a:close/>
                </a:path>
                <a:path w="952500" h="876300">
                  <a:moveTo>
                    <a:pt x="910042" y="33369"/>
                  </a:moveTo>
                  <a:lnTo>
                    <a:pt x="882857" y="58191"/>
                  </a:lnTo>
                  <a:lnTo>
                    <a:pt x="886166" y="63722"/>
                  </a:lnTo>
                  <a:lnTo>
                    <a:pt x="891469" y="67609"/>
                  </a:lnTo>
                  <a:lnTo>
                    <a:pt x="918678" y="42767"/>
                  </a:lnTo>
                  <a:lnTo>
                    <a:pt x="910042" y="33369"/>
                  </a:lnTo>
                  <a:close/>
                </a:path>
                <a:path w="952500" h="876300">
                  <a:moveTo>
                    <a:pt x="916106" y="0"/>
                  </a:moveTo>
                  <a:lnTo>
                    <a:pt x="901656" y="2127"/>
                  </a:lnTo>
                  <a:lnTo>
                    <a:pt x="888706" y="9874"/>
                  </a:lnTo>
                  <a:lnTo>
                    <a:pt x="879736" y="22109"/>
                  </a:lnTo>
                  <a:lnTo>
                    <a:pt x="876292" y="36322"/>
                  </a:lnTo>
                  <a:lnTo>
                    <a:pt x="878419" y="50772"/>
                  </a:lnTo>
                  <a:lnTo>
                    <a:pt x="882857" y="58191"/>
                  </a:lnTo>
                  <a:lnTo>
                    <a:pt x="910042" y="33369"/>
                  </a:lnTo>
                  <a:lnTo>
                    <a:pt x="951479" y="33369"/>
                  </a:lnTo>
                  <a:lnTo>
                    <a:pt x="950301" y="25364"/>
                  </a:lnTo>
                  <a:lnTo>
                    <a:pt x="942554" y="12414"/>
                  </a:lnTo>
                  <a:lnTo>
                    <a:pt x="930318" y="3444"/>
                  </a:lnTo>
                  <a:lnTo>
                    <a:pt x="91610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95500" y="2438400"/>
              <a:ext cx="876300" cy="800100"/>
            </a:xfrm>
            <a:custGeom>
              <a:avLst/>
              <a:gdLst/>
              <a:ahLst/>
              <a:cxnLst/>
              <a:rect l="l" t="t" r="r" b="b"/>
              <a:pathLst>
                <a:path w="876300" h="800100">
                  <a:moveTo>
                    <a:pt x="0" y="0"/>
                  </a:moveTo>
                  <a:lnTo>
                    <a:pt x="876300" y="8001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81138" y="3200437"/>
              <a:ext cx="1828800" cy="876300"/>
            </a:xfrm>
            <a:custGeom>
              <a:avLst/>
              <a:gdLst/>
              <a:ahLst/>
              <a:cxnLst/>
              <a:rect l="l" t="t" r="r" b="b"/>
              <a:pathLst>
                <a:path w="1828800" h="876300">
                  <a:moveTo>
                    <a:pt x="1828723" y="39814"/>
                  </a:moveTo>
                  <a:lnTo>
                    <a:pt x="1827771" y="33362"/>
                  </a:lnTo>
                  <a:lnTo>
                    <a:pt x="1826602" y="25361"/>
                  </a:lnTo>
                  <a:lnTo>
                    <a:pt x="1818855" y="12407"/>
                  </a:lnTo>
                  <a:lnTo>
                    <a:pt x="1806613" y="3441"/>
                  </a:lnTo>
                  <a:lnTo>
                    <a:pt x="1792401" y="0"/>
                  </a:lnTo>
                  <a:lnTo>
                    <a:pt x="1777949" y="2120"/>
                  </a:lnTo>
                  <a:lnTo>
                    <a:pt x="1765007" y="9867"/>
                  </a:lnTo>
                  <a:lnTo>
                    <a:pt x="1756029" y="22110"/>
                  </a:lnTo>
                  <a:lnTo>
                    <a:pt x="1752587" y="36322"/>
                  </a:lnTo>
                  <a:lnTo>
                    <a:pt x="1754720" y="50774"/>
                  </a:lnTo>
                  <a:lnTo>
                    <a:pt x="1759153" y="58191"/>
                  </a:lnTo>
                  <a:lnTo>
                    <a:pt x="937450" y="808443"/>
                  </a:lnTo>
                  <a:lnTo>
                    <a:pt x="927061" y="802220"/>
                  </a:lnTo>
                  <a:lnTo>
                    <a:pt x="912609" y="800100"/>
                  </a:lnTo>
                  <a:lnTo>
                    <a:pt x="898398" y="803541"/>
                  </a:lnTo>
                  <a:lnTo>
                    <a:pt x="891463" y="808621"/>
                  </a:lnTo>
                  <a:lnTo>
                    <a:pt x="69519" y="58191"/>
                  </a:lnTo>
                  <a:lnTo>
                    <a:pt x="73977" y="50774"/>
                  </a:lnTo>
                  <a:lnTo>
                    <a:pt x="76111" y="36322"/>
                  </a:lnTo>
                  <a:lnTo>
                    <a:pt x="75399" y="33362"/>
                  </a:lnTo>
                  <a:lnTo>
                    <a:pt x="72682" y="22110"/>
                  </a:lnTo>
                  <a:lnTo>
                    <a:pt x="63754" y="9867"/>
                  </a:lnTo>
                  <a:lnTo>
                    <a:pt x="50774" y="2120"/>
                  </a:lnTo>
                  <a:lnTo>
                    <a:pt x="36322" y="0"/>
                  </a:lnTo>
                  <a:lnTo>
                    <a:pt x="22136" y="3441"/>
                  </a:lnTo>
                  <a:lnTo>
                    <a:pt x="9931" y="12407"/>
                  </a:lnTo>
                  <a:lnTo>
                    <a:pt x="2133" y="25361"/>
                  </a:lnTo>
                  <a:lnTo>
                    <a:pt x="0" y="39814"/>
                  </a:lnTo>
                  <a:lnTo>
                    <a:pt x="3429" y="54025"/>
                  </a:lnTo>
                  <a:lnTo>
                    <a:pt x="12369" y="66255"/>
                  </a:lnTo>
                  <a:lnTo>
                    <a:pt x="25336" y="74002"/>
                  </a:lnTo>
                  <a:lnTo>
                    <a:pt x="39789" y="76136"/>
                  </a:lnTo>
                  <a:lnTo>
                    <a:pt x="53975" y="72694"/>
                  </a:lnTo>
                  <a:lnTo>
                    <a:pt x="60947" y="67576"/>
                  </a:lnTo>
                  <a:lnTo>
                    <a:pt x="882853" y="818045"/>
                  </a:lnTo>
                  <a:lnTo>
                    <a:pt x="878420" y="825461"/>
                  </a:lnTo>
                  <a:lnTo>
                    <a:pt x="876287" y="839914"/>
                  </a:lnTo>
                  <a:lnTo>
                    <a:pt x="879729" y="854125"/>
                  </a:lnTo>
                  <a:lnTo>
                    <a:pt x="888707" y="866355"/>
                  </a:lnTo>
                  <a:lnTo>
                    <a:pt x="901649" y="874102"/>
                  </a:lnTo>
                  <a:lnTo>
                    <a:pt x="916101" y="876236"/>
                  </a:lnTo>
                  <a:lnTo>
                    <a:pt x="930313" y="872794"/>
                  </a:lnTo>
                  <a:lnTo>
                    <a:pt x="942555" y="863815"/>
                  </a:lnTo>
                  <a:lnTo>
                    <a:pt x="950302" y="850874"/>
                  </a:lnTo>
                  <a:lnTo>
                    <a:pt x="951471" y="842860"/>
                  </a:lnTo>
                  <a:lnTo>
                    <a:pt x="952423" y="836422"/>
                  </a:lnTo>
                  <a:lnTo>
                    <a:pt x="948982" y="822210"/>
                  </a:lnTo>
                  <a:lnTo>
                    <a:pt x="945896" y="818007"/>
                  </a:lnTo>
                  <a:lnTo>
                    <a:pt x="1767763" y="67614"/>
                  </a:lnTo>
                  <a:lnTo>
                    <a:pt x="1774698" y="72694"/>
                  </a:lnTo>
                  <a:lnTo>
                    <a:pt x="1788909" y="76136"/>
                  </a:lnTo>
                  <a:lnTo>
                    <a:pt x="1803361" y="74002"/>
                  </a:lnTo>
                  <a:lnTo>
                    <a:pt x="1816315" y="66255"/>
                  </a:lnTo>
                  <a:lnTo>
                    <a:pt x="1825282" y="54025"/>
                  </a:lnTo>
                  <a:lnTo>
                    <a:pt x="1828723" y="39814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9740" y="1039495"/>
            <a:ext cx="8298815" cy="136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29895" algn="l"/>
                <a:tab pos="1507490" algn="l"/>
                <a:tab pos="2096135" algn="l"/>
                <a:tab pos="3190240" algn="l"/>
                <a:tab pos="3998595" algn="l"/>
                <a:tab pos="4766310" algn="l"/>
                <a:tab pos="6386830" algn="l"/>
              </a:tabLst>
            </a:pPr>
            <a:r>
              <a:rPr sz="2400" spc="-10" dirty="0">
                <a:latin typeface="Arial"/>
                <a:cs typeface="Arial"/>
              </a:rPr>
              <a:t>4</a:t>
            </a:r>
            <a:r>
              <a:rPr sz="2400" dirty="0">
                <a:latin typeface="Arial"/>
                <a:cs typeface="Arial"/>
              </a:rPr>
              <a:t>.	</a:t>
            </a:r>
            <a:r>
              <a:rPr sz="2400" spc="-5" dirty="0">
                <a:latin typeface="Arial"/>
                <a:cs typeface="Arial"/>
              </a:rPr>
              <a:t>Loc</a:t>
            </a:r>
            <a:r>
              <a:rPr sz="2400" spc="-1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te	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ne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ther	fi</a:t>
            </a:r>
            <a:r>
              <a:rPr sz="2400" spc="-20" dirty="0">
                <a:latin typeface="Arial"/>
                <a:cs typeface="Arial"/>
              </a:rPr>
              <a:t>x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-5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no</a:t>
            </a:r>
            <a:r>
              <a:rPr sz="2400" spc="-5" dirty="0">
                <a:latin typeface="Arial"/>
                <a:cs typeface="Arial"/>
              </a:rPr>
              <a:t>r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permanent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i</a:t>
            </a:r>
            <a:r>
              <a:rPr sz="2400" spc="-15" dirty="0">
                <a:latin typeface="Arial"/>
                <a:cs typeface="Arial"/>
              </a:rPr>
              <a:t>n</a:t>
            </a:r>
            <a:r>
              <a:rPr sz="2400" spc="-5" dirty="0">
                <a:latin typeface="Arial"/>
                <a:cs typeface="Arial"/>
              </a:rPr>
              <a:t>stantaneo</a:t>
            </a:r>
            <a:r>
              <a:rPr sz="2400" spc="5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s  centres </a:t>
            </a:r>
            <a:r>
              <a:rPr sz="2400" spc="-5" dirty="0">
                <a:latin typeface="Arial"/>
                <a:cs typeface="Arial"/>
              </a:rPr>
              <a:t>by Aronhold </a:t>
            </a:r>
            <a:r>
              <a:rPr sz="2400" spc="-15" dirty="0">
                <a:latin typeface="Arial"/>
                <a:cs typeface="Arial"/>
              </a:rPr>
              <a:t>Kennedy’s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theorem.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Arial"/>
              <a:cs typeface="Arial"/>
            </a:endParaRPr>
          </a:p>
          <a:p>
            <a:pPr marL="16129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3444" y="3151708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51175" y="30755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0442" y="4046474"/>
            <a:ext cx="2233930" cy="63754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R="205740" algn="ctr">
              <a:lnSpc>
                <a:spcPct val="100000"/>
              </a:lnSpc>
              <a:spcBef>
                <a:spcPts val="345"/>
              </a:spcBef>
            </a:pP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32175" y="2540634"/>
            <a:ext cx="52787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9156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Draw a circle with any arbitrary  radius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At </a:t>
            </a:r>
            <a:r>
              <a:rPr sz="2400" spc="-5" dirty="0">
                <a:latin typeface="Arial"/>
                <a:cs typeface="Arial"/>
              </a:rPr>
              <a:t>equal distance locate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Links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1, 2, 3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&amp;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4 as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points </a:t>
            </a:r>
            <a:r>
              <a:rPr sz="2400" spc="-5" dirty="0">
                <a:latin typeface="Arial"/>
                <a:cs typeface="Arial"/>
              </a:rPr>
              <a:t>on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circle.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EXAMPLE-1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1181139" y="1790731"/>
            <a:ext cx="1828800" cy="1676400"/>
            <a:chOff x="1181139" y="1790731"/>
            <a:chExt cx="1828800" cy="1676400"/>
          </a:xfrm>
        </p:grpSpPr>
        <p:sp>
          <p:nvSpPr>
            <p:cNvPr id="5" name="object 5"/>
            <p:cNvSpPr/>
            <p:nvPr/>
          </p:nvSpPr>
          <p:spPr>
            <a:xfrm>
              <a:off x="1219200" y="1828800"/>
              <a:ext cx="1752600" cy="1600200"/>
            </a:xfrm>
            <a:custGeom>
              <a:avLst/>
              <a:gdLst/>
              <a:ahLst/>
              <a:cxnLst/>
              <a:rect l="l" t="t" r="r" b="b"/>
              <a:pathLst>
                <a:path w="1752600" h="1600200">
                  <a:moveTo>
                    <a:pt x="0" y="800100"/>
                  </a:moveTo>
                  <a:lnTo>
                    <a:pt x="1387" y="754702"/>
                  </a:lnTo>
                  <a:lnTo>
                    <a:pt x="5499" y="709968"/>
                  </a:lnTo>
                  <a:lnTo>
                    <a:pt x="12261" y="665966"/>
                  </a:lnTo>
                  <a:lnTo>
                    <a:pt x="21601" y="622762"/>
                  </a:lnTo>
                  <a:lnTo>
                    <a:pt x="33444" y="580425"/>
                  </a:lnTo>
                  <a:lnTo>
                    <a:pt x="47716" y="539023"/>
                  </a:lnTo>
                  <a:lnTo>
                    <a:pt x="64343" y="498621"/>
                  </a:lnTo>
                  <a:lnTo>
                    <a:pt x="83251" y="459290"/>
                  </a:lnTo>
                  <a:lnTo>
                    <a:pt x="104367" y="421094"/>
                  </a:lnTo>
                  <a:lnTo>
                    <a:pt x="127616" y="384104"/>
                  </a:lnTo>
                  <a:lnTo>
                    <a:pt x="152923" y="348385"/>
                  </a:lnTo>
                  <a:lnTo>
                    <a:pt x="180217" y="314006"/>
                  </a:lnTo>
                  <a:lnTo>
                    <a:pt x="209421" y="281034"/>
                  </a:lnTo>
                  <a:lnTo>
                    <a:pt x="240464" y="249537"/>
                  </a:lnTo>
                  <a:lnTo>
                    <a:pt x="273269" y="219582"/>
                  </a:lnTo>
                  <a:lnTo>
                    <a:pt x="307764" y="191237"/>
                  </a:lnTo>
                  <a:lnTo>
                    <a:pt x="343875" y="164569"/>
                  </a:lnTo>
                  <a:lnTo>
                    <a:pt x="381527" y="139646"/>
                  </a:lnTo>
                  <a:lnTo>
                    <a:pt x="420647" y="116537"/>
                  </a:lnTo>
                  <a:lnTo>
                    <a:pt x="461161" y="95307"/>
                  </a:lnTo>
                  <a:lnTo>
                    <a:pt x="502995" y="76025"/>
                  </a:lnTo>
                  <a:lnTo>
                    <a:pt x="546074" y="58758"/>
                  </a:lnTo>
                  <a:lnTo>
                    <a:pt x="590325" y="43575"/>
                  </a:lnTo>
                  <a:lnTo>
                    <a:pt x="635674" y="30542"/>
                  </a:lnTo>
                  <a:lnTo>
                    <a:pt x="682047" y="19727"/>
                  </a:lnTo>
                  <a:lnTo>
                    <a:pt x="729370" y="11197"/>
                  </a:lnTo>
                  <a:lnTo>
                    <a:pt x="777569" y="5021"/>
                  </a:lnTo>
                  <a:lnTo>
                    <a:pt x="826570" y="1266"/>
                  </a:lnTo>
                  <a:lnTo>
                    <a:pt x="876300" y="0"/>
                  </a:lnTo>
                  <a:lnTo>
                    <a:pt x="926029" y="1266"/>
                  </a:lnTo>
                  <a:lnTo>
                    <a:pt x="975030" y="5021"/>
                  </a:lnTo>
                  <a:lnTo>
                    <a:pt x="1023229" y="11197"/>
                  </a:lnTo>
                  <a:lnTo>
                    <a:pt x="1070552" y="19727"/>
                  </a:lnTo>
                  <a:lnTo>
                    <a:pt x="1116925" y="30542"/>
                  </a:lnTo>
                  <a:lnTo>
                    <a:pt x="1162274" y="43575"/>
                  </a:lnTo>
                  <a:lnTo>
                    <a:pt x="1206525" y="58758"/>
                  </a:lnTo>
                  <a:lnTo>
                    <a:pt x="1249604" y="76025"/>
                  </a:lnTo>
                  <a:lnTo>
                    <a:pt x="1291438" y="95307"/>
                  </a:lnTo>
                  <a:lnTo>
                    <a:pt x="1331952" y="116537"/>
                  </a:lnTo>
                  <a:lnTo>
                    <a:pt x="1371072" y="139646"/>
                  </a:lnTo>
                  <a:lnTo>
                    <a:pt x="1408724" y="164569"/>
                  </a:lnTo>
                  <a:lnTo>
                    <a:pt x="1444835" y="191237"/>
                  </a:lnTo>
                  <a:lnTo>
                    <a:pt x="1479330" y="219582"/>
                  </a:lnTo>
                  <a:lnTo>
                    <a:pt x="1512135" y="249537"/>
                  </a:lnTo>
                  <a:lnTo>
                    <a:pt x="1543178" y="281034"/>
                  </a:lnTo>
                  <a:lnTo>
                    <a:pt x="1572382" y="314006"/>
                  </a:lnTo>
                  <a:lnTo>
                    <a:pt x="1599676" y="348385"/>
                  </a:lnTo>
                  <a:lnTo>
                    <a:pt x="1624983" y="384104"/>
                  </a:lnTo>
                  <a:lnTo>
                    <a:pt x="1648232" y="421094"/>
                  </a:lnTo>
                  <a:lnTo>
                    <a:pt x="1669348" y="459290"/>
                  </a:lnTo>
                  <a:lnTo>
                    <a:pt x="1688256" y="498621"/>
                  </a:lnTo>
                  <a:lnTo>
                    <a:pt x="1704883" y="539023"/>
                  </a:lnTo>
                  <a:lnTo>
                    <a:pt x="1719155" y="580425"/>
                  </a:lnTo>
                  <a:lnTo>
                    <a:pt x="1730998" y="622762"/>
                  </a:lnTo>
                  <a:lnTo>
                    <a:pt x="1740338" y="665966"/>
                  </a:lnTo>
                  <a:lnTo>
                    <a:pt x="1747100" y="709968"/>
                  </a:lnTo>
                  <a:lnTo>
                    <a:pt x="1751212" y="754702"/>
                  </a:lnTo>
                  <a:lnTo>
                    <a:pt x="1752600" y="800100"/>
                  </a:lnTo>
                  <a:lnTo>
                    <a:pt x="1751212" y="845497"/>
                  </a:lnTo>
                  <a:lnTo>
                    <a:pt x="1747100" y="890231"/>
                  </a:lnTo>
                  <a:lnTo>
                    <a:pt x="1740338" y="934233"/>
                  </a:lnTo>
                  <a:lnTo>
                    <a:pt x="1730998" y="977437"/>
                  </a:lnTo>
                  <a:lnTo>
                    <a:pt x="1719155" y="1019774"/>
                  </a:lnTo>
                  <a:lnTo>
                    <a:pt x="1704883" y="1061176"/>
                  </a:lnTo>
                  <a:lnTo>
                    <a:pt x="1688256" y="1101578"/>
                  </a:lnTo>
                  <a:lnTo>
                    <a:pt x="1669348" y="1140909"/>
                  </a:lnTo>
                  <a:lnTo>
                    <a:pt x="1648232" y="1179105"/>
                  </a:lnTo>
                  <a:lnTo>
                    <a:pt x="1624983" y="1216095"/>
                  </a:lnTo>
                  <a:lnTo>
                    <a:pt x="1599676" y="1251814"/>
                  </a:lnTo>
                  <a:lnTo>
                    <a:pt x="1572382" y="1286193"/>
                  </a:lnTo>
                  <a:lnTo>
                    <a:pt x="1543178" y="1319165"/>
                  </a:lnTo>
                  <a:lnTo>
                    <a:pt x="1512135" y="1350662"/>
                  </a:lnTo>
                  <a:lnTo>
                    <a:pt x="1479330" y="1380617"/>
                  </a:lnTo>
                  <a:lnTo>
                    <a:pt x="1444835" y="1408962"/>
                  </a:lnTo>
                  <a:lnTo>
                    <a:pt x="1408724" y="1435630"/>
                  </a:lnTo>
                  <a:lnTo>
                    <a:pt x="1371072" y="1460553"/>
                  </a:lnTo>
                  <a:lnTo>
                    <a:pt x="1331952" y="1483662"/>
                  </a:lnTo>
                  <a:lnTo>
                    <a:pt x="1291438" y="1504892"/>
                  </a:lnTo>
                  <a:lnTo>
                    <a:pt x="1249604" y="1524174"/>
                  </a:lnTo>
                  <a:lnTo>
                    <a:pt x="1206525" y="1541441"/>
                  </a:lnTo>
                  <a:lnTo>
                    <a:pt x="1162274" y="1556624"/>
                  </a:lnTo>
                  <a:lnTo>
                    <a:pt x="1116925" y="1569657"/>
                  </a:lnTo>
                  <a:lnTo>
                    <a:pt x="1070552" y="1580472"/>
                  </a:lnTo>
                  <a:lnTo>
                    <a:pt x="1023229" y="1589002"/>
                  </a:lnTo>
                  <a:lnTo>
                    <a:pt x="975030" y="1595178"/>
                  </a:lnTo>
                  <a:lnTo>
                    <a:pt x="926029" y="1598933"/>
                  </a:lnTo>
                  <a:lnTo>
                    <a:pt x="876300" y="1600200"/>
                  </a:lnTo>
                  <a:lnTo>
                    <a:pt x="826570" y="1598933"/>
                  </a:lnTo>
                  <a:lnTo>
                    <a:pt x="777569" y="1595178"/>
                  </a:lnTo>
                  <a:lnTo>
                    <a:pt x="729370" y="1589002"/>
                  </a:lnTo>
                  <a:lnTo>
                    <a:pt x="682047" y="1580472"/>
                  </a:lnTo>
                  <a:lnTo>
                    <a:pt x="635674" y="1569657"/>
                  </a:lnTo>
                  <a:lnTo>
                    <a:pt x="590325" y="1556624"/>
                  </a:lnTo>
                  <a:lnTo>
                    <a:pt x="546074" y="1541441"/>
                  </a:lnTo>
                  <a:lnTo>
                    <a:pt x="502995" y="1524174"/>
                  </a:lnTo>
                  <a:lnTo>
                    <a:pt x="461161" y="1504892"/>
                  </a:lnTo>
                  <a:lnTo>
                    <a:pt x="420647" y="1483662"/>
                  </a:lnTo>
                  <a:lnTo>
                    <a:pt x="381527" y="1460553"/>
                  </a:lnTo>
                  <a:lnTo>
                    <a:pt x="343875" y="1435630"/>
                  </a:lnTo>
                  <a:lnTo>
                    <a:pt x="307764" y="1408962"/>
                  </a:lnTo>
                  <a:lnTo>
                    <a:pt x="273269" y="1380617"/>
                  </a:lnTo>
                  <a:lnTo>
                    <a:pt x="240464" y="1350662"/>
                  </a:lnTo>
                  <a:lnTo>
                    <a:pt x="209421" y="1319165"/>
                  </a:lnTo>
                  <a:lnTo>
                    <a:pt x="180217" y="1286193"/>
                  </a:lnTo>
                  <a:lnTo>
                    <a:pt x="152923" y="1251814"/>
                  </a:lnTo>
                  <a:lnTo>
                    <a:pt x="127616" y="1216095"/>
                  </a:lnTo>
                  <a:lnTo>
                    <a:pt x="104367" y="1179105"/>
                  </a:lnTo>
                  <a:lnTo>
                    <a:pt x="83251" y="1140909"/>
                  </a:lnTo>
                  <a:lnTo>
                    <a:pt x="64343" y="1101578"/>
                  </a:lnTo>
                  <a:lnTo>
                    <a:pt x="47716" y="1061176"/>
                  </a:lnTo>
                  <a:lnTo>
                    <a:pt x="33444" y="1019774"/>
                  </a:lnTo>
                  <a:lnTo>
                    <a:pt x="21601" y="977437"/>
                  </a:lnTo>
                  <a:lnTo>
                    <a:pt x="12261" y="934233"/>
                  </a:lnTo>
                  <a:lnTo>
                    <a:pt x="5499" y="890231"/>
                  </a:lnTo>
                  <a:lnTo>
                    <a:pt x="1387" y="845497"/>
                  </a:lnTo>
                  <a:lnTo>
                    <a:pt x="0" y="8001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1139" y="1790731"/>
              <a:ext cx="952500" cy="876300"/>
            </a:xfrm>
            <a:custGeom>
              <a:avLst/>
              <a:gdLst/>
              <a:ahLst/>
              <a:cxnLst/>
              <a:rect l="l" t="t" r="r" b="b"/>
              <a:pathLst>
                <a:path w="952500" h="876300">
                  <a:moveTo>
                    <a:pt x="39789" y="800100"/>
                  </a:moveTo>
                  <a:lnTo>
                    <a:pt x="25341" y="802227"/>
                  </a:lnTo>
                  <a:lnTo>
                    <a:pt x="12368" y="809974"/>
                  </a:lnTo>
                  <a:lnTo>
                    <a:pt x="3437" y="822209"/>
                  </a:lnTo>
                  <a:lnTo>
                    <a:pt x="0" y="836422"/>
                  </a:lnTo>
                  <a:lnTo>
                    <a:pt x="2136" y="850872"/>
                  </a:lnTo>
                  <a:lnTo>
                    <a:pt x="9929" y="863822"/>
                  </a:lnTo>
                  <a:lnTo>
                    <a:pt x="22138" y="872791"/>
                  </a:lnTo>
                  <a:lnTo>
                    <a:pt x="36331" y="876236"/>
                  </a:lnTo>
                  <a:lnTo>
                    <a:pt x="50779" y="874109"/>
                  </a:lnTo>
                  <a:lnTo>
                    <a:pt x="63752" y="866362"/>
                  </a:lnTo>
                  <a:lnTo>
                    <a:pt x="72682" y="854126"/>
                  </a:lnTo>
                  <a:lnTo>
                    <a:pt x="75406" y="842867"/>
                  </a:lnTo>
                  <a:lnTo>
                    <a:pt x="42340" y="842867"/>
                  </a:lnTo>
                  <a:lnTo>
                    <a:pt x="33780" y="833469"/>
                  </a:lnTo>
                  <a:lnTo>
                    <a:pt x="60948" y="808662"/>
                  </a:lnTo>
                  <a:lnTo>
                    <a:pt x="53982" y="803544"/>
                  </a:lnTo>
                  <a:lnTo>
                    <a:pt x="39789" y="800100"/>
                  </a:lnTo>
                  <a:close/>
                </a:path>
                <a:path w="952500" h="876300">
                  <a:moveTo>
                    <a:pt x="60948" y="808662"/>
                  </a:moveTo>
                  <a:lnTo>
                    <a:pt x="33780" y="833469"/>
                  </a:lnTo>
                  <a:lnTo>
                    <a:pt x="42340" y="842867"/>
                  </a:lnTo>
                  <a:lnTo>
                    <a:pt x="69522" y="818050"/>
                  </a:lnTo>
                  <a:lnTo>
                    <a:pt x="66190" y="812514"/>
                  </a:lnTo>
                  <a:lnTo>
                    <a:pt x="60948" y="808662"/>
                  </a:lnTo>
                  <a:close/>
                </a:path>
                <a:path w="952500" h="876300">
                  <a:moveTo>
                    <a:pt x="69522" y="818050"/>
                  </a:moveTo>
                  <a:lnTo>
                    <a:pt x="42340" y="842867"/>
                  </a:lnTo>
                  <a:lnTo>
                    <a:pt x="75406" y="842867"/>
                  </a:lnTo>
                  <a:lnTo>
                    <a:pt x="76120" y="839914"/>
                  </a:lnTo>
                  <a:lnTo>
                    <a:pt x="73984" y="825464"/>
                  </a:lnTo>
                  <a:lnTo>
                    <a:pt x="69522" y="818050"/>
                  </a:lnTo>
                  <a:close/>
                </a:path>
                <a:path w="952500" h="876300">
                  <a:moveTo>
                    <a:pt x="882857" y="58191"/>
                  </a:moveTo>
                  <a:lnTo>
                    <a:pt x="60948" y="808662"/>
                  </a:lnTo>
                  <a:lnTo>
                    <a:pt x="66190" y="812514"/>
                  </a:lnTo>
                  <a:lnTo>
                    <a:pt x="69522" y="818050"/>
                  </a:lnTo>
                  <a:lnTo>
                    <a:pt x="891469" y="67609"/>
                  </a:lnTo>
                  <a:lnTo>
                    <a:pt x="886166" y="63722"/>
                  </a:lnTo>
                  <a:lnTo>
                    <a:pt x="882857" y="58191"/>
                  </a:lnTo>
                  <a:close/>
                </a:path>
                <a:path w="952500" h="876300">
                  <a:moveTo>
                    <a:pt x="951479" y="33369"/>
                  </a:moveTo>
                  <a:lnTo>
                    <a:pt x="910042" y="33369"/>
                  </a:lnTo>
                  <a:lnTo>
                    <a:pt x="918678" y="42767"/>
                  </a:lnTo>
                  <a:lnTo>
                    <a:pt x="891469" y="67609"/>
                  </a:lnTo>
                  <a:lnTo>
                    <a:pt x="898401" y="72691"/>
                  </a:lnTo>
                  <a:lnTo>
                    <a:pt x="912614" y="76136"/>
                  </a:lnTo>
                  <a:lnTo>
                    <a:pt x="927064" y="74009"/>
                  </a:lnTo>
                  <a:lnTo>
                    <a:pt x="940014" y="66262"/>
                  </a:lnTo>
                  <a:lnTo>
                    <a:pt x="948983" y="54026"/>
                  </a:lnTo>
                  <a:lnTo>
                    <a:pt x="952428" y="39814"/>
                  </a:lnTo>
                  <a:lnTo>
                    <a:pt x="951479" y="33369"/>
                  </a:lnTo>
                  <a:close/>
                </a:path>
                <a:path w="952500" h="876300">
                  <a:moveTo>
                    <a:pt x="910042" y="33369"/>
                  </a:moveTo>
                  <a:lnTo>
                    <a:pt x="882857" y="58191"/>
                  </a:lnTo>
                  <a:lnTo>
                    <a:pt x="886166" y="63722"/>
                  </a:lnTo>
                  <a:lnTo>
                    <a:pt x="891469" y="67609"/>
                  </a:lnTo>
                  <a:lnTo>
                    <a:pt x="918678" y="42767"/>
                  </a:lnTo>
                  <a:lnTo>
                    <a:pt x="910042" y="33369"/>
                  </a:lnTo>
                  <a:close/>
                </a:path>
                <a:path w="952500" h="876300">
                  <a:moveTo>
                    <a:pt x="916106" y="0"/>
                  </a:moveTo>
                  <a:lnTo>
                    <a:pt x="901656" y="2127"/>
                  </a:lnTo>
                  <a:lnTo>
                    <a:pt x="888706" y="9874"/>
                  </a:lnTo>
                  <a:lnTo>
                    <a:pt x="879736" y="22109"/>
                  </a:lnTo>
                  <a:lnTo>
                    <a:pt x="876292" y="36322"/>
                  </a:lnTo>
                  <a:lnTo>
                    <a:pt x="878419" y="50772"/>
                  </a:lnTo>
                  <a:lnTo>
                    <a:pt x="882857" y="58191"/>
                  </a:lnTo>
                  <a:lnTo>
                    <a:pt x="910042" y="33369"/>
                  </a:lnTo>
                  <a:lnTo>
                    <a:pt x="951479" y="33369"/>
                  </a:lnTo>
                  <a:lnTo>
                    <a:pt x="950301" y="25364"/>
                  </a:lnTo>
                  <a:lnTo>
                    <a:pt x="942554" y="12414"/>
                  </a:lnTo>
                  <a:lnTo>
                    <a:pt x="930318" y="3444"/>
                  </a:lnTo>
                  <a:lnTo>
                    <a:pt x="91610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95500" y="1828800"/>
              <a:ext cx="876300" cy="800100"/>
            </a:xfrm>
            <a:custGeom>
              <a:avLst/>
              <a:gdLst/>
              <a:ahLst/>
              <a:cxnLst/>
              <a:rect l="l" t="t" r="r" b="b"/>
              <a:pathLst>
                <a:path w="876300" h="800100">
                  <a:moveTo>
                    <a:pt x="0" y="0"/>
                  </a:moveTo>
                  <a:lnTo>
                    <a:pt x="876300" y="8001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81138" y="2590837"/>
              <a:ext cx="1828800" cy="876300"/>
            </a:xfrm>
            <a:custGeom>
              <a:avLst/>
              <a:gdLst/>
              <a:ahLst/>
              <a:cxnLst/>
              <a:rect l="l" t="t" r="r" b="b"/>
              <a:pathLst>
                <a:path w="1828800" h="876300">
                  <a:moveTo>
                    <a:pt x="1828723" y="39814"/>
                  </a:moveTo>
                  <a:lnTo>
                    <a:pt x="1827771" y="33362"/>
                  </a:lnTo>
                  <a:lnTo>
                    <a:pt x="1826602" y="25361"/>
                  </a:lnTo>
                  <a:lnTo>
                    <a:pt x="1818855" y="12407"/>
                  </a:lnTo>
                  <a:lnTo>
                    <a:pt x="1806613" y="3441"/>
                  </a:lnTo>
                  <a:lnTo>
                    <a:pt x="1792401" y="0"/>
                  </a:lnTo>
                  <a:lnTo>
                    <a:pt x="1777949" y="2120"/>
                  </a:lnTo>
                  <a:lnTo>
                    <a:pt x="1765007" y="9867"/>
                  </a:lnTo>
                  <a:lnTo>
                    <a:pt x="1756029" y="22110"/>
                  </a:lnTo>
                  <a:lnTo>
                    <a:pt x="1752587" y="36322"/>
                  </a:lnTo>
                  <a:lnTo>
                    <a:pt x="1754720" y="50774"/>
                  </a:lnTo>
                  <a:lnTo>
                    <a:pt x="1759153" y="58191"/>
                  </a:lnTo>
                  <a:lnTo>
                    <a:pt x="937450" y="808443"/>
                  </a:lnTo>
                  <a:lnTo>
                    <a:pt x="927061" y="802220"/>
                  </a:lnTo>
                  <a:lnTo>
                    <a:pt x="912609" y="800100"/>
                  </a:lnTo>
                  <a:lnTo>
                    <a:pt x="898398" y="803541"/>
                  </a:lnTo>
                  <a:lnTo>
                    <a:pt x="891463" y="808621"/>
                  </a:lnTo>
                  <a:lnTo>
                    <a:pt x="69519" y="58191"/>
                  </a:lnTo>
                  <a:lnTo>
                    <a:pt x="73977" y="50774"/>
                  </a:lnTo>
                  <a:lnTo>
                    <a:pt x="76111" y="36322"/>
                  </a:lnTo>
                  <a:lnTo>
                    <a:pt x="75399" y="33362"/>
                  </a:lnTo>
                  <a:lnTo>
                    <a:pt x="72682" y="22110"/>
                  </a:lnTo>
                  <a:lnTo>
                    <a:pt x="63754" y="9867"/>
                  </a:lnTo>
                  <a:lnTo>
                    <a:pt x="50774" y="2120"/>
                  </a:lnTo>
                  <a:lnTo>
                    <a:pt x="36322" y="0"/>
                  </a:lnTo>
                  <a:lnTo>
                    <a:pt x="22136" y="3441"/>
                  </a:lnTo>
                  <a:lnTo>
                    <a:pt x="9931" y="12407"/>
                  </a:lnTo>
                  <a:lnTo>
                    <a:pt x="2133" y="25361"/>
                  </a:lnTo>
                  <a:lnTo>
                    <a:pt x="0" y="39814"/>
                  </a:lnTo>
                  <a:lnTo>
                    <a:pt x="3429" y="54025"/>
                  </a:lnTo>
                  <a:lnTo>
                    <a:pt x="12369" y="66255"/>
                  </a:lnTo>
                  <a:lnTo>
                    <a:pt x="25336" y="74002"/>
                  </a:lnTo>
                  <a:lnTo>
                    <a:pt x="39789" y="76136"/>
                  </a:lnTo>
                  <a:lnTo>
                    <a:pt x="53975" y="72694"/>
                  </a:lnTo>
                  <a:lnTo>
                    <a:pt x="60947" y="67576"/>
                  </a:lnTo>
                  <a:lnTo>
                    <a:pt x="882853" y="818045"/>
                  </a:lnTo>
                  <a:lnTo>
                    <a:pt x="878420" y="825461"/>
                  </a:lnTo>
                  <a:lnTo>
                    <a:pt x="876287" y="839914"/>
                  </a:lnTo>
                  <a:lnTo>
                    <a:pt x="879729" y="854125"/>
                  </a:lnTo>
                  <a:lnTo>
                    <a:pt x="888707" y="866355"/>
                  </a:lnTo>
                  <a:lnTo>
                    <a:pt x="901649" y="874102"/>
                  </a:lnTo>
                  <a:lnTo>
                    <a:pt x="916101" y="876236"/>
                  </a:lnTo>
                  <a:lnTo>
                    <a:pt x="930313" y="872794"/>
                  </a:lnTo>
                  <a:lnTo>
                    <a:pt x="942555" y="863815"/>
                  </a:lnTo>
                  <a:lnTo>
                    <a:pt x="950302" y="850874"/>
                  </a:lnTo>
                  <a:lnTo>
                    <a:pt x="951471" y="842860"/>
                  </a:lnTo>
                  <a:lnTo>
                    <a:pt x="952423" y="836422"/>
                  </a:lnTo>
                  <a:lnTo>
                    <a:pt x="948982" y="822210"/>
                  </a:lnTo>
                  <a:lnTo>
                    <a:pt x="945896" y="818007"/>
                  </a:lnTo>
                  <a:lnTo>
                    <a:pt x="1767763" y="67614"/>
                  </a:lnTo>
                  <a:lnTo>
                    <a:pt x="1774698" y="72694"/>
                  </a:lnTo>
                  <a:lnTo>
                    <a:pt x="1788909" y="76136"/>
                  </a:lnTo>
                  <a:lnTo>
                    <a:pt x="1803361" y="74002"/>
                  </a:lnTo>
                  <a:lnTo>
                    <a:pt x="1816315" y="66255"/>
                  </a:lnTo>
                  <a:lnTo>
                    <a:pt x="1825282" y="54025"/>
                  </a:lnTo>
                  <a:lnTo>
                    <a:pt x="1828723" y="39814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9200" y="2623058"/>
              <a:ext cx="1752600" cy="6350"/>
            </a:xfrm>
            <a:custGeom>
              <a:avLst/>
              <a:gdLst/>
              <a:ahLst/>
              <a:cxnLst/>
              <a:rect l="l" t="t" r="r" b="b"/>
              <a:pathLst>
                <a:path w="1752600" h="6350">
                  <a:moveTo>
                    <a:pt x="0" y="5841"/>
                  </a:moveTo>
                  <a:lnTo>
                    <a:pt x="1752600" y="0"/>
                  </a:lnTo>
                </a:path>
              </a:pathLst>
            </a:custGeom>
            <a:ln w="63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3444" y="25421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6397" y="1058418"/>
            <a:ext cx="1463040" cy="74041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2400" dirty="0">
                <a:latin typeface="Times New Roman"/>
                <a:cs typeface="Times New Roman"/>
              </a:rPr>
              <a:t>Locating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1400" spc="5" dirty="0">
                <a:latin typeface="Times New Roman"/>
                <a:cs typeface="Times New Roman"/>
              </a:rPr>
              <a:t>13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51175" y="24659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4339" y="3403346"/>
            <a:ext cx="2234565" cy="70421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17170" algn="ctr">
              <a:lnSpc>
                <a:spcPct val="100000"/>
              </a:lnSpc>
              <a:spcBef>
                <a:spcPts val="610"/>
              </a:spcBef>
            </a:pP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00526" y="1485087"/>
            <a:ext cx="389127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13 is </a:t>
            </a:r>
            <a:r>
              <a:rPr sz="1800" spc="-5" dirty="0">
                <a:latin typeface="Times New Roman"/>
                <a:cs typeface="Times New Roman"/>
              </a:rPr>
              <a:t>common </a:t>
            </a:r>
            <a:r>
              <a:rPr sz="1800" dirty="0">
                <a:latin typeface="Times New Roman"/>
                <a:cs typeface="Times New Roman"/>
              </a:rPr>
              <a:t>side to </a:t>
            </a:r>
            <a:r>
              <a:rPr sz="1800" spc="-10" dirty="0">
                <a:latin typeface="Times New Roman"/>
                <a:cs typeface="Times New Roman"/>
              </a:rPr>
              <a:t>Triangle </a:t>
            </a:r>
            <a:r>
              <a:rPr sz="1800" dirty="0">
                <a:latin typeface="Times New Roman"/>
                <a:cs typeface="Times New Roman"/>
              </a:rPr>
              <a:t>134 &amp;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123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32175" y="2388234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13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41775" y="2083434"/>
            <a:ext cx="690245" cy="845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8309" algn="l"/>
              </a:tabLst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14	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34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48309" algn="l"/>
              </a:tabLst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	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23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728974" y="2355595"/>
            <a:ext cx="309880" cy="431800"/>
          </a:xfrm>
          <a:custGeom>
            <a:avLst/>
            <a:gdLst/>
            <a:ahLst/>
            <a:cxnLst/>
            <a:rect l="l" t="t" r="r" b="b"/>
            <a:pathLst>
              <a:path w="309879" h="431800">
                <a:moveTo>
                  <a:pt x="309626" y="6604"/>
                </a:moveTo>
                <a:lnTo>
                  <a:pt x="207264" y="0"/>
                </a:lnTo>
                <a:lnTo>
                  <a:pt x="204216" y="2667"/>
                </a:lnTo>
                <a:lnTo>
                  <a:pt x="203962" y="6096"/>
                </a:lnTo>
                <a:lnTo>
                  <a:pt x="203835" y="9652"/>
                </a:lnTo>
                <a:lnTo>
                  <a:pt x="206375" y="12700"/>
                </a:lnTo>
                <a:lnTo>
                  <a:pt x="209931" y="12827"/>
                </a:lnTo>
                <a:lnTo>
                  <a:pt x="274662" y="17030"/>
                </a:lnTo>
                <a:lnTo>
                  <a:pt x="2032" y="153289"/>
                </a:lnTo>
                <a:lnTo>
                  <a:pt x="4826" y="159004"/>
                </a:lnTo>
                <a:lnTo>
                  <a:pt x="0" y="163068"/>
                </a:lnTo>
                <a:lnTo>
                  <a:pt x="205397" y="408000"/>
                </a:lnTo>
                <a:lnTo>
                  <a:pt x="144526" y="386080"/>
                </a:lnTo>
                <a:lnTo>
                  <a:pt x="141224" y="384937"/>
                </a:lnTo>
                <a:lnTo>
                  <a:pt x="137541" y="386588"/>
                </a:lnTo>
                <a:lnTo>
                  <a:pt x="136398" y="389890"/>
                </a:lnTo>
                <a:lnTo>
                  <a:pt x="135128" y="393192"/>
                </a:lnTo>
                <a:lnTo>
                  <a:pt x="136906" y="396875"/>
                </a:lnTo>
                <a:lnTo>
                  <a:pt x="140208" y="398018"/>
                </a:lnTo>
                <a:lnTo>
                  <a:pt x="233426" y="431546"/>
                </a:lnTo>
                <a:lnTo>
                  <a:pt x="232460" y="425958"/>
                </a:lnTo>
                <a:lnTo>
                  <a:pt x="216662" y="333883"/>
                </a:lnTo>
                <a:lnTo>
                  <a:pt x="216154" y="330454"/>
                </a:lnTo>
                <a:lnTo>
                  <a:pt x="212852" y="328168"/>
                </a:lnTo>
                <a:lnTo>
                  <a:pt x="209296" y="328676"/>
                </a:lnTo>
                <a:lnTo>
                  <a:pt x="205867" y="329311"/>
                </a:lnTo>
                <a:lnTo>
                  <a:pt x="203581" y="332613"/>
                </a:lnTo>
                <a:lnTo>
                  <a:pt x="204216" y="336042"/>
                </a:lnTo>
                <a:lnTo>
                  <a:pt x="215099" y="399783"/>
                </a:lnTo>
                <a:lnTo>
                  <a:pt x="14820" y="161124"/>
                </a:lnTo>
                <a:lnTo>
                  <a:pt x="280225" y="28422"/>
                </a:lnTo>
                <a:lnTo>
                  <a:pt x="299961" y="18542"/>
                </a:lnTo>
                <a:lnTo>
                  <a:pt x="301244" y="17907"/>
                </a:lnTo>
                <a:lnTo>
                  <a:pt x="280225" y="28422"/>
                </a:lnTo>
                <a:lnTo>
                  <a:pt x="242824" y="85471"/>
                </a:lnTo>
                <a:lnTo>
                  <a:pt x="243713" y="89408"/>
                </a:lnTo>
                <a:lnTo>
                  <a:pt x="246634" y="91313"/>
                </a:lnTo>
                <a:lnTo>
                  <a:pt x="249555" y="93345"/>
                </a:lnTo>
                <a:lnTo>
                  <a:pt x="253492" y="92456"/>
                </a:lnTo>
                <a:lnTo>
                  <a:pt x="309626" y="6604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108828" y="2235834"/>
            <a:ext cx="37706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Therefore, I</a:t>
            </a:r>
            <a:r>
              <a:rPr sz="1200" dirty="0">
                <a:latin typeface="Times New Roman"/>
                <a:cs typeface="Times New Roman"/>
              </a:rPr>
              <a:t>13 </a:t>
            </a:r>
            <a:r>
              <a:rPr sz="1800" dirty="0">
                <a:latin typeface="Times New Roman"/>
                <a:cs typeface="Times New Roman"/>
              </a:rPr>
              <a:t>lies on the intersection of  the lines joining the points I</a:t>
            </a:r>
            <a:r>
              <a:rPr sz="1200" dirty="0">
                <a:latin typeface="Times New Roman"/>
                <a:cs typeface="Times New Roman"/>
              </a:rPr>
              <a:t>14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34 </a:t>
            </a:r>
            <a:r>
              <a:rPr sz="1800" dirty="0">
                <a:latin typeface="Times New Roman"/>
                <a:cs typeface="Times New Roman"/>
              </a:rPr>
              <a:t>&amp; </a:t>
            </a:r>
            <a:r>
              <a:rPr sz="1800" spc="-5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12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23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473128" y="3016497"/>
            <a:ext cx="2225948" cy="2909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EXAMPLE-1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1181139" y="1790731"/>
            <a:ext cx="1828800" cy="1676400"/>
            <a:chOff x="1181139" y="1790731"/>
            <a:chExt cx="1828800" cy="1676400"/>
          </a:xfrm>
        </p:grpSpPr>
        <p:sp>
          <p:nvSpPr>
            <p:cNvPr id="5" name="object 5"/>
            <p:cNvSpPr/>
            <p:nvPr/>
          </p:nvSpPr>
          <p:spPr>
            <a:xfrm>
              <a:off x="1219200" y="1828800"/>
              <a:ext cx="1752600" cy="1600200"/>
            </a:xfrm>
            <a:custGeom>
              <a:avLst/>
              <a:gdLst/>
              <a:ahLst/>
              <a:cxnLst/>
              <a:rect l="l" t="t" r="r" b="b"/>
              <a:pathLst>
                <a:path w="1752600" h="1600200">
                  <a:moveTo>
                    <a:pt x="0" y="800100"/>
                  </a:moveTo>
                  <a:lnTo>
                    <a:pt x="1387" y="754702"/>
                  </a:lnTo>
                  <a:lnTo>
                    <a:pt x="5499" y="709968"/>
                  </a:lnTo>
                  <a:lnTo>
                    <a:pt x="12261" y="665966"/>
                  </a:lnTo>
                  <a:lnTo>
                    <a:pt x="21601" y="622762"/>
                  </a:lnTo>
                  <a:lnTo>
                    <a:pt x="33444" y="580425"/>
                  </a:lnTo>
                  <a:lnTo>
                    <a:pt x="47716" y="539023"/>
                  </a:lnTo>
                  <a:lnTo>
                    <a:pt x="64343" y="498621"/>
                  </a:lnTo>
                  <a:lnTo>
                    <a:pt x="83251" y="459290"/>
                  </a:lnTo>
                  <a:lnTo>
                    <a:pt x="104367" y="421094"/>
                  </a:lnTo>
                  <a:lnTo>
                    <a:pt x="127616" y="384104"/>
                  </a:lnTo>
                  <a:lnTo>
                    <a:pt x="152923" y="348385"/>
                  </a:lnTo>
                  <a:lnTo>
                    <a:pt x="180217" y="314006"/>
                  </a:lnTo>
                  <a:lnTo>
                    <a:pt x="209421" y="281034"/>
                  </a:lnTo>
                  <a:lnTo>
                    <a:pt x="240464" y="249537"/>
                  </a:lnTo>
                  <a:lnTo>
                    <a:pt x="273269" y="219582"/>
                  </a:lnTo>
                  <a:lnTo>
                    <a:pt x="307764" y="191237"/>
                  </a:lnTo>
                  <a:lnTo>
                    <a:pt x="343875" y="164569"/>
                  </a:lnTo>
                  <a:lnTo>
                    <a:pt x="381527" y="139646"/>
                  </a:lnTo>
                  <a:lnTo>
                    <a:pt x="420647" y="116537"/>
                  </a:lnTo>
                  <a:lnTo>
                    <a:pt x="461161" y="95307"/>
                  </a:lnTo>
                  <a:lnTo>
                    <a:pt x="502995" y="76025"/>
                  </a:lnTo>
                  <a:lnTo>
                    <a:pt x="546074" y="58758"/>
                  </a:lnTo>
                  <a:lnTo>
                    <a:pt x="590325" y="43575"/>
                  </a:lnTo>
                  <a:lnTo>
                    <a:pt x="635674" y="30542"/>
                  </a:lnTo>
                  <a:lnTo>
                    <a:pt x="682047" y="19727"/>
                  </a:lnTo>
                  <a:lnTo>
                    <a:pt x="729370" y="11197"/>
                  </a:lnTo>
                  <a:lnTo>
                    <a:pt x="777569" y="5021"/>
                  </a:lnTo>
                  <a:lnTo>
                    <a:pt x="826570" y="1266"/>
                  </a:lnTo>
                  <a:lnTo>
                    <a:pt x="876300" y="0"/>
                  </a:lnTo>
                  <a:lnTo>
                    <a:pt x="926029" y="1266"/>
                  </a:lnTo>
                  <a:lnTo>
                    <a:pt x="975030" y="5021"/>
                  </a:lnTo>
                  <a:lnTo>
                    <a:pt x="1023229" y="11197"/>
                  </a:lnTo>
                  <a:lnTo>
                    <a:pt x="1070552" y="19727"/>
                  </a:lnTo>
                  <a:lnTo>
                    <a:pt x="1116925" y="30542"/>
                  </a:lnTo>
                  <a:lnTo>
                    <a:pt x="1162274" y="43575"/>
                  </a:lnTo>
                  <a:lnTo>
                    <a:pt x="1206525" y="58758"/>
                  </a:lnTo>
                  <a:lnTo>
                    <a:pt x="1249604" y="76025"/>
                  </a:lnTo>
                  <a:lnTo>
                    <a:pt x="1291438" y="95307"/>
                  </a:lnTo>
                  <a:lnTo>
                    <a:pt x="1331952" y="116537"/>
                  </a:lnTo>
                  <a:lnTo>
                    <a:pt x="1371072" y="139646"/>
                  </a:lnTo>
                  <a:lnTo>
                    <a:pt x="1408724" y="164569"/>
                  </a:lnTo>
                  <a:lnTo>
                    <a:pt x="1444835" y="191237"/>
                  </a:lnTo>
                  <a:lnTo>
                    <a:pt x="1479330" y="219582"/>
                  </a:lnTo>
                  <a:lnTo>
                    <a:pt x="1512135" y="249537"/>
                  </a:lnTo>
                  <a:lnTo>
                    <a:pt x="1543178" y="281034"/>
                  </a:lnTo>
                  <a:lnTo>
                    <a:pt x="1572382" y="314006"/>
                  </a:lnTo>
                  <a:lnTo>
                    <a:pt x="1599676" y="348385"/>
                  </a:lnTo>
                  <a:lnTo>
                    <a:pt x="1624983" y="384104"/>
                  </a:lnTo>
                  <a:lnTo>
                    <a:pt x="1648232" y="421094"/>
                  </a:lnTo>
                  <a:lnTo>
                    <a:pt x="1669348" y="459290"/>
                  </a:lnTo>
                  <a:lnTo>
                    <a:pt x="1688256" y="498621"/>
                  </a:lnTo>
                  <a:lnTo>
                    <a:pt x="1704883" y="539023"/>
                  </a:lnTo>
                  <a:lnTo>
                    <a:pt x="1719155" y="580425"/>
                  </a:lnTo>
                  <a:lnTo>
                    <a:pt x="1730998" y="622762"/>
                  </a:lnTo>
                  <a:lnTo>
                    <a:pt x="1740338" y="665966"/>
                  </a:lnTo>
                  <a:lnTo>
                    <a:pt x="1747100" y="709968"/>
                  </a:lnTo>
                  <a:lnTo>
                    <a:pt x="1751212" y="754702"/>
                  </a:lnTo>
                  <a:lnTo>
                    <a:pt x="1752600" y="800100"/>
                  </a:lnTo>
                  <a:lnTo>
                    <a:pt x="1751212" y="845497"/>
                  </a:lnTo>
                  <a:lnTo>
                    <a:pt x="1747100" y="890231"/>
                  </a:lnTo>
                  <a:lnTo>
                    <a:pt x="1740338" y="934233"/>
                  </a:lnTo>
                  <a:lnTo>
                    <a:pt x="1730998" y="977437"/>
                  </a:lnTo>
                  <a:lnTo>
                    <a:pt x="1719155" y="1019774"/>
                  </a:lnTo>
                  <a:lnTo>
                    <a:pt x="1704883" y="1061176"/>
                  </a:lnTo>
                  <a:lnTo>
                    <a:pt x="1688256" y="1101578"/>
                  </a:lnTo>
                  <a:lnTo>
                    <a:pt x="1669348" y="1140909"/>
                  </a:lnTo>
                  <a:lnTo>
                    <a:pt x="1648232" y="1179105"/>
                  </a:lnTo>
                  <a:lnTo>
                    <a:pt x="1624983" y="1216095"/>
                  </a:lnTo>
                  <a:lnTo>
                    <a:pt x="1599676" y="1251814"/>
                  </a:lnTo>
                  <a:lnTo>
                    <a:pt x="1572382" y="1286193"/>
                  </a:lnTo>
                  <a:lnTo>
                    <a:pt x="1543178" y="1319165"/>
                  </a:lnTo>
                  <a:lnTo>
                    <a:pt x="1512135" y="1350662"/>
                  </a:lnTo>
                  <a:lnTo>
                    <a:pt x="1479330" y="1380617"/>
                  </a:lnTo>
                  <a:lnTo>
                    <a:pt x="1444835" y="1408962"/>
                  </a:lnTo>
                  <a:lnTo>
                    <a:pt x="1408724" y="1435630"/>
                  </a:lnTo>
                  <a:lnTo>
                    <a:pt x="1371072" y="1460553"/>
                  </a:lnTo>
                  <a:lnTo>
                    <a:pt x="1331952" y="1483662"/>
                  </a:lnTo>
                  <a:lnTo>
                    <a:pt x="1291438" y="1504892"/>
                  </a:lnTo>
                  <a:lnTo>
                    <a:pt x="1249604" y="1524174"/>
                  </a:lnTo>
                  <a:lnTo>
                    <a:pt x="1206525" y="1541441"/>
                  </a:lnTo>
                  <a:lnTo>
                    <a:pt x="1162274" y="1556624"/>
                  </a:lnTo>
                  <a:lnTo>
                    <a:pt x="1116925" y="1569657"/>
                  </a:lnTo>
                  <a:lnTo>
                    <a:pt x="1070552" y="1580472"/>
                  </a:lnTo>
                  <a:lnTo>
                    <a:pt x="1023229" y="1589002"/>
                  </a:lnTo>
                  <a:lnTo>
                    <a:pt x="975030" y="1595178"/>
                  </a:lnTo>
                  <a:lnTo>
                    <a:pt x="926029" y="1598933"/>
                  </a:lnTo>
                  <a:lnTo>
                    <a:pt x="876300" y="1600200"/>
                  </a:lnTo>
                  <a:lnTo>
                    <a:pt x="826570" y="1598933"/>
                  </a:lnTo>
                  <a:lnTo>
                    <a:pt x="777569" y="1595178"/>
                  </a:lnTo>
                  <a:lnTo>
                    <a:pt x="729370" y="1589002"/>
                  </a:lnTo>
                  <a:lnTo>
                    <a:pt x="682047" y="1580472"/>
                  </a:lnTo>
                  <a:lnTo>
                    <a:pt x="635674" y="1569657"/>
                  </a:lnTo>
                  <a:lnTo>
                    <a:pt x="590325" y="1556624"/>
                  </a:lnTo>
                  <a:lnTo>
                    <a:pt x="546074" y="1541441"/>
                  </a:lnTo>
                  <a:lnTo>
                    <a:pt x="502995" y="1524174"/>
                  </a:lnTo>
                  <a:lnTo>
                    <a:pt x="461161" y="1504892"/>
                  </a:lnTo>
                  <a:lnTo>
                    <a:pt x="420647" y="1483662"/>
                  </a:lnTo>
                  <a:lnTo>
                    <a:pt x="381527" y="1460553"/>
                  </a:lnTo>
                  <a:lnTo>
                    <a:pt x="343875" y="1435630"/>
                  </a:lnTo>
                  <a:lnTo>
                    <a:pt x="307764" y="1408962"/>
                  </a:lnTo>
                  <a:lnTo>
                    <a:pt x="273269" y="1380617"/>
                  </a:lnTo>
                  <a:lnTo>
                    <a:pt x="240464" y="1350662"/>
                  </a:lnTo>
                  <a:lnTo>
                    <a:pt x="209421" y="1319165"/>
                  </a:lnTo>
                  <a:lnTo>
                    <a:pt x="180217" y="1286193"/>
                  </a:lnTo>
                  <a:lnTo>
                    <a:pt x="152923" y="1251814"/>
                  </a:lnTo>
                  <a:lnTo>
                    <a:pt x="127616" y="1216095"/>
                  </a:lnTo>
                  <a:lnTo>
                    <a:pt x="104367" y="1179105"/>
                  </a:lnTo>
                  <a:lnTo>
                    <a:pt x="83251" y="1140909"/>
                  </a:lnTo>
                  <a:lnTo>
                    <a:pt x="64343" y="1101578"/>
                  </a:lnTo>
                  <a:lnTo>
                    <a:pt x="47716" y="1061176"/>
                  </a:lnTo>
                  <a:lnTo>
                    <a:pt x="33444" y="1019774"/>
                  </a:lnTo>
                  <a:lnTo>
                    <a:pt x="21601" y="977437"/>
                  </a:lnTo>
                  <a:lnTo>
                    <a:pt x="12261" y="934233"/>
                  </a:lnTo>
                  <a:lnTo>
                    <a:pt x="5499" y="890231"/>
                  </a:lnTo>
                  <a:lnTo>
                    <a:pt x="1387" y="845497"/>
                  </a:lnTo>
                  <a:lnTo>
                    <a:pt x="0" y="8001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1139" y="1790731"/>
              <a:ext cx="952500" cy="876300"/>
            </a:xfrm>
            <a:custGeom>
              <a:avLst/>
              <a:gdLst/>
              <a:ahLst/>
              <a:cxnLst/>
              <a:rect l="l" t="t" r="r" b="b"/>
              <a:pathLst>
                <a:path w="952500" h="876300">
                  <a:moveTo>
                    <a:pt x="39789" y="800100"/>
                  </a:moveTo>
                  <a:lnTo>
                    <a:pt x="25341" y="802227"/>
                  </a:lnTo>
                  <a:lnTo>
                    <a:pt x="12368" y="809974"/>
                  </a:lnTo>
                  <a:lnTo>
                    <a:pt x="3437" y="822209"/>
                  </a:lnTo>
                  <a:lnTo>
                    <a:pt x="0" y="836422"/>
                  </a:lnTo>
                  <a:lnTo>
                    <a:pt x="2136" y="850872"/>
                  </a:lnTo>
                  <a:lnTo>
                    <a:pt x="9929" y="863822"/>
                  </a:lnTo>
                  <a:lnTo>
                    <a:pt x="22138" y="872791"/>
                  </a:lnTo>
                  <a:lnTo>
                    <a:pt x="36331" y="876236"/>
                  </a:lnTo>
                  <a:lnTo>
                    <a:pt x="50779" y="874109"/>
                  </a:lnTo>
                  <a:lnTo>
                    <a:pt x="63752" y="866362"/>
                  </a:lnTo>
                  <a:lnTo>
                    <a:pt x="72682" y="854126"/>
                  </a:lnTo>
                  <a:lnTo>
                    <a:pt x="75406" y="842867"/>
                  </a:lnTo>
                  <a:lnTo>
                    <a:pt x="42340" y="842867"/>
                  </a:lnTo>
                  <a:lnTo>
                    <a:pt x="33780" y="833469"/>
                  </a:lnTo>
                  <a:lnTo>
                    <a:pt x="60948" y="808662"/>
                  </a:lnTo>
                  <a:lnTo>
                    <a:pt x="53982" y="803544"/>
                  </a:lnTo>
                  <a:lnTo>
                    <a:pt x="39789" y="800100"/>
                  </a:lnTo>
                  <a:close/>
                </a:path>
                <a:path w="952500" h="876300">
                  <a:moveTo>
                    <a:pt x="60948" y="808662"/>
                  </a:moveTo>
                  <a:lnTo>
                    <a:pt x="33780" y="833469"/>
                  </a:lnTo>
                  <a:lnTo>
                    <a:pt x="42340" y="842867"/>
                  </a:lnTo>
                  <a:lnTo>
                    <a:pt x="69522" y="818050"/>
                  </a:lnTo>
                  <a:lnTo>
                    <a:pt x="66190" y="812514"/>
                  </a:lnTo>
                  <a:lnTo>
                    <a:pt x="60948" y="808662"/>
                  </a:lnTo>
                  <a:close/>
                </a:path>
                <a:path w="952500" h="876300">
                  <a:moveTo>
                    <a:pt x="69522" y="818050"/>
                  </a:moveTo>
                  <a:lnTo>
                    <a:pt x="42340" y="842867"/>
                  </a:lnTo>
                  <a:lnTo>
                    <a:pt x="75406" y="842867"/>
                  </a:lnTo>
                  <a:lnTo>
                    <a:pt x="76120" y="839914"/>
                  </a:lnTo>
                  <a:lnTo>
                    <a:pt x="73984" y="825464"/>
                  </a:lnTo>
                  <a:lnTo>
                    <a:pt x="69522" y="818050"/>
                  </a:lnTo>
                  <a:close/>
                </a:path>
                <a:path w="952500" h="876300">
                  <a:moveTo>
                    <a:pt x="882857" y="58191"/>
                  </a:moveTo>
                  <a:lnTo>
                    <a:pt x="60948" y="808662"/>
                  </a:lnTo>
                  <a:lnTo>
                    <a:pt x="66190" y="812514"/>
                  </a:lnTo>
                  <a:lnTo>
                    <a:pt x="69522" y="818050"/>
                  </a:lnTo>
                  <a:lnTo>
                    <a:pt x="891469" y="67609"/>
                  </a:lnTo>
                  <a:lnTo>
                    <a:pt x="886166" y="63722"/>
                  </a:lnTo>
                  <a:lnTo>
                    <a:pt x="882857" y="58191"/>
                  </a:lnTo>
                  <a:close/>
                </a:path>
                <a:path w="952500" h="876300">
                  <a:moveTo>
                    <a:pt x="951479" y="33369"/>
                  </a:moveTo>
                  <a:lnTo>
                    <a:pt x="910042" y="33369"/>
                  </a:lnTo>
                  <a:lnTo>
                    <a:pt x="918678" y="42767"/>
                  </a:lnTo>
                  <a:lnTo>
                    <a:pt x="891469" y="67609"/>
                  </a:lnTo>
                  <a:lnTo>
                    <a:pt x="898401" y="72691"/>
                  </a:lnTo>
                  <a:lnTo>
                    <a:pt x="912614" y="76136"/>
                  </a:lnTo>
                  <a:lnTo>
                    <a:pt x="927064" y="74009"/>
                  </a:lnTo>
                  <a:lnTo>
                    <a:pt x="940014" y="66262"/>
                  </a:lnTo>
                  <a:lnTo>
                    <a:pt x="948983" y="54026"/>
                  </a:lnTo>
                  <a:lnTo>
                    <a:pt x="952428" y="39814"/>
                  </a:lnTo>
                  <a:lnTo>
                    <a:pt x="951479" y="33369"/>
                  </a:lnTo>
                  <a:close/>
                </a:path>
                <a:path w="952500" h="876300">
                  <a:moveTo>
                    <a:pt x="910042" y="33369"/>
                  </a:moveTo>
                  <a:lnTo>
                    <a:pt x="882857" y="58191"/>
                  </a:lnTo>
                  <a:lnTo>
                    <a:pt x="886166" y="63722"/>
                  </a:lnTo>
                  <a:lnTo>
                    <a:pt x="891469" y="67609"/>
                  </a:lnTo>
                  <a:lnTo>
                    <a:pt x="918678" y="42767"/>
                  </a:lnTo>
                  <a:lnTo>
                    <a:pt x="910042" y="33369"/>
                  </a:lnTo>
                  <a:close/>
                </a:path>
                <a:path w="952500" h="876300">
                  <a:moveTo>
                    <a:pt x="916106" y="0"/>
                  </a:moveTo>
                  <a:lnTo>
                    <a:pt x="901656" y="2127"/>
                  </a:lnTo>
                  <a:lnTo>
                    <a:pt x="888706" y="9874"/>
                  </a:lnTo>
                  <a:lnTo>
                    <a:pt x="879736" y="22109"/>
                  </a:lnTo>
                  <a:lnTo>
                    <a:pt x="876292" y="36322"/>
                  </a:lnTo>
                  <a:lnTo>
                    <a:pt x="878419" y="50772"/>
                  </a:lnTo>
                  <a:lnTo>
                    <a:pt x="882857" y="58191"/>
                  </a:lnTo>
                  <a:lnTo>
                    <a:pt x="910042" y="33369"/>
                  </a:lnTo>
                  <a:lnTo>
                    <a:pt x="951479" y="33369"/>
                  </a:lnTo>
                  <a:lnTo>
                    <a:pt x="950301" y="25364"/>
                  </a:lnTo>
                  <a:lnTo>
                    <a:pt x="942554" y="12414"/>
                  </a:lnTo>
                  <a:lnTo>
                    <a:pt x="930318" y="3444"/>
                  </a:lnTo>
                  <a:lnTo>
                    <a:pt x="91610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95500" y="1828800"/>
              <a:ext cx="876300" cy="800100"/>
            </a:xfrm>
            <a:custGeom>
              <a:avLst/>
              <a:gdLst/>
              <a:ahLst/>
              <a:cxnLst/>
              <a:rect l="l" t="t" r="r" b="b"/>
              <a:pathLst>
                <a:path w="876300" h="800100">
                  <a:moveTo>
                    <a:pt x="0" y="0"/>
                  </a:moveTo>
                  <a:lnTo>
                    <a:pt x="876300" y="8001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81138" y="2590837"/>
              <a:ext cx="1828800" cy="876300"/>
            </a:xfrm>
            <a:custGeom>
              <a:avLst/>
              <a:gdLst/>
              <a:ahLst/>
              <a:cxnLst/>
              <a:rect l="l" t="t" r="r" b="b"/>
              <a:pathLst>
                <a:path w="1828800" h="876300">
                  <a:moveTo>
                    <a:pt x="1828723" y="39814"/>
                  </a:moveTo>
                  <a:lnTo>
                    <a:pt x="1827771" y="33362"/>
                  </a:lnTo>
                  <a:lnTo>
                    <a:pt x="1826602" y="25361"/>
                  </a:lnTo>
                  <a:lnTo>
                    <a:pt x="1818855" y="12407"/>
                  </a:lnTo>
                  <a:lnTo>
                    <a:pt x="1806613" y="3441"/>
                  </a:lnTo>
                  <a:lnTo>
                    <a:pt x="1792401" y="0"/>
                  </a:lnTo>
                  <a:lnTo>
                    <a:pt x="1777949" y="2120"/>
                  </a:lnTo>
                  <a:lnTo>
                    <a:pt x="1765007" y="9867"/>
                  </a:lnTo>
                  <a:lnTo>
                    <a:pt x="1756029" y="22110"/>
                  </a:lnTo>
                  <a:lnTo>
                    <a:pt x="1752587" y="36322"/>
                  </a:lnTo>
                  <a:lnTo>
                    <a:pt x="1754720" y="50774"/>
                  </a:lnTo>
                  <a:lnTo>
                    <a:pt x="1759153" y="58191"/>
                  </a:lnTo>
                  <a:lnTo>
                    <a:pt x="937450" y="808443"/>
                  </a:lnTo>
                  <a:lnTo>
                    <a:pt x="927061" y="802220"/>
                  </a:lnTo>
                  <a:lnTo>
                    <a:pt x="912609" y="800100"/>
                  </a:lnTo>
                  <a:lnTo>
                    <a:pt x="898398" y="803541"/>
                  </a:lnTo>
                  <a:lnTo>
                    <a:pt x="891463" y="808621"/>
                  </a:lnTo>
                  <a:lnTo>
                    <a:pt x="69519" y="58191"/>
                  </a:lnTo>
                  <a:lnTo>
                    <a:pt x="73977" y="50774"/>
                  </a:lnTo>
                  <a:lnTo>
                    <a:pt x="76111" y="36322"/>
                  </a:lnTo>
                  <a:lnTo>
                    <a:pt x="75399" y="33362"/>
                  </a:lnTo>
                  <a:lnTo>
                    <a:pt x="72682" y="22110"/>
                  </a:lnTo>
                  <a:lnTo>
                    <a:pt x="63754" y="9867"/>
                  </a:lnTo>
                  <a:lnTo>
                    <a:pt x="50774" y="2120"/>
                  </a:lnTo>
                  <a:lnTo>
                    <a:pt x="36322" y="0"/>
                  </a:lnTo>
                  <a:lnTo>
                    <a:pt x="22136" y="3441"/>
                  </a:lnTo>
                  <a:lnTo>
                    <a:pt x="9931" y="12407"/>
                  </a:lnTo>
                  <a:lnTo>
                    <a:pt x="2133" y="25361"/>
                  </a:lnTo>
                  <a:lnTo>
                    <a:pt x="0" y="39814"/>
                  </a:lnTo>
                  <a:lnTo>
                    <a:pt x="3429" y="54025"/>
                  </a:lnTo>
                  <a:lnTo>
                    <a:pt x="12369" y="66255"/>
                  </a:lnTo>
                  <a:lnTo>
                    <a:pt x="25336" y="74002"/>
                  </a:lnTo>
                  <a:lnTo>
                    <a:pt x="39789" y="76136"/>
                  </a:lnTo>
                  <a:lnTo>
                    <a:pt x="53975" y="72694"/>
                  </a:lnTo>
                  <a:lnTo>
                    <a:pt x="60947" y="67576"/>
                  </a:lnTo>
                  <a:lnTo>
                    <a:pt x="882853" y="818045"/>
                  </a:lnTo>
                  <a:lnTo>
                    <a:pt x="878420" y="825461"/>
                  </a:lnTo>
                  <a:lnTo>
                    <a:pt x="876287" y="839914"/>
                  </a:lnTo>
                  <a:lnTo>
                    <a:pt x="879729" y="854125"/>
                  </a:lnTo>
                  <a:lnTo>
                    <a:pt x="888707" y="866355"/>
                  </a:lnTo>
                  <a:lnTo>
                    <a:pt x="901649" y="874102"/>
                  </a:lnTo>
                  <a:lnTo>
                    <a:pt x="916101" y="876236"/>
                  </a:lnTo>
                  <a:lnTo>
                    <a:pt x="930313" y="872794"/>
                  </a:lnTo>
                  <a:lnTo>
                    <a:pt x="942555" y="863815"/>
                  </a:lnTo>
                  <a:lnTo>
                    <a:pt x="950302" y="850874"/>
                  </a:lnTo>
                  <a:lnTo>
                    <a:pt x="951471" y="842860"/>
                  </a:lnTo>
                  <a:lnTo>
                    <a:pt x="952423" y="836422"/>
                  </a:lnTo>
                  <a:lnTo>
                    <a:pt x="948982" y="822210"/>
                  </a:lnTo>
                  <a:lnTo>
                    <a:pt x="945896" y="818007"/>
                  </a:lnTo>
                  <a:lnTo>
                    <a:pt x="1767763" y="67614"/>
                  </a:lnTo>
                  <a:lnTo>
                    <a:pt x="1774698" y="72694"/>
                  </a:lnTo>
                  <a:lnTo>
                    <a:pt x="1788909" y="76136"/>
                  </a:lnTo>
                  <a:lnTo>
                    <a:pt x="1803361" y="74002"/>
                  </a:lnTo>
                  <a:lnTo>
                    <a:pt x="1816315" y="66255"/>
                  </a:lnTo>
                  <a:lnTo>
                    <a:pt x="1825282" y="54025"/>
                  </a:lnTo>
                  <a:lnTo>
                    <a:pt x="1828723" y="39814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9200" y="2623058"/>
              <a:ext cx="1752600" cy="6350"/>
            </a:xfrm>
            <a:custGeom>
              <a:avLst/>
              <a:gdLst/>
              <a:ahLst/>
              <a:cxnLst/>
              <a:rect l="l" t="t" r="r" b="b"/>
              <a:pathLst>
                <a:path w="1752600" h="6350">
                  <a:moveTo>
                    <a:pt x="0" y="5841"/>
                  </a:moveTo>
                  <a:lnTo>
                    <a:pt x="1752600" y="0"/>
                  </a:lnTo>
                </a:path>
              </a:pathLst>
            </a:custGeom>
            <a:ln w="63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3444" y="25421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51175" y="24659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00526" y="1485087"/>
            <a:ext cx="389127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24 is </a:t>
            </a:r>
            <a:r>
              <a:rPr sz="1800" spc="-5" dirty="0">
                <a:latin typeface="Times New Roman"/>
                <a:cs typeface="Times New Roman"/>
              </a:rPr>
              <a:t>common </a:t>
            </a:r>
            <a:r>
              <a:rPr sz="1800" dirty="0">
                <a:latin typeface="Times New Roman"/>
                <a:cs typeface="Times New Roman"/>
              </a:rPr>
              <a:t>side to </a:t>
            </a:r>
            <a:r>
              <a:rPr sz="1800" spc="-10" dirty="0">
                <a:latin typeface="Times New Roman"/>
                <a:cs typeface="Times New Roman"/>
              </a:rPr>
              <a:t>Triangle </a:t>
            </a:r>
            <a:r>
              <a:rPr sz="1800" dirty="0">
                <a:latin typeface="Times New Roman"/>
                <a:cs typeface="Times New Roman"/>
              </a:rPr>
              <a:t>124 &amp;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234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32175" y="2388234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24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41775" y="2083434"/>
            <a:ext cx="690245" cy="845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8309" algn="l"/>
              </a:tabLst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12	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14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48309" algn="l"/>
              </a:tabLst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34	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23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28974" y="2355595"/>
            <a:ext cx="309880" cy="431800"/>
          </a:xfrm>
          <a:custGeom>
            <a:avLst/>
            <a:gdLst/>
            <a:ahLst/>
            <a:cxnLst/>
            <a:rect l="l" t="t" r="r" b="b"/>
            <a:pathLst>
              <a:path w="309879" h="431800">
                <a:moveTo>
                  <a:pt x="309626" y="6604"/>
                </a:moveTo>
                <a:lnTo>
                  <a:pt x="207264" y="0"/>
                </a:lnTo>
                <a:lnTo>
                  <a:pt x="204216" y="2667"/>
                </a:lnTo>
                <a:lnTo>
                  <a:pt x="203962" y="6096"/>
                </a:lnTo>
                <a:lnTo>
                  <a:pt x="203835" y="9652"/>
                </a:lnTo>
                <a:lnTo>
                  <a:pt x="206375" y="12700"/>
                </a:lnTo>
                <a:lnTo>
                  <a:pt x="209931" y="12827"/>
                </a:lnTo>
                <a:lnTo>
                  <a:pt x="274662" y="17030"/>
                </a:lnTo>
                <a:lnTo>
                  <a:pt x="2032" y="153289"/>
                </a:lnTo>
                <a:lnTo>
                  <a:pt x="4826" y="159004"/>
                </a:lnTo>
                <a:lnTo>
                  <a:pt x="0" y="163068"/>
                </a:lnTo>
                <a:lnTo>
                  <a:pt x="205397" y="408000"/>
                </a:lnTo>
                <a:lnTo>
                  <a:pt x="144526" y="386080"/>
                </a:lnTo>
                <a:lnTo>
                  <a:pt x="141224" y="384937"/>
                </a:lnTo>
                <a:lnTo>
                  <a:pt x="137541" y="386588"/>
                </a:lnTo>
                <a:lnTo>
                  <a:pt x="136398" y="389890"/>
                </a:lnTo>
                <a:lnTo>
                  <a:pt x="135128" y="393192"/>
                </a:lnTo>
                <a:lnTo>
                  <a:pt x="136906" y="396875"/>
                </a:lnTo>
                <a:lnTo>
                  <a:pt x="140208" y="398018"/>
                </a:lnTo>
                <a:lnTo>
                  <a:pt x="233426" y="431546"/>
                </a:lnTo>
                <a:lnTo>
                  <a:pt x="232460" y="425958"/>
                </a:lnTo>
                <a:lnTo>
                  <a:pt x="216662" y="333883"/>
                </a:lnTo>
                <a:lnTo>
                  <a:pt x="216154" y="330454"/>
                </a:lnTo>
                <a:lnTo>
                  <a:pt x="212852" y="328168"/>
                </a:lnTo>
                <a:lnTo>
                  <a:pt x="209296" y="328676"/>
                </a:lnTo>
                <a:lnTo>
                  <a:pt x="205867" y="329311"/>
                </a:lnTo>
                <a:lnTo>
                  <a:pt x="203581" y="332613"/>
                </a:lnTo>
                <a:lnTo>
                  <a:pt x="204216" y="336042"/>
                </a:lnTo>
                <a:lnTo>
                  <a:pt x="215099" y="399783"/>
                </a:lnTo>
                <a:lnTo>
                  <a:pt x="14820" y="161124"/>
                </a:lnTo>
                <a:lnTo>
                  <a:pt x="280225" y="28422"/>
                </a:lnTo>
                <a:lnTo>
                  <a:pt x="299961" y="18542"/>
                </a:lnTo>
                <a:lnTo>
                  <a:pt x="301244" y="17907"/>
                </a:lnTo>
                <a:lnTo>
                  <a:pt x="280225" y="28422"/>
                </a:lnTo>
                <a:lnTo>
                  <a:pt x="242824" y="85471"/>
                </a:lnTo>
                <a:lnTo>
                  <a:pt x="243713" y="89408"/>
                </a:lnTo>
                <a:lnTo>
                  <a:pt x="246634" y="91313"/>
                </a:lnTo>
                <a:lnTo>
                  <a:pt x="249555" y="93345"/>
                </a:lnTo>
                <a:lnTo>
                  <a:pt x="253492" y="92456"/>
                </a:lnTo>
                <a:lnTo>
                  <a:pt x="309626" y="6604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406397" y="1058418"/>
            <a:ext cx="1463040" cy="74041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2400" dirty="0">
                <a:latin typeface="Times New Roman"/>
                <a:cs typeface="Times New Roman"/>
              </a:rPr>
              <a:t>Locating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1400" spc="5" dirty="0">
                <a:latin typeface="Times New Roman"/>
                <a:cs typeface="Times New Roman"/>
              </a:rPr>
              <a:t>24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08828" y="2235834"/>
            <a:ext cx="37706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Therefore, I</a:t>
            </a:r>
            <a:r>
              <a:rPr sz="1200" dirty="0">
                <a:latin typeface="Times New Roman"/>
                <a:cs typeface="Times New Roman"/>
              </a:rPr>
              <a:t>24 </a:t>
            </a:r>
            <a:r>
              <a:rPr sz="1800" dirty="0">
                <a:latin typeface="Times New Roman"/>
                <a:cs typeface="Times New Roman"/>
              </a:rPr>
              <a:t>lies on the intersection of  the lines joining the points I</a:t>
            </a:r>
            <a:r>
              <a:rPr sz="1200" dirty="0">
                <a:latin typeface="Times New Roman"/>
                <a:cs typeface="Times New Roman"/>
              </a:rPr>
              <a:t>12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14 </a:t>
            </a:r>
            <a:r>
              <a:rPr sz="1800" dirty="0">
                <a:latin typeface="Times New Roman"/>
                <a:cs typeface="Times New Roman"/>
              </a:rPr>
              <a:t>&amp; </a:t>
            </a:r>
            <a:r>
              <a:rPr sz="1800" spc="-5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34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23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091563" y="1826386"/>
            <a:ext cx="4864100" cy="3964940"/>
            <a:chOff x="2091563" y="1826386"/>
            <a:chExt cx="4864100" cy="3964940"/>
          </a:xfrm>
        </p:grpSpPr>
        <p:sp>
          <p:nvSpPr>
            <p:cNvPr id="19" name="object 19"/>
            <p:cNvSpPr/>
            <p:nvPr/>
          </p:nvSpPr>
          <p:spPr>
            <a:xfrm>
              <a:off x="2094738" y="1829561"/>
              <a:ext cx="1905" cy="1600200"/>
            </a:xfrm>
            <a:custGeom>
              <a:avLst/>
              <a:gdLst/>
              <a:ahLst/>
              <a:cxnLst/>
              <a:rect l="l" t="t" r="r" b="b"/>
              <a:pathLst>
                <a:path w="1905" h="1600200">
                  <a:moveTo>
                    <a:pt x="0" y="0"/>
                  </a:moveTo>
                  <a:lnTo>
                    <a:pt x="1524" y="1600200"/>
                  </a:lnTo>
                </a:path>
              </a:pathLst>
            </a:custGeom>
            <a:ln w="635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11730" y="3180079"/>
              <a:ext cx="4543425" cy="26111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02437" y="3468370"/>
            <a:ext cx="2233930" cy="855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4190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26870" y="5904077"/>
            <a:ext cx="4547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Thus </a:t>
            </a:r>
            <a:r>
              <a:rPr sz="1800" dirty="0">
                <a:latin typeface="Times New Roman"/>
                <a:cs typeface="Times New Roman"/>
              </a:rPr>
              <a:t>all </a:t>
            </a:r>
            <a:r>
              <a:rPr sz="1800" spc="-5" dirty="0">
                <a:latin typeface="Times New Roman"/>
                <a:cs typeface="Times New Roman"/>
              </a:rPr>
              <a:t>the six </a:t>
            </a:r>
            <a:r>
              <a:rPr sz="1800" dirty="0">
                <a:latin typeface="Times New Roman"/>
                <a:cs typeface="Times New Roman"/>
              </a:rPr>
              <a:t>instantaneous centres are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located.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2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983" y="836675"/>
            <a:ext cx="8004175" cy="2362200"/>
            <a:chOff x="606983" y="836675"/>
            <a:chExt cx="8004175" cy="236220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00372" y="836675"/>
              <a:ext cx="4110228" cy="236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EXAMPLE-1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54939" y="1092453"/>
            <a:ext cx="4225290" cy="1033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Find Angular velocity of the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link  </a:t>
            </a:r>
            <a:r>
              <a:rPr sz="2400" spc="-10" dirty="0">
                <a:latin typeface="Arial"/>
                <a:cs typeface="Arial"/>
              </a:rPr>
              <a:t>BC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20" dirty="0">
                <a:latin typeface="Arial"/>
                <a:cs typeface="Arial"/>
              </a:rPr>
              <a:t>We </a:t>
            </a:r>
            <a:r>
              <a:rPr sz="1800" spc="-5" dirty="0">
                <a:latin typeface="Arial"/>
                <a:cs typeface="Arial"/>
              </a:rPr>
              <a:t>know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that: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2439" y="3429050"/>
            <a:ext cx="7041436" cy="2310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81607" y="1500250"/>
            <a:ext cx="3714750" cy="285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700519" y="3272154"/>
            <a:ext cx="2233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852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45" dirty="0"/>
              <a:t> </a:t>
            </a:r>
            <a:r>
              <a:rPr sz="3600" spc="135" dirty="0"/>
              <a:t>EXAMPLE-2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984250"/>
            <a:ext cx="8074025" cy="2440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Locate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all 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instantaneous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centres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slider crank  mechanism as shown in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Fig. The lengths of crank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OB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connecting rod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AB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are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100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mm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400 mm  </a:t>
            </a:r>
            <a:r>
              <a:rPr sz="2400" spc="-15" dirty="0">
                <a:solidFill>
                  <a:srgbClr val="17406C"/>
                </a:solidFill>
                <a:latin typeface="Arial"/>
                <a:cs typeface="Arial"/>
              </a:rPr>
              <a:t>respectively.</a:t>
            </a:r>
            <a:r>
              <a:rPr sz="2400" spc="6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If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crank rotates clockwise with 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an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angular velocity of 10 rad/s,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find: 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1. </a:t>
            </a:r>
            <a:r>
              <a:rPr sz="2400" spc="-20" dirty="0">
                <a:solidFill>
                  <a:srgbClr val="FF0000"/>
                </a:solidFill>
                <a:latin typeface="Arial"/>
                <a:cs typeface="Arial"/>
              </a:rPr>
              <a:t>Velocity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slider  A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, and 2.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Angular</a:t>
            </a:r>
            <a:r>
              <a:rPr sz="2400" spc="-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velocity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01363" y="3074459"/>
            <a:ext cx="3406775" cy="340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of the connecting rod</a:t>
            </a:r>
            <a:r>
              <a:rPr sz="2400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AB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01159" y="2895600"/>
            <a:ext cx="4257040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07594" y="4461838"/>
            <a:ext cx="5637375" cy="1187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72402" y="4095750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2" name="object 2"/>
          <p:cNvSpPr/>
          <p:nvPr/>
        </p:nvSpPr>
        <p:spPr>
          <a:xfrm>
            <a:off x="152400" y="2590800"/>
            <a:ext cx="3682365" cy="396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EXAMPLE-2</a:t>
            </a:r>
            <a:endParaRPr sz="3200"/>
          </a:p>
        </p:txBody>
      </p:sp>
      <p:sp>
        <p:nvSpPr>
          <p:cNvPr id="5" name="object 5"/>
          <p:cNvSpPr/>
          <p:nvPr/>
        </p:nvSpPr>
        <p:spPr>
          <a:xfrm>
            <a:off x="4853763" y="2096385"/>
            <a:ext cx="3606217" cy="13733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1030351"/>
            <a:ext cx="824230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Draw configuration diagram with suitable</a:t>
            </a:r>
            <a:r>
              <a:rPr sz="2400" spc="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scale.</a:t>
            </a:r>
            <a:endParaRPr sz="2400">
              <a:latin typeface="Arial"/>
              <a:cs typeface="Arial"/>
            </a:endParaRPr>
          </a:p>
          <a:p>
            <a:pPr marL="255270" indent="-243204">
              <a:lnSpc>
                <a:spcPts val="287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Locate </a:t>
            </a:r>
            <a:r>
              <a:rPr sz="2400" dirty="0">
                <a:latin typeface="Arial"/>
                <a:cs typeface="Arial"/>
              </a:rPr>
              <a:t>Ins. </a:t>
            </a:r>
            <a:r>
              <a:rPr sz="2400" spc="-5" dirty="0">
                <a:latin typeface="Arial"/>
                <a:cs typeface="Arial"/>
              </a:rPr>
              <a:t>Centres (Here, n </a:t>
            </a:r>
            <a:r>
              <a:rPr sz="2400" dirty="0">
                <a:latin typeface="Arial"/>
                <a:cs typeface="Arial"/>
              </a:rPr>
              <a:t>= 4; </a:t>
            </a:r>
            <a:r>
              <a:rPr sz="2400" spc="-5" dirty="0">
                <a:latin typeface="Arial"/>
                <a:cs typeface="Arial"/>
              </a:rPr>
              <a:t>No. </a:t>
            </a:r>
            <a:r>
              <a:rPr sz="2400" dirty="0">
                <a:latin typeface="Arial"/>
                <a:cs typeface="Arial"/>
              </a:rPr>
              <a:t>of Ins. </a:t>
            </a:r>
            <a:r>
              <a:rPr sz="2400" spc="-5" dirty="0">
                <a:latin typeface="Arial"/>
                <a:cs typeface="Arial"/>
              </a:rPr>
              <a:t>Centres N 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6)</a:t>
            </a:r>
            <a:endParaRPr sz="2400">
              <a:latin typeface="Arial"/>
              <a:cs typeface="Arial"/>
            </a:endParaRPr>
          </a:p>
          <a:p>
            <a:pPr marL="255270" indent="-243204">
              <a:lnSpc>
                <a:spcPts val="287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Ins. </a:t>
            </a:r>
            <a:r>
              <a:rPr sz="2400" spc="-5" dirty="0">
                <a:latin typeface="Arial"/>
                <a:cs typeface="Arial"/>
              </a:rPr>
              <a:t>Centers are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Arial"/>
                <a:cs typeface="Arial"/>
              </a:rPr>
              <a:t>13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Arial"/>
                <a:cs typeface="Arial"/>
              </a:rPr>
              <a:t>14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23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Arial"/>
                <a:cs typeface="Arial"/>
              </a:rPr>
              <a:t>24</a:t>
            </a:r>
            <a:r>
              <a:rPr sz="2400" spc="-5" dirty="0">
                <a:latin typeface="Arial"/>
                <a:cs typeface="Arial"/>
              </a:rPr>
              <a:t>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34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84575" y="3557142"/>
            <a:ext cx="5408930" cy="217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0">
              <a:lnSpc>
                <a:spcPct val="100000"/>
              </a:lnSpc>
              <a:spcBef>
                <a:spcPts val="100"/>
              </a:spcBef>
              <a:tabLst>
                <a:tab pos="3964940" algn="l"/>
              </a:tabLst>
            </a:pPr>
            <a:r>
              <a:rPr sz="2400" dirty="0">
                <a:latin typeface="Arial"/>
                <a:cs typeface="Arial"/>
              </a:rPr>
              <a:t>By</a:t>
            </a:r>
            <a:r>
              <a:rPr sz="2400" spc="-5" dirty="0">
                <a:latin typeface="Arial"/>
                <a:cs typeface="Arial"/>
              </a:rPr>
              <a:t> inspection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Locate	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23 </a:t>
            </a:r>
            <a:r>
              <a:rPr sz="1800" dirty="0">
                <a:latin typeface="Arial"/>
                <a:cs typeface="Arial"/>
              </a:rPr>
              <a:t>&amp;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34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 marR="453390">
              <a:lnSpc>
                <a:spcPct val="100000"/>
              </a:lnSpc>
              <a:spcBef>
                <a:spcPts val="2285"/>
              </a:spcBef>
            </a:pPr>
            <a:r>
              <a:rPr sz="2400" spc="-5" dirty="0">
                <a:latin typeface="Arial"/>
                <a:cs typeface="Arial"/>
              </a:rPr>
              <a:t>Since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slider (link </a:t>
            </a:r>
            <a:r>
              <a:rPr sz="2400" dirty="0">
                <a:latin typeface="Arial"/>
                <a:cs typeface="Arial"/>
              </a:rPr>
              <a:t>4) moves on a  </a:t>
            </a:r>
            <a:r>
              <a:rPr sz="2400" spc="-5" dirty="0">
                <a:latin typeface="Arial"/>
                <a:cs typeface="Arial"/>
              </a:rPr>
              <a:t>straight surface (link </a:t>
            </a:r>
            <a:r>
              <a:rPr sz="2400" dirty="0">
                <a:latin typeface="Arial"/>
                <a:cs typeface="Arial"/>
              </a:rPr>
              <a:t>1),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14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sz="2400" spc="-5" dirty="0">
                <a:latin typeface="Arial"/>
                <a:cs typeface="Arial"/>
              </a:rPr>
              <a:t>will be </a:t>
            </a:r>
            <a:r>
              <a:rPr sz="2400" dirty="0">
                <a:latin typeface="Arial"/>
                <a:cs typeface="Arial"/>
              </a:rPr>
              <a:t>at  </a:t>
            </a:r>
            <a:r>
              <a:rPr sz="2400" spc="-5" dirty="0">
                <a:latin typeface="Arial"/>
                <a:cs typeface="Arial"/>
              </a:rPr>
              <a:t>infinity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509" y="3272154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EXAMPLE-2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35940" y="1036446"/>
            <a:ext cx="54089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Ins. </a:t>
            </a:r>
            <a:r>
              <a:rPr sz="2400" spc="-5" dirty="0">
                <a:latin typeface="Arial"/>
                <a:cs typeface="Arial"/>
              </a:rPr>
              <a:t>Centers are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Arial"/>
                <a:cs typeface="Arial"/>
              </a:rPr>
              <a:t>13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14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23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Arial"/>
                <a:cs typeface="Arial"/>
              </a:rPr>
              <a:t>24</a:t>
            </a:r>
            <a:r>
              <a:rPr sz="2400" spc="-5" dirty="0">
                <a:latin typeface="Arial"/>
                <a:cs typeface="Arial"/>
              </a:rPr>
              <a:t>,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34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10" dirty="0">
                <a:latin typeface="Arial"/>
                <a:cs typeface="Arial"/>
              </a:rPr>
              <a:t>Fixing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400" spc="-5" dirty="0">
                <a:latin typeface="Arial"/>
                <a:cs typeface="Arial"/>
              </a:rPr>
              <a:t>13</a:t>
            </a:r>
            <a:r>
              <a:rPr sz="2400" spc="-5" dirty="0">
                <a:latin typeface="Arial"/>
                <a:cs typeface="Arial"/>
              </a:rPr>
              <a:t>……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1539" y="3314731"/>
            <a:ext cx="1828800" cy="1676400"/>
            <a:chOff x="571539" y="3314731"/>
            <a:chExt cx="1828800" cy="1676400"/>
          </a:xfrm>
        </p:grpSpPr>
        <p:sp>
          <p:nvSpPr>
            <p:cNvPr id="6" name="object 6"/>
            <p:cNvSpPr/>
            <p:nvPr/>
          </p:nvSpPr>
          <p:spPr>
            <a:xfrm>
              <a:off x="609599" y="3352800"/>
              <a:ext cx="1752600" cy="1600200"/>
            </a:xfrm>
            <a:custGeom>
              <a:avLst/>
              <a:gdLst/>
              <a:ahLst/>
              <a:cxnLst/>
              <a:rect l="l" t="t" r="r" b="b"/>
              <a:pathLst>
                <a:path w="1752600" h="1600200">
                  <a:moveTo>
                    <a:pt x="0" y="800100"/>
                  </a:moveTo>
                  <a:lnTo>
                    <a:pt x="1387" y="754702"/>
                  </a:lnTo>
                  <a:lnTo>
                    <a:pt x="5499" y="709968"/>
                  </a:lnTo>
                  <a:lnTo>
                    <a:pt x="12262" y="665966"/>
                  </a:lnTo>
                  <a:lnTo>
                    <a:pt x="21603" y="622762"/>
                  </a:lnTo>
                  <a:lnTo>
                    <a:pt x="33446" y="580425"/>
                  </a:lnTo>
                  <a:lnTo>
                    <a:pt x="47719" y="539023"/>
                  </a:lnTo>
                  <a:lnTo>
                    <a:pt x="64347" y="498621"/>
                  </a:lnTo>
                  <a:lnTo>
                    <a:pt x="83256" y="459290"/>
                  </a:lnTo>
                  <a:lnTo>
                    <a:pt x="104372" y="421094"/>
                  </a:lnTo>
                  <a:lnTo>
                    <a:pt x="127621" y="384104"/>
                  </a:lnTo>
                  <a:lnTo>
                    <a:pt x="152930" y="348385"/>
                  </a:lnTo>
                  <a:lnTo>
                    <a:pt x="180224" y="314006"/>
                  </a:lnTo>
                  <a:lnTo>
                    <a:pt x="209430" y="281034"/>
                  </a:lnTo>
                  <a:lnTo>
                    <a:pt x="240473" y="249537"/>
                  </a:lnTo>
                  <a:lnTo>
                    <a:pt x="273279" y="219582"/>
                  </a:lnTo>
                  <a:lnTo>
                    <a:pt x="307775" y="191237"/>
                  </a:lnTo>
                  <a:lnTo>
                    <a:pt x="343886" y="164569"/>
                  </a:lnTo>
                  <a:lnTo>
                    <a:pt x="381539" y="139646"/>
                  </a:lnTo>
                  <a:lnTo>
                    <a:pt x="420659" y="116537"/>
                  </a:lnTo>
                  <a:lnTo>
                    <a:pt x="461172" y="95307"/>
                  </a:lnTo>
                  <a:lnTo>
                    <a:pt x="503006" y="76025"/>
                  </a:lnTo>
                  <a:lnTo>
                    <a:pt x="546085" y="58758"/>
                  </a:lnTo>
                  <a:lnTo>
                    <a:pt x="590335" y="43575"/>
                  </a:lnTo>
                  <a:lnTo>
                    <a:pt x="635683" y="30542"/>
                  </a:lnTo>
                  <a:lnTo>
                    <a:pt x="682055" y="19727"/>
                  </a:lnTo>
                  <a:lnTo>
                    <a:pt x="729376" y="11197"/>
                  </a:lnTo>
                  <a:lnTo>
                    <a:pt x="777574" y="5021"/>
                  </a:lnTo>
                  <a:lnTo>
                    <a:pt x="826573" y="1266"/>
                  </a:lnTo>
                  <a:lnTo>
                    <a:pt x="876300" y="0"/>
                  </a:lnTo>
                  <a:lnTo>
                    <a:pt x="926029" y="1266"/>
                  </a:lnTo>
                  <a:lnTo>
                    <a:pt x="975030" y="5021"/>
                  </a:lnTo>
                  <a:lnTo>
                    <a:pt x="1023229" y="11197"/>
                  </a:lnTo>
                  <a:lnTo>
                    <a:pt x="1070552" y="19727"/>
                  </a:lnTo>
                  <a:lnTo>
                    <a:pt x="1116925" y="30542"/>
                  </a:lnTo>
                  <a:lnTo>
                    <a:pt x="1162274" y="43575"/>
                  </a:lnTo>
                  <a:lnTo>
                    <a:pt x="1206525" y="58758"/>
                  </a:lnTo>
                  <a:lnTo>
                    <a:pt x="1249604" y="76025"/>
                  </a:lnTo>
                  <a:lnTo>
                    <a:pt x="1291438" y="95307"/>
                  </a:lnTo>
                  <a:lnTo>
                    <a:pt x="1331952" y="116537"/>
                  </a:lnTo>
                  <a:lnTo>
                    <a:pt x="1371072" y="139646"/>
                  </a:lnTo>
                  <a:lnTo>
                    <a:pt x="1408724" y="164569"/>
                  </a:lnTo>
                  <a:lnTo>
                    <a:pt x="1444835" y="191237"/>
                  </a:lnTo>
                  <a:lnTo>
                    <a:pt x="1479330" y="219582"/>
                  </a:lnTo>
                  <a:lnTo>
                    <a:pt x="1512135" y="249537"/>
                  </a:lnTo>
                  <a:lnTo>
                    <a:pt x="1543178" y="281034"/>
                  </a:lnTo>
                  <a:lnTo>
                    <a:pt x="1572382" y="314006"/>
                  </a:lnTo>
                  <a:lnTo>
                    <a:pt x="1599676" y="348385"/>
                  </a:lnTo>
                  <a:lnTo>
                    <a:pt x="1624983" y="384104"/>
                  </a:lnTo>
                  <a:lnTo>
                    <a:pt x="1648232" y="421094"/>
                  </a:lnTo>
                  <a:lnTo>
                    <a:pt x="1669348" y="459290"/>
                  </a:lnTo>
                  <a:lnTo>
                    <a:pt x="1688256" y="498621"/>
                  </a:lnTo>
                  <a:lnTo>
                    <a:pt x="1704883" y="539023"/>
                  </a:lnTo>
                  <a:lnTo>
                    <a:pt x="1719155" y="580425"/>
                  </a:lnTo>
                  <a:lnTo>
                    <a:pt x="1730998" y="622762"/>
                  </a:lnTo>
                  <a:lnTo>
                    <a:pt x="1740338" y="665966"/>
                  </a:lnTo>
                  <a:lnTo>
                    <a:pt x="1747100" y="709968"/>
                  </a:lnTo>
                  <a:lnTo>
                    <a:pt x="1751212" y="754702"/>
                  </a:lnTo>
                  <a:lnTo>
                    <a:pt x="1752600" y="800100"/>
                  </a:lnTo>
                  <a:lnTo>
                    <a:pt x="1751212" y="845497"/>
                  </a:lnTo>
                  <a:lnTo>
                    <a:pt x="1747100" y="890231"/>
                  </a:lnTo>
                  <a:lnTo>
                    <a:pt x="1740338" y="934233"/>
                  </a:lnTo>
                  <a:lnTo>
                    <a:pt x="1730998" y="977437"/>
                  </a:lnTo>
                  <a:lnTo>
                    <a:pt x="1719155" y="1019774"/>
                  </a:lnTo>
                  <a:lnTo>
                    <a:pt x="1704883" y="1061176"/>
                  </a:lnTo>
                  <a:lnTo>
                    <a:pt x="1688256" y="1101578"/>
                  </a:lnTo>
                  <a:lnTo>
                    <a:pt x="1669348" y="1140909"/>
                  </a:lnTo>
                  <a:lnTo>
                    <a:pt x="1648232" y="1179105"/>
                  </a:lnTo>
                  <a:lnTo>
                    <a:pt x="1624983" y="1216095"/>
                  </a:lnTo>
                  <a:lnTo>
                    <a:pt x="1599676" y="1251814"/>
                  </a:lnTo>
                  <a:lnTo>
                    <a:pt x="1572382" y="1286193"/>
                  </a:lnTo>
                  <a:lnTo>
                    <a:pt x="1543178" y="1319165"/>
                  </a:lnTo>
                  <a:lnTo>
                    <a:pt x="1512135" y="1350662"/>
                  </a:lnTo>
                  <a:lnTo>
                    <a:pt x="1479330" y="1380617"/>
                  </a:lnTo>
                  <a:lnTo>
                    <a:pt x="1444835" y="1408962"/>
                  </a:lnTo>
                  <a:lnTo>
                    <a:pt x="1408724" y="1435630"/>
                  </a:lnTo>
                  <a:lnTo>
                    <a:pt x="1371072" y="1460553"/>
                  </a:lnTo>
                  <a:lnTo>
                    <a:pt x="1331952" y="1483662"/>
                  </a:lnTo>
                  <a:lnTo>
                    <a:pt x="1291438" y="1504892"/>
                  </a:lnTo>
                  <a:lnTo>
                    <a:pt x="1249604" y="1524174"/>
                  </a:lnTo>
                  <a:lnTo>
                    <a:pt x="1206525" y="1541441"/>
                  </a:lnTo>
                  <a:lnTo>
                    <a:pt x="1162274" y="1556624"/>
                  </a:lnTo>
                  <a:lnTo>
                    <a:pt x="1116925" y="1569657"/>
                  </a:lnTo>
                  <a:lnTo>
                    <a:pt x="1070552" y="1580472"/>
                  </a:lnTo>
                  <a:lnTo>
                    <a:pt x="1023229" y="1589002"/>
                  </a:lnTo>
                  <a:lnTo>
                    <a:pt x="975030" y="1595178"/>
                  </a:lnTo>
                  <a:lnTo>
                    <a:pt x="926029" y="1598933"/>
                  </a:lnTo>
                  <a:lnTo>
                    <a:pt x="876300" y="1600200"/>
                  </a:lnTo>
                  <a:lnTo>
                    <a:pt x="826573" y="1598933"/>
                  </a:lnTo>
                  <a:lnTo>
                    <a:pt x="777574" y="1595178"/>
                  </a:lnTo>
                  <a:lnTo>
                    <a:pt x="729376" y="1589002"/>
                  </a:lnTo>
                  <a:lnTo>
                    <a:pt x="682055" y="1580472"/>
                  </a:lnTo>
                  <a:lnTo>
                    <a:pt x="635683" y="1569657"/>
                  </a:lnTo>
                  <a:lnTo>
                    <a:pt x="590335" y="1556624"/>
                  </a:lnTo>
                  <a:lnTo>
                    <a:pt x="546085" y="1541441"/>
                  </a:lnTo>
                  <a:lnTo>
                    <a:pt x="503006" y="1524174"/>
                  </a:lnTo>
                  <a:lnTo>
                    <a:pt x="461172" y="1504892"/>
                  </a:lnTo>
                  <a:lnTo>
                    <a:pt x="420659" y="1483662"/>
                  </a:lnTo>
                  <a:lnTo>
                    <a:pt x="381539" y="1460553"/>
                  </a:lnTo>
                  <a:lnTo>
                    <a:pt x="343886" y="1435630"/>
                  </a:lnTo>
                  <a:lnTo>
                    <a:pt x="307775" y="1408962"/>
                  </a:lnTo>
                  <a:lnTo>
                    <a:pt x="273279" y="1380617"/>
                  </a:lnTo>
                  <a:lnTo>
                    <a:pt x="240473" y="1350662"/>
                  </a:lnTo>
                  <a:lnTo>
                    <a:pt x="209430" y="1319165"/>
                  </a:lnTo>
                  <a:lnTo>
                    <a:pt x="180224" y="1286193"/>
                  </a:lnTo>
                  <a:lnTo>
                    <a:pt x="152930" y="1251814"/>
                  </a:lnTo>
                  <a:lnTo>
                    <a:pt x="127621" y="1216095"/>
                  </a:lnTo>
                  <a:lnTo>
                    <a:pt x="104372" y="1179105"/>
                  </a:lnTo>
                  <a:lnTo>
                    <a:pt x="83256" y="1140909"/>
                  </a:lnTo>
                  <a:lnTo>
                    <a:pt x="64347" y="1101578"/>
                  </a:lnTo>
                  <a:lnTo>
                    <a:pt x="47719" y="1061176"/>
                  </a:lnTo>
                  <a:lnTo>
                    <a:pt x="33446" y="1019774"/>
                  </a:lnTo>
                  <a:lnTo>
                    <a:pt x="21603" y="977437"/>
                  </a:lnTo>
                  <a:lnTo>
                    <a:pt x="12262" y="934233"/>
                  </a:lnTo>
                  <a:lnTo>
                    <a:pt x="5499" y="890231"/>
                  </a:lnTo>
                  <a:lnTo>
                    <a:pt x="1387" y="845497"/>
                  </a:lnTo>
                  <a:lnTo>
                    <a:pt x="0" y="8001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1539" y="3314731"/>
              <a:ext cx="952500" cy="876300"/>
            </a:xfrm>
            <a:custGeom>
              <a:avLst/>
              <a:gdLst/>
              <a:ahLst/>
              <a:cxnLst/>
              <a:rect l="l" t="t" r="r" b="b"/>
              <a:pathLst>
                <a:path w="952500" h="876300">
                  <a:moveTo>
                    <a:pt x="39789" y="800100"/>
                  </a:moveTo>
                  <a:lnTo>
                    <a:pt x="25341" y="802227"/>
                  </a:lnTo>
                  <a:lnTo>
                    <a:pt x="12368" y="809974"/>
                  </a:lnTo>
                  <a:lnTo>
                    <a:pt x="3437" y="822209"/>
                  </a:lnTo>
                  <a:lnTo>
                    <a:pt x="0" y="836422"/>
                  </a:lnTo>
                  <a:lnTo>
                    <a:pt x="2136" y="850872"/>
                  </a:lnTo>
                  <a:lnTo>
                    <a:pt x="9929" y="863822"/>
                  </a:lnTo>
                  <a:lnTo>
                    <a:pt x="22138" y="872791"/>
                  </a:lnTo>
                  <a:lnTo>
                    <a:pt x="36331" y="876236"/>
                  </a:lnTo>
                  <a:lnTo>
                    <a:pt x="50779" y="874109"/>
                  </a:lnTo>
                  <a:lnTo>
                    <a:pt x="63752" y="866362"/>
                  </a:lnTo>
                  <a:lnTo>
                    <a:pt x="72682" y="854126"/>
                  </a:lnTo>
                  <a:lnTo>
                    <a:pt x="75406" y="842867"/>
                  </a:lnTo>
                  <a:lnTo>
                    <a:pt x="42340" y="842867"/>
                  </a:lnTo>
                  <a:lnTo>
                    <a:pt x="33780" y="833469"/>
                  </a:lnTo>
                  <a:lnTo>
                    <a:pt x="60948" y="808662"/>
                  </a:lnTo>
                  <a:lnTo>
                    <a:pt x="53982" y="803544"/>
                  </a:lnTo>
                  <a:lnTo>
                    <a:pt x="39789" y="800100"/>
                  </a:lnTo>
                  <a:close/>
                </a:path>
                <a:path w="952500" h="876300">
                  <a:moveTo>
                    <a:pt x="60948" y="808662"/>
                  </a:moveTo>
                  <a:lnTo>
                    <a:pt x="33780" y="833469"/>
                  </a:lnTo>
                  <a:lnTo>
                    <a:pt x="42340" y="842867"/>
                  </a:lnTo>
                  <a:lnTo>
                    <a:pt x="69522" y="818050"/>
                  </a:lnTo>
                  <a:lnTo>
                    <a:pt x="66190" y="812514"/>
                  </a:lnTo>
                  <a:lnTo>
                    <a:pt x="60948" y="808662"/>
                  </a:lnTo>
                  <a:close/>
                </a:path>
                <a:path w="952500" h="876300">
                  <a:moveTo>
                    <a:pt x="69522" y="818050"/>
                  </a:moveTo>
                  <a:lnTo>
                    <a:pt x="42340" y="842867"/>
                  </a:lnTo>
                  <a:lnTo>
                    <a:pt x="75406" y="842867"/>
                  </a:lnTo>
                  <a:lnTo>
                    <a:pt x="76120" y="839914"/>
                  </a:lnTo>
                  <a:lnTo>
                    <a:pt x="73984" y="825464"/>
                  </a:lnTo>
                  <a:lnTo>
                    <a:pt x="69522" y="818050"/>
                  </a:lnTo>
                  <a:close/>
                </a:path>
                <a:path w="952500" h="876300">
                  <a:moveTo>
                    <a:pt x="882857" y="58191"/>
                  </a:moveTo>
                  <a:lnTo>
                    <a:pt x="60948" y="808662"/>
                  </a:lnTo>
                  <a:lnTo>
                    <a:pt x="66190" y="812514"/>
                  </a:lnTo>
                  <a:lnTo>
                    <a:pt x="69522" y="818050"/>
                  </a:lnTo>
                  <a:lnTo>
                    <a:pt x="891469" y="67609"/>
                  </a:lnTo>
                  <a:lnTo>
                    <a:pt x="886166" y="63722"/>
                  </a:lnTo>
                  <a:lnTo>
                    <a:pt x="882857" y="58191"/>
                  </a:lnTo>
                  <a:close/>
                </a:path>
                <a:path w="952500" h="876300">
                  <a:moveTo>
                    <a:pt x="951479" y="33369"/>
                  </a:moveTo>
                  <a:lnTo>
                    <a:pt x="910042" y="33369"/>
                  </a:lnTo>
                  <a:lnTo>
                    <a:pt x="918678" y="42767"/>
                  </a:lnTo>
                  <a:lnTo>
                    <a:pt x="891469" y="67609"/>
                  </a:lnTo>
                  <a:lnTo>
                    <a:pt x="898401" y="72691"/>
                  </a:lnTo>
                  <a:lnTo>
                    <a:pt x="912614" y="76136"/>
                  </a:lnTo>
                  <a:lnTo>
                    <a:pt x="927064" y="74009"/>
                  </a:lnTo>
                  <a:lnTo>
                    <a:pt x="940014" y="66262"/>
                  </a:lnTo>
                  <a:lnTo>
                    <a:pt x="948983" y="54026"/>
                  </a:lnTo>
                  <a:lnTo>
                    <a:pt x="952428" y="39814"/>
                  </a:lnTo>
                  <a:lnTo>
                    <a:pt x="951479" y="33369"/>
                  </a:lnTo>
                  <a:close/>
                </a:path>
                <a:path w="952500" h="876300">
                  <a:moveTo>
                    <a:pt x="910042" y="33369"/>
                  </a:moveTo>
                  <a:lnTo>
                    <a:pt x="882857" y="58191"/>
                  </a:lnTo>
                  <a:lnTo>
                    <a:pt x="886166" y="63722"/>
                  </a:lnTo>
                  <a:lnTo>
                    <a:pt x="891469" y="67609"/>
                  </a:lnTo>
                  <a:lnTo>
                    <a:pt x="918678" y="42767"/>
                  </a:lnTo>
                  <a:lnTo>
                    <a:pt x="910042" y="33369"/>
                  </a:lnTo>
                  <a:close/>
                </a:path>
                <a:path w="952500" h="876300">
                  <a:moveTo>
                    <a:pt x="916106" y="0"/>
                  </a:moveTo>
                  <a:lnTo>
                    <a:pt x="901656" y="2127"/>
                  </a:lnTo>
                  <a:lnTo>
                    <a:pt x="888706" y="9874"/>
                  </a:lnTo>
                  <a:lnTo>
                    <a:pt x="879736" y="22109"/>
                  </a:lnTo>
                  <a:lnTo>
                    <a:pt x="876292" y="36322"/>
                  </a:lnTo>
                  <a:lnTo>
                    <a:pt x="878419" y="50772"/>
                  </a:lnTo>
                  <a:lnTo>
                    <a:pt x="882857" y="58191"/>
                  </a:lnTo>
                  <a:lnTo>
                    <a:pt x="910042" y="33369"/>
                  </a:lnTo>
                  <a:lnTo>
                    <a:pt x="951479" y="33369"/>
                  </a:lnTo>
                  <a:lnTo>
                    <a:pt x="950301" y="25364"/>
                  </a:lnTo>
                  <a:lnTo>
                    <a:pt x="942554" y="12414"/>
                  </a:lnTo>
                  <a:lnTo>
                    <a:pt x="930318" y="3444"/>
                  </a:lnTo>
                  <a:lnTo>
                    <a:pt x="91610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85899" y="3352800"/>
              <a:ext cx="876300" cy="800100"/>
            </a:xfrm>
            <a:custGeom>
              <a:avLst/>
              <a:gdLst/>
              <a:ahLst/>
              <a:cxnLst/>
              <a:rect l="l" t="t" r="r" b="b"/>
              <a:pathLst>
                <a:path w="876300" h="800100">
                  <a:moveTo>
                    <a:pt x="0" y="0"/>
                  </a:moveTo>
                  <a:lnTo>
                    <a:pt x="876300" y="8001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1538" y="4114837"/>
              <a:ext cx="1828800" cy="876300"/>
            </a:xfrm>
            <a:custGeom>
              <a:avLst/>
              <a:gdLst/>
              <a:ahLst/>
              <a:cxnLst/>
              <a:rect l="l" t="t" r="r" b="b"/>
              <a:pathLst>
                <a:path w="1828800" h="876300">
                  <a:moveTo>
                    <a:pt x="1828723" y="39814"/>
                  </a:moveTo>
                  <a:lnTo>
                    <a:pt x="1827771" y="33362"/>
                  </a:lnTo>
                  <a:lnTo>
                    <a:pt x="1826602" y="25361"/>
                  </a:lnTo>
                  <a:lnTo>
                    <a:pt x="1818855" y="12407"/>
                  </a:lnTo>
                  <a:lnTo>
                    <a:pt x="1806613" y="3441"/>
                  </a:lnTo>
                  <a:lnTo>
                    <a:pt x="1792401" y="0"/>
                  </a:lnTo>
                  <a:lnTo>
                    <a:pt x="1777949" y="2120"/>
                  </a:lnTo>
                  <a:lnTo>
                    <a:pt x="1765007" y="9867"/>
                  </a:lnTo>
                  <a:lnTo>
                    <a:pt x="1756029" y="22110"/>
                  </a:lnTo>
                  <a:lnTo>
                    <a:pt x="1752587" y="36322"/>
                  </a:lnTo>
                  <a:lnTo>
                    <a:pt x="1754720" y="50774"/>
                  </a:lnTo>
                  <a:lnTo>
                    <a:pt x="1759153" y="58191"/>
                  </a:lnTo>
                  <a:lnTo>
                    <a:pt x="937450" y="808443"/>
                  </a:lnTo>
                  <a:lnTo>
                    <a:pt x="927061" y="802220"/>
                  </a:lnTo>
                  <a:lnTo>
                    <a:pt x="912609" y="800100"/>
                  </a:lnTo>
                  <a:lnTo>
                    <a:pt x="898398" y="803541"/>
                  </a:lnTo>
                  <a:lnTo>
                    <a:pt x="891463" y="808621"/>
                  </a:lnTo>
                  <a:lnTo>
                    <a:pt x="69519" y="58191"/>
                  </a:lnTo>
                  <a:lnTo>
                    <a:pt x="73977" y="50774"/>
                  </a:lnTo>
                  <a:lnTo>
                    <a:pt x="76111" y="36322"/>
                  </a:lnTo>
                  <a:lnTo>
                    <a:pt x="75399" y="33362"/>
                  </a:lnTo>
                  <a:lnTo>
                    <a:pt x="72682" y="22110"/>
                  </a:lnTo>
                  <a:lnTo>
                    <a:pt x="63754" y="9867"/>
                  </a:lnTo>
                  <a:lnTo>
                    <a:pt x="50774" y="2120"/>
                  </a:lnTo>
                  <a:lnTo>
                    <a:pt x="36322" y="0"/>
                  </a:lnTo>
                  <a:lnTo>
                    <a:pt x="22136" y="3441"/>
                  </a:lnTo>
                  <a:lnTo>
                    <a:pt x="9931" y="12407"/>
                  </a:lnTo>
                  <a:lnTo>
                    <a:pt x="2133" y="25361"/>
                  </a:lnTo>
                  <a:lnTo>
                    <a:pt x="0" y="39814"/>
                  </a:lnTo>
                  <a:lnTo>
                    <a:pt x="3429" y="54025"/>
                  </a:lnTo>
                  <a:lnTo>
                    <a:pt x="12369" y="66255"/>
                  </a:lnTo>
                  <a:lnTo>
                    <a:pt x="25336" y="74002"/>
                  </a:lnTo>
                  <a:lnTo>
                    <a:pt x="39789" y="76136"/>
                  </a:lnTo>
                  <a:lnTo>
                    <a:pt x="53975" y="72694"/>
                  </a:lnTo>
                  <a:lnTo>
                    <a:pt x="60947" y="67576"/>
                  </a:lnTo>
                  <a:lnTo>
                    <a:pt x="882853" y="818045"/>
                  </a:lnTo>
                  <a:lnTo>
                    <a:pt x="878420" y="825461"/>
                  </a:lnTo>
                  <a:lnTo>
                    <a:pt x="876287" y="839914"/>
                  </a:lnTo>
                  <a:lnTo>
                    <a:pt x="879729" y="854125"/>
                  </a:lnTo>
                  <a:lnTo>
                    <a:pt x="888707" y="866355"/>
                  </a:lnTo>
                  <a:lnTo>
                    <a:pt x="901649" y="874102"/>
                  </a:lnTo>
                  <a:lnTo>
                    <a:pt x="916101" y="876236"/>
                  </a:lnTo>
                  <a:lnTo>
                    <a:pt x="930313" y="872794"/>
                  </a:lnTo>
                  <a:lnTo>
                    <a:pt x="942555" y="863815"/>
                  </a:lnTo>
                  <a:lnTo>
                    <a:pt x="950290" y="850874"/>
                  </a:lnTo>
                  <a:lnTo>
                    <a:pt x="951471" y="842860"/>
                  </a:lnTo>
                  <a:lnTo>
                    <a:pt x="952423" y="836422"/>
                  </a:lnTo>
                  <a:lnTo>
                    <a:pt x="948982" y="822210"/>
                  </a:lnTo>
                  <a:lnTo>
                    <a:pt x="945896" y="818007"/>
                  </a:lnTo>
                  <a:lnTo>
                    <a:pt x="1767763" y="67614"/>
                  </a:lnTo>
                  <a:lnTo>
                    <a:pt x="1774698" y="72694"/>
                  </a:lnTo>
                  <a:lnTo>
                    <a:pt x="1788909" y="76136"/>
                  </a:lnTo>
                  <a:lnTo>
                    <a:pt x="1803361" y="74002"/>
                  </a:lnTo>
                  <a:lnTo>
                    <a:pt x="1816315" y="66255"/>
                  </a:lnTo>
                  <a:lnTo>
                    <a:pt x="1825282" y="54025"/>
                  </a:lnTo>
                  <a:lnTo>
                    <a:pt x="1828723" y="39814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599" y="4147058"/>
              <a:ext cx="1752600" cy="6350"/>
            </a:xfrm>
            <a:custGeom>
              <a:avLst/>
              <a:gdLst/>
              <a:ahLst/>
              <a:cxnLst/>
              <a:rect l="l" t="t" r="r" b="b"/>
              <a:pathLst>
                <a:path w="1752600" h="6350">
                  <a:moveTo>
                    <a:pt x="0" y="5842"/>
                  </a:moveTo>
                  <a:lnTo>
                    <a:pt x="1752600" y="0"/>
                  </a:lnTo>
                </a:path>
              </a:pathLst>
            </a:custGeom>
            <a:ln w="63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3540" y="406641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41194" y="399021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4394" y="499275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60775" y="4024121"/>
            <a:ext cx="633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1795" algn="l"/>
              </a:tabLst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12	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23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347974" y="3750944"/>
            <a:ext cx="309880" cy="431800"/>
          </a:xfrm>
          <a:custGeom>
            <a:avLst/>
            <a:gdLst/>
            <a:ahLst/>
            <a:cxnLst/>
            <a:rect l="l" t="t" r="r" b="b"/>
            <a:pathLst>
              <a:path w="309879" h="431800">
                <a:moveTo>
                  <a:pt x="309626" y="6604"/>
                </a:moveTo>
                <a:lnTo>
                  <a:pt x="207264" y="0"/>
                </a:lnTo>
                <a:lnTo>
                  <a:pt x="204216" y="2667"/>
                </a:lnTo>
                <a:lnTo>
                  <a:pt x="203962" y="6096"/>
                </a:lnTo>
                <a:lnTo>
                  <a:pt x="203835" y="9652"/>
                </a:lnTo>
                <a:lnTo>
                  <a:pt x="206375" y="12700"/>
                </a:lnTo>
                <a:lnTo>
                  <a:pt x="209931" y="12827"/>
                </a:lnTo>
                <a:lnTo>
                  <a:pt x="274662" y="17030"/>
                </a:lnTo>
                <a:lnTo>
                  <a:pt x="2032" y="153289"/>
                </a:lnTo>
                <a:lnTo>
                  <a:pt x="4826" y="159004"/>
                </a:lnTo>
                <a:lnTo>
                  <a:pt x="0" y="163068"/>
                </a:lnTo>
                <a:lnTo>
                  <a:pt x="205397" y="408000"/>
                </a:lnTo>
                <a:lnTo>
                  <a:pt x="144526" y="386080"/>
                </a:lnTo>
                <a:lnTo>
                  <a:pt x="141224" y="384937"/>
                </a:lnTo>
                <a:lnTo>
                  <a:pt x="137541" y="386588"/>
                </a:lnTo>
                <a:lnTo>
                  <a:pt x="136398" y="389890"/>
                </a:lnTo>
                <a:lnTo>
                  <a:pt x="135128" y="393192"/>
                </a:lnTo>
                <a:lnTo>
                  <a:pt x="136906" y="396875"/>
                </a:lnTo>
                <a:lnTo>
                  <a:pt x="140208" y="398018"/>
                </a:lnTo>
                <a:lnTo>
                  <a:pt x="233426" y="431546"/>
                </a:lnTo>
                <a:lnTo>
                  <a:pt x="232460" y="425958"/>
                </a:lnTo>
                <a:lnTo>
                  <a:pt x="216662" y="333883"/>
                </a:lnTo>
                <a:lnTo>
                  <a:pt x="216154" y="330454"/>
                </a:lnTo>
                <a:lnTo>
                  <a:pt x="212852" y="328168"/>
                </a:lnTo>
                <a:lnTo>
                  <a:pt x="209296" y="328676"/>
                </a:lnTo>
                <a:lnTo>
                  <a:pt x="205867" y="329311"/>
                </a:lnTo>
                <a:lnTo>
                  <a:pt x="203581" y="332613"/>
                </a:lnTo>
                <a:lnTo>
                  <a:pt x="204216" y="336042"/>
                </a:lnTo>
                <a:lnTo>
                  <a:pt x="215099" y="399783"/>
                </a:lnTo>
                <a:lnTo>
                  <a:pt x="14820" y="161124"/>
                </a:lnTo>
                <a:lnTo>
                  <a:pt x="280225" y="28422"/>
                </a:lnTo>
                <a:lnTo>
                  <a:pt x="299961" y="18542"/>
                </a:lnTo>
                <a:lnTo>
                  <a:pt x="301244" y="17907"/>
                </a:lnTo>
                <a:lnTo>
                  <a:pt x="280225" y="28422"/>
                </a:lnTo>
                <a:lnTo>
                  <a:pt x="242824" y="85471"/>
                </a:lnTo>
                <a:lnTo>
                  <a:pt x="243713" y="89408"/>
                </a:lnTo>
                <a:lnTo>
                  <a:pt x="246634" y="91313"/>
                </a:lnTo>
                <a:lnTo>
                  <a:pt x="249555" y="93345"/>
                </a:lnTo>
                <a:lnTo>
                  <a:pt x="253492" y="92456"/>
                </a:lnTo>
                <a:lnTo>
                  <a:pt x="309626" y="6604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50708" y="1503591"/>
            <a:ext cx="3817333" cy="4295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50594" y="2808478"/>
            <a:ext cx="3562350" cy="1275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1120">
              <a:lnSpc>
                <a:spcPts val="1925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925"/>
              </a:lnSpc>
            </a:pP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491615" algn="ctr">
              <a:lnSpc>
                <a:spcPct val="100000"/>
              </a:lnSpc>
              <a:spcBef>
                <a:spcPts val="1430"/>
              </a:spcBef>
              <a:tabLst>
                <a:tab pos="1871345" algn="l"/>
              </a:tabLst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14	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34</a:t>
            </a:r>
            <a:endParaRPr sz="1200">
              <a:latin typeface="Times New Roman"/>
              <a:cs typeface="Times New Roman"/>
            </a:endParaRPr>
          </a:p>
          <a:p>
            <a:pPr marR="98425" algn="ctr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13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EXAMPLE-2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495339" y="2247931"/>
            <a:ext cx="1828800" cy="1676400"/>
            <a:chOff x="495339" y="2247931"/>
            <a:chExt cx="1828800" cy="1676400"/>
          </a:xfrm>
        </p:grpSpPr>
        <p:sp>
          <p:nvSpPr>
            <p:cNvPr id="5" name="object 5"/>
            <p:cNvSpPr/>
            <p:nvPr/>
          </p:nvSpPr>
          <p:spPr>
            <a:xfrm>
              <a:off x="1408937" y="2286762"/>
              <a:ext cx="1905" cy="1600200"/>
            </a:xfrm>
            <a:custGeom>
              <a:avLst/>
              <a:gdLst/>
              <a:ahLst/>
              <a:cxnLst/>
              <a:rect l="l" t="t" r="r" b="b"/>
              <a:pathLst>
                <a:path w="1905" h="1600200">
                  <a:moveTo>
                    <a:pt x="0" y="0"/>
                  </a:moveTo>
                  <a:lnTo>
                    <a:pt x="1524" y="1600200"/>
                  </a:lnTo>
                </a:path>
              </a:pathLst>
            </a:custGeom>
            <a:ln w="635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3399" y="2286000"/>
              <a:ext cx="1752600" cy="1600200"/>
            </a:xfrm>
            <a:custGeom>
              <a:avLst/>
              <a:gdLst/>
              <a:ahLst/>
              <a:cxnLst/>
              <a:rect l="l" t="t" r="r" b="b"/>
              <a:pathLst>
                <a:path w="1752600" h="1600200">
                  <a:moveTo>
                    <a:pt x="0" y="800100"/>
                  </a:moveTo>
                  <a:lnTo>
                    <a:pt x="1387" y="754702"/>
                  </a:lnTo>
                  <a:lnTo>
                    <a:pt x="5499" y="709968"/>
                  </a:lnTo>
                  <a:lnTo>
                    <a:pt x="12262" y="665966"/>
                  </a:lnTo>
                  <a:lnTo>
                    <a:pt x="21603" y="622762"/>
                  </a:lnTo>
                  <a:lnTo>
                    <a:pt x="33446" y="580425"/>
                  </a:lnTo>
                  <a:lnTo>
                    <a:pt x="47719" y="539023"/>
                  </a:lnTo>
                  <a:lnTo>
                    <a:pt x="64347" y="498621"/>
                  </a:lnTo>
                  <a:lnTo>
                    <a:pt x="83256" y="459290"/>
                  </a:lnTo>
                  <a:lnTo>
                    <a:pt x="104372" y="421094"/>
                  </a:lnTo>
                  <a:lnTo>
                    <a:pt x="127621" y="384104"/>
                  </a:lnTo>
                  <a:lnTo>
                    <a:pt x="152930" y="348385"/>
                  </a:lnTo>
                  <a:lnTo>
                    <a:pt x="180224" y="314006"/>
                  </a:lnTo>
                  <a:lnTo>
                    <a:pt x="209430" y="281034"/>
                  </a:lnTo>
                  <a:lnTo>
                    <a:pt x="240473" y="249537"/>
                  </a:lnTo>
                  <a:lnTo>
                    <a:pt x="273279" y="219582"/>
                  </a:lnTo>
                  <a:lnTo>
                    <a:pt x="307775" y="191237"/>
                  </a:lnTo>
                  <a:lnTo>
                    <a:pt x="343886" y="164569"/>
                  </a:lnTo>
                  <a:lnTo>
                    <a:pt x="381539" y="139646"/>
                  </a:lnTo>
                  <a:lnTo>
                    <a:pt x="420659" y="116537"/>
                  </a:lnTo>
                  <a:lnTo>
                    <a:pt x="461172" y="95307"/>
                  </a:lnTo>
                  <a:lnTo>
                    <a:pt x="503006" y="76025"/>
                  </a:lnTo>
                  <a:lnTo>
                    <a:pt x="546085" y="58758"/>
                  </a:lnTo>
                  <a:lnTo>
                    <a:pt x="590335" y="43575"/>
                  </a:lnTo>
                  <a:lnTo>
                    <a:pt x="635683" y="30542"/>
                  </a:lnTo>
                  <a:lnTo>
                    <a:pt x="682055" y="19727"/>
                  </a:lnTo>
                  <a:lnTo>
                    <a:pt x="729376" y="11197"/>
                  </a:lnTo>
                  <a:lnTo>
                    <a:pt x="777574" y="5021"/>
                  </a:lnTo>
                  <a:lnTo>
                    <a:pt x="826573" y="1266"/>
                  </a:lnTo>
                  <a:lnTo>
                    <a:pt x="876300" y="0"/>
                  </a:lnTo>
                  <a:lnTo>
                    <a:pt x="926029" y="1266"/>
                  </a:lnTo>
                  <a:lnTo>
                    <a:pt x="975030" y="5021"/>
                  </a:lnTo>
                  <a:lnTo>
                    <a:pt x="1023229" y="11197"/>
                  </a:lnTo>
                  <a:lnTo>
                    <a:pt x="1070552" y="19727"/>
                  </a:lnTo>
                  <a:lnTo>
                    <a:pt x="1116925" y="30542"/>
                  </a:lnTo>
                  <a:lnTo>
                    <a:pt x="1162274" y="43575"/>
                  </a:lnTo>
                  <a:lnTo>
                    <a:pt x="1206525" y="58758"/>
                  </a:lnTo>
                  <a:lnTo>
                    <a:pt x="1249604" y="76025"/>
                  </a:lnTo>
                  <a:lnTo>
                    <a:pt x="1291438" y="95307"/>
                  </a:lnTo>
                  <a:lnTo>
                    <a:pt x="1331952" y="116537"/>
                  </a:lnTo>
                  <a:lnTo>
                    <a:pt x="1371072" y="139646"/>
                  </a:lnTo>
                  <a:lnTo>
                    <a:pt x="1408724" y="164569"/>
                  </a:lnTo>
                  <a:lnTo>
                    <a:pt x="1444835" y="191237"/>
                  </a:lnTo>
                  <a:lnTo>
                    <a:pt x="1479330" y="219582"/>
                  </a:lnTo>
                  <a:lnTo>
                    <a:pt x="1512135" y="249537"/>
                  </a:lnTo>
                  <a:lnTo>
                    <a:pt x="1543178" y="281034"/>
                  </a:lnTo>
                  <a:lnTo>
                    <a:pt x="1572382" y="314006"/>
                  </a:lnTo>
                  <a:lnTo>
                    <a:pt x="1599676" y="348385"/>
                  </a:lnTo>
                  <a:lnTo>
                    <a:pt x="1624983" y="384104"/>
                  </a:lnTo>
                  <a:lnTo>
                    <a:pt x="1648232" y="421094"/>
                  </a:lnTo>
                  <a:lnTo>
                    <a:pt x="1669348" y="459290"/>
                  </a:lnTo>
                  <a:lnTo>
                    <a:pt x="1688256" y="498621"/>
                  </a:lnTo>
                  <a:lnTo>
                    <a:pt x="1704883" y="539023"/>
                  </a:lnTo>
                  <a:lnTo>
                    <a:pt x="1719155" y="580425"/>
                  </a:lnTo>
                  <a:lnTo>
                    <a:pt x="1730998" y="622762"/>
                  </a:lnTo>
                  <a:lnTo>
                    <a:pt x="1740338" y="665966"/>
                  </a:lnTo>
                  <a:lnTo>
                    <a:pt x="1747100" y="709968"/>
                  </a:lnTo>
                  <a:lnTo>
                    <a:pt x="1751212" y="754702"/>
                  </a:lnTo>
                  <a:lnTo>
                    <a:pt x="1752600" y="800100"/>
                  </a:lnTo>
                  <a:lnTo>
                    <a:pt x="1751212" y="845497"/>
                  </a:lnTo>
                  <a:lnTo>
                    <a:pt x="1747100" y="890231"/>
                  </a:lnTo>
                  <a:lnTo>
                    <a:pt x="1740338" y="934233"/>
                  </a:lnTo>
                  <a:lnTo>
                    <a:pt x="1730998" y="977437"/>
                  </a:lnTo>
                  <a:lnTo>
                    <a:pt x="1719155" y="1019774"/>
                  </a:lnTo>
                  <a:lnTo>
                    <a:pt x="1704883" y="1061176"/>
                  </a:lnTo>
                  <a:lnTo>
                    <a:pt x="1688256" y="1101578"/>
                  </a:lnTo>
                  <a:lnTo>
                    <a:pt x="1669348" y="1140909"/>
                  </a:lnTo>
                  <a:lnTo>
                    <a:pt x="1648232" y="1179105"/>
                  </a:lnTo>
                  <a:lnTo>
                    <a:pt x="1624983" y="1216095"/>
                  </a:lnTo>
                  <a:lnTo>
                    <a:pt x="1599676" y="1251814"/>
                  </a:lnTo>
                  <a:lnTo>
                    <a:pt x="1572382" y="1286193"/>
                  </a:lnTo>
                  <a:lnTo>
                    <a:pt x="1543178" y="1319165"/>
                  </a:lnTo>
                  <a:lnTo>
                    <a:pt x="1512135" y="1350662"/>
                  </a:lnTo>
                  <a:lnTo>
                    <a:pt x="1479330" y="1380617"/>
                  </a:lnTo>
                  <a:lnTo>
                    <a:pt x="1444835" y="1408962"/>
                  </a:lnTo>
                  <a:lnTo>
                    <a:pt x="1408724" y="1435630"/>
                  </a:lnTo>
                  <a:lnTo>
                    <a:pt x="1371072" y="1460553"/>
                  </a:lnTo>
                  <a:lnTo>
                    <a:pt x="1331952" y="1483662"/>
                  </a:lnTo>
                  <a:lnTo>
                    <a:pt x="1291438" y="1504892"/>
                  </a:lnTo>
                  <a:lnTo>
                    <a:pt x="1249604" y="1524174"/>
                  </a:lnTo>
                  <a:lnTo>
                    <a:pt x="1206525" y="1541441"/>
                  </a:lnTo>
                  <a:lnTo>
                    <a:pt x="1162274" y="1556624"/>
                  </a:lnTo>
                  <a:lnTo>
                    <a:pt x="1116925" y="1569657"/>
                  </a:lnTo>
                  <a:lnTo>
                    <a:pt x="1070552" y="1580472"/>
                  </a:lnTo>
                  <a:lnTo>
                    <a:pt x="1023229" y="1589002"/>
                  </a:lnTo>
                  <a:lnTo>
                    <a:pt x="975030" y="1595178"/>
                  </a:lnTo>
                  <a:lnTo>
                    <a:pt x="926029" y="1598933"/>
                  </a:lnTo>
                  <a:lnTo>
                    <a:pt x="876300" y="1600200"/>
                  </a:lnTo>
                  <a:lnTo>
                    <a:pt x="826573" y="1598933"/>
                  </a:lnTo>
                  <a:lnTo>
                    <a:pt x="777574" y="1595178"/>
                  </a:lnTo>
                  <a:lnTo>
                    <a:pt x="729376" y="1589002"/>
                  </a:lnTo>
                  <a:lnTo>
                    <a:pt x="682055" y="1580472"/>
                  </a:lnTo>
                  <a:lnTo>
                    <a:pt x="635683" y="1569657"/>
                  </a:lnTo>
                  <a:lnTo>
                    <a:pt x="590335" y="1556624"/>
                  </a:lnTo>
                  <a:lnTo>
                    <a:pt x="546085" y="1541441"/>
                  </a:lnTo>
                  <a:lnTo>
                    <a:pt x="503006" y="1524174"/>
                  </a:lnTo>
                  <a:lnTo>
                    <a:pt x="461172" y="1504892"/>
                  </a:lnTo>
                  <a:lnTo>
                    <a:pt x="420659" y="1483662"/>
                  </a:lnTo>
                  <a:lnTo>
                    <a:pt x="381539" y="1460553"/>
                  </a:lnTo>
                  <a:lnTo>
                    <a:pt x="343886" y="1435630"/>
                  </a:lnTo>
                  <a:lnTo>
                    <a:pt x="307775" y="1408962"/>
                  </a:lnTo>
                  <a:lnTo>
                    <a:pt x="273279" y="1380617"/>
                  </a:lnTo>
                  <a:lnTo>
                    <a:pt x="240473" y="1350662"/>
                  </a:lnTo>
                  <a:lnTo>
                    <a:pt x="209430" y="1319165"/>
                  </a:lnTo>
                  <a:lnTo>
                    <a:pt x="180224" y="1286193"/>
                  </a:lnTo>
                  <a:lnTo>
                    <a:pt x="152930" y="1251814"/>
                  </a:lnTo>
                  <a:lnTo>
                    <a:pt x="127621" y="1216095"/>
                  </a:lnTo>
                  <a:lnTo>
                    <a:pt x="104372" y="1179105"/>
                  </a:lnTo>
                  <a:lnTo>
                    <a:pt x="83256" y="1140909"/>
                  </a:lnTo>
                  <a:lnTo>
                    <a:pt x="64347" y="1101578"/>
                  </a:lnTo>
                  <a:lnTo>
                    <a:pt x="47719" y="1061176"/>
                  </a:lnTo>
                  <a:lnTo>
                    <a:pt x="33446" y="1019774"/>
                  </a:lnTo>
                  <a:lnTo>
                    <a:pt x="21603" y="977437"/>
                  </a:lnTo>
                  <a:lnTo>
                    <a:pt x="12262" y="934233"/>
                  </a:lnTo>
                  <a:lnTo>
                    <a:pt x="5499" y="890231"/>
                  </a:lnTo>
                  <a:lnTo>
                    <a:pt x="1387" y="845497"/>
                  </a:lnTo>
                  <a:lnTo>
                    <a:pt x="0" y="8001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5339" y="2247931"/>
              <a:ext cx="952500" cy="876300"/>
            </a:xfrm>
            <a:custGeom>
              <a:avLst/>
              <a:gdLst/>
              <a:ahLst/>
              <a:cxnLst/>
              <a:rect l="l" t="t" r="r" b="b"/>
              <a:pathLst>
                <a:path w="952500" h="876300">
                  <a:moveTo>
                    <a:pt x="39789" y="800100"/>
                  </a:moveTo>
                  <a:lnTo>
                    <a:pt x="25341" y="802227"/>
                  </a:lnTo>
                  <a:lnTo>
                    <a:pt x="12368" y="809974"/>
                  </a:lnTo>
                  <a:lnTo>
                    <a:pt x="3437" y="822209"/>
                  </a:lnTo>
                  <a:lnTo>
                    <a:pt x="0" y="836422"/>
                  </a:lnTo>
                  <a:lnTo>
                    <a:pt x="2136" y="850872"/>
                  </a:lnTo>
                  <a:lnTo>
                    <a:pt x="9929" y="863822"/>
                  </a:lnTo>
                  <a:lnTo>
                    <a:pt x="22138" y="872791"/>
                  </a:lnTo>
                  <a:lnTo>
                    <a:pt x="36331" y="876236"/>
                  </a:lnTo>
                  <a:lnTo>
                    <a:pt x="50779" y="874109"/>
                  </a:lnTo>
                  <a:lnTo>
                    <a:pt x="63752" y="866362"/>
                  </a:lnTo>
                  <a:lnTo>
                    <a:pt x="72682" y="854126"/>
                  </a:lnTo>
                  <a:lnTo>
                    <a:pt x="75406" y="842867"/>
                  </a:lnTo>
                  <a:lnTo>
                    <a:pt x="42340" y="842867"/>
                  </a:lnTo>
                  <a:lnTo>
                    <a:pt x="33780" y="833469"/>
                  </a:lnTo>
                  <a:lnTo>
                    <a:pt x="60948" y="808662"/>
                  </a:lnTo>
                  <a:lnTo>
                    <a:pt x="53982" y="803544"/>
                  </a:lnTo>
                  <a:lnTo>
                    <a:pt x="39789" y="800100"/>
                  </a:lnTo>
                  <a:close/>
                </a:path>
                <a:path w="952500" h="876300">
                  <a:moveTo>
                    <a:pt x="60948" y="808662"/>
                  </a:moveTo>
                  <a:lnTo>
                    <a:pt x="33780" y="833469"/>
                  </a:lnTo>
                  <a:lnTo>
                    <a:pt x="42340" y="842867"/>
                  </a:lnTo>
                  <a:lnTo>
                    <a:pt x="69522" y="818050"/>
                  </a:lnTo>
                  <a:lnTo>
                    <a:pt x="66190" y="812514"/>
                  </a:lnTo>
                  <a:lnTo>
                    <a:pt x="60948" y="808662"/>
                  </a:lnTo>
                  <a:close/>
                </a:path>
                <a:path w="952500" h="876300">
                  <a:moveTo>
                    <a:pt x="69522" y="818050"/>
                  </a:moveTo>
                  <a:lnTo>
                    <a:pt x="42340" y="842867"/>
                  </a:lnTo>
                  <a:lnTo>
                    <a:pt x="75406" y="842867"/>
                  </a:lnTo>
                  <a:lnTo>
                    <a:pt x="76120" y="839914"/>
                  </a:lnTo>
                  <a:lnTo>
                    <a:pt x="73984" y="825464"/>
                  </a:lnTo>
                  <a:lnTo>
                    <a:pt x="69522" y="818050"/>
                  </a:lnTo>
                  <a:close/>
                </a:path>
                <a:path w="952500" h="876300">
                  <a:moveTo>
                    <a:pt x="882857" y="58191"/>
                  </a:moveTo>
                  <a:lnTo>
                    <a:pt x="60948" y="808662"/>
                  </a:lnTo>
                  <a:lnTo>
                    <a:pt x="66190" y="812514"/>
                  </a:lnTo>
                  <a:lnTo>
                    <a:pt x="69522" y="818050"/>
                  </a:lnTo>
                  <a:lnTo>
                    <a:pt x="891469" y="67609"/>
                  </a:lnTo>
                  <a:lnTo>
                    <a:pt x="886166" y="63722"/>
                  </a:lnTo>
                  <a:lnTo>
                    <a:pt x="882857" y="58191"/>
                  </a:lnTo>
                  <a:close/>
                </a:path>
                <a:path w="952500" h="876300">
                  <a:moveTo>
                    <a:pt x="951479" y="33369"/>
                  </a:moveTo>
                  <a:lnTo>
                    <a:pt x="910042" y="33369"/>
                  </a:lnTo>
                  <a:lnTo>
                    <a:pt x="918678" y="42767"/>
                  </a:lnTo>
                  <a:lnTo>
                    <a:pt x="891469" y="67609"/>
                  </a:lnTo>
                  <a:lnTo>
                    <a:pt x="898401" y="72691"/>
                  </a:lnTo>
                  <a:lnTo>
                    <a:pt x="912614" y="76136"/>
                  </a:lnTo>
                  <a:lnTo>
                    <a:pt x="927064" y="74009"/>
                  </a:lnTo>
                  <a:lnTo>
                    <a:pt x="940014" y="66262"/>
                  </a:lnTo>
                  <a:lnTo>
                    <a:pt x="948983" y="54026"/>
                  </a:lnTo>
                  <a:lnTo>
                    <a:pt x="952428" y="39814"/>
                  </a:lnTo>
                  <a:lnTo>
                    <a:pt x="951479" y="33369"/>
                  </a:lnTo>
                  <a:close/>
                </a:path>
                <a:path w="952500" h="876300">
                  <a:moveTo>
                    <a:pt x="910042" y="33369"/>
                  </a:moveTo>
                  <a:lnTo>
                    <a:pt x="882857" y="58191"/>
                  </a:lnTo>
                  <a:lnTo>
                    <a:pt x="886166" y="63722"/>
                  </a:lnTo>
                  <a:lnTo>
                    <a:pt x="891469" y="67609"/>
                  </a:lnTo>
                  <a:lnTo>
                    <a:pt x="918678" y="42767"/>
                  </a:lnTo>
                  <a:lnTo>
                    <a:pt x="910042" y="33369"/>
                  </a:lnTo>
                  <a:close/>
                </a:path>
                <a:path w="952500" h="876300">
                  <a:moveTo>
                    <a:pt x="916106" y="0"/>
                  </a:moveTo>
                  <a:lnTo>
                    <a:pt x="901656" y="2127"/>
                  </a:lnTo>
                  <a:lnTo>
                    <a:pt x="888706" y="9874"/>
                  </a:lnTo>
                  <a:lnTo>
                    <a:pt x="879736" y="22109"/>
                  </a:lnTo>
                  <a:lnTo>
                    <a:pt x="876292" y="36322"/>
                  </a:lnTo>
                  <a:lnTo>
                    <a:pt x="878419" y="50772"/>
                  </a:lnTo>
                  <a:lnTo>
                    <a:pt x="882857" y="58191"/>
                  </a:lnTo>
                  <a:lnTo>
                    <a:pt x="910042" y="33369"/>
                  </a:lnTo>
                  <a:lnTo>
                    <a:pt x="951479" y="33369"/>
                  </a:lnTo>
                  <a:lnTo>
                    <a:pt x="950301" y="25364"/>
                  </a:lnTo>
                  <a:lnTo>
                    <a:pt x="942554" y="12414"/>
                  </a:lnTo>
                  <a:lnTo>
                    <a:pt x="930318" y="3444"/>
                  </a:lnTo>
                  <a:lnTo>
                    <a:pt x="91610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9699" y="2286000"/>
              <a:ext cx="876300" cy="800100"/>
            </a:xfrm>
            <a:custGeom>
              <a:avLst/>
              <a:gdLst/>
              <a:ahLst/>
              <a:cxnLst/>
              <a:rect l="l" t="t" r="r" b="b"/>
              <a:pathLst>
                <a:path w="876300" h="800100">
                  <a:moveTo>
                    <a:pt x="0" y="0"/>
                  </a:moveTo>
                  <a:lnTo>
                    <a:pt x="876300" y="8001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5338" y="3048037"/>
              <a:ext cx="1828800" cy="876300"/>
            </a:xfrm>
            <a:custGeom>
              <a:avLst/>
              <a:gdLst/>
              <a:ahLst/>
              <a:cxnLst/>
              <a:rect l="l" t="t" r="r" b="b"/>
              <a:pathLst>
                <a:path w="1828800" h="876300">
                  <a:moveTo>
                    <a:pt x="1828723" y="39814"/>
                  </a:moveTo>
                  <a:lnTo>
                    <a:pt x="1827771" y="33362"/>
                  </a:lnTo>
                  <a:lnTo>
                    <a:pt x="1826602" y="25361"/>
                  </a:lnTo>
                  <a:lnTo>
                    <a:pt x="1818855" y="12407"/>
                  </a:lnTo>
                  <a:lnTo>
                    <a:pt x="1806613" y="3441"/>
                  </a:lnTo>
                  <a:lnTo>
                    <a:pt x="1792401" y="0"/>
                  </a:lnTo>
                  <a:lnTo>
                    <a:pt x="1777949" y="2120"/>
                  </a:lnTo>
                  <a:lnTo>
                    <a:pt x="1765007" y="9867"/>
                  </a:lnTo>
                  <a:lnTo>
                    <a:pt x="1756029" y="22110"/>
                  </a:lnTo>
                  <a:lnTo>
                    <a:pt x="1752587" y="36322"/>
                  </a:lnTo>
                  <a:lnTo>
                    <a:pt x="1754720" y="50774"/>
                  </a:lnTo>
                  <a:lnTo>
                    <a:pt x="1759153" y="58191"/>
                  </a:lnTo>
                  <a:lnTo>
                    <a:pt x="937450" y="808443"/>
                  </a:lnTo>
                  <a:lnTo>
                    <a:pt x="927061" y="802220"/>
                  </a:lnTo>
                  <a:lnTo>
                    <a:pt x="912609" y="800100"/>
                  </a:lnTo>
                  <a:lnTo>
                    <a:pt x="898398" y="803541"/>
                  </a:lnTo>
                  <a:lnTo>
                    <a:pt x="891463" y="808621"/>
                  </a:lnTo>
                  <a:lnTo>
                    <a:pt x="69519" y="58191"/>
                  </a:lnTo>
                  <a:lnTo>
                    <a:pt x="73977" y="50774"/>
                  </a:lnTo>
                  <a:lnTo>
                    <a:pt x="76111" y="36322"/>
                  </a:lnTo>
                  <a:lnTo>
                    <a:pt x="75399" y="33362"/>
                  </a:lnTo>
                  <a:lnTo>
                    <a:pt x="72682" y="22110"/>
                  </a:lnTo>
                  <a:lnTo>
                    <a:pt x="63754" y="9867"/>
                  </a:lnTo>
                  <a:lnTo>
                    <a:pt x="50774" y="2120"/>
                  </a:lnTo>
                  <a:lnTo>
                    <a:pt x="36322" y="0"/>
                  </a:lnTo>
                  <a:lnTo>
                    <a:pt x="22136" y="3441"/>
                  </a:lnTo>
                  <a:lnTo>
                    <a:pt x="9931" y="12407"/>
                  </a:lnTo>
                  <a:lnTo>
                    <a:pt x="2133" y="25361"/>
                  </a:lnTo>
                  <a:lnTo>
                    <a:pt x="0" y="39814"/>
                  </a:lnTo>
                  <a:lnTo>
                    <a:pt x="3429" y="54025"/>
                  </a:lnTo>
                  <a:lnTo>
                    <a:pt x="12369" y="66255"/>
                  </a:lnTo>
                  <a:lnTo>
                    <a:pt x="25336" y="74002"/>
                  </a:lnTo>
                  <a:lnTo>
                    <a:pt x="39789" y="76136"/>
                  </a:lnTo>
                  <a:lnTo>
                    <a:pt x="53975" y="72694"/>
                  </a:lnTo>
                  <a:lnTo>
                    <a:pt x="60947" y="67576"/>
                  </a:lnTo>
                  <a:lnTo>
                    <a:pt x="882853" y="818045"/>
                  </a:lnTo>
                  <a:lnTo>
                    <a:pt x="878420" y="825461"/>
                  </a:lnTo>
                  <a:lnTo>
                    <a:pt x="876287" y="839914"/>
                  </a:lnTo>
                  <a:lnTo>
                    <a:pt x="879729" y="854125"/>
                  </a:lnTo>
                  <a:lnTo>
                    <a:pt x="888707" y="866355"/>
                  </a:lnTo>
                  <a:lnTo>
                    <a:pt x="901649" y="874102"/>
                  </a:lnTo>
                  <a:lnTo>
                    <a:pt x="916101" y="876236"/>
                  </a:lnTo>
                  <a:lnTo>
                    <a:pt x="930313" y="872794"/>
                  </a:lnTo>
                  <a:lnTo>
                    <a:pt x="942555" y="863815"/>
                  </a:lnTo>
                  <a:lnTo>
                    <a:pt x="950290" y="850874"/>
                  </a:lnTo>
                  <a:lnTo>
                    <a:pt x="951471" y="842860"/>
                  </a:lnTo>
                  <a:lnTo>
                    <a:pt x="952423" y="836422"/>
                  </a:lnTo>
                  <a:lnTo>
                    <a:pt x="948982" y="822210"/>
                  </a:lnTo>
                  <a:lnTo>
                    <a:pt x="945896" y="818007"/>
                  </a:lnTo>
                  <a:lnTo>
                    <a:pt x="1767763" y="67614"/>
                  </a:lnTo>
                  <a:lnTo>
                    <a:pt x="1774698" y="72694"/>
                  </a:lnTo>
                  <a:lnTo>
                    <a:pt x="1788909" y="76136"/>
                  </a:lnTo>
                  <a:lnTo>
                    <a:pt x="1803361" y="74002"/>
                  </a:lnTo>
                  <a:lnTo>
                    <a:pt x="1816315" y="66255"/>
                  </a:lnTo>
                  <a:lnTo>
                    <a:pt x="1825282" y="54025"/>
                  </a:lnTo>
                  <a:lnTo>
                    <a:pt x="1828723" y="39814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3399" y="3080258"/>
              <a:ext cx="1752600" cy="6350"/>
            </a:xfrm>
            <a:custGeom>
              <a:avLst/>
              <a:gdLst/>
              <a:ahLst/>
              <a:cxnLst/>
              <a:rect l="l" t="t" r="r" b="b"/>
              <a:pathLst>
                <a:path w="1752600" h="6350">
                  <a:moveTo>
                    <a:pt x="0" y="5841"/>
                  </a:moveTo>
                  <a:lnTo>
                    <a:pt x="1752600" y="0"/>
                  </a:lnTo>
                </a:path>
              </a:pathLst>
            </a:custGeom>
            <a:ln w="63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7340" y="29993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64994" y="29231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40" y="1036446"/>
            <a:ext cx="5408930" cy="1904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Ins. </a:t>
            </a:r>
            <a:r>
              <a:rPr sz="2400" spc="-5" dirty="0">
                <a:latin typeface="Arial"/>
                <a:cs typeface="Arial"/>
              </a:rPr>
              <a:t>Centers are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13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14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23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Arial"/>
                <a:cs typeface="Arial"/>
              </a:rPr>
              <a:t>24</a:t>
            </a:r>
            <a:r>
              <a:rPr sz="2400" spc="-5" dirty="0">
                <a:latin typeface="Arial"/>
                <a:cs typeface="Arial"/>
              </a:rPr>
              <a:t>,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34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10" dirty="0">
                <a:latin typeface="Arial"/>
                <a:cs typeface="Arial"/>
              </a:rPr>
              <a:t>Fixing </a:t>
            </a: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400" spc="-5" dirty="0">
                <a:latin typeface="Arial"/>
                <a:cs typeface="Arial"/>
              </a:rPr>
              <a:t>24</a:t>
            </a:r>
            <a:r>
              <a:rPr sz="2400" spc="-5" dirty="0">
                <a:latin typeface="Arial"/>
                <a:cs typeface="Arial"/>
              </a:rPr>
              <a:t>……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  <a:p>
            <a:pPr marL="850900">
              <a:lnSpc>
                <a:spcPct val="100000"/>
              </a:lnSpc>
              <a:spcBef>
                <a:spcPts val="1480"/>
              </a:spcBef>
            </a:pPr>
            <a:r>
              <a:rPr sz="180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00">
              <a:latin typeface="Arial"/>
              <a:cs typeface="Arial"/>
            </a:endParaRPr>
          </a:p>
          <a:p>
            <a:pPr marL="1169670" algn="ctr">
              <a:lnSpc>
                <a:spcPct val="100000"/>
              </a:lnSpc>
              <a:tabLst>
                <a:tab pos="1548765" algn="l"/>
              </a:tabLst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12	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98775" y="2945384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24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08375" y="3185921"/>
            <a:ext cx="633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1795" algn="l"/>
              </a:tabLst>
            </a:pP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34	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23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195574" y="2912744"/>
            <a:ext cx="309880" cy="431800"/>
          </a:xfrm>
          <a:custGeom>
            <a:avLst/>
            <a:gdLst/>
            <a:ahLst/>
            <a:cxnLst/>
            <a:rect l="l" t="t" r="r" b="b"/>
            <a:pathLst>
              <a:path w="309879" h="431800">
                <a:moveTo>
                  <a:pt x="309626" y="6604"/>
                </a:moveTo>
                <a:lnTo>
                  <a:pt x="207264" y="0"/>
                </a:lnTo>
                <a:lnTo>
                  <a:pt x="204216" y="2667"/>
                </a:lnTo>
                <a:lnTo>
                  <a:pt x="203962" y="6096"/>
                </a:lnTo>
                <a:lnTo>
                  <a:pt x="203835" y="9652"/>
                </a:lnTo>
                <a:lnTo>
                  <a:pt x="206375" y="12700"/>
                </a:lnTo>
                <a:lnTo>
                  <a:pt x="209931" y="12827"/>
                </a:lnTo>
                <a:lnTo>
                  <a:pt x="274662" y="17030"/>
                </a:lnTo>
                <a:lnTo>
                  <a:pt x="2032" y="153289"/>
                </a:lnTo>
                <a:lnTo>
                  <a:pt x="4826" y="159004"/>
                </a:lnTo>
                <a:lnTo>
                  <a:pt x="0" y="163068"/>
                </a:lnTo>
                <a:lnTo>
                  <a:pt x="205397" y="408000"/>
                </a:lnTo>
                <a:lnTo>
                  <a:pt x="144526" y="386080"/>
                </a:lnTo>
                <a:lnTo>
                  <a:pt x="141224" y="384937"/>
                </a:lnTo>
                <a:lnTo>
                  <a:pt x="137541" y="386588"/>
                </a:lnTo>
                <a:lnTo>
                  <a:pt x="136398" y="389890"/>
                </a:lnTo>
                <a:lnTo>
                  <a:pt x="135128" y="393192"/>
                </a:lnTo>
                <a:lnTo>
                  <a:pt x="136906" y="396875"/>
                </a:lnTo>
                <a:lnTo>
                  <a:pt x="140208" y="398018"/>
                </a:lnTo>
                <a:lnTo>
                  <a:pt x="233426" y="431546"/>
                </a:lnTo>
                <a:lnTo>
                  <a:pt x="232460" y="425958"/>
                </a:lnTo>
                <a:lnTo>
                  <a:pt x="216662" y="333883"/>
                </a:lnTo>
                <a:lnTo>
                  <a:pt x="216154" y="330454"/>
                </a:lnTo>
                <a:lnTo>
                  <a:pt x="212852" y="328168"/>
                </a:lnTo>
                <a:lnTo>
                  <a:pt x="209296" y="328676"/>
                </a:lnTo>
                <a:lnTo>
                  <a:pt x="205867" y="329311"/>
                </a:lnTo>
                <a:lnTo>
                  <a:pt x="203581" y="332613"/>
                </a:lnTo>
                <a:lnTo>
                  <a:pt x="204216" y="336042"/>
                </a:lnTo>
                <a:lnTo>
                  <a:pt x="215099" y="399783"/>
                </a:lnTo>
                <a:lnTo>
                  <a:pt x="14820" y="161124"/>
                </a:lnTo>
                <a:lnTo>
                  <a:pt x="280225" y="28422"/>
                </a:lnTo>
                <a:lnTo>
                  <a:pt x="299961" y="18542"/>
                </a:lnTo>
                <a:lnTo>
                  <a:pt x="301244" y="17907"/>
                </a:lnTo>
                <a:lnTo>
                  <a:pt x="280225" y="28422"/>
                </a:lnTo>
                <a:lnTo>
                  <a:pt x="242824" y="85471"/>
                </a:lnTo>
                <a:lnTo>
                  <a:pt x="243713" y="89408"/>
                </a:lnTo>
                <a:lnTo>
                  <a:pt x="246634" y="91313"/>
                </a:lnTo>
                <a:lnTo>
                  <a:pt x="249555" y="93345"/>
                </a:lnTo>
                <a:lnTo>
                  <a:pt x="253492" y="92456"/>
                </a:lnTo>
                <a:lnTo>
                  <a:pt x="309626" y="6604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61170" y="1590636"/>
            <a:ext cx="3629219" cy="4057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31140" y="3669538"/>
            <a:ext cx="4634230" cy="1473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635">
              <a:lnSpc>
                <a:spcPts val="209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10795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I</a:t>
            </a:r>
            <a:r>
              <a:rPr sz="1400" spc="-5" dirty="0">
                <a:latin typeface="Arial"/>
                <a:cs typeface="Arial"/>
              </a:rPr>
              <a:t>14 </a:t>
            </a:r>
            <a:r>
              <a:rPr sz="2000" dirty="0">
                <a:latin typeface="Arial"/>
                <a:cs typeface="Arial"/>
              </a:rPr>
              <a:t>can be moved to any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convenient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000" dirty="0">
                <a:latin typeface="Arial"/>
                <a:cs typeface="Arial"/>
              </a:rPr>
              <a:t>joint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EXAMPLE-2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35940" y="918336"/>
            <a:ext cx="2748280" cy="89408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400" spc="-5" dirty="0">
                <a:latin typeface="Arial"/>
                <a:cs typeface="Arial"/>
              </a:rPr>
              <a:t>Solution:</a:t>
            </a:r>
            <a:endParaRPr sz="2400">
              <a:latin typeface="Arial"/>
              <a:cs typeface="Arial"/>
            </a:endParaRPr>
          </a:p>
          <a:p>
            <a:pPr marL="527050">
              <a:lnSpc>
                <a:spcPct val="100000"/>
              </a:lnSpc>
              <a:spcBef>
                <a:spcPts val="77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929" y="2123313"/>
            <a:ext cx="3538039" cy="3955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71292" y="1454495"/>
            <a:ext cx="5363349" cy="1873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01561" y="3911111"/>
            <a:ext cx="5248979" cy="1011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00550" y="5305425"/>
            <a:ext cx="3371850" cy="4286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530478"/>
            <a:ext cx="7301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0" dirty="0"/>
              <a:t>VISIT </a:t>
            </a:r>
            <a:r>
              <a:rPr spc="95" dirty="0"/>
              <a:t>THE </a:t>
            </a:r>
            <a:r>
              <a:rPr spc="130" dirty="0"/>
              <a:t>FOLLOWING </a:t>
            </a:r>
            <a:r>
              <a:rPr spc="120" dirty="0"/>
              <a:t>VIDEOS </a:t>
            </a:r>
            <a:r>
              <a:rPr spc="75" dirty="0"/>
              <a:t>IN </a:t>
            </a:r>
            <a:r>
              <a:rPr spc="125" dirty="0"/>
              <a:t>YOUTUBE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998751"/>
            <a:ext cx="7874634" cy="2640330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113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https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2"/>
              </a:rPr>
              <a:t>://ww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w.y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2"/>
              </a:rPr>
              <a:t>outube.com/watch?v=-tgruur8O0Q</a:t>
            </a:r>
            <a:endParaRPr sz="2800">
              <a:latin typeface="Arial"/>
              <a:cs typeface="Arial"/>
            </a:endParaRPr>
          </a:p>
          <a:p>
            <a:pPr marL="241300" marR="90805" indent="-228600">
              <a:lnSpc>
                <a:spcPct val="110000"/>
              </a:lnSpc>
              <a:spcBef>
                <a:spcPts val="6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ht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t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p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s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://ww</a:t>
            </a:r>
            <a:r>
              <a:rPr sz="2800" spc="-165" dirty="0">
                <a:solidFill>
                  <a:srgbClr val="17406C"/>
                </a:solidFill>
                <a:latin typeface="Arial"/>
                <a:cs typeface="Arial"/>
              </a:rPr>
              <a:t>w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y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o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u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tu</a:t>
            </a:r>
            <a:r>
              <a:rPr sz="2800" spc="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b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e.</a:t>
            </a:r>
            <a:r>
              <a:rPr sz="2800" spc="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c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om/w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a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t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c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h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?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v=WN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h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5Hp</a:t>
            </a:r>
            <a:r>
              <a:rPr sz="2800" spc="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0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3"/>
              </a:rPr>
              <a:t>lg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7406C"/>
                </a:solidFill>
                <a:latin typeface="Arial"/>
                <a:cs typeface="Arial"/>
              </a:rPr>
              <a:t>ms</a:t>
            </a:r>
            <a:endParaRPr sz="2800">
              <a:latin typeface="Arial"/>
              <a:cs typeface="Arial"/>
            </a:endParaRPr>
          </a:p>
          <a:p>
            <a:pPr marL="241300" marR="10160" indent="-228600">
              <a:lnSpc>
                <a:spcPct val="110000"/>
              </a:lnSpc>
              <a:spcBef>
                <a:spcPts val="71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htt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p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s: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/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/ww</a:t>
            </a:r>
            <a:r>
              <a:rPr sz="2800" spc="-175" dirty="0">
                <a:solidFill>
                  <a:srgbClr val="17406C"/>
                </a:solidFill>
                <a:latin typeface="Arial"/>
                <a:cs typeface="Arial"/>
              </a:rPr>
              <a:t>w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.y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o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ut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u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be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.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c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o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m/watc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h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?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v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=ha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2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  <a:hlinkClick r:id="rId4"/>
              </a:rPr>
              <a:t>PzDt5Sb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 E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6747" y="1052766"/>
            <a:ext cx="8595360" cy="4714240"/>
            <a:chOff x="396747" y="1052766"/>
            <a:chExt cx="8595360" cy="471424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6747" y="1052766"/>
              <a:ext cx="8594852" cy="471398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29203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/>
              <a:t>EXERC</a:t>
            </a:r>
            <a:r>
              <a:rPr sz="3600" spc="145" dirty="0"/>
              <a:t>I</a:t>
            </a:r>
            <a:r>
              <a:rPr sz="3600" spc="140" dirty="0"/>
              <a:t>S</a:t>
            </a:r>
            <a:r>
              <a:rPr sz="3600" spc="180" dirty="0"/>
              <a:t>E</a:t>
            </a:r>
            <a:r>
              <a:rPr sz="3600" spc="145" dirty="0"/>
              <a:t>-</a:t>
            </a:r>
            <a:r>
              <a:rPr sz="3600" spc="-5" dirty="0"/>
              <a:t>1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5692266" y="2808478"/>
            <a:ext cx="2233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1097597"/>
            <a:ext cx="7962900" cy="617855"/>
            <a:chOff x="608571" y="1097597"/>
            <a:chExt cx="7962900" cy="617855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09924" y="1124712"/>
              <a:ext cx="2276475" cy="5905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745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5" dirty="0"/>
              <a:t>EXERCISE-1:</a:t>
            </a:r>
            <a:r>
              <a:rPr sz="3600" spc="210" dirty="0"/>
              <a:t> </a:t>
            </a:r>
            <a:r>
              <a:rPr sz="3600" spc="125" dirty="0"/>
              <a:t>SOLUTION</a:t>
            </a:r>
            <a:endParaRPr sz="3600"/>
          </a:p>
        </p:txBody>
      </p:sp>
      <p:sp>
        <p:nvSpPr>
          <p:cNvPr id="6" name="object 6"/>
          <p:cNvSpPr/>
          <p:nvPr/>
        </p:nvSpPr>
        <p:spPr>
          <a:xfrm>
            <a:off x="1006841" y="1865954"/>
            <a:ext cx="5462330" cy="42552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876035" y="2808478"/>
            <a:ext cx="2233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363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5" dirty="0"/>
              <a:t>EXERCISE-1:</a:t>
            </a:r>
            <a:r>
              <a:rPr sz="3600" spc="60" dirty="0"/>
              <a:t> </a:t>
            </a:r>
            <a:r>
              <a:rPr sz="3600" spc="125" dirty="0"/>
              <a:t>ANSWER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1256623" y="1676400"/>
            <a:ext cx="6773586" cy="3592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05764"/>
            <a:ext cx="71075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14" dirty="0"/>
              <a:t>ACCELERATION </a:t>
            </a:r>
            <a:r>
              <a:rPr sz="3200" spc="75" dirty="0"/>
              <a:t>IN</a:t>
            </a:r>
            <a:r>
              <a:rPr sz="3200" spc="360" dirty="0"/>
              <a:t> </a:t>
            </a:r>
            <a:r>
              <a:rPr sz="3200" spc="135" dirty="0"/>
              <a:t>MECHANISMS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45440" y="1144270"/>
            <a:ext cx="8200390" cy="162623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55600" marR="17780" indent="-228600">
              <a:lnSpc>
                <a:spcPts val="1839"/>
              </a:lnSpc>
              <a:spcBef>
                <a:spcPts val="330"/>
              </a:spcBef>
            </a:pP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Acceleration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analysis plays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very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important role in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00AF50"/>
                </a:solidFill>
                <a:latin typeface="Arial"/>
                <a:cs typeface="Arial"/>
              </a:rPr>
              <a:t>development of machines  and</a:t>
            </a:r>
            <a:r>
              <a:rPr sz="1700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00AF50"/>
                </a:solidFill>
                <a:latin typeface="Arial"/>
                <a:cs typeface="Arial"/>
              </a:rPr>
              <a:t>mechanisms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705"/>
              </a:spcBef>
              <a:tabLst>
                <a:tab pos="538480" algn="l"/>
                <a:tab pos="1026160" algn="l"/>
                <a:tab pos="1708785" algn="l"/>
                <a:tab pos="2012314" algn="l"/>
                <a:tab pos="2896235" algn="l"/>
                <a:tab pos="3482975" algn="l"/>
                <a:tab pos="4451350" algn="l"/>
                <a:tab pos="4795520" algn="l"/>
                <a:tab pos="5168900" algn="l"/>
                <a:tab pos="5756275" algn="l"/>
              </a:tabLst>
            </a:pPr>
            <a:r>
              <a:rPr sz="2000" dirty="0">
                <a:latin typeface="Arial"/>
                <a:cs typeface="Arial"/>
              </a:rPr>
              <a:t>Let	the	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point	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	moves	with	respect	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	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2000" spc="-5" dirty="0">
                <a:latin typeface="Arial"/>
                <a:cs typeface="Arial"/>
              </a:rPr>
              <a:t>,	</a:t>
            </a:r>
            <a:r>
              <a:rPr sz="2000" dirty="0">
                <a:latin typeface="Arial"/>
                <a:cs typeface="Arial"/>
              </a:rPr>
              <a:t>with	an</a:t>
            </a:r>
            <a:endParaRPr sz="20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angular</a:t>
            </a:r>
            <a:r>
              <a:rPr sz="2000" spc="3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velocity</a:t>
            </a:r>
            <a:r>
              <a:rPr sz="2000" spc="3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ω</a:t>
            </a:r>
            <a:r>
              <a:rPr sz="2000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rad/s</a:t>
            </a:r>
            <a:r>
              <a:rPr sz="2000" spc="3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and</a:t>
            </a:r>
            <a:r>
              <a:rPr sz="2000" spc="3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let</a:t>
            </a:r>
            <a:r>
              <a:rPr sz="2000" spc="375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α</a:t>
            </a:r>
            <a:r>
              <a:rPr sz="2000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rad/s</a:t>
            </a:r>
            <a:r>
              <a:rPr sz="1950" spc="-7" baseline="25641" dirty="0">
                <a:solidFill>
                  <a:srgbClr val="FF0000"/>
                </a:solidFill>
                <a:latin typeface="Arial"/>
                <a:cs typeface="Arial"/>
              </a:rPr>
              <a:t>2 </a:t>
            </a:r>
            <a:r>
              <a:rPr sz="1950" spc="330" baseline="2564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</a:t>
            </a:r>
            <a:r>
              <a:rPr sz="2000" spc="3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2744216"/>
            <a:ext cx="39331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angular acceleration of the link</a:t>
            </a:r>
            <a:r>
              <a:rPr sz="2000" spc="-25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20072" y="1789843"/>
            <a:ext cx="2073239" cy="3153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9740" y="3302888"/>
            <a:ext cx="6929120" cy="2541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8354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60680" algn="l"/>
              </a:tabLst>
            </a:pPr>
            <a:r>
              <a:rPr sz="2000" dirty="0"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centripetal </a:t>
            </a:r>
            <a:r>
              <a:rPr sz="2000" spc="-10" dirty="0">
                <a:latin typeface="Arial"/>
                <a:cs typeface="Arial"/>
              </a:rPr>
              <a:t>or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radial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component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of acceleration</a:t>
            </a:r>
            <a:r>
              <a:rPr sz="2000" dirty="0">
                <a:latin typeface="Arial"/>
                <a:cs typeface="Arial"/>
              </a:rPr>
              <a:t>,  which </a:t>
            </a:r>
            <a:r>
              <a:rPr sz="2000" spc="-10" dirty="0">
                <a:latin typeface="Arial"/>
                <a:cs typeface="Arial"/>
              </a:rPr>
              <a:t>is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perpendicular to the velocity</a:t>
            </a:r>
            <a:r>
              <a:rPr sz="2000" spc="-5" dirty="0">
                <a:latin typeface="Arial"/>
                <a:cs typeface="Arial"/>
              </a:rPr>
              <a:t> (i.e. </a:t>
            </a:r>
            <a:r>
              <a:rPr sz="2000" dirty="0">
                <a:latin typeface="Arial"/>
                <a:cs typeface="Arial"/>
              </a:rPr>
              <a:t>parallel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link  </a:t>
            </a:r>
            <a:r>
              <a:rPr sz="2000" spc="-5" dirty="0">
                <a:latin typeface="Arial"/>
                <a:cs typeface="Arial"/>
              </a:rPr>
              <a:t>AB) </a:t>
            </a:r>
            <a:r>
              <a:rPr sz="2000" dirty="0">
                <a:latin typeface="Arial"/>
                <a:cs typeface="Arial"/>
              </a:rPr>
              <a:t>of the particle at the given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instant.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eriod"/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AutoNum type="arabicPeriod"/>
            </a:pPr>
            <a:endParaRPr sz="2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AutoNum type="arabicPeriod"/>
              <a:tabLst>
                <a:tab pos="287020" algn="l"/>
                <a:tab pos="3734435" algn="l"/>
                <a:tab pos="5493385" algn="l"/>
              </a:tabLst>
            </a:pPr>
            <a:r>
              <a:rPr sz="2000" dirty="0"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tangential component</a:t>
            </a:r>
            <a:r>
              <a:rPr sz="2000" dirty="0">
                <a:latin typeface="Arial"/>
                <a:cs typeface="Arial"/>
              </a:rPr>
              <a:t>, which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parallel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velocity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(i.e.  </a:t>
            </a:r>
            <a:r>
              <a:rPr sz="2000" dirty="0">
                <a:latin typeface="Arial"/>
                <a:cs typeface="Arial"/>
              </a:rPr>
              <a:t>Perpendicular  </a:t>
            </a:r>
            <a:r>
              <a:rPr sz="2000" spc="-5" dirty="0">
                <a:latin typeface="Arial"/>
                <a:cs typeface="Arial"/>
              </a:rPr>
              <a:t>to</a:t>
            </a:r>
            <a:r>
              <a:rPr sz="2000" spc="2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Link</a:t>
            </a:r>
            <a:r>
              <a:rPr sz="2000" spc="4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AB)	</a:t>
            </a:r>
            <a:r>
              <a:rPr sz="2000" spc="-10" dirty="0">
                <a:latin typeface="Arial"/>
                <a:cs typeface="Arial"/>
              </a:rPr>
              <a:t>of</a:t>
            </a:r>
            <a:r>
              <a:rPr sz="2000" spc="4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</a:t>
            </a:r>
            <a:r>
              <a:rPr sz="2000" spc="4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particle	</a:t>
            </a:r>
            <a:r>
              <a:rPr sz="2000" spc="-10" dirty="0">
                <a:latin typeface="Arial"/>
                <a:cs typeface="Arial"/>
              </a:rPr>
              <a:t>at the </a:t>
            </a:r>
            <a:r>
              <a:rPr sz="2000" dirty="0">
                <a:latin typeface="Arial"/>
                <a:cs typeface="Arial"/>
              </a:rPr>
              <a:t>given  i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940" y="5549827"/>
            <a:ext cx="76454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nstan</a:t>
            </a:r>
            <a:r>
              <a:rPr sz="2000" spc="-5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0270" y="4200905"/>
            <a:ext cx="6417690" cy="575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3400" y="5638800"/>
            <a:ext cx="4419600" cy="368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48732" y="2934970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4343400"/>
            <a:ext cx="9070975" cy="2514600"/>
            <a:chOff x="73402" y="4343400"/>
            <a:chExt cx="9070975" cy="2514600"/>
          </a:xfrm>
        </p:grpSpPr>
        <p:sp>
          <p:nvSpPr>
            <p:cNvPr id="3" name="object 3"/>
            <p:cNvSpPr/>
            <p:nvPr/>
          </p:nvSpPr>
          <p:spPr>
            <a:xfrm>
              <a:off x="380999" y="4343400"/>
              <a:ext cx="2069719" cy="1828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62754" y="5780150"/>
              <a:ext cx="431800" cy="254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58310" y="5672253"/>
              <a:ext cx="446044" cy="35683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64032" y="5704060"/>
              <a:ext cx="410442" cy="29317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54052" y="5862682"/>
              <a:ext cx="182095" cy="840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8949" y="467105"/>
            <a:ext cx="72866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0" dirty="0"/>
              <a:t>ACCELERATION </a:t>
            </a:r>
            <a:r>
              <a:rPr sz="2800" spc="114" dirty="0"/>
              <a:t>DIAGRAM </a:t>
            </a:r>
            <a:r>
              <a:rPr sz="2800" spc="85" dirty="0"/>
              <a:t>FOR </a:t>
            </a:r>
            <a:r>
              <a:rPr sz="2800" spc="-5" dirty="0"/>
              <a:t>A</a:t>
            </a:r>
            <a:r>
              <a:rPr sz="2800" spc="735" dirty="0"/>
              <a:t> </a:t>
            </a:r>
            <a:r>
              <a:rPr sz="2800" spc="95" dirty="0"/>
              <a:t>LINK</a:t>
            </a:r>
            <a:endParaRPr sz="2800"/>
          </a:p>
        </p:txBody>
      </p:sp>
      <p:sp>
        <p:nvSpPr>
          <p:cNvPr id="10" name="object 10"/>
          <p:cNvSpPr/>
          <p:nvPr/>
        </p:nvSpPr>
        <p:spPr>
          <a:xfrm>
            <a:off x="428625" y="1400175"/>
            <a:ext cx="1590675" cy="24193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86400" y="1524000"/>
            <a:ext cx="990600" cy="1752600"/>
          </a:xfrm>
          <a:custGeom>
            <a:avLst/>
            <a:gdLst/>
            <a:ahLst/>
            <a:cxnLst/>
            <a:rect l="l" t="t" r="r" b="b"/>
            <a:pathLst>
              <a:path w="990600" h="1752600">
                <a:moveTo>
                  <a:pt x="990600" y="0"/>
                </a:moveTo>
                <a:lnTo>
                  <a:pt x="0" y="1752600"/>
                </a:lnTo>
              </a:path>
              <a:path w="990600" h="1752600">
                <a:moveTo>
                  <a:pt x="456438" y="915162"/>
                </a:moveTo>
                <a:lnTo>
                  <a:pt x="457962" y="762762"/>
                </a:lnTo>
              </a:path>
              <a:path w="990600" h="1752600">
                <a:moveTo>
                  <a:pt x="457200" y="914400"/>
                </a:moveTo>
                <a:lnTo>
                  <a:pt x="609600" y="838200"/>
                </a:lnTo>
              </a:path>
              <a:path w="990600" h="1752600">
                <a:moveTo>
                  <a:pt x="763651" y="639063"/>
                </a:moveTo>
                <a:lnTo>
                  <a:pt x="762000" y="791463"/>
                </a:lnTo>
              </a:path>
              <a:path w="990600" h="1752600">
                <a:moveTo>
                  <a:pt x="838962" y="638301"/>
                </a:moveTo>
                <a:lnTo>
                  <a:pt x="837438" y="790701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22263" y="1246378"/>
            <a:ext cx="337185" cy="1138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b’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AB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991225" y="2619375"/>
            <a:ext cx="381000" cy="30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566028" y="316357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11625" y="1497075"/>
            <a:ext cx="2375535" cy="1917700"/>
            <a:chOff x="4111625" y="1497075"/>
            <a:chExt cx="2375535" cy="1917700"/>
          </a:xfrm>
        </p:grpSpPr>
        <p:sp>
          <p:nvSpPr>
            <p:cNvPr id="16" name="object 16"/>
            <p:cNvSpPr/>
            <p:nvPr/>
          </p:nvSpPr>
          <p:spPr>
            <a:xfrm>
              <a:off x="4119752" y="2585847"/>
              <a:ext cx="1371600" cy="685800"/>
            </a:xfrm>
            <a:custGeom>
              <a:avLst/>
              <a:gdLst/>
              <a:ahLst/>
              <a:cxnLst/>
              <a:rect l="l" t="t" r="r" b="b"/>
              <a:pathLst>
                <a:path w="1371600" h="685800">
                  <a:moveTo>
                    <a:pt x="1371600" y="685800"/>
                  </a:moveTo>
                  <a:lnTo>
                    <a:pt x="0" y="0"/>
                  </a:lnTo>
                </a:path>
                <a:path w="1371600" h="685800">
                  <a:moveTo>
                    <a:pt x="533400" y="264287"/>
                  </a:moveTo>
                  <a:lnTo>
                    <a:pt x="609600" y="416687"/>
                  </a:lnTo>
                </a:path>
                <a:path w="1371600" h="685800">
                  <a:moveTo>
                    <a:pt x="545211" y="264287"/>
                  </a:moveTo>
                  <a:lnTo>
                    <a:pt x="697611" y="265811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29175" y="2995548"/>
              <a:ext cx="485775" cy="4191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14800" y="1500250"/>
              <a:ext cx="2369185" cy="1700530"/>
            </a:xfrm>
            <a:custGeom>
              <a:avLst/>
              <a:gdLst/>
              <a:ahLst/>
              <a:cxnLst/>
              <a:rect l="l" t="t" r="r" b="b"/>
              <a:pathLst>
                <a:path w="2369185" h="1700530">
                  <a:moveTo>
                    <a:pt x="1219200" y="1700149"/>
                  </a:moveTo>
                  <a:lnTo>
                    <a:pt x="1295400" y="1547749"/>
                  </a:lnTo>
                </a:path>
                <a:path w="2369185" h="1700530">
                  <a:moveTo>
                    <a:pt x="1295400" y="1547749"/>
                  </a:moveTo>
                  <a:lnTo>
                    <a:pt x="1447800" y="1623949"/>
                  </a:lnTo>
                </a:path>
                <a:path w="2369185" h="1700530">
                  <a:moveTo>
                    <a:pt x="0" y="1099058"/>
                  </a:moveTo>
                  <a:lnTo>
                    <a:pt x="2369185" y="0"/>
                  </a:lnTo>
                </a:path>
                <a:path w="2369185" h="1700530">
                  <a:moveTo>
                    <a:pt x="914400" y="597662"/>
                  </a:moveTo>
                  <a:lnTo>
                    <a:pt x="1066800" y="599313"/>
                  </a:lnTo>
                </a:path>
                <a:path w="2369185" h="1700530">
                  <a:moveTo>
                    <a:pt x="1066800" y="597662"/>
                  </a:moveTo>
                  <a:lnTo>
                    <a:pt x="990600" y="750062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75200" y="1765299"/>
              <a:ext cx="431800" cy="254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832986" y="2465959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a’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79775" y="4117340"/>
            <a:ext cx="5342890" cy="1916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latin typeface="Arial"/>
                <a:cs typeface="Arial"/>
              </a:rPr>
              <a:t>Total </a:t>
            </a:r>
            <a:r>
              <a:rPr sz="2400" spc="-5" dirty="0">
                <a:latin typeface="Arial"/>
                <a:cs typeface="Arial"/>
              </a:rPr>
              <a:t>acceleration </a:t>
            </a:r>
            <a:r>
              <a:rPr sz="2400" dirty="0">
                <a:latin typeface="Arial"/>
                <a:cs typeface="Arial"/>
              </a:rPr>
              <a:t>of B </a:t>
            </a:r>
            <a:r>
              <a:rPr sz="2400" spc="-5" dirty="0">
                <a:latin typeface="Arial"/>
                <a:cs typeface="Arial"/>
              </a:rPr>
              <a:t>with respect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  is the vector sum of </a:t>
            </a:r>
            <a:r>
              <a:rPr sz="2400" spc="-5" dirty="0">
                <a:latin typeface="Arial"/>
                <a:cs typeface="Arial"/>
              </a:rPr>
              <a:t>radial component  and tangential component </a:t>
            </a:r>
            <a:r>
              <a:rPr sz="2400" dirty="0">
                <a:latin typeface="Arial"/>
                <a:cs typeface="Arial"/>
              </a:rPr>
              <a:t>of  </a:t>
            </a:r>
            <a:r>
              <a:rPr sz="2400" spc="-5" dirty="0">
                <a:latin typeface="Arial"/>
                <a:cs typeface="Arial"/>
              </a:rPr>
              <a:t>acceleration</a:t>
            </a:r>
            <a:endParaRPr sz="2400">
              <a:latin typeface="Arial"/>
              <a:cs typeface="Arial"/>
            </a:endParaRPr>
          </a:p>
          <a:p>
            <a:pPr marL="2548255">
              <a:lnSpc>
                <a:spcPct val="100000"/>
              </a:lnSpc>
              <a:spcBef>
                <a:spcPts val="484"/>
              </a:spcBef>
            </a:pPr>
            <a:r>
              <a:rPr sz="2400" dirty="0">
                <a:latin typeface="Arial"/>
                <a:cs typeface="Arial"/>
              </a:rPr>
              <a:t>+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288155" y="5564504"/>
            <a:ext cx="2286000" cy="103505"/>
          </a:xfrm>
          <a:custGeom>
            <a:avLst/>
            <a:gdLst/>
            <a:ahLst/>
            <a:cxnLst/>
            <a:rect l="l" t="t" r="r" b="b"/>
            <a:pathLst>
              <a:path w="2286000" h="103504">
                <a:moveTo>
                  <a:pt x="381000" y="52133"/>
                </a:moveTo>
                <a:lnTo>
                  <a:pt x="292608" y="0"/>
                </a:lnTo>
                <a:lnTo>
                  <a:pt x="288671" y="1016"/>
                </a:lnTo>
                <a:lnTo>
                  <a:pt x="285115" y="7112"/>
                </a:lnTo>
                <a:lnTo>
                  <a:pt x="286131" y="11049"/>
                </a:lnTo>
                <a:lnTo>
                  <a:pt x="344982" y="45643"/>
                </a:lnTo>
                <a:lnTo>
                  <a:pt x="0" y="44196"/>
                </a:lnTo>
                <a:lnTo>
                  <a:pt x="0" y="56896"/>
                </a:lnTo>
                <a:lnTo>
                  <a:pt x="344919" y="58343"/>
                </a:lnTo>
                <a:lnTo>
                  <a:pt x="285877" y="92468"/>
                </a:lnTo>
                <a:lnTo>
                  <a:pt x="284734" y="96354"/>
                </a:lnTo>
                <a:lnTo>
                  <a:pt x="288290" y="102425"/>
                </a:lnTo>
                <a:lnTo>
                  <a:pt x="292227" y="103466"/>
                </a:lnTo>
                <a:lnTo>
                  <a:pt x="370103" y="58432"/>
                </a:lnTo>
                <a:lnTo>
                  <a:pt x="381000" y="52133"/>
                </a:lnTo>
                <a:close/>
              </a:path>
              <a:path w="2286000" h="103504">
                <a:moveTo>
                  <a:pt x="1371600" y="52133"/>
                </a:moveTo>
                <a:lnTo>
                  <a:pt x="1283208" y="0"/>
                </a:lnTo>
                <a:lnTo>
                  <a:pt x="1279271" y="1016"/>
                </a:lnTo>
                <a:lnTo>
                  <a:pt x="1275715" y="7112"/>
                </a:lnTo>
                <a:lnTo>
                  <a:pt x="1276731" y="11049"/>
                </a:lnTo>
                <a:lnTo>
                  <a:pt x="1335582" y="45643"/>
                </a:lnTo>
                <a:lnTo>
                  <a:pt x="990600" y="44196"/>
                </a:lnTo>
                <a:lnTo>
                  <a:pt x="990600" y="56896"/>
                </a:lnTo>
                <a:lnTo>
                  <a:pt x="1335519" y="58343"/>
                </a:lnTo>
                <a:lnTo>
                  <a:pt x="1276477" y="92468"/>
                </a:lnTo>
                <a:lnTo>
                  <a:pt x="1275334" y="96354"/>
                </a:lnTo>
                <a:lnTo>
                  <a:pt x="1278890" y="102425"/>
                </a:lnTo>
                <a:lnTo>
                  <a:pt x="1282827" y="103466"/>
                </a:lnTo>
                <a:lnTo>
                  <a:pt x="1360703" y="58432"/>
                </a:lnTo>
                <a:lnTo>
                  <a:pt x="1371600" y="52133"/>
                </a:lnTo>
                <a:close/>
              </a:path>
              <a:path w="2286000" h="103504">
                <a:moveTo>
                  <a:pt x="2286000" y="52133"/>
                </a:moveTo>
                <a:lnTo>
                  <a:pt x="2197608" y="0"/>
                </a:lnTo>
                <a:lnTo>
                  <a:pt x="2193671" y="1016"/>
                </a:lnTo>
                <a:lnTo>
                  <a:pt x="2190115" y="7112"/>
                </a:lnTo>
                <a:lnTo>
                  <a:pt x="2191131" y="11049"/>
                </a:lnTo>
                <a:lnTo>
                  <a:pt x="2249970" y="45643"/>
                </a:lnTo>
                <a:lnTo>
                  <a:pt x="1905000" y="44196"/>
                </a:lnTo>
                <a:lnTo>
                  <a:pt x="1905000" y="56896"/>
                </a:lnTo>
                <a:lnTo>
                  <a:pt x="2249919" y="58343"/>
                </a:lnTo>
                <a:lnTo>
                  <a:pt x="2190877" y="92468"/>
                </a:lnTo>
                <a:lnTo>
                  <a:pt x="2189734" y="96354"/>
                </a:lnTo>
                <a:lnTo>
                  <a:pt x="2193290" y="102425"/>
                </a:lnTo>
                <a:lnTo>
                  <a:pt x="2197227" y="103466"/>
                </a:lnTo>
                <a:lnTo>
                  <a:pt x="2275103" y="58432"/>
                </a:lnTo>
                <a:lnTo>
                  <a:pt x="2286000" y="52133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13487" y="4053332"/>
            <a:ext cx="2233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5454" y="1330117"/>
            <a:ext cx="2587356" cy="29149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429005"/>
            <a:ext cx="668718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110" dirty="0"/>
              <a:t>ACCELERATION </a:t>
            </a:r>
            <a:r>
              <a:rPr sz="2500" spc="65" dirty="0"/>
              <a:t>OF </a:t>
            </a:r>
            <a:r>
              <a:rPr sz="2500" spc="-5" dirty="0"/>
              <a:t>A </a:t>
            </a:r>
            <a:r>
              <a:rPr sz="2500" spc="110" dirty="0"/>
              <a:t>POINT</a:t>
            </a:r>
            <a:r>
              <a:rPr sz="2500" spc="405" dirty="0"/>
              <a:t> </a:t>
            </a:r>
            <a:r>
              <a:rPr sz="2500" spc="65" dirty="0"/>
              <a:t>ON </a:t>
            </a:r>
            <a:r>
              <a:rPr sz="2500" spc="-5" dirty="0"/>
              <a:t>A </a:t>
            </a:r>
            <a:r>
              <a:rPr sz="2500" spc="100" dirty="0"/>
              <a:t>LINK</a:t>
            </a:r>
            <a:endParaRPr sz="2500"/>
          </a:p>
        </p:txBody>
      </p:sp>
      <p:sp>
        <p:nvSpPr>
          <p:cNvPr id="5" name="object 5"/>
          <p:cNvSpPr txBox="1"/>
          <p:nvPr/>
        </p:nvSpPr>
        <p:spPr>
          <a:xfrm>
            <a:off x="5489828" y="4904994"/>
            <a:ext cx="194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o'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92676" y="3161538"/>
            <a:ext cx="3002280" cy="2404745"/>
            <a:chOff x="4392676" y="3161538"/>
            <a:chExt cx="3002280" cy="2404745"/>
          </a:xfrm>
        </p:grpSpPr>
        <p:sp>
          <p:nvSpPr>
            <p:cNvPr id="7" name="object 7"/>
            <p:cNvSpPr/>
            <p:nvPr/>
          </p:nvSpPr>
          <p:spPr>
            <a:xfrm>
              <a:off x="4395851" y="3164713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60960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200" y="3200400"/>
              <a:ext cx="304800" cy="533400"/>
            </a:xfrm>
            <a:custGeom>
              <a:avLst/>
              <a:gdLst/>
              <a:ahLst/>
              <a:cxnLst/>
              <a:rect l="l" t="t" r="r" b="b"/>
              <a:pathLst>
                <a:path w="304800" h="533400">
                  <a:moveTo>
                    <a:pt x="304800" y="53340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58000" y="4876800"/>
              <a:ext cx="533400" cy="685800"/>
            </a:xfrm>
            <a:custGeom>
              <a:avLst/>
              <a:gdLst/>
              <a:ahLst/>
              <a:cxnLst/>
              <a:rect l="l" t="t" r="r" b="b"/>
              <a:pathLst>
                <a:path w="533400" h="685800">
                  <a:moveTo>
                    <a:pt x="533400" y="0"/>
                  </a:moveTo>
                  <a:lnTo>
                    <a:pt x="0" y="68580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86600" y="510540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76200" y="0"/>
                  </a:moveTo>
                  <a:lnTo>
                    <a:pt x="0" y="152400"/>
                  </a:lnTo>
                </a:path>
                <a:path w="152400" h="152400">
                  <a:moveTo>
                    <a:pt x="0" y="152400"/>
                  </a:moveTo>
                  <a:lnTo>
                    <a:pt x="152400" y="762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785609" y="5590743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949825" y="3730625"/>
            <a:ext cx="3298825" cy="1955164"/>
            <a:chOff x="4949825" y="3730625"/>
            <a:chExt cx="3298825" cy="1955164"/>
          </a:xfrm>
        </p:grpSpPr>
        <p:sp>
          <p:nvSpPr>
            <p:cNvPr id="13" name="object 13"/>
            <p:cNvSpPr/>
            <p:nvPr/>
          </p:nvSpPr>
          <p:spPr>
            <a:xfrm>
              <a:off x="7297547" y="5210302"/>
              <a:ext cx="77470" cy="153670"/>
            </a:xfrm>
            <a:custGeom>
              <a:avLst/>
              <a:gdLst/>
              <a:ahLst/>
              <a:cxnLst/>
              <a:rect l="l" t="t" r="r" b="b"/>
              <a:pathLst>
                <a:path w="77470" h="153670">
                  <a:moveTo>
                    <a:pt x="1650" y="762"/>
                  </a:moveTo>
                  <a:lnTo>
                    <a:pt x="0" y="153162"/>
                  </a:lnTo>
                </a:path>
                <a:path w="77470" h="153670">
                  <a:moveTo>
                    <a:pt x="77088" y="0"/>
                  </a:moveTo>
                  <a:lnTo>
                    <a:pt x="75437" y="1524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62800" y="5450776"/>
              <a:ext cx="1085850" cy="2347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53000" y="3733800"/>
              <a:ext cx="2438400" cy="1219200"/>
            </a:xfrm>
            <a:custGeom>
              <a:avLst/>
              <a:gdLst/>
              <a:ahLst/>
              <a:cxnLst/>
              <a:rect l="l" t="t" r="r" b="b"/>
              <a:pathLst>
                <a:path w="2438400" h="1219200">
                  <a:moveTo>
                    <a:pt x="2438400" y="1143000"/>
                  </a:moveTo>
                  <a:lnTo>
                    <a:pt x="0" y="0"/>
                  </a:lnTo>
                </a:path>
                <a:path w="2438400" h="1219200">
                  <a:moveTo>
                    <a:pt x="1143000" y="533400"/>
                  </a:moveTo>
                  <a:lnTo>
                    <a:pt x="1295400" y="534924"/>
                  </a:lnTo>
                </a:path>
                <a:path w="2438400" h="1219200">
                  <a:moveTo>
                    <a:pt x="1143000" y="533400"/>
                  </a:moveTo>
                  <a:lnTo>
                    <a:pt x="1219200" y="685800"/>
                  </a:lnTo>
                </a:path>
                <a:path w="2438400" h="1219200">
                  <a:moveTo>
                    <a:pt x="685800" y="1141349"/>
                  </a:moveTo>
                  <a:lnTo>
                    <a:pt x="2438400" y="1143000"/>
                  </a:lnTo>
                </a:path>
                <a:path w="2438400" h="1219200">
                  <a:moveTo>
                    <a:pt x="1447800" y="1066800"/>
                  </a:moveTo>
                  <a:lnTo>
                    <a:pt x="1524000" y="1143000"/>
                  </a:lnTo>
                </a:path>
                <a:path w="2438400" h="1219200">
                  <a:moveTo>
                    <a:pt x="1524000" y="1143000"/>
                  </a:moveTo>
                  <a:lnTo>
                    <a:pt x="1447800" y="12192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395209" y="4831841"/>
            <a:ext cx="406400" cy="60198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800" spc="-10" dirty="0">
                <a:latin typeface="Arial"/>
                <a:cs typeface="Arial"/>
              </a:rPr>
              <a:t>a'</a:t>
            </a:r>
            <a:endParaRPr sz="18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110"/>
              </a:spcBef>
            </a:pPr>
            <a:r>
              <a:rPr sz="1800" spc="-5" dirty="0">
                <a:latin typeface="Arial"/>
                <a:cs typeface="Arial"/>
              </a:rPr>
              <a:t>AB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81000" y="3730625"/>
            <a:ext cx="6480175" cy="2456180"/>
            <a:chOff x="381000" y="3730625"/>
            <a:chExt cx="6480175" cy="2456180"/>
          </a:xfrm>
        </p:grpSpPr>
        <p:sp>
          <p:nvSpPr>
            <p:cNvPr id="18" name="object 18"/>
            <p:cNvSpPr/>
            <p:nvPr/>
          </p:nvSpPr>
          <p:spPr>
            <a:xfrm>
              <a:off x="381000" y="4242396"/>
              <a:ext cx="2514600" cy="19229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53200" y="4981575"/>
              <a:ext cx="209550" cy="1714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53000" y="373380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0" y="0"/>
                  </a:moveTo>
                  <a:lnTo>
                    <a:pt x="685800" y="1143000"/>
                  </a:lnTo>
                </a:path>
                <a:path w="685800" h="1143000">
                  <a:moveTo>
                    <a:pt x="304800" y="533400"/>
                  </a:moveTo>
                  <a:lnTo>
                    <a:pt x="381000" y="762000"/>
                  </a:lnTo>
                </a:path>
                <a:path w="685800" h="1143000">
                  <a:moveTo>
                    <a:pt x="304800" y="533400"/>
                  </a:moveTo>
                  <a:lnTo>
                    <a:pt x="533400" y="6858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29200" y="4343400"/>
              <a:ext cx="228600" cy="228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53125" y="3914775"/>
              <a:ext cx="266700" cy="1714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05451" y="3774313"/>
              <a:ext cx="1828800" cy="1829435"/>
            </a:xfrm>
            <a:custGeom>
              <a:avLst/>
              <a:gdLst/>
              <a:ahLst/>
              <a:cxnLst/>
              <a:rect l="l" t="t" r="r" b="b"/>
              <a:pathLst>
                <a:path w="1828800" h="1829435">
                  <a:moveTo>
                    <a:pt x="1828800" y="1828863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24600" y="5105400"/>
              <a:ext cx="533400" cy="381000"/>
            </a:xfrm>
            <a:custGeom>
              <a:avLst/>
              <a:gdLst/>
              <a:ahLst/>
              <a:cxnLst/>
              <a:rect l="l" t="t" r="r" b="b"/>
              <a:pathLst>
                <a:path w="533400" h="381000">
                  <a:moveTo>
                    <a:pt x="0" y="0"/>
                  </a:moveTo>
                  <a:lnTo>
                    <a:pt x="76200" y="152400"/>
                  </a:lnTo>
                </a:path>
                <a:path w="533400" h="381000">
                  <a:moveTo>
                    <a:pt x="0" y="0"/>
                  </a:moveTo>
                  <a:lnTo>
                    <a:pt x="152400" y="76200"/>
                  </a:lnTo>
                </a:path>
                <a:path w="533400" h="381000">
                  <a:moveTo>
                    <a:pt x="381000" y="381000"/>
                  </a:moveTo>
                  <a:lnTo>
                    <a:pt x="457200" y="304800"/>
                  </a:lnTo>
                </a:path>
                <a:path w="533400" h="381000">
                  <a:moveTo>
                    <a:pt x="457200" y="304800"/>
                  </a:moveTo>
                  <a:lnTo>
                    <a:pt x="533400" y="3810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60288" y="4343400"/>
              <a:ext cx="352425" cy="3048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699766" y="5589231"/>
              <a:ext cx="4014215" cy="59724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478407" y="1016253"/>
            <a:ext cx="7425690" cy="3554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Let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acceleration </a:t>
            </a:r>
            <a:r>
              <a:rPr sz="2400" dirty="0">
                <a:latin typeface="Arial"/>
                <a:cs typeface="Arial"/>
              </a:rPr>
              <a:t>of the </a:t>
            </a:r>
            <a:r>
              <a:rPr sz="2400" spc="-5" dirty="0">
                <a:latin typeface="Arial"/>
                <a:cs typeface="Arial"/>
              </a:rPr>
              <a:t>point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i.e.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 known in magnitude and direction </a:t>
            </a:r>
            <a:r>
              <a:rPr sz="2400" spc="-5" dirty="0">
                <a:latin typeface="Arial"/>
                <a:cs typeface="Arial"/>
              </a:rPr>
              <a:t> and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direction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path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of B is</a:t>
            </a:r>
            <a:r>
              <a:rPr sz="2400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given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1965960" marR="1741805">
              <a:lnSpc>
                <a:spcPct val="100000"/>
              </a:lnSpc>
              <a:spcBef>
                <a:spcPts val="960"/>
              </a:spcBef>
            </a:pPr>
            <a:r>
              <a:rPr sz="2400" spc="-5" dirty="0">
                <a:latin typeface="Arial"/>
                <a:cs typeface="Arial"/>
              </a:rPr>
              <a:t>How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determine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B </a:t>
            </a:r>
            <a:r>
              <a:rPr sz="2400" spc="-5" dirty="0">
                <a:latin typeface="Arial"/>
                <a:cs typeface="Arial"/>
              </a:rPr>
              <a:t>?  Draw acceleration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diagram.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R="876300" algn="ctr">
              <a:lnSpc>
                <a:spcPct val="100000"/>
              </a:lnSpc>
              <a:spcBef>
                <a:spcPts val="1950"/>
              </a:spcBef>
            </a:pPr>
            <a:r>
              <a:rPr sz="1800" spc="-10" dirty="0">
                <a:latin typeface="Arial"/>
                <a:cs typeface="Arial"/>
              </a:rPr>
              <a:t>b'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73402" y="2108393"/>
            <a:ext cx="9070975" cy="4749800"/>
            <a:chOff x="73402" y="2108393"/>
            <a:chExt cx="9070975" cy="4749800"/>
          </a:xfrm>
        </p:grpSpPr>
        <p:sp>
          <p:nvSpPr>
            <p:cNvPr id="3" name="object 3"/>
            <p:cNvSpPr/>
            <p:nvPr/>
          </p:nvSpPr>
          <p:spPr>
            <a:xfrm>
              <a:off x="4444067" y="2108393"/>
              <a:ext cx="3232557" cy="33332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81952" y="4239895"/>
              <a:ext cx="276225" cy="180975"/>
            </a:xfrm>
            <a:custGeom>
              <a:avLst/>
              <a:gdLst/>
              <a:ahLst/>
              <a:cxnLst/>
              <a:rect l="l" t="t" r="r" b="b"/>
              <a:pathLst>
                <a:path w="276225" h="180975">
                  <a:moveTo>
                    <a:pt x="0" y="57657"/>
                  </a:moveTo>
                  <a:lnTo>
                    <a:pt x="170052" y="180974"/>
                  </a:lnTo>
                </a:path>
                <a:path w="276225" h="180975">
                  <a:moveTo>
                    <a:pt x="106045" y="0"/>
                  </a:moveTo>
                  <a:lnTo>
                    <a:pt x="276098" y="123316"/>
                  </a:lnTo>
                </a:path>
              </a:pathLst>
            </a:custGeom>
            <a:ln w="190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19625" y="2468245"/>
              <a:ext cx="228600" cy="188595"/>
            </a:xfrm>
            <a:custGeom>
              <a:avLst/>
              <a:gdLst/>
              <a:ahLst/>
              <a:cxnLst/>
              <a:rect l="l" t="t" r="r" b="b"/>
              <a:pathLst>
                <a:path w="228600" h="188594">
                  <a:moveTo>
                    <a:pt x="0" y="59943"/>
                  </a:moveTo>
                  <a:lnTo>
                    <a:pt x="140842" y="188087"/>
                  </a:lnTo>
                </a:path>
                <a:path w="228600" h="188594">
                  <a:moveTo>
                    <a:pt x="87757" y="0"/>
                  </a:moveTo>
                  <a:lnTo>
                    <a:pt x="228600" y="1281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7537" y="5445226"/>
              <a:ext cx="6300343" cy="1066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5940" y="486536"/>
            <a:ext cx="668718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110" dirty="0"/>
              <a:t>ACCELERATION </a:t>
            </a:r>
            <a:r>
              <a:rPr sz="2500" spc="65" dirty="0"/>
              <a:t>OF </a:t>
            </a:r>
            <a:r>
              <a:rPr sz="2500" spc="-5" dirty="0"/>
              <a:t>A </a:t>
            </a:r>
            <a:r>
              <a:rPr sz="2500" spc="110" dirty="0"/>
              <a:t>POINT</a:t>
            </a:r>
            <a:r>
              <a:rPr sz="2500" spc="405" dirty="0"/>
              <a:t> </a:t>
            </a:r>
            <a:r>
              <a:rPr sz="2500" spc="65" dirty="0"/>
              <a:t>ON </a:t>
            </a:r>
            <a:r>
              <a:rPr sz="2500" spc="-5" dirty="0"/>
              <a:t>A </a:t>
            </a:r>
            <a:r>
              <a:rPr sz="2500" spc="100" dirty="0"/>
              <a:t>LINK</a:t>
            </a:r>
            <a:endParaRPr sz="2500"/>
          </a:p>
        </p:txBody>
      </p:sp>
      <p:grpSp>
        <p:nvGrpSpPr>
          <p:cNvPr id="9" name="object 9"/>
          <p:cNvGrpSpPr/>
          <p:nvPr/>
        </p:nvGrpSpPr>
        <p:grpSpPr>
          <a:xfrm>
            <a:off x="688804" y="2271695"/>
            <a:ext cx="2587625" cy="2915285"/>
            <a:chOff x="688804" y="2271695"/>
            <a:chExt cx="2587625" cy="2915285"/>
          </a:xfrm>
        </p:grpSpPr>
        <p:sp>
          <p:nvSpPr>
            <p:cNvPr id="10" name="object 10"/>
            <p:cNvSpPr/>
            <p:nvPr/>
          </p:nvSpPr>
          <p:spPr>
            <a:xfrm>
              <a:off x="688804" y="2271695"/>
              <a:ext cx="2587356" cy="291490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00301" y="4163694"/>
              <a:ext cx="276225" cy="180975"/>
            </a:xfrm>
            <a:custGeom>
              <a:avLst/>
              <a:gdLst/>
              <a:ahLst/>
              <a:cxnLst/>
              <a:rect l="l" t="t" r="r" b="b"/>
              <a:pathLst>
                <a:path w="276225" h="180975">
                  <a:moveTo>
                    <a:pt x="0" y="57657"/>
                  </a:moveTo>
                  <a:lnTo>
                    <a:pt x="170053" y="180974"/>
                  </a:lnTo>
                </a:path>
                <a:path w="276225" h="180975">
                  <a:moveTo>
                    <a:pt x="106044" y="0"/>
                  </a:moveTo>
                  <a:lnTo>
                    <a:pt x="276097" y="123316"/>
                  </a:lnTo>
                </a:path>
              </a:pathLst>
            </a:custGeom>
            <a:ln w="190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66899" y="3554094"/>
              <a:ext cx="228600" cy="188595"/>
            </a:xfrm>
            <a:custGeom>
              <a:avLst/>
              <a:gdLst/>
              <a:ahLst/>
              <a:cxnLst/>
              <a:rect l="l" t="t" r="r" b="b"/>
              <a:pathLst>
                <a:path w="228600" h="188595">
                  <a:moveTo>
                    <a:pt x="0" y="59943"/>
                  </a:moveTo>
                  <a:lnTo>
                    <a:pt x="140843" y="188086"/>
                  </a:lnTo>
                </a:path>
                <a:path w="228600" h="188595">
                  <a:moveTo>
                    <a:pt x="87756" y="0"/>
                  </a:moveTo>
                  <a:lnTo>
                    <a:pt x="228600" y="1281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88340" y="1014729"/>
            <a:ext cx="822388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For </a:t>
            </a:r>
            <a:r>
              <a:rPr sz="2800" dirty="0">
                <a:latin typeface="Arial"/>
                <a:cs typeface="Arial"/>
              </a:rPr>
              <a:t>any other point </a:t>
            </a:r>
            <a:r>
              <a:rPr sz="2800" spc="-5" dirty="0">
                <a:latin typeface="Arial"/>
                <a:cs typeface="Arial"/>
              </a:rPr>
              <a:t>C on the link, </a:t>
            </a:r>
            <a:r>
              <a:rPr sz="2800" dirty="0">
                <a:latin typeface="Arial"/>
                <a:cs typeface="Arial"/>
              </a:rPr>
              <a:t>draw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triangle a'b'c'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similar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triangle</a:t>
            </a:r>
            <a:r>
              <a:rPr sz="2800" spc="-1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AF50"/>
                </a:solidFill>
                <a:latin typeface="Arial"/>
                <a:cs typeface="Arial"/>
              </a:rPr>
              <a:t>ABC</a:t>
            </a:r>
            <a:r>
              <a:rPr sz="2800" spc="-10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68769" y="2110485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>
              <a:lnSpc>
                <a:spcPts val="3020"/>
              </a:lnSpc>
              <a:spcBef>
                <a:spcPts val="480"/>
              </a:spcBef>
            </a:pPr>
            <a:r>
              <a:rPr sz="2800" spc="110" dirty="0"/>
              <a:t>ACCELERATION </a:t>
            </a:r>
            <a:r>
              <a:rPr sz="2800" spc="65" dirty="0"/>
              <a:t>IN </a:t>
            </a:r>
            <a:r>
              <a:rPr sz="2800" spc="110" dirty="0"/>
              <a:t>SLIDER CRANK  </a:t>
            </a:r>
            <a:r>
              <a:rPr sz="2800" spc="120" dirty="0"/>
              <a:t>MECHANISM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2147823" y="1295400"/>
            <a:ext cx="4981575" cy="1952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52600" y="3657600"/>
            <a:ext cx="5610225" cy="342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29026" y="4305300"/>
            <a:ext cx="2966974" cy="6144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340" y="4966208"/>
            <a:ext cx="852995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point at </a:t>
            </a:r>
            <a:r>
              <a:rPr sz="2800" spc="-5" dirty="0">
                <a:latin typeface="Arial"/>
                <a:cs typeface="Arial"/>
              </a:rPr>
              <a:t>the </a:t>
            </a:r>
            <a:r>
              <a:rPr sz="2800" dirty="0">
                <a:latin typeface="Arial"/>
                <a:cs typeface="Arial"/>
              </a:rPr>
              <a:t>end of </a:t>
            </a:r>
            <a:r>
              <a:rPr sz="2800" spc="-5" dirty="0">
                <a:latin typeface="Arial"/>
                <a:cs typeface="Arial"/>
              </a:rPr>
              <a:t>a link which </a:t>
            </a:r>
            <a:r>
              <a:rPr sz="2800" dirty="0">
                <a:latin typeface="Arial"/>
                <a:cs typeface="Arial"/>
              </a:rPr>
              <a:t>moves </a:t>
            </a:r>
            <a:r>
              <a:rPr sz="2800" spc="-5" dirty="0">
                <a:latin typeface="Arial"/>
                <a:cs typeface="Arial"/>
              </a:rPr>
              <a:t>with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constant 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angular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velocity</a:t>
            </a:r>
            <a:r>
              <a:rPr sz="2800" dirty="0">
                <a:latin typeface="Arial"/>
                <a:cs typeface="Arial"/>
              </a:rPr>
              <a:t> has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no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tangential component of  acceleration</a:t>
            </a:r>
            <a:r>
              <a:rPr sz="2800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52108" y="3115766"/>
            <a:ext cx="2233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3974" y="5905500"/>
            <a:ext cx="520065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>
              <a:lnSpc>
                <a:spcPts val="3020"/>
              </a:lnSpc>
              <a:spcBef>
                <a:spcPts val="480"/>
              </a:spcBef>
            </a:pPr>
            <a:r>
              <a:rPr sz="2800" spc="110" dirty="0"/>
              <a:t>ACCELERATION </a:t>
            </a:r>
            <a:r>
              <a:rPr sz="2800" spc="65" dirty="0"/>
              <a:t>IN </a:t>
            </a:r>
            <a:r>
              <a:rPr sz="2800" spc="110" dirty="0"/>
              <a:t>SLIDER CRANK  </a:t>
            </a:r>
            <a:r>
              <a:rPr sz="2800" spc="120" dirty="0"/>
              <a:t>MECHANISM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207227" y="1277432"/>
            <a:ext cx="3807081" cy="1492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80228" y="1966976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o’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05400" y="2362200"/>
            <a:ext cx="1295400" cy="2133600"/>
          </a:xfrm>
          <a:custGeom>
            <a:avLst/>
            <a:gdLst/>
            <a:ahLst/>
            <a:cxnLst/>
            <a:rect l="l" t="t" r="r" b="b"/>
            <a:pathLst>
              <a:path w="1295400" h="2133600">
                <a:moveTo>
                  <a:pt x="0" y="0"/>
                </a:moveTo>
                <a:lnTo>
                  <a:pt x="1295400" y="2133600"/>
                </a:lnTo>
              </a:path>
              <a:path w="1295400" h="2133600">
                <a:moveTo>
                  <a:pt x="394842" y="838200"/>
                </a:moveTo>
                <a:lnTo>
                  <a:pt x="547242" y="916051"/>
                </a:lnTo>
              </a:path>
              <a:path w="1295400" h="2133600">
                <a:moveTo>
                  <a:pt x="546480" y="915162"/>
                </a:moveTo>
                <a:lnTo>
                  <a:pt x="548004" y="762762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76009" y="4535551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b’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78934" y="3313366"/>
            <a:ext cx="3256279" cy="1305560"/>
            <a:chOff x="4678934" y="3313366"/>
            <a:chExt cx="3256279" cy="1305560"/>
          </a:xfrm>
        </p:grpSpPr>
        <p:sp>
          <p:nvSpPr>
            <p:cNvPr id="10" name="object 10"/>
            <p:cNvSpPr/>
            <p:nvPr/>
          </p:nvSpPr>
          <p:spPr>
            <a:xfrm>
              <a:off x="4678934" y="3313366"/>
              <a:ext cx="897483" cy="3857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07785" y="4197984"/>
              <a:ext cx="1524000" cy="417830"/>
            </a:xfrm>
            <a:custGeom>
              <a:avLst/>
              <a:gdLst/>
              <a:ahLst/>
              <a:cxnLst/>
              <a:rect l="l" t="t" r="r" b="b"/>
              <a:pathLst>
                <a:path w="1524000" h="417829">
                  <a:moveTo>
                    <a:pt x="0" y="304800"/>
                  </a:moveTo>
                  <a:lnTo>
                    <a:pt x="1523999" y="0"/>
                  </a:lnTo>
                </a:path>
                <a:path w="1524000" h="417829">
                  <a:moveTo>
                    <a:pt x="609599" y="76200"/>
                  </a:moveTo>
                  <a:lnTo>
                    <a:pt x="761999" y="152400"/>
                  </a:lnTo>
                </a:path>
                <a:path w="1524000" h="417829">
                  <a:moveTo>
                    <a:pt x="761999" y="152400"/>
                  </a:moveTo>
                  <a:lnTo>
                    <a:pt x="609599" y="304800"/>
                  </a:lnTo>
                </a:path>
                <a:path w="1524000" h="417829">
                  <a:moveTo>
                    <a:pt x="739013" y="264921"/>
                  </a:moveTo>
                  <a:lnTo>
                    <a:pt x="737362" y="417321"/>
                  </a:lnTo>
                </a:path>
                <a:path w="1524000" h="417829">
                  <a:moveTo>
                    <a:pt x="814450" y="264159"/>
                  </a:moveTo>
                  <a:lnTo>
                    <a:pt x="812799" y="416559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319009" y="4385309"/>
            <a:ext cx="33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10400" y="4702606"/>
            <a:ext cx="1085850" cy="2347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5123053" y="1506982"/>
            <a:ext cx="2805430" cy="2749550"/>
            <a:chOff x="5123053" y="1506982"/>
            <a:chExt cx="2805430" cy="2749550"/>
          </a:xfrm>
        </p:grpSpPr>
        <p:sp>
          <p:nvSpPr>
            <p:cNvPr id="15" name="object 15"/>
            <p:cNvSpPr/>
            <p:nvPr/>
          </p:nvSpPr>
          <p:spPr>
            <a:xfrm>
              <a:off x="7620000" y="2299843"/>
              <a:ext cx="304800" cy="1905000"/>
            </a:xfrm>
            <a:custGeom>
              <a:avLst/>
              <a:gdLst/>
              <a:ahLst/>
              <a:cxnLst/>
              <a:rect l="l" t="t" r="r" b="b"/>
              <a:pathLst>
                <a:path w="304800" h="1905000">
                  <a:moveTo>
                    <a:pt x="304800" y="1905000"/>
                  </a:moveTo>
                  <a:lnTo>
                    <a:pt x="0" y="0"/>
                  </a:lnTo>
                </a:path>
                <a:path w="304800" h="1905000">
                  <a:moveTo>
                    <a:pt x="152400" y="838200"/>
                  </a:moveTo>
                  <a:lnTo>
                    <a:pt x="228600" y="990600"/>
                  </a:lnTo>
                </a:path>
                <a:path w="304800" h="1905000">
                  <a:moveTo>
                    <a:pt x="152400" y="838200"/>
                  </a:moveTo>
                  <a:lnTo>
                    <a:pt x="76200" y="9906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47686" y="3962400"/>
              <a:ext cx="228600" cy="291465"/>
            </a:xfrm>
            <a:custGeom>
              <a:avLst/>
              <a:gdLst/>
              <a:ahLst/>
              <a:cxnLst/>
              <a:rect l="l" t="t" r="r" b="b"/>
              <a:pathLst>
                <a:path w="228600" h="291464">
                  <a:moveTo>
                    <a:pt x="90043" y="290956"/>
                  </a:moveTo>
                  <a:lnTo>
                    <a:pt x="13843" y="62356"/>
                  </a:lnTo>
                </a:path>
                <a:path w="228600" h="291464">
                  <a:moveTo>
                    <a:pt x="0" y="76200"/>
                  </a:moveTo>
                  <a:lnTo>
                    <a:pt x="22860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26228" y="1510157"/>
              <a:ext cx="2514600" cy="914400"/>
            </a:xfrm>
            <a:custGeom>
              <a:avLst/>
              <a:gdLst/>
              <a:ahLst/>
              <a:cxnLst/>
              <a:rect l="l" t="t" r="r" b="b"/>
              <a:pathLst>
                <a:path w="2514600" h="914400">
                  <a:moveTo>
                    <a:pt x="2500756" y="838200"/>
                  </a:moveTo>
                  <a:lnTo>
                    <a:pt x="2348356" y="0"/>
                  </a:lnTo>
                </a:path>
                <a:path w="2514600" h="914400">
                  <a:moveTo>
                    <a:pt x="0" y="852042"/>
                  </a:moveTo>
                  <a:lnTo>
                    <a:pt x="2514600" y="775842"/>
                  </a:lnTo>
                </a:path>
                <a:path w="2514600" h="914400">
                  <a:moveTo>
                    <a:pt x="969772" y="741171"/>
                  </a:moveTo>
                  <a:lnTo>
                    <a:pt x="1122172" y="817371"/>
                  </a:lnTo>
                </a:path>
                <a:path w="2514600" h="914400">
                  <a:moveTo>
                    <a:pt x="1108329" y="838200"/>
                  </a:moveTo>
                  <a:lnTo>
                    <a:pt x="1032129" y="9144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700009" y="2119376"/>
            <a:ext cx="20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a’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019800" y="1905000"/>
            <a:ext cx="2266950" cy="2573655"/>
            <a:chOff x="6019800" y="1905000"/>
            <a:chExt cx="2266950" cy="2573655"/>
          </a:xfrm>
        </p:grpSpPr>
        <p:sp>
          <p:nvSpPr>
            <p:cNvPr id="20" name="object 20"/>
            <p:cNvSpPr/>
            <p:nvPr/>
          </p:nvSpPr>
          <p:spPr>
            <a:xfrm>
              <a:off x="6428486" y="2276729"/>
              <a:ext cx="1191895" cy="2198370"/>
            </a:xfrm>
            <a:custGeom>
              <a:avLst/>
              <a:gdLst/>
              <a:ahLst/>
              <a:cxnLst/>
              <a:rect l="l" t="t" r="r" b="b"/>
              <a:pathLst>
                <a:path w="1191895" h="2198370">
                  <a:moveTo>
                    <a:pt x="0" y="2198243"/>
                  </a:moveTo>
                  <a:lnTo>
                    <a:pt x="1191514" y="0"/>
                  </a:lnTo>
                </a:path>
                <a:path w="1191895" h="2198370">
                  <a:moveTo>
                    <a:pt x="478028" y="1152271"/>
                  </a:moveTo>
                  <a:lnTo>
                    <a:pt x="630428" y="999871"/>
                  </a:lnTo>
                </a:path>
                <a:path w="1191895" h="2198370">
                  <a:moveTo>
                    <a:pt x="645033" y="1000633"/>
                  </a:moveTo>
                  <a:lnTo>
                    <a:pt x="644270" y="1228471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848600" y="2971800"/>
              <a:ext cx="438150" cy="3810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19800" y="1905000"/>
              <a:ext cx="333375" cy="3524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10400" y="3505200"/>
              <a:ext cx="400050" cy="3048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72072" y="3894327"/>
              <a:ext cx="101600" cy="7112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861809" y="3772603"/>
            <a:ext cx="1213485" cy="6769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800" spc="-10" dirty="0">
                <a:latin typeface="Arial"/>
                <a:cs typeface="Arial"/>
              </a:rPr>
              <a:t>e’</a:t>
            </a:r>
            <a:endParaRPr sz="1800">
              <a:latin typeface="Arial"/>
              <a:cs typeface="Arial"/>
            </a:endParaRPr>
          </a:p>
          <a:p>
            <a:pPr marL="1086485">
              <a:lnSpc>
                <a:spcPct val="100000"/>
              </a:lnSpc>
              <a:spcBef>
                <a:spcPts val="400"/>
              </a:spcBef>
            </a:pPr>
            <a:r>
              <a:rPr sz="1800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2140" y="5132070"/>
            <a:ext cx="35706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Point e’ </a:t>
            </a:r>
            <a:r>
              <a:rPr sz="2400" dirty="0">
                <a:latin typeface="Arial"/>
                <a:cs typeface="Arial"/>
              </a:rPr>
              <a:t>can </a:t>
            </a:r>
            <a:r>
              <a:rPr sz="2400" spc="-5" dirty="0">
                <a:latin typeface="Arial"/>
                <a:cs typeface="Arial"/>
              </a:rPr>
              <a:t>be fixed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268089" y="5202173"/>
            <a:ext cx="2638424" cy="3238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0075" y="4191000"/>
            <a:ext cx="5114925" cy="7048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19455" y="3141345"/>
            <a:ext cx="2233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44422"/>
            <a:ext cx="7807325" cy="203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crank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slider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crank mechanism rotates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clockwise at a 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constant speed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300 </a:t>
            </a:r>
            <a:r>
              <a:rPr sz="2000" spc="-25" dirty="0">
                <a:solidFill>
                  <a:srgbClr val="17406C"/>
                </a:solidFill>
                <a:latin typeface="Arial"/>
                <a:cs typeface="Arial"/>
              </a:rPr>
              <a:t>r.p.m.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crank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150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mm and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connecting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rod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600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mm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long.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Determine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: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1. linear velocity and  acceleration of the midpoint of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the connecting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rod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, and 2.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angular  velocity and angular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acceleration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of the connecting rod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, at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crank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angle of 45° from inner dead centre</a:t>
            </a:r>
            <a:r>
              <a:rPr sz="2000" spc="-15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position.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1219200"/>
            <a:ext cx="9070975" cy="5638800"/>
            <a:chOff x="73402" y="1219200"/>
            <a:chExt cx="9070975" cy="5638800"/>
          </a:xfrm>
        </p:grpSpPr>
        <p:sp>
          <p:nvSpPr>
            <p:cNvPr id="3" name="object 3"/>
            <p:cNvSpPr/>
            <p:nvPr/>
          </p:nvSpPr>
          <p:spPr>
            <a:xfrm>
              <a:off x="73402" y="6168916"/>
              <a:ext cx="536756" cy="6571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2880" y="1219200"/>
              <a:ext cx="3352800" cy="16535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57956" y="2590800"/>
              <a:ext cx="6096000" cy="138544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6016" y="3536365"/>
              <a:ext cx="3205734" cy="3009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38438" y="4293194"/>
              <a:ext cx="4196193" cy="56956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92286" y="5293565"/>
              <a:ext cx="5193631" cy="2105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92777" y="5706649"/>
              <a:ext cx="2610300" cy="48800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30" dirty="0">
                <a:solidFill>
                  <a:srgbClr val="17406C"/>
                </a:solidFill>
                <a:latin typeface="Arial"/>
                <a:cs typeface="Arial"/>
              </a:rPr>
              <a:t>NUMERICAL </a:t>
            </a:r>
            <a:r>
              <a:rPr sz="3600" b="1" spc="125" dirty="0">
                <a:solidFill>
                  <a:srgbClr val="17406C"/>
                </a:solidFill>
                <a:latin typeface="Arial"/>
                <a:cs typeface="Arial"/>
              </a:rPr>
              <a:t>EXAMPLE</a:t>
            </a:r>
            <a:r>
              <a:rPr sz="3600" b="1" spc="3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75" dirty="0">
                <a:solidFill>
                  <a:srgbClr val="17406C"/>
                </a:solidFill>
                <a:latin typeface="Arial"/>
                <a:cs typeface="Arial"/>
              </a:rPr>
              <a:t>-1</a:t>
            </a:r>
            <a:endParaRPr sz="3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2437" y="1170178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380999" y="5867400"/>
            <a:ext cx="8763559" cy="990853"/>
            <a:chOff x="380999" y="5867400"/>
            <a:chExt cx="8763559" cy="990853"/>
          </a:xfrm>
        </p:grpSpPr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0999" y="6096000"/>
              <a:ext cx="3124200" cy="495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11954" y="5867400"/>
              <a:ext cx="2486025" cy="476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30" dirty="0">
                <a:solidFill>
                  <a:srgbClr val="17406C"/>
                </a:solidFill>
                <a:latin typeface="Arial"/>
                <a:cs typeface="Arial"/>
              </a:rPr>
              <a:t>NUMERICAL </a:t>
            </a:r>
            <a:r>
              <a:rPr sz="3600" b="1" spc="125" dirty="0">
                <a:solidFill>
                  <a:srgbClr val="17406C"/>
                </a:solidFill>
                <a:latin typeface="Arial"/>
                <a:cs typeface="Arial"/>
              </a:rPr>
              <a:t>EXAMPLE</a:t>
            </a:r>
            <a:r>
              <a:rPr sz="3600" b="1" spc="3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75" dirty="0">
                <a:solidFill>
                  <a:srgbClr val="17406C"/>
                </a:solidFill>
                <a:latin typeface="Arial"/>
                <a:cs typeface="Arial"/>
              </a:rPr>
              <a:t>-1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6250" y="3457575"/>
            <a:ext cx="2286000" cy="24860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2879" y="1219200"/>
            <a:ext cx="3352800" cy="16535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11"/>
          <p:cNvGrpSpPr/>
          <p:nvPr/>
        </p:nvGrpSpPr>
        <p:grpSpPr>
          <a:xfrm>
            <a:off x="3571875" y="1600200"/>
            <a:ext cx="5181600" cy="4114800"/>
            <a:chOff x="3571875" y="1600200"/>
            <a:chExt cx="5181600" cy="4114800"/>
          </a:xfrm>
        </p:grpSpPr>
        <p:sp>
          <p:nvSpPr>
            <p:cNvPr id="12" name="object 12"/>
            <p:cNvSpPr/>
            <p:nvPr/>
          </p:nvSpPr>
          <p:spPr>
            <a:xfrm>
              <a:off x="3571875" y="3028950"/>
              <a:ext cx="2857500" cy="26860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15000" y="1600200"/>
              <a:ext cx="3038475" cy="31527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917" y="1214120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3297173"/>
            <a:ext cx="9070975" cy="3561079"/>
            <a:chOff x="73402" y="3297173"/>
            <a:chExt cx="9070975" cy="3561079"/>
          </a:xfrm>
        </p:grpSpPr>
        <p:sp>
          <p:nvSpPr>
            <p:cNvPr id="3" name="object 3"/>
            <p:cNvSpPr/>
            <p:nvPr/>
          </p:nvSpPr>
          <p:spPr>
            <a:xfrm>
              <a:off x="304799" y="3428999"/>
              <a:ext cx="3143250" cy="2819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05200" y="3297173"/>
              <a:ext cx="4876799" cy="2682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36577" y="3713393"/>
              <a:ext cx="3509472" cy="7178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33800" y="4533365"/>
              <a:ext cx="4487746" cy="125128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52400" y="836675"/>
            <a:ext cx="8418830" cy="2372995"/>
            <a:chOff x="152400" y="836675"/>
            <a:chExt cx="8418830" cy="2372995"/>
          </a:xfrm>
        </p:grpSpPr>
        <p:sp>
          <p:nvSpPr>
            <p:cNvPr id="8" name="object 8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2400" y="908684"/>
              <a:ext cx="3429000" cy="17907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74792" y="836675"/>
              <a:ext cx="2697607" cy="237261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35940" y="82677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0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12" name="object 12"/>
          <p:cNvSpPr txBox="1"/>
          <p:nvPr/>
        </p:nvSpPr>
        <p:spPr>
          <a:xfrm>
            <a:off x="555142" y="2942590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4388345"/>
            <a:ext cx="9070975" cy="2470150"/>
            <a:chOff x="73402" y="4388345"/>
            <a:chExt cx="9070975" cy="2470150"/>
          </a:xfrm>
        </p:grpSpPr>
        <p:sp>
          <p:nvSpPr>
            <p:cNvPr id="3" name="object 3"/>
            <p:cNvSpPr/>
            <p:nvPr/>
          </p:nvSpPr>
          <p:spPr>
            <a:xfrm>
              <a:off x="1247159" y="4873510"/>
              <a:ext cx="3145625" cy="13332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81600" y="4388345"/>
              <a:ext cx="3048000" cy="13811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469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/>
              <a:t>TUTORIAL</a:t>
            </a:r>
            <a:r>
              <a:rPr sz="3600" spc="114" dirty="0"/>
              <a:t> </a:t>
            </a:r>
            <a:r>
              <a:rPr sz="3600" spc="140" dirty="0"/>
              <a:t>PROBLEM-1</a:t>
            </a:r>
            <a:endParaRPr sz="3600"/>
          </a:p>
        </p:txBody>
      </p:sp>
      <p:sp>
        <p:nvSpPr>
          <p:cNvPr id="7" name="object 7"/>
          <p:cNvSpPr/>
          <p:nvPr/>
        </p:nvSpPr>
        <p:spPr>
          <a:xfrm>
            <a:off x="403892" y="1268730"/>
            <a:ext cx="8358622" cy="29249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07834" y="4086605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949" y="348488"/>
            <a:ext cx="5469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20" dirty="0">
                <a:solidFill>
                  <a:srgbClr val="17406C"/>
                </a:solidFill>
                <a:latin typeface="Arial"/>
                <a:cs typeface="Arial"/>
              </a:rPr>
              <a:t>TUTORIAL</a:t>
            </a:r>
            <a:r>
              <a:rPr sz="3600" b="1" spc="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140" dirty="0">
                <a:solidFill>
                  <a:srgbClr val="17406C"/>
                </a:solidFill>
                <a:latin typeface="Arial"/>
                <a:cs typeface="Arial"/>
              </a:rPr>
              <a:t>PROBLEM-1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5300" y="1438275"/>
            <a:ext cx="2809875" cy="1962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4613" y="4138669"/>
            <a:ext cx="2172138" cy="18737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1828" y="1664203"/>
            <a:ext cx="2854320" cy="39628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33515" y="1137920"/>
            <a:ext cx="2234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1099185"/>
            <a:ext cx="8535987" cy="5759068"/>
            <a:chOff x="608571" y="1099185"/>
            <a:chExt cx="8535987" cy="5759068"/>
          </a:xfrm>
        </p:grpSpPr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1649" y="404496"/>
            <a:ext cx="1294765" cy="51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79"/>
              </a:lnSpc>
            </a:pPr>
            <a:r>
              <a:rPr sz="3600" b="1" spc="145" dirty="0">
                <a:solidFill>
                  <a:srgbClr val="17406C"/>
                </a:solidFill>
                <a:latin typeface="Arial"/>
                <a:cs typeface="Arial"/>
              </a:rPr>
              <a:t>T</a:t>
            </a:r>
            <a:r>
              <a:rPr sz="3600" b="1" spc="150" dirty="0">
                <a:solidFill>
                  <a:srgbClr val="17406C"/>
                </a:solidFill>
                <a:latin typeface="Arial"/>
                <a:cs typeface="Arial"/>
              </a:rPr>
              <a:t>U</a:t>
            </a:r>
            <a:r>
              <a:rPr sz="3600" b="1" spc="90" dirty="0">
                <a:solidFill>
                  <a:srgbClr val="17406C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02373" y="348488"/>
            <a:ext cx="41567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05" dirty="0">
                <a:solidFill>
                  <a:srgbClr val="17406C"/>
                </a:solidFill>
                <a:latin typeface="Arial"/>
                <a:cs typeface="Arial"/>
              </a:rPr>
              <a:t>RIAL</a:t>
            </a:r>
            <a:r>
              <a:rPr sz="3600" b="1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140" dirty="0">
                <a:solidFill>
                  <a:srgbClr val="17406C"/>
                </a:solidFill>
                <a:latin typeface="Arial"/>
                <a:cs typeface="Arial"/>
              </a:rPr>
              <a:t>PROBLEM-1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8"/>
          <p:cNvGrpSpPr/>
          <p:nvPr/>
        </p:nvGrpSpPr>
        <p:grpSpPr>
          <a:xfrm>
            <a:off x="34635" y="43688"/>
            <a:ext cx="9033510" cy="6129020"/>
            <a:chOff x="34635" y="43688"/>
            <a:chExt cx="9033510" cy="6129020"/>
          </a:xfrm>
        </p:grpSpPr>
        <p:sp>
          <p:nvSpPr>
            <p:cNvPr id="9" name="object 9"/>
            <p:cNvSpPr/>
            <p:nvPr/>
          </p:nvSpPr>
          <p:spPr>
            <a:xfrm>
              <a:off x="304800" y="1541271"/>
              <a:ext cx="2771775" cy="46309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00399" y="1487170"/>
              <a:ext cx="2594918" cy="34599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45053" y="5048249"/>
              <a:ext cx="2333625" cy="6000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86550" y="5162549"/>
              <a:ext cx="1924050" cy="3238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86474" y="1523999"/>
              <a:ext cx="2981325" cy="36480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76999" y="1752599"/>
              <a:ext cx="2057400" cy="2057400"/>
            </a:xfrm>
            <a:custGeom>
              <a:avLst/>
              <a:gdLst/>
              <a:ahLst/>
              <a:cxnLst/>
              <a:rect l="l" t="t" r="r" b="b"/>
              <a:pathLst>
                <a:path w="2057400" h="2057400">
                  <a:moveTo>
                    <a:pt x="2057400" y="0"/>
                  </a:moveTo>
                  <a:lnTo>
                    <a:pt x="0" y="2057400"/>
                  </a:lnTo>
                </a:path>
              </a:pathLst>
            </a:custGeom>
            <a:ln w="190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86600" y="2971799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52400" y="0"/>
                  </a:moveTo>
                  <a:lnTo>
                    <a:pt x="0" y="228600"/>
                  </a:lnTo>
                </a:path>
                <a:path w="228600" h="228600">
                  <a:moveTo>
                    <a:pt x="0" y="228600"/>
                  </a:moveTo>
                  <a:lnTo>
                    <a:pt x="228600" y="762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10400" y="2743199"/>
              <a:ext cx="190500" cy="25717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76999" y="3809999"/>
              <a:ext cx="1371600" cy="762000"/>
            </a:xfrm>
            <a:custGeom>
              <a:avLst/>
              <a:gdLst/>
              <a:ahLst/>
              <a:cxnLst/>
              <a:rect l="l" t="t" r="r" b="b"/>
              <a:pathLst>
                <a:path w="1371600" h="762000">
                  <a:moveTo>
                    <a:pt x="0" y="0"/>
                  </a:moveTo>
                  <a:lnTo>
                    <a:pt x="1371600" y="762000"/>
                  </a:lnTo>
                </a:path>
              </a:pathLst>
            </a:custGeom>
            <a:ln w="190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635" y="43688"/>
              <a:ext cx="2209800" cy="153568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6334" y="1823085"/>
            <a:ext cx="19907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: R. S. Khurmi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29203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/>
              <a:t>EXERC</a:t>
            </a:r>
            <a:r>
              <a:rPr sz="3600" spc="145" dirty="0"/>
              <a:t>I</a:t>
            </a:r>
            <a:r>
              <a:rPr sz="3600" spc="140" dirty="0"/>
              <a:t>S</a:t>
            </a:r>
            <a:r>
              <a:rPr sz="3600" spc="180" dirty="0"/>
              <a:t>E</a:t>
            </a:r>
            <a:r>
              <a:rPr sz="3600" spc="145" dirty="0"/>
              <a:t>-</a:t>
            </a:r>
            <a:r>
              <a:rPr sz="3600" spc="-5" dirty="0"/>
              <a:t>1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152400" y="1371600"/>
            <a:ext cx="6096000" cy="16520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59378" y="1147366"/>
            <a:ext cx="2310713" cy="4542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43478" y="3272154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0158" y="5528996"/>
            <a:ext cx="8534400" cy="1329258"/>
            <a:chOff x="610158" y="5528996"/>
            <a:chExt cx="8534400" cy="1329258"/>
          </a:xfrm>
        </p:grpSpPr>
        <p:sp>
          <p:nvSpPr>
            <p:cNvPr id="4" name="object 4"/>
            <p:cNvSpPr/>
            <p:nvPr/>
          </p:nvSpPr>
          <p:spPr>
            <a:xfrm>
              <a:off x="610158" y="6644259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21698" y="5528996"/>
              <a:ext cx="3333158" cy="8625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8949" y="348488"/>
            <a:ext cx="21551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50" dirty="0">
                <a:solidFill>
                  <a:srgbClr val="17406C"/>
                </a:solidFill>
                <a:latin typeface="Arial"/>
                <a:cs typeface="Arial"/>
              </a:rPr>
              <a:t>ANSWE</a:t>
            </a:r>
            <a:r>
              <a:rPr sz="3600" b="1" spc="-5" dirty="0">
                <a:solidFill>
                  <a:srgbClr val="17406C"/>
                </a:solidFill>
                <a:latin typeface="Arial"/>
                <a:cs typeface="Arial"/>
              </a:rPr>
              <a:t>R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4967" y="1495768"/>
            <a:ext cx="8370448" cy="3585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351778" y="1119378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5661240"/>
            <a:ext cx="5886450" cy="636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6640" y="573785"/>
            <a:ext cx="7165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CORIOLIS </a:t>
            </a:r>
            <a:r>
              <a:rPr spc="130" dirty="0"/>
              <a:t>COMPONENT </a:t>
            </a:r>
            <a:r>
              <a:rPr spc="75" dirty="0"/>
              <a:t>OF</a:t>
            </a:r>
            <a:r>
              <a:rPr spc="405" dirty="0"/>
              <a:t> </a:t>
            </a:r>
            <a:r>
              <a:rPr spc="120" dirty="0"/>
              <a:t>ACCELERATION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52400" y="2861358"/>
            <a:ext cx="8902065" cy="2618105"/>
            <a:chOff x="152400" y="2861358"/>
            <a:chExt cx="8902065" cy="2618105"/>
          </a:xfrm>
        </p:grpSpPr>
        <p:sp>
          <p:nvSpPr>
            <p:cNvPr id="6" name="object 6"/>
            <p:cNvSpPr/>
            <p:nvPr/>
          </p:nvSpPr>
          <p:spPr>
            <a:xfrm>
              <a:off x="6627787" y="2861358"/>
              <a:ext cx="2426304" cy="259077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00" y="4267187"/>
              <a:ext cx="7315200" cy="12117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5940" y="1125407"/>
            <a:ext cx="8072120" cy="1911350"/>
          </a:xfrm>
          <a:prstGeom prst="rect">
            <a:avLst/>
          </a:prstGeom>
        </p:spPr>
        <p:txBody>
          <a:bodyPr vert="horz" wrap="square" lIns="0" tIns="20129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585"/>
              </a:spcBef>
            </a:pPr>
            <a:r>
              <a:rPr sz="4000" spc="-5" dirty="0">
                <a:solidFill>
                  <a:srgbClr val="17406C"/>
                </a:solidFill>
                <a:latin typeface="Arial"/>
                <a:cs typeface="Arial"/>
              </a:rPr>
              <a:t>Where?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When</a:t>
            </a:r>
            <a:r>
              <a:rPr sz="2000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point</a:t>
            </a:r>
            <a:r>
              <a:rPr sz="2000" spc="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on</a:t>
            </a:r>
            <a:r>
              <a:rPr sz="2000" spc="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one</a:t>
            </a:r>
            <a:r>
              <a:rPr sz="2000" spc="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</a:t>
            </a:r>
            <a:r>
              <a:rPr sz="2000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</a:t>
            </a:r>
            <a:r>
              <a:rPr sz="2000" spc="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sliding</a:t>
            </a:r>
            <a:r>
              <a:rPr sz="2000" u="heavy" spc="12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along</a:t>
            </a:r>
            <a:r>
              <a:rPr sz="2000" u="heavy" spc="12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another</a:t>
            </a:r>
            <a:r>
              <a:rPr sz="2000" u="heavy" spc="12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rotating</a:t>
            </a:r>
            <a:r>
              <a:rPr sz="2000" u="heavy" spc="12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link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,</a:t>
            </a:r>
            <a:r>
              <a:rPr sz="2000" spc="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such</a:t>
            </a:r>
            <a:r>
              <a:rPr sz="2000" spc="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as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quick return motion</a:t>
            </a:r>
            <a:r>
              <a:rPr sz="20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endParaRPr sz="2000">
              <a:latin typeface="Arial"/>
              <a:cs typeface="Arial"/>
            </a:endParaRPr>
          </a:p>
          <a:p>
            <a:pPr marL="4016375">
              <a:lnSpc>
                <a:spcPct val="100000"/>
              </a:lnSpc>
              <a:spcBef>
                <a:spcPts val="844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620648"/>
            <a:ext cx="8402955" cy="3505200"/>
            <a:chOff x="608571" y="620648"/>
            <a:chExt cx="8402955" cy="350520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14999" y="620648"/>
              <a:ext cx="3295904" cy="3505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8104" y="133858"/>
            <a:ext cx="7165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CORIOLIS </a:t>
            </a:r>
            <a:r>
              <a:rPr spc="130" dirty="0"/>
              <a:t>COMPONENT </a:t>
            </a:r>
            <a:r>
              <a:rPr spc="75" dirty="0"/>
              <a:t>OF</a:t>
            </a:r>
            <a:r>
              <a:rPr spc="405" dirty="0"/>
              <a:t> </a:t>
            </a:r>
            <a:r>
              <a:rPr spc="120" dirty="0"/>
              <a:t>ACCELERATION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540" y="1244853"/>
            <a:ext cx="29203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76325" algn="l"/>
                <a:tab pos="1945005" algn="l"/>
                <a:tab pos="2483485" algn="l"/>
              </a:tabLst>
            </a:pPr>
            <a:r>
              <a:rPr sz="2400" spc="-5" dirty="0">
                <a:latin typeface="Arial"/>
                <a:cs typeface="Arial"/>
              </a:rPr>
              <a:t>The	</a:t>
            </a:r>
            <a:r>
              <a:rPr sz="2400" dirty="0">
                <a:latin typeface="Arial"/>
                <a:cs typeface="Arial"/>
              </a:rPr>
              <a:t>tangential 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accel</a:t>
            </a:r>
            <a:r>
              <a:rPr sz="2400" spc="-1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rat</a:t>
            </a:r>
            <a:r>
              <a:rPr sz="2400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f	the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8730" y="1244853"/>
            <a:ext cx="23266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1283335" algn="l"/>
                <a:tab pos="1772920" algn="l"/>
                <a:tab pos="2062480" algn="l"/>
              </a:tabLst>
            </a:pPr>
            <a:r>
              <a:rPr sz="2400" spc="-5" dirty="0">
                <a:latin typeface="Arial"/>
                <a:cs typeface="Arial"/>
              </a:rPr>
              <a:t>component		</a:t>
            </a:r>
            <a:r>
              <a:rPr sz="2400" spc="-15" dirty="0">
                <a:latin typeface="Arial"/>
                <a:cs typeface="Arial"/>
              </a:rPr>
              <a:t>of 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sl</a:t>
            </a:r>
            <a:r>
              <a:rPr sz="2400" spc="-1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er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	B	</a:t>
            </a:r>
            <a:r>
              <a:rPr sz="2400" spc="-5" dirty="0">
                <a:latin typeface="Arial"/>
                <a:cs typeface="Arial"/>
              </a:rPr>
              <a:t>w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540" y="1976754"/>
            <a:ext cx="52539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0940" algn="l"/>
                <a:tab pos="1583690" algn="l"/>
                <a:tab pos="2167255" algn="l"/>
                <a:tab pos="3700779" algn="l"/>
                <a:tab pos="4522470" algn="l"/>
                <a:tab pos="4902200" algn="l"/>
              </a:tabLst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respec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	t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	the	co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ide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	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poin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	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540" y="2708275"/>
            <a:ext cx="1534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component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540" y="2342515"/>
            <a:ext cx="3978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835" algn="r">
              <a:lnSpc>
                <a:spcPct val="100000"/>
              </a:lnSpc>
              <a:spcBef>
                <a:spcPts val="100"/>
              </a:spcBef>
              <a:tabLst>
                <a:tab pos="818515" algn="l"/>
                <a:tab pos="1670050" algn="l"/>
                <a:tab pos="2284730" algn="l"/>
                <a:tab pos="3558540" algn="l"/>
              </a:tabLst>
            </a:pPr>
            <a:r>
              <a:rPr sz="2400" spc="-5" dirty="0">
                <a:latin typeface="Arial"/>
                <a:cs typeface="Arial"/>
              </a:rPr>
              <a:t>the	l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nk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kno</a:t>
            </a:r>
            <a:r>
              <a:rPr sz="2400" spc="-15" dirty="0">
                <a:latin typeface="Arial"/>
                <a:cs typeface="Arial"/>
              </a:rPr>
              <a:t>w</a:t>
            </a:r>
            <a:r>
              <a:rPr sz="2400" spc="-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as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tabLst>
                <a:tab pos="525780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f	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accelerati</a:t>
            </a:r>
            <a:r>
              <a:rPr sz="2400" spc="-1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8957" y="2342515"/>
            <a:ext cx="10280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165">
              <a:lnSpc>
                <a:spcPct val="100000"/>
              </a:lnSpc>
              <a:spcBef>
                <a:spcPts val="100"/>
              </a:spcBef>
              <a:tabLst>
                <a:tab pos="795655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coriolis 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an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is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540" y="3073984"/>
            <a:ext cx="43649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always perpendicular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link.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2119" y="4197900"/>
            <a:ext cx="8888063" cy="1533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227701" y="3209035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560959"/>
            <a:ext cx="66192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120" dirty="0"/>
              <a:t>CORIOLIS COMPONENT </a:t>
            </a:r>
            <a:r>
              <a:rPr sz="2200" spc="60" dirty="0"/>
              <a:t>OF</a:t>
            </a:r>
            <a:r>
              <a:rPr sz="2200" spc="675" dirty="0"/>
              <a:t> </a:t>
            </a:r>
            <a:r>
              <a:rPr sz="2200" spc="114" dirty="0"/>
              <a:t>ACCELERATION</a:t>
            </a:r>
            <a:endParaRPr sz="2200"/>
          </a:p>
        </p:txBody>
      </p:sp>
      <p:sp>
        <p:nvSpPr>
          <p:cNvPr id="4" name="object 4"/>
          <p:cNvSpPr/>
          <p:nvPr/>
        </p:nvSpPr>
        <p:spPr>
          <a:xfrm>
            <a:off x="1190625" y="1352550"/>
            <a:ext cx="6810375" cy="3895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43478" y="5320029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6444827" y="1214293"/>
            <a:ext cx="2456729" cy="44996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7340" y="1198869"/>
            <a:ext cx="6145530" cy="514604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3924300">
              <a:lnSpc>
                <a:spcPct val="100000"/>
              </a:lnSpc>
              <a:spcBef>
                <a:spcPts val="56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12700" marR="212725" algn="just">
              <a:lnSpc>
                <a:spcPct val="100000"/>
              </a:lnSpc>
              <a:spcBef>
                <a:spcPts val="725"/>
              </a:spcBef>
            </a:pP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mechanism </a:t>
            </a:r>
            <a:r>
              <a:rPr sz="2800" spc="-5" dirty="0">
                <a:latin typeface="Arial"/>
                <a:cs typeface="Arial"/>
              </a:rPr>
              <a:t>of a crank and slotted  </a:t>
            </a:r>
            <a:r>
              <a:rPr sz="2800" dirty="0">
                <a:latin typeface="Arial"/>
                <a:cs typeface="Arial"/>
              </a:rPr>
              <a:t>lever </a:t>
            </a:r>
            <a:r>
              <a:rPr sz="2800" spc="-5" dirty="0">
                <a:latin typeface="Arial"/>
                <a:cs typeface="Arial"/>
              </a:rPr>
              <a:t>quick </a:t>
            </a:r>
            <a:r>
              <a:rPr sz="2800" dirty="0">
                <a:latin typeface="Arial"/>
                <a:cs typeface="Arial"/>
              </a:rPr>
              <a:t>return </a:t>
            </a:r>
            <a:r>
              <a:rPr sz="2800" spc="-5" dirty="0">
                <a:latin typeface="Arial"/>
                <a:cs typeface="Arial"/>
              </a:rPr>
              <a:t>motion is shown in  the Fig. </a:t>
            </a:r>
            <a:r>
              <a:rPr sz="2800" spc="-10" dirty="0">
                <a:latin typeface="Arial"/>
                <a:cs typeface="Arial"/>
              </a:rPr>
              <a:t>If </a:t>
            </a:r>
            <a:r>
              <a:rPr sz="2800" spc="-5" dirty="0">
                <a:latin typeface="Arial"/>
                <a:cs typeface="Arial"/>
              </a:rPr>
              <a:t>the crank rotates counter  clockwise </a:t>
            </a:r>
            <a:r>
              <a:rPr sz="2800" dirty="0">
                <a:latin typeface="Arial"/>
                <a:cs typeface="Arial"/>
              </a:rPr>
              <a:t>at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120 </a:t>
            </a:r>
            <a:r>
              <a:rPr sz="2800" spc="-25" dirty="0">
                <a:solidFill>
                  <a:srgbClr val="00AF50"/>
                </a:solidFill>
                <a:latin typeface="Arial"/>
                <a:cs typeface="Arial"/>
              </a:rPr>
              <a:t>r.p.m</a:t>
            </a:r>
            <a:r>
              <a:rPr sz="2800" spc="-25" dirty="0">
                <a:latin typeface="Arial"/>
                <a:cs typeface="Arial"/>
              </a:rPr>
              <a:t>., </a:t>
            </a:r>
            <a:r>
              <a:rPr sz="2800" spc="-5" dirty="0">
                <a:latin typeface="Arial"/>
                <a:cs typeface="Arial"/>
              </a:rPr>
              <a:t>determine for  the configuration shown,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the velocity 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and acceleration 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the ram D</a:t>
            </a:r>
            <a:r>
              <a:rPr sz="2800" spc="-5" dirty="0">
                <a:latin typeface="Arial"/>
                <a:cs typeface="Arial"/>
              </a:rPr>
              <a:t>. Also  </a:t>
            </a:r>
            <a:r>
              <a:rPr sz="2800" dirty="0">
                <a:latin typeface="Arial"/>
                <a:cs typeface="Arial"/>
              </a:rPr>
              <a:t>determine </a:t>
            </a:r>
            <a:r>
              <a:rPr sz="2800" spc="-5" dirty="0">
                <a:latin typeface="Arial"/>
                <a:cs typeface="Arial"/>
              </a:rPr>
              <a:t>the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angular acceleration of 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the slotted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Arial"/>
                <a:cs typeface="Arial"/>
              </a:rPr>
              <a:t>lever</a:t>
            </a:r>
            <a:r>
              <a:rPr sz="2800" spc="-2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12700" marR="213360">
              <a:lnSpc>
                <a:spcPct val="100000"/>
              </a:lnSpc>
              <a:spcBef>
                <a:spcPts val="5"/>
              </a:spcBef>
              <a:tabLst>
                <a:tab pos="736600" algn="l"/>
                <a:tab pos="1136015" algn="l"/>
                <a:tab pos="1923414" algn="l"/>
                <a:tab pos="2708910" algn="l"/>
                <a:tab pos="3496945" algn="l"/>
                <a:tab pos="4224020" algn="l"/>
                <a:tab pos="4929505" algn="l"/>
                <a:tab pos="5328920" algn="l"/>
              </a:tabLst>
            </a:pPr>
            <a:r>
              <a:rPr sz="2800" spc="-5" dirty="0">
                <a:latin typeface="Arial"/>
                <a:cs typeface="Arial"/>
              </a:rPr>
              <a:t>Crank, </a:t>
            </a:r>
            <a:r>
              <a:rPr sz="2800" spc="-10" dirty="0">
                <a:solidFill>
                  <a:srgbClr val="00AF50"/>
                </a:solidFill>
                <a:latin typeface="Arial"/>
                <a:cs typeface="Arial"/>
              </a:rPr>
              <a:t>AB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150 </a:t>
            </a:r>
            <a:r>
              <a:rPr sz="2800" spc="-10" dirty="0">
                <a:solidFill>
                  <a:srgbClr val="00AF50"/>
                </a:solidFill>
                <a:latin typeface="Arial"/>
                <a:cs typeface="Arial"/>
              </a:rPr>
              <a:t>mm </a:t>
            </a:r>
            <a:r>
              <a:rPr sz="2800" spc="-5" dirty="0">
                <a:latin typeface="Arial"/>
                <a:cs typeface="Arial"/>
              </a:rPr>
              <a:t>; Slotted arm,  </a:t>
            </a:r>
            <a:r>
              <a:rPr sz="2800" spc="-1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=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7</a:t>
            </a:r>
            <a:r>
              <a:rPr sz="2800" spc="10" dirty="0">
                <a:solidFill>
                  <a:srgbClr val="00AF50"/>
                </a:solidFill>
                <a:latin typeface="Arial"/>
                <a:cs typeface="Arial"/>
              </a:rPr>
              <a:t>0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0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spc="5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spc="5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nd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li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k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=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2</a:t>
            </a:r>
            <a:r>
              <a:rPr sz="2800" spc="10" dirty="0">
                <a:solidFill>
                  <a:srgbClr val="00AF50"/>
                </a:solidFill>
                <a:latin typeface="Arial"/>
                <a:cs typeface="Arial"/>
              </a:rPr>
              <a:t>0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0  mm</a:t>
            </a:r>
            <a:r>
              <a:rPr sz="2800" spc="-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990600"/>
            <a:ext cx="8839200" cy="4953000"/>
            <a:chOff x="152400" y="990600"/>
            <a:chExt cx="8839200" cy="4953000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62175" y="990600"/>
              <a:ext cx="7329424" cy="2209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2809875"/>
              <a:ext cx="2152650" cy="31337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34000" y="4267200"/>
              <a:ext cx="1371600" cy="1600200"/>
            </a:xfrm>
            <a:custGeom>
              <a:avLst/>
              <a:gdLst/>
              <a:ahLst/>
              <a:cxnLst/>
              <a:rect l="l" t="t" r="r" b="b"/>
              <a:pathLst>
                <a:path w="1371600" h="1600200">
                  <a:moveTo>
                    <a:pt x="1371600" y="0"/>
                  </a:moveTo>
                  <a:lnTo>
                    <a:pt x="0" y="16002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263474"/>
            <a:ext cx="7594600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pc="130" dirty="0"/>
              <a:t>NUMERICAL </a:t>
            </a:r>
            <a:r>
              <a:rPr spc="125" dirty="0"/>
              <a:t>EXAMPLE </a:t>
            </a:r>
            <a:r>
              <a:rPr spc="80" dirty="0"/>
              <a:t>-1 </a:t>
            </a:r>
            <a:r>
              <a:rPr spc="135" dirty="0"/>
              <a:t>(</a:t>
            </a:r>
            <a:r>
              <a:rPr spc="135" dirty="0">
                <a:solidFill>
                  <a:srgbClr val="00AF50"/>
                </a:solidFill>
              </a:rPr>
              <a:t>CONSTRUCTION</a:t>
            </a:r>
            <a:r>
              <a:rPr spc="720" dirty="0">
                <a:solidFill>
                  <a:srgbClr val="00AF50"/>
                </a:solidFill>
              </a:rPr>
              <a:t> </a:t>
            </a:r>
            <a:r>
              <a:rPr spc="75" dirty="0">
                <a:solidFill>
                  <a:srgbClr val="00AF50"/>
                </a:solidFill>
              </a:rPr>
              <a:t>OF</a:t>
            </a:r>
          </a:p>
          <a:p>
            <a:pPr marL="12700">
              <a:lnSpc>
                <a:spcPts val="2735"/>
              </a:lnSpc>
            </a:pPr>
            <a:r>
              <a:rPr spc="125" dirty="0">
                <a:solidFill>
                  <a:srgbClr val="00AF50"/>
                </a:solidFill>
              </a:rPr>
              <a:t>VELOCITY</a:t>
            </a:r>
            <a:r>
              <a:rPr spc="190" dirty="0">
                <a:solidFill>
                  <a:srgbClr val="00AF50"/>
                </a:solidFill>
              </a:rPr>
              <a:t> </a:t>
            </a:r>
            <a:r>
              <a:rPr spc="135" dirty="0">
                <a:solidFill>
                  <a:srgbClr val="00AF50"/>
                </a:solidFill>
              </a:rPr>
              <a:t>DIAGRAM</a:t>
            </a:r>
            <a:r>
              <a:rPr spc="135" dirty="0"/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4697" y="4054602"/>
            <a:ext cx="343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o,a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37428" y="583123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07861" y="4912995"/>
            <a:ext cx="400050" cy="163830"/>
          </a:xfrm>
          <a:custGeom>
            <a:avLst/>
            <a:gdLst/>
            <a:ahLst/>
            <a:cxnLst/>
            <a:rect l="l" t="t" r="r" b="b"/>
            <a:pathLst>
              <a:path w="400050" h="163829">
                <a:moveTo>
                  <a:pt x="12700" y="64515"/>
                </a:moveTo>
                <a:lnTo>
                  <a:pt x="11175" y="140715"/>
                </a:lnTo>
              </a:path>
              <a:path w="400050" h="163829">
                <a:moveTo>
                  <a:pt x="0" y="163702"/>
                </a:moveTo>
                <a:lnTo>
                  <a:pt x="152400" y="87502"/>
                </a:lnTo>
              </a:path>
              <a:path w="400050" h="163829">
                <a:moveTo>
                  <a:pt x="324485" y="0"/>
                </a:moveTo>
                <a:lnTo>
                  <a:pt x="322834" y="152399"/>
                </a:lnTo>
              </a:path>
              <a:path w="400050" h="163829">
                <a:moveTo>
                  <a:pt x="247523" y="151637"/>
                </a:moveTo>
                <a:lnTo>
                  <a:pt x="399923" y="153161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921628" y="4840351"/>
            <a:ext cx="1214755" cy="582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1500">
              <a:lnSpc>
                <a:spcPts val="1714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AB</a:t>
            </a:r>
            <a:endParaRPr sz="1600">
              <a:latin typeface="Times New Roman"/>
              <a:cs typeface="Times New Roman"/>
            </a:endParaRPr>
          </a:p>
          <a:p>
            <a:pPr marL="38100">
              <a:lnSpc>
                <a:spcPts val="2675"/>
              </a:lnSpc>
            </a:pPr>
            <a:r>
              <a:rPr sz="3600" i="1" spc="97" baseline="-3472" dirty="0">
                <a:latin typeface="Times New Roman"/>
                <a:cs typeface="Times New Roman"/>
              </a:rPr>
              <a:t>v</a:t>
            </a:r>
            <a:r>
              <a:rPr sz="1800" spc="97" baseline="-37037" dirty="0">
                <a:latin typeface="Times New Roman"/>
                <a:cs typeface="Times New Roman"/>
              </a:rPr>
              <a:t>AB</a:t>
            </a:r>
            <a:r>
              <a:rPr sz="1600" spc="65" dirty="0">
                <a:latin typeface="Times New Roman"/>
                <a:cs typeface="Times New Roman"/>
              </a:rPr>
              <a:t>= </a:t>
            </a:r>
            <a:r>
              <a:rPr sz="1600" spc="-5" dirty="0">
                <a:latin typeface="Times New Roman"/>
                <a:cs typeface="Times New Roman"/>
              </a:rPr>
              <a:t>1.9</a:t>
            </a:r>
            <a:r>
              <a:rPr sz="1600" spc="-15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m/s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45738" y="4267200"/>
            <a:ext cx="2955290" cy="1600200"/>
          </a:xfrm>
          <a:custGeom>
            <a:avLst/>
            <a:gdLst/>
            <a:ahLst/>
            <a:cxnLst/>
            <a:rect l="l" t="t" r="r" b="b"/>
            <a:pathLst>
              <a:path w="2955290" h="1600200">
                <a:moveTo>
                  <a:pt x="609600" y="597662"/>
                </a:moveTo>
                <a:lnTo>
                  <a:pt x="0" y="750062"/>
                </a:lnTo>
              </a:path>
              <a:path w="2955290" h="1600200">
                <a:moveTo>
                  <a:pt x="2954909" y="0"/>
                </a:moveTo>
                <a:lnTo>
                  <a:pt x="592709" y="609600"/>
                </a:lnTo>
              </a:path>
              <a:path w="2955290" h="1600200">
                <a:moveTo>
                  <a:pt x="1969262" y="123698"/>
                </a:moveTo>
                <a:lnTo>
                  <a:pt x="1893062" y="276098"/>
                </a:lnTo>
              </a:path>
              <a:path w="2955290" h="1600200">
                <a:moveTo>
                  <a:pt x="1588262" y="1600200"/>
                </a:moveTo>
                <a:lnTo>
                  <a:pt x="1207262" y="457200"/>
                </a:lnTo>
              </a:path>
              <a:path w="2955290" h="1600200">
                <a:moveTo>
                  <a:pt x="1436624" y="1143762"/>
                </a:moveTo>
                <a:lnTo>
                  <a:pt x="1435100" y="1296162"/>
                </a:lnTo>
              </a:path>
              <a:path w="2955290" h="1600200">
                <a:moveTo>
                  <a:pt x="1435862" y="1143000"/>
                </a:moveTo>
                <a:lnTo>
                  <a:pt x="1512062" y="1219200"/>
                </a:lnTo>
              </a:path>
              <a:path w="2955290" h="1600200">
                <a:moveTo>
                  <a:pt x="1195324" y="762000"/>
                </a:moveTo>
                <a:lnTo>
                  <a:pt x="1347724" y="838200"/>
                </a:lnTo>
              </a:path>
              <a:path w="2955290" h="1600200">
                <a:moveTo>
                  <a:pt x="1346962" y="838962"/>
                </a:moveTo>
                <a:lnTo>
                  <a:pt x="1348613" y="686562"/>
                </a:lnTo>
              </a:path>
              <a:path w="2955290" h="1600200">
                <a:moveTo>
                  <a:pt x="1512824" y="137541"/>
                </a:moveTo>
                <a:lnTo>
                  <a:pt x="1511300" y="289941"/>
                </a:lnTo>
              </a:path>
              <a:path w="2955290" h="1600200">
                <a:moveTo>
                  <a:pt x="1435862" y="289179"/>
                </a:moveTo>
                <a:lnTo>
                  <a:pt x="1588262" y="290702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908930" y="5467603"/>
            <a:ext cx="278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B</a:t>
            </a:r>
            <a:r>
              <a:rPr sz="1200" dirty="0">
                <a:latin typeface="Times New Roman"/>
                <a:cs typeface="Times New Roman"/>
              </a:rPr>
              <a:t>’B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2217" y="5274945"/>
            <a:ext cx="1384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i="1" dirty="0"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97170" y="5058917"/>
            <a:ext cx="2368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OC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05348" y="5083809"/>
            <a:ext cx="78740" cy="153670"/>
          </a:xfrm>
          <a:custGeom>
            <a:avLst/>
            <a:gdLst/>
            <a:ahLst/>
            <a:cxnLst/>
            <a:rect l="l" t="t" r="r" b="b"/>
            <a:pathLst>
              <a:path w="78739" h="153670">
                <a:moveTo>
                  <a:pt x="1650" y="762"/>
                </a:moveTo>
                <a:lnTo>
                  <a:pt x="0" y="153161"/>
                </a:lnTo>
              </a:path>
              <a:path w="78739" h="153670">
                <a:moveTo>
                  <a:pt x="78612" y="0"/>
                </a:moveTo>
                <a:lnTo>
                  <a:pt x="76962" y="152399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14417" y="4404193"/>
            <a:ext cx="443865" cy="83502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2606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Times New Roman"/>
                <a:cs typeface="Times New Roman"/>
              </a:rPr>
              <a:t>b'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345"/>
              </a:spcBef>
            </a:pPr>
            <a:r>
              <a:rPr sz="3000" i="1" spc="-7" baseline="19444" dirty="0">
                <a:latin typeface="Times New Roman"/>
                <a:cs typeface="Times New Roman"/>
              </a:rPr>
              <a:t>v</a:t>
            </a:r>
            <a:r>
              <a:rPr sz="1200" spc="-5" dirty="0">
                <a:latin typeface="Times New Roman"/>
                <a:cs typeface="Times New Roman"/>
              </a:rPr>
              <a:t>BB’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51175" y="4812131"/>
            <a:ext cx="1346200" cy="558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40790">
              <a:lnSpc>
                <a:spcPct val="12480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c  </a:t>
            </a:r>
            <a:r>
              <a:rPr sz="1400" spc="-5" dirty="0">
                <a:latin typeface="Times New Roman"/>
                <a:cs typeface="Times New Roman"/>
              </a:rPr>
              <a:t>Using </a:t>
            </a:r>
            <a:r>
              <a:rPr sz="1400" dirty="0">
                <a:latin typeface="Times New Roman"/>
                <a:cs typeface="Times New Roman"/>
              </a:rPr>
              <a:t>ratio fix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‘c’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12028" y="4280408"/>
            <a:ext cx="947419" cy="49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320"/>
              </a:lnSpc>
              <a:spcBef>
                <a:spcPts val="100"/>
              </a:spcBef>
              <a:tabLst>
                <a:tab pos="523240" algn="l"/>
              </a:tabLst>
            </a:pPr>
            <a:r>
              <a:rPr sz="1400" spc="-5" dirty="0">
                <a:latin typeface="Times New Roman"/>
                <a:cs typeface="Times New Roman"/>
              </a:rPr>
              <a:t>OC</a:t>
            </a:r>
            <a:r>
              <a:rPr sz="1400" u="sng" spc="-5" dirty="0">
                <a:uFill>
                  <a:solidFill>
                    <a:srgbClr val="0E6EC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3000" i="1" baseline="-20833" dirty="0">
                <a:latin typeface="Times New Roman"/>
                <a:cs typeface="Times New Roman"/>
              </a:rPr>
              <a:t>v</a:t>
            </a:r>
            <a:endParaRPr sz="3000" baseline="-20833">
              <a:latin typeface="Times New Roman"/>
              <a:cs typeface="Times New Roman"/>
            </a:endParaRPr>
          </a:p>
          <a:p>
            <a:pPr marR="30480" algn="r">
              <a:lnSpc>
                <a:spcPts val="1360"/>
              </a:lnSpc>
            </a:pPr>
            <a:r>
              <a:rPr sz="1200" spc="-10" dirty="0">
                <a:latin typeface="Times New Roman"/>
                <a:cs typeface="Times New Roman"/>
              </a:rPr>
              <a:t>B</a:t>
            </a:r>
            <a:r>
              <a:rPr sz="1200" dirty="0">
                <a:latin typeface="Times New Roman"/>
                <a:cs typeface="Times New Roman"/>
              </a:rPr>
              <a:t>’O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57600" y="3875151"/>
            <a:ext cx="152400" cy="87630"/>
          </a:xfrm>
          <a:custGeom>
            <a:avLst/>
            <a:gdLst/>
            <a:ahLst/>
            <a:cxnLst/>
            <a:rect l="l" t="t" r="r" b="b"/>
            <a:pathLst>
              <a:path w="152400" h="87629">
                <a:moveTo>
                  <a:pt x="76962" y="0"/>
                </a:moveTo>
                <a:lnTo>
                  <a:pt x="75437" y="86741"/>
                </a:lnTo>
              </a:path>
              <a:path w="152400" h="87629">
                <a:moveTo>
                  <a:pt x="0" y="86360"/>
                </a:moveTo>
                <a:lnTo>
                  <a:pt x="152400" y="87249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835146" y="3839336"/>
            <a:ext cx="2190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CD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63975" y="4422724"/>
            <a:ext cx="4051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000" i="1" spc="7" baseline="19444" dirty="0">
                <a:latin typeface="Times New Roman"/>
                <a:cs typeface="Times New Roman"/>
              </a:rPr>
              <a:t>v</a:t>
            </a:r>
            <a:r>
              <a:rPr sz="1200" spc="5" dirty="0">
                <a:latin typeface="Times New Roman"/>
                <a:cs typeface="Times New Roman"/>
              </a:rPr>
              <a:t>DC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038600" y="3693286"/>
            <a:ext cx="1676400" cy="1178560"/>
          </a:xfrm>
          <a:custGeom>
            <a:avLst/>
            <a:gdLst/>
            <a:ahLst/>
            <a:cxnLst/>
            <a:rect l="l" t="t" r="r" b="b"/>
            <a:pathLst>
              <a:path w="1676400" h="1178560">
                <a:moveTo>
                  <a:pt x="0" y="0"/>
                </a:moveTo>
                <a:lnTo>
                  <a:pt x="152400" y="557149"/>
                </a:lnTo>
              </a:path>
              <a:path w="1676400" h="1178560">
                <a:moveTo>
                  <a:pt x="1676400" y="497713"/>
                </a:moveTo>
                <a:lnTo>
                  <a:pt x="1524000" y="573913"/>
                </a:lnTo>
              </a:path>
              <a:path w="1676400" h="1178560">
                <a:moveTo>
                  <a:pt x="1524000" y="573913"/>
                </a:moveTo>
                <a:lnTo>
                  <a:pt x="1676400" y="650113"/>
                </a:lnTo>
              </a:path>
              <a:path w="1676400" h="1178560">
                <a:moveTo>
                  <a:pt x="304800" y="1178560"/>
                </a:moveTo>
                <a:lnTo>
                  <a:pt x="152400" y="568960"/>
                </a:lnTo>
              </a:path>
              <a:path w="1676400" h="1178560">
                <a:moveTo>
                  <a:pt x="201549" y="803275"/>
                </a:moveTo>
                <a:lnTo>
                  <a:pt x="199898" y="955675"/>
                </a:lnTo>
              </a:path>
              <a:path w="1676400" h="1178560">
                <a:moveTo>
                  <a:pt x="228600" y="814324"/>
                </a:moveTo>
                <a:lnTo>
                  <a:pt x="304800" y="890524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336925" y="4037838"/>
            <a:ext cx="33845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0560" algn="l"/>
                <a:tab pos="2101215" algn="l"/>
                <a:tab pos="3371215" algn="l"/>
              </a:tabLst>
            </a:pPr>
            <a:r>
              <a:rPr sz="1400" u="sng" dirty="0">
                <a:uFill>
                  <a:solidFill>
                    <a:srgbClr val="0E6EC5"/>
                  </a:solidFill>
                </a:uFill>
                <a:latin typeface="Times New Roman"/>
                <a:cs typeface="Times New Roman"/>
              </a:rPr>
              <a:t> 	d	</a:t>
            </a:r>
            <a:r>
              <a:rPr sz="1800" u="sng" spc="-7" baseline="2314" dirty="0">
                <a:uFill>
                  <a:solidFill>
                    <a:srgbClr val="0E6EC5"/>
                  </a:solidFill>
                </a:uFill>
                <a:latin typeface="Times New Roman"/>
                <a:cs typeface="Times New Roman"/>
              </a:rPr>
              <a:t>D	</a:t>
            </a:r>
            <a:endParaRPr sz="1800" baseline="2314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08853" y="3867099"/>
            <a:ext cx="13906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1140" y="2194940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692746"/>
            <a:ext cx="7962900" cy="5090795"/>
            <a:chOff x="608571" y="692746"/>
            <a:chExt cx="7962900" cy="5090795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6543" y="692746"/>
              <a:ext cx="4664456" cy="509028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60782"/>
            <a:ext cx="53721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 </a:t>
            </a:r>
            <a:r>
              <a:rPr sz="3200" spc="130" dirty="0"/>
              <a:t>EXAMPLE</a:t>
            </a:r>
            <a:r>
              <a:rPr sz="3200" spc="270" dirty="0"/>
              <a:t> </a:t>
            </a:r>
            <a:r>
              <a:rPr sz="3200" spc="75" dirty="0"/>
              <a:t>-1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764540" y="1244853"/>
            <a:ext cx="189928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From velocity 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diagram by  measure</a:t>
            </a:r>
            <a:r>
              <a:rPr sz="2400" spc="10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ent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2" name="object 2"/>
          <p:cNvSpPr/>
          <p:nvPr/>
        </p:nvSpPr>
        <p:spPr>
          <a:xfrm>
            <a:off x="533400" y="4324350"/>
            <a:ext cx="1946148" cy="2228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77546"/>
            <a:ext cx="7595234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pc="130" dirty="0"/>
              <a:t>NUMERICAL </a:t>
            </a:r>
            <a:r>
              <a:rPr spc="125" dirty="0"/>
              <a:t>EXAMPLE </a:t>
            </a:r>
            <a:r>
              <a:rPr spc="75" dirty="0"/>
              <a:t>-1 </a:t>
            </a:r>
            <a:r>
              <a:rPr spc="135" dirty="0"/>
              <a:t>(</a:t>
            </a:r>
            <a:r>
              <a:rPr spc="135" dirty="0">
                <a:solidFill>
                  <a:srgbClr val="00AF50"/>
                </a:solidFill>
              </a:rPr>
              <a:t>CONSTRUCTION </a:t>
            </a:r>
            <a:r>
              <a:rPr spc="75" dirty="0">
                <a:solidFill>
                  <a:srgbClr val="00AF50"/>
                </a:solidFill>
              </a:rPr>
              <a:t>OF  </a:t>
            </a:r>
            <a:r>
              <a:rPr spc="120" dirty="0">
                <a:solidFill>
                  <a:srgbClr val="00AF50"/>
                </a:solidFill>
              </a:rPr>
              <a:t>ACCELERATION</a:t>
            </a:r>
            <a:r>
              <a:rPr spc="240" dirty="0">
                <a:solidFill>
                  <a:srgbClr val="00AF50"/>
                </a:solidFill>
              </a:rPr>
              <a:t> </a:t>
            </a:r>
            <a:r>
              <a:rPr spc="135" dirty="0">
                <a:solidFill>
                  <a:srgbClr val="00AF50"/>
                </a:solidFill>
              </a:rPr>
              <a:t>DIAGRAM</a:t>
            </a:r>
            <a:r>
              <a:rPr spc="135" dirty="0"/>
              <a:t>)</a:t>
            </a:r>
          </a:p>
        </p:txBody>
      </p:sp>
      <p:sp>
        <p:nvSpPr>
          <p:cNvPr id="4" name="object 4"/>
          <p:cNvSpPr/>
          <p:nvPr/>
        </p:nvSpPr>
        <p:spPr>
          <a:xfrm>
            <a:off x="395541" y="762000"/>
            <a:ext cx="2362200" cy="34236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559936" y="1444980"/>
            <a:ext cx="5214620" cy="4271645"/>
            <a:chOff x="3559936" y="1444980"/>
            <a:chExt cx="5214620" cy="4271645"/>
          </a:xfrm>
        </p:grpSpPr>
        <p:sp>
          <p:nvSpPr>
            <p:cNvPr id="6" name="object 6"/>
            <p:cNvSpPr/>
            <p:nvPr/>
          </p:nvSpPr>
          <p:spPr>
            <a:xfrm>
              <a:off x="3559936" y="1444980"/>
              <a:ext cx="1845310" cy="929005"/>
            </a:xfrm>
            <a:custGeom>
              <a:avLst/>
              <a:gdLst/>
              <a:ahLst/>
              <a:cxnLst/>
              <a:rect l="l" t="t" r="r" b="b"/>
              <a:pathLst>
                <a:path w="1845310" h="929005">
                  <a:moveTo>
                    <a:pt x="1845056" y="0"/>
                  </a:moveTo>
                  <a:lnTo>
                    <a:pt x="0" y="0"/>
                  </a:lnTo>
                  <a:lnTo>
                    <a:pt x="0" y="928522"/>
                  </a:lnTo>
                  <a:lnTo>
                    <a:pt x="1845056" y="928522"/>
                  </a:lnTo>
                  <a:lnTo>
                    <a:pt x="1845056" y="0"/>
                  </a:lnTo>
                  <a:close/>
                </a:path>
              </a:pathLst>
            </a:custGeom>
            <a:solidFill>
              <a:srgbClr val="CC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59936" y="2373477"/>
              <a:ext cx="1845310" cy="929005"/>
            </a:xfrm>
            <a:custGeom>
              <a:avLst/>
              <a:gdLst/>
              <a:ahLst/>
              <a:cxnLst/>
              <a:rect l="l" t="t" r="r" b="b"/>
              <a:pathLst>
                <a:path w="1845310" h="929004">
                  <a:moveTo>
                    <a:pt x="1845056" y="0"/>
                  </a:moveTo>
                  <a:lnTo>
                    <a:pt x="0" y="0"/>
                  </a:lnTo>
                  <a:lnTo>
                    <a:pt x="0" y="928522"/>
                  </a:lnTo>
                  <a:lnTo>
                    <a:pt x="1845056" y="928522"/>
                  </a:lnTo>
                  <a:lnTo>
                    <a:pt x="1845056" y="0"/>
                  </a:lnTo>
                  <a:close/>
                </a:path>
              </a:pathLst>
            </a:custGeom>
            <a:solidFill>
              <a:srgbClr val="E7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59936" y="3302063"/>
              <a:ext cx="1845310" cy="1207135"/>
            </a:xfrm>
            <a:custGeom>
              <a:avLst/>
              <a:gdLst/>
              <a:ahLst/>
              <a:cxnLst/>
              <a:rect l="l" t="t" r="r" b="b"/>
              <a:pathLst>
                <a:path w="1845310" h="1207135">
                  <a:moveTo>
                    <a:pt x="1845056" y="0"/>
                  </a:moveTo>
                  <a:lnTo>
                    <a:pt x="0" y="0"/>
                  </a:lnTo>
                  <a:lnTo>
                    <a:pt x="0" y="1207071"/>
                  </a:lnTo>
                  <a:lnTo>
                    <a:pt x="1845056" y="1207071"/>
                  </a:lnTo>
                  <a:lnTo>
                    <a:pt x="1845056" y="0"/>
                  </a:lnTo>
                  <a:close/>
                </a:path>
              </a:pathLst>
            </a:custGeom>
            <a:solidFill>
              <a:srgbClr val="CC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77126" y="2373477"/>
              <a:ext cx="1797685" cy="929005"/>
            </a:xfrm>
            <a:custGeom>
              <a:avLst/>
              <a:gdLst/>
              <a:ahLst/>
              <a:cxnLst/>
              <a:rect l="l" t="t" r="r" b="b"/>
              <a:pathLst>
                <a:path w="1797684" h="929004">
                  <a:moveTo>
                    <a:pt x="1797177" y="0"/>
                  </a:moveTo>
                  <a:lnTo>
                    <a:pt x="0" y="0"/>
                  </a:lnTo>
                  <a:lnTo>
                    <a:pt x="0" y="928522"/>
                  </a:lnTo>
                  <a:lnTo>
                    <a:pt x="1797177" y="928522"/>
                  </a:lnTo>
                  <a:lnTo>
                    <a:pt x="1797177" y="0"/>
                  </a:lnTo>
                  <a:close/>
                </a:path>
              </a:pathLst>
            </a:custGeom>
            <a:solidFill>
              <a:srgbClr val="E7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04992" y="3302063"/>
              <a:ext cx="1572260" cy="1207135"/>
            </a:xfrm>
            <a:custGeom>
              <a:avLst/>
              <a:gdLst/>
              <a:ahLst/>
              <a:cxnLst/>
              <a:rect l="l" t="t" r="r" b="b"/>
              <a:pathLst>
                <a:path w="1572259" h="1207135">
                  <a:moveTo>
                    <a:pt x="1572133" y="0"/>
                  </a:moveTo>
                  <a:lnTo>
                    <a:pt x="0" y="0"/>
                  </a:lnTo>
                  <a:lnTo>
                    <a:pt x="0" y="1207071"/>
                  </a:lnTo>
                  <a:lnTo>
                    <a:pt x="1572133" y="1207071"/>
                  </a:lnTo>
                  <a:lnTo>
                    <a:pt x="1572133" y="0"/>
                  </a:lnTo>
                  <a:close/>
                </a:path>
              </a:pathLst>
            </a:custGeom>
            <a:solidFill>
              <a:srgbClr val="CC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9936" y="4509109"/>
              <a:ext cx="1845310" cy="1207135"/>
            </a:xfrm>
            <a:custGeom>
              <a:avLst/>
              <a:gdLst/>
              <a:ahLst/>
              <a:cxnLst/>
              <a:rect l="l" t="t" r="r" b="b"/>
              <a:pathLst>
                <a:path w="1845310" h="1207135">
                  <a:moveTo>
                    <a:pt x="1845056" y="0"/>
                  </a:moveTo>
                  <a:lnTo>
                    <a:pt x="0" y="0"/>
                  </a:lnTo>
                  <a:lnTo>
                    <a:pt x="0" y="1207071"/>
                  </a:lnTo>
                  <a:lnTo>
                    <a:pt x="1845056" y="1207071"/>
                  </a:lnTo>
                  <a:lnTo>
                    <a:pt x="1845056" y="0"/>
                  </a:lnTo>
                  <a:close/>
                </a:path>
              </a:pathLst>
            </a:custGeom>
            <a:solidFill>
              <a:srgbClr val="E7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570094" y="2635815"/>
            <a:ext cx="278130" cy="192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sz="1350" dirty="0">
                <a:latin typeface="Arial"/>
                <a:cs typeface="Arial"/>
              </a:rPr>
              <a:t>kno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608571" y="974344"/>
          <a:ext cx="8163559" cy="4735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8840"/>
                <a:gridCol w="802005"/>
                <a:gridCol w="1844675"/>
                <a:gridCol w="1571625"/>
                <a:gridCol w="1796414"/>
              </a:tblGrid>
              <a:tr h="1184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3175">
                      <a:solidFill>
                        <a:srgbClr val="00AFE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Link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Radial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accel.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Tangen.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accel.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Coriolis</a:t>
                      </a:r>
                      <a:r>
                        <a:rPr sz="1600" b="1" spc="-9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Accel.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345820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AFE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9284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AFE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350" spc="-5" dirty="0">
                          <a:latin typeface="Arial"/>
                          <a:cs typeface="Arial"/>
                        </a:rPr>
                        <a:t>AB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350" dirty="0">
                          <a:latin typeface="Arial"/>
                          <a:cs typeface="Arial"/>
                        </a:rPr>
                        <a:t>Zero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350" dirty="0">
                          <a:latin typeface="Arial"/>
                          <a:cs typeface="Arial"/>
                        </a:rPr>
                        <a:t>Nil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9284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AFE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50" spc="-5" dirty="0">
                          <a:latin typeface="Arial"/>
                          <a:cs typeface="Arial"/>
                        </a:rPr>
                        <a:t>BB’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  <a:tabLst>
                          <a:tab pos="1288415" algn="l"/>
                        </a:tabLst>
                      </a:pPr>
                      <a:r>
                        <a:rPr sz="1350" dirty="0">
                          <a:latin typeface="Arial"/>
                          <a:cs typeface="Arial"/>
                        </a:rPr>
                        <a:t>Direction	</a:t>
                      </a:r>
                      <a:r>
                        <a:rPr sz="1350" spc="-5" dirty="0">
                          <a:latin typeface="Arial"/>
                          <a:cs typeface="Arial"/>
                        </a:rPr>
                        <a:t>wn.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350" dirty="0">
                          <a:latin typeface="Arial"/>
                          <a:cs typeface="Arial"/>
                        </a:rPr>
                        <a:t>-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2071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AFE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50" spc="5" dirty="0">
                          <a:latin typeface="Arial"/>
                          <a:cs typeface="Arial"/>
                        </a:rPr>
                        <a:t>DC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350" dirty="0">
                          <a:latin typeface="Arial"/>
                          <a:cs typeface="Arial"/>
                        </a:rPr>
                        <a:t>Direction</a:t>
                      </a:r>
                      <a:r>
                        <a:rPr sz="13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dirty="0">
                          <a:latin typeface="Arial"/>
                          <a:cs typeface="Arial"/>
                        </a:rPr>
                        <a:t>known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350" dirty="0">
                          <a:latin typeface="Arial"/>
                          <a:cs typeface="Arial"/>
                        </a:rPr>
                        <a:t>Nil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12070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AFE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350" spc="-5" dirty="0">
                          <a:latin typeface="Arial"/>
                          <a:cs typeface="Arial"/>
                        </a:rPr>
                        <a:t>B’O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350" dirty="0">
                          <a:latin typeface="Arial"/>
                          <a:cs typeface="Arial"/>
                        </a:rPr>
                        <a:t>Direction</a:t>
                      </a:r>
                      <a:r>
                        <a:rPr sz="135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dirty="0">
                          <a:latin typeface="Arial"/>
                          <a:cs typeface="Arial"/>
                        </a:rPr>
                        <a:t>known.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350" dirty="0">
                          <a:latin typeface="Arial"/>
                          <a:cs typeface="Arial"/>
                        </a:rPr>
                        <a:t>Nil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3973703" y="1544700"/>
            <a:ext cx="5170805" cy="1708785"/>
            <a:chOff x="3973703" y="1544700"/>
            <a:chExt cx="5170805" cy="1708785"/>
          </a:xfrm>
        </p:grpSpPr>
        <p:sp>
          <p:nvSpPr>
            <p:cNvPr id="15" name="object 15"/>
            <p:cNvSpPr/>
            <p:nvPr/>
          </p:nvSpPr>
          <p:spPr>
            <a:xfrm>
              <a:off x="3973703" y="1544700"/>
              <a:ext cx="1247775" cy="2762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83329" y="1849462"/>
              <a:ext cx="1138237" cy="22406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66565" y="2119502"/>
              <a:ext cx="914400" cy="2667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02678" y="2438653"/>
              <a:ext cx="885825" cy="2762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555103" y="2729102"/>
              <a:ext cx="933450" cy="2571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05142" y="3033902"/>
              <a:ext cx="2038857" cy="21907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3973703" y="3414979"/>
            <a:ext cx="838200" cy="43693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973703" y="3962146"/>
            <a:ext cx="1447800" cy="40538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3973703" y="4557979"/>
            <a:ext cx="1514475" cy="802005"/>
            <a:chOff x="3973703" y="4557979"/>
            <a:chExt cx="1514475" cy="802005"/>
          </a:xfrm>
        </p:grpSpPr>
        <p:sp>
          <p:nvSpPr>
            <p:cNvPr id="24" name="object 24"/>
            <p:cNvSpPr/>
            <p:nvPr/>
          </p:nvSpPr>
          <p:spPr>
            <a:xfrm>
              <a:off x="3973703" y="4557979"/>
              <a:ext cx="838200" cy="43985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26103" y="5015090"/>
              <a:ext cx="1362075" cy="34443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4507103" y="2500502"/>
            <a:ext cx="333375" cy="3333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89811" y="5836024"/>
            <a:ext cx="358588" cy="23532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16243" y="3984116"/>
            <a:ext cx="407276" cy="381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558923" y="5948578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73402" y="1097597"/>
            <a:ext cx="9070975" cy="5760720"/>
            <a:chOff x="73402" y="1097597"/>
            <a:chExt cx="9070975" cy="5760720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486400" y="2133600"/>
              <a:ext cx="2514600" cy="2667000"/>
            </a:xfrm>
            <a:custGeom>
              <a:avLst/>
              <a:gdLst/>
              <a:ahLst/>
              <a:cxnLst/>
              <a:rect l="l" t="t" r="r" b="b"/>
              <a:pathLst>
                <a:path w="2514600" h="2667000">
                  <a:moveTo>
                    <a:pt x="0" y="0"/>
                  </a:moveTo>
                  <a:lnTo>
                    <a:pt x="2514600" y="2667000"/>
                  </a:lnTo>
                </a:path>
                <a:path w="2514600" h="2667000">
                  <a:moveTo>
                    <a:pt x="1143000" y="1371600"/>
                  </a:moveTo>
                  <a:lnTo>
                    <a:pt x="1295400" y="1373251"/>
                  </a:lnTo>
                </a:path>
                <a:path w="2514600" h="2667000">
                  <a:moveTo>
                    <a:pt x="1294638" y="1372362"/>
                  </a:moveTo>
                  <a:lnTo>
                    <a:pt x="1295400" y="12192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63474"/>
            <a:ext cx="7594600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pc="130" dirty="0"/>
              <a:t>NUMERICAL </a:t>
            </a:r>
            <a:r>
              <a:rPr spc="125" dirty="0"/>
              <a:t>EXAMPLE </a:t>
            </a:r>
            <a:r>
              <a:rPr spc="80" dirty="0"/>
              <a:t>-1 </a:t>
            </a:r>
            <a:r>
              <a:rPr spc="135" dirty="0"/>
              <a:t>(</a:t>
            </a:r>
            <a:r>
              <a:rPr spc="135" dirty="0">
                <a:solidFill>
                  <a:srgbClr val="00AF50"/>
                </a:solidFill>
              </a:rPr>
              <a:t>CONSTRUCTION</a:t>
            </a:r>
            <a:r>
              <a:rPr spc="720" dirty="0">
                <a:solidFill>
                  <a:srgbClr val="00AF50"/>
                </a:solidFill>
              </a:rPr>
              <a:t> </a:t>
            </a:r>
            <a:r>
              <a:rPr spc="75" dirty="0">
                <a:solidFill>
                  <a:srgbClr val="00AF50"/>
                </a:solidFill>
              </a:rPr>
              <a:t>OF</a:t>
            </a:r>
          </a:p>
          <a:p>
            <a:pPr marL="12700">
              <a:lnSpc>
                <a:spcPts val="2735"/>
              </a:lnSpc>
            </a:pPr>
            <a:r>
              <a:rPr spc="120" dirty="0">
                <a:solidFill>
                  <a:srgbClr val="00AF50"/>
                </a:solidFill>
              </a:rPr>
              <a:t>ACCELERATION</a:t>
            </a:r>
            <a:r>
              <a:rPr spc="240" dirty="0">
                <a:solidFill>
                  <a:srgbClr val="00AF50"/>
                </a:solidFill>
              </a:rPr>
              <a:t> </a:t>
            </a:r>
            <a:r>
              <a:rPr spc="135" dirty="0">
                <a:solidFill>
                  <a:srgbClr val="00AF50"/>
                </a:solidFill>
              </a:rPr>
              <a:t>DIAGRAM</a:t>
            </a:r>
            <a:r>
              <a:rPr spc="135" dirty="0"/>
              <a:t>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28813" y="4794884"/>
            <a:ext cx="1962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b’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8384" y="4019550"/>
            <a:ext cx="604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4984" algn="l"/>
              </a:tabLst>
            </a:pPr>
            <a:r>
              <a:rPr sz="1800" spc="-15" baseline="4629" dirty="0">
                <a:latin typeface="Times New Roman"/>
                <a:cs typeface="Times New Roman"/>
              </a:rPr>
              <a:t>A</a:t>
            </a:r>
            <a:r>
              <a:rPr sz="1800" spc="-7" baseline="4629" dirty="0">
                <a:latin typeface="Times New Roman"/>
                <a:cs typeface="Times New Roman"/>
              </a:rPr>
              <a:t>B</a:t>
            </a:r>
            <a:r>
              <a:rPr sz="1800" baseline="4629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86271" y="3738752"/>
            <a:ext cx="2705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i="1" spc="7" baseline="-16666" dirty="0">
                <a:latin typeface="Times New Roman"/>
                <a:cs typeface="Times New Roman"/>
              </a:rPr>
              <a:t>a</a:t>
            </a:r>
            <a:r>
              <a:rPr sz="1300" i="1" spc="5" dirty="0">
                <a:latin typeface="Times New Roman"/>
                <a:cs typeface="Times New Roman"/>
              </a:rPr>
              <a:t>r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47205" y="3870705"/>
            <a:ext cx="8788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44" baseline="3086" dirty="0">
                <a:latin typeface="Arial"/>
                <a:cs typeface="Arial"/>
              </a:rPr>
              <a:t>=</a:t>
            </a:r>
            <a:r>
              <a:rPr sz="3000" i="1" spc="44" baseline="9722" dirty="0">
                <a:latin typeface="Times New Roman"/>
                <a:cs typeface="Times New Roman"/>
              </a:rPr>
              <a:t>a</a:t>
            </a:r>
            <a:r>
              <a:rPr sz="3000" i="1" spc="67" baseline="9722" dirty="0">
                <a:latin typeface="Times New Roman"/>
                <a:cs typeface="Times New Roman"/>
              </a:rPr>
              <a:t> </a:t>
            </a:r>
            <a:r>
              <a:rPr sz="1800" spc="15" dirty="0">
                <a:latin typeface="Arial"/>
                <a:cs typeface="Arial"/>
              </a:rPr>
              <a:t>=</a:t>
            </a:r>
            <a:r>
              <a:rPr sz="1400" spc="15" dirty="0">
                <a:latin typeface="Times New Roman"/>
                <a:cs typeface="Times New Roman"/>
              </a:rPr>
              <a:t>23.7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02425" y="1927225"/>
            <a:ext cx="1301750" cy="3181350"/>
            <a:chOff x="6702425" y="1927225"/>
            <a:chExt cx="1301750" cy="3181350"/>
          </a:xfrm>
        </p:grpSpPr>
        <p:sp>
          <p:nvSpPr>
            <p:cNvPr id="11" name="object 11"/>
            <p:cNvSpPr/>
            <p:nvPr/>
          </p:nvSpPr>
          <p:spPr>
            <a:xfrm>
              <a:off x="7010400" y="4800600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304800"/>
                  </a:moveTo>
                  <a:lnTo>
                    <a:pt x="990600" y="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22819" y="4953000"/>
              <a:ext cx="152400" cy="91440"/>
            </a:xfrm>
            <a:custGeom>
              <a:avLst/>
              <a:gdLst/>
              <a:ahLst/>
              <a:cxnLst/>
              <a:rect l="l" t="t" r="r" b="b"/>
              <a:pathLst>
                <a:path w="152400" h="91439">
                  <a:moveTo>
                    <a:pt x="0" y="0"/>
                  </a:moveTo>
                  <a:lnTo>
                    <a:pt x="152400" y="1524"/>
                  </a:lnTo>
                </a:path>
                <a:path w="152400" h="91439">
                  <a:moveTo>
                    <a:pt x="144779" y="15239"/>
                  </a:moveTo>
                  <a:lnTo>
                    <a:pt x="68579" y="91439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05600" y="1930400"/>
              <a:ext cx="304800" cy="3124200"/>
            </a:xfrm>
            <a:custGeom>
              <a:avLst/>
              <a:gdLst/>
              <a:ahLst/>
              <a:cxnLst/>
              <a:rect l="l" t="t" r="r" b="b"/>
              <a:pathLst>
                <a:path w="304800" h="3124200">
                  <a:moveTo>
                    <a:pt x="76200" y="762000"/>
                  </a:moveTo>
                  <a:lnTo>
                    <a:pt x="0" y="0"/>
                  </a:lnTo>
                </a:path>
                <a:path w="304800" h="3124200">
                  <a:moveTo>
                    <a:pt x="304800" y="3124200"/>
                  </a:moveTo>
                  <a:lnTo>
                    <a:pt x="76200" y="76200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17360" y="3733800"/>
              <a:ext cx="548640" cy="1143000"/>
            </a:xfrm>
            <a:custGeom>
              <a:avLst/>
              <a:gdLst/>
              <a:ahLst/>
              <a:cxnLst/>
              <a:rect l="l" t="t" r="r" b="b"/>
              <a:pathLst>
                <a:path w="548640" h="1143000">
                  <a:moveTo>
                    <a:pt x="76200" y="152400"/>
                  </a:moveTo>
                  <a:lnTo>
                    <a:pt x="0" y="0"/>
                  </a:lnTo>
                </a:path>
                <a:path w="548640" h="1143000">
                  <a:moveTo>
                    <a:pt x="76200" y="152400"/>
                  </a:moveTo>
                  <a:lnTo>
                    <a:pt x="152400" y="0"/>
                  </a:lnTo>
                </a:path>
                <a:path w="548640" h="1143000">
                  <a:moveTo>
                    <a:pt x="473201" y="989838"/>
                  </a:moveTo>
                  <a:lnTo>
                    <a:pt x="471678" y="1142238"/>
                  </a:lnTo>
                </a:path>
                <a:path w="548640" h="1143000">
                  <a:moveTo>
                    <a:pt x="396240" y="1141349"/>
                  </a:moveTo>
                  <a:lnTo>
                    <a:pt x="548640" y="11430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369809" y="4676394"/>
            <a:ext cx="3314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’</a:t>
            </a:r>
            <a:r>
              <a:rPr sz="1400" dirty="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45949" y="2518064"/>
            <a:ext cx="343424" cy="2081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5470525" y="2130425"/>
            <a:ext cx="2911475" cy="3228975"/>
            <a:chOff x="5470525" y="2130425"/>
            <a:chExt cx="2911475" cy="3228975"/>
          </a:xfrm>
        </p:grpSpPr>
        <p:sp>
          <p:nvSpPr>
            <p:cNvPr id="18" name="object 18"/>
            <p:cNvSpPr/>
            <p:nvPr/>
          </p:nvSpPr>
          <p:spPr>
            <a:xfrm>
              <a:off x="7340600" y="5102225"/>
              <a:ext cx="295275" cy="2571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14742" y="5150485"/>
              <a:ext cx="667257" cy="1532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43675" y="4406900"/>
              <a:ext cx="314325" cy="2762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010400" y="4953000"/>
              <a:ext cx="77470" cy="153670"/>
            </a:xfrm>
            <a:custGeom>
              <a:avLst/>
              <a:gdLst/>
              <a:ahLst/>
              <a:cxnLst/>
              <a:rect l="l" t="t" r="r" b="b"/>
              <a:pathLst>
                <a:path w="77470" h="153670">
                  <a:moveTo>
                    <a:pt x="0" y="0"/>
                  </a:moveTo>
                  <a:lnTo>
                    <a:pt x="76200" y="1524"/>
                  </a:lnTo>
                </a:path>
                <a:path w="77470" h="153670">
                  <a:moveTo>
                    <a:pt x="76961" y="762"/>
                  </a:moveTo>
                  <a:lnTo>
                    <a:pt x="75438" y="15316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73700" y="2133600"/>
              <a:ext cx="152400" cy="838200"/>
            </a:xfrm>
            <a:custGeom>
              <a:avLst/>
              <a:gdLst/>
              <a:ahLst/>
              <a:cxnLst/>
              <a:rect l="l" t="t" r="r" b="b"/>
              <a:pathLst>
                <a:path w="152400" h="838200">
                  <a:moveTo>
                    <a:pt x="0" y="0"/>
                  </a:moveTo>
                  <a:lnTo>
                    <a:pt x="152400" y="83820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73700" y="2514600"/>
              <a:ext cx="152400" cy="77470"/>
            </a:xfrm>
            <a:custGeom>
              <a:avLst/>
              <a:gdLst/>
              <a:ahLst/>
              <a:cxnLst/>
              <a:rect l="l" t="t" r="r" b="b"/>
              <a:pathLst>
                <a:path w="152400" h="77469">
                  <a:moveTo>
                    <a:pt x="0" y="0"/>
                  </a:moveTo>
                  <a:lnTo>
                    <a:pt x="76200" y="76200"/>
                  </a:lnTo>
                </a:path>
                <a:path w="152400" h="77469">
                  <a:moveTo>
                    <a:pt x="75437" y="76962"/>
                  </a:moveTo>
                  <a:lnTo>
                    <a:pt x="152400" y="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185028" y="1815464"/>
            <a:ext cx="388620" cy="617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a’</a:t>
            </a:r>
            <a:r>
              <a:rPr sz="1600" spc="-1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o’</a:t>
            </a:r>
            <a:endParaRPr sz="1600">
              <a:latin typeface="Times New Roman"/>
              <a:cs typeface="Times New Roman"/>
            </a:endParaRPr>
          </a:p>
          <a:p>
            <a:pPr marL="34290">
              <a:lnSpc>
                <a:spcPct val="100000"/>
              </a:lnSpc>
              <a:spcBef>
                <a:spcPts val="1420"/>
              </a:spcBef>
            </a:pPr>
            <a:r>
              <a:rPr sz="1100" dirty="0">
                <a:latin typeface="Times New Roman"/>
                <a:cs typeface="Times New Roman"/>
              </a:rPr>
              <a:t>B’O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114925" y="2265172"/>
            <a:ext cx="1905" cy="152400"/>
          </a:xfrm>
          <a:custGeom>
            <a:avLst/>
            <a:gdLst/>
            <a:ahLst/>
            <a:cxnLst/>
            <a:rect l="l" t="t" r="r" b="b"/>
            <a:pathLst>
              <a:path w="1904" h="152400">
                <a:moveTo>
                  <a:pt x="1524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91886" y="2264410"/>
            <a:ext cx="1905" cy="152400"/>
          </a:xfrm>
          <a:custGeom>
            <a:avLst/>
            <a:gdLst/>
            <a:ahLst/>
            <a:cxnLst/>
            <a:rect l="l" t="t" r="r" b="b"/>
            <a:pathLst>
              <a:path w="1904" h="152400">
                <a:moveTo>
                  <a:pt x="1650" y="0"/>
                </a:moveTo>
                <a:lnTo>
                  <a:pt x="0" y="15240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00525" y="2540000"/>
            <a:ext cx="723900" cy="1714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483225" y="2130425"/>
            <a:ext cx="2432050" cy="1104900"/>
            <a:chOff x="5483225" y="2130425"/>
            <a:chExt cx="2432050" cy="1104900"/>
          </a:xfrm>
        </p:grpSpPr>
        <p:sp>
          <p:nvSpPr>
            <p:cNvPr id="29" name="object 29"/>
            <p:cNvSpPr/>
            <p:nvPr/>
          </p:nvSpPr>
          <p:spPr>
            <a:xfrm>
              <a:off x="5626100" y="2540000"/>
              <a:ext cx="2286000" cy="457200"/>
            </a:xfrm>
            <a:custGeom>
              <a:avLst/>
              <a:gdLst/>
              <a:ahLst/>
              <a:cxnLst/>
              <a:rect l="l" t="t" r="r" b="b"/>
              <a:pathLst>
                <a:path w="2286000" h="457200">
                  <a:moveTo>
                    <a:pt x="1143000" y="228600"/>
                  </a:moveTo>
                  <a:lnTo>
                    <a:pt x="2286000" y="0"/>
                  </a:lnTo>
                </a:path>
                <a:path w="2286000" h="457200">
                  <a:moveTo>
                    <a:pt x="0" y="457200"/>
                  </a:moveTo>
                  <a:lnTo>
                    <a:pt x="1143000" y="22860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07100" y="287020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1524"/>
                  </a:lnTo>
                </a:path>
                <a:path w="152400" h="152400">
                  <a:moveTo>
                    <a:pt x="152400" y="0"/>
                  </a:moveTo>
                  <a:lnTo>
                    <a:pt x="76200" y="1524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48350" y="2959100"/>
              <a:ext cx="323850" cy="2762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86400" y="2133600"/>
              <a:ext cx="1968500" cy="977900"/>
            </a:xfrm>
            <a:custGeom>
              <a:avLst/>
              <a:gdLst/>
              <a:ahLst/>
              <a:cxnLst/>
              <a:rect l="l" t="t" r="r" b="b"/>
              <a:pathLst>
                <a:path w="1968500" h="977900">
                  <a:moveTo>
                    <a:pt x="0" y="0"/>
                  </a:moveTo>
                  <a:lnTo>
                    <a:pt x="1295400" y="609600"/>
                  </a:lnTo>
                </a:path>
                <a:path w="1968500" h="977900">
                  <a:moveTo>
                    <a:pt x="1295400" y="609600"/>
                  </a:moveTo>
                  <a:lnTo>
                    <a:pt x="1968500" y="9779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658482" y="2389758"/>
            <a:ext cx="1000760" cy="836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b‘’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295"/>
              </a:spcBef>
            </a:pPr>
            <a:r>
              <a:rPr sz="1400" dirty="0">
                <a:latin typeface="Times New Roman"/>
                <a:cs typeface="Times New Roman"/>
              </a:rPr>
              <a:t>c'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81000" y="1066800"/>
            <a:ext cx="8534400" cy="5192395"/>
            <a:chOff x="381000" y="1066800"/>
            <a:chExt cx="8534400" cy="5192395"/>
          </a:xfrm>
        </p:grpSpPr>
        <p:sp>
          <p:nvSpPr>
            <p:cNvPr id="35" name="object 35"/>
            <p:cNvSpPr/>
            <p:nvPr/>
          </p:nvSpPr>
          <p:spPr>
            <a:xfrm>
              <a:off x="457200" y="1066800"/>
              <a:ext cx="2286000" cy="331317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1000" y="4077119"/>
              <a:ext cx="1905000" cy="218160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467600" y="3702532"/>
              <a:ext cx="1447800" cy="2598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13600" y="3136900"/>
              <a:ext cx="228600" cy="76200"/>
            </a:xfrm>
            <a:custGeom>
              <a:avLst/>
              <a:gdLst/>
              <a:ahLst/>
              <a:cxnLst/>
              <a:rect l="l" t="t" r="r" b="b"/>
              <a:pathLst>
                <a:path w="228600" h="76200">
                  <a:moveTo>
                    <a:pt x="228600" y="0"/>
                  </a:moveTo>
                  <a:lnTo>
                    <a:pt x="0" y="7620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91400" y="3190875"/>
              <a:ext cx="314325" cy="23812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772400" y="3225800"/>
              <a:ext cx="685800" cy="20002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237348" y="1460500"/>
              <a:ext cx="1905" cy="1715770"/>
            </a:xfrm>
            <a:custGeom>
              <a:avLst/>
              <a:gdLst/>
              <a:ahLst/>
              <a:cxnLst/>
              <a:rect l="l" t="t" r="r" b="b"/>
              <a:pathLst>
                <a:path w="1904" h="1715770">
                  <a:moveTo>
                    <a:pt x="0" y="1715262"/>
                  </a:moveTo>
                  <a:lnTo>
                    <a:pt x="1650" y="572262"/>
                  </a:lnTo>
                </a:path>
                <a:path w="1904" h="1715770">
                  <a:moveTo>
                    <a:pt x="0" y="533400"/>
                  </a:moveTo>
                  <a:lnTo>
                    <a:pt x="1650" y="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524500" y="2057400"/>
              <a:ext cx="1714500" cy="76200"/>
            </a:xfrm>
            <a:custGeom>
              <a:avLst/>
              <a:gdLst/>
              <a:ahLst/>
              <a:cxnLst/>
              <a:rect l="l" t="t" r="r" b="b"/>
              <a:pathLst>
                <a:path w="1714500" h="76200">
                  <a:moveTo>
                    <a:pt x="0" y="76200"/>
                  </a:moveTo>
                  <a:lnTo>
                    <a:pt x="1714500" y="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315200" y="2238375"/>
              <a:ext cx="285750" cy="20002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29325" y="1866900"/>
              <a:ext cx="190500" cy="14287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476500" y="4267200"/>
              <a:ext cx="3569716" cy="5334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812572" y="4951036"/>
              <a:ext cx="3201060" cy="129830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7293609" y="1894154"/>
            <a:ext cx="148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d'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688463" y="1303146"/>
            <a:ext cx="2233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9121" y="3566912"/>
            <a:ext cx="4940005" cy="2936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016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/>
              <a:t>TUTORIAL</a:t>
            </a:r>
            <a:r>
              <a:rPr sz="3600" spc="130" dirty="0"/>
              <a:t> </a:t>
            </a:r>
            <a:r>
              <a:rPr sz="3600" spc="125" dirty="0"/>
              <a:t>PROBLEM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535940" y="1372295"/>
            <a:ext cx="8309609" cy="2580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239395" indent="-228600" algn="just">
              <a:lnSpc>
                <a:spcPct val="110000"/>
              </a:lnSpc>
              <a:spcBef>
                <a:spcPts val="95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Whitworth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quick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return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motion, as shown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the Fig.,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crank  rotating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30 </a:t>
            </a:r>
            <a:r>
              <a:rPr sz="2000" spc="-25" dirty="0">
                <a:solidFill>
                  <a:srgbClr val="17406C"/>
                </a:solidFill>
                <a:latin typeface="Arial"/>
                <a:cs typeface="Arial"/>
              </a:rPr>
              <a:t>r.p.m.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clockwise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direction.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dimensions of  various links are : OA =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150 mm;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OC = 100 mm;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CD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= 125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mm; and 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DR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=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500 mm. Determine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acceleration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sliding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block 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angular acceleration of the slotted lever</a:t>
            </a:r>
            <a:r>
              <a:rPr sz="2000" spc="-1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1649" y="404496"/>
            <a:ext cx="2437130" cy="51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79"/>
              </a:lnSpc>
            </a:pPr>
            <a:r>
              <a:rPr sz="3600" b="1" spc="145" dirty="0">
                <a:solidFill>
                  <a:srgbClr val="17406C"/>
                </a:solidFill>
                <a:latin typeface="Arial"/>
                <a:cs typeface="Arial"/>
              </a:rPr>
              <a:t>T</a:t>
            </a:r>
            <a:r>
              <a:rPr sz="3600" b="1" spc="150" dirty="0">
                <a:solidFill>
                  <a:srgbClr val="17406C"/>
                </a:solidFill>
                <a:latin typeface="Arial"/>
                <a:cs typeface="Arial"/>
              </a:rPr>
              <a:t>U</a:t>
            </a:r>
            <a:r>
              <a:rPr sz="3600" b="1" spc="90" dirty="0">
                <a:solidFill>
                  <a:srgbClr val="17406C"/>
                </a:solidFill>
                <a:latin typeface="Arial"/>
                <a:cs typeface="Arial"/>
              </a:rPr>
              <a:t>T</a:t>
            </a:r>
            <a:r>
              <a:rPr sz="3600" b="1" spc="145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3600" b="1" spc="150" dirty="0">
                <a:solidFill>
                  <a:srgbClr val="17406C"/>
                </a:solidFill>
                <a:latin typeface="Arial"/>
                <a:cs typeface="Arial"/>
              </a:rPr>
              <a:t>R</a:t>
            </a:r>
            <a:r>
              <a:rPr sz="3600" b="1" spc="145" dirty="0">
                <a:solidFill>
                  <a:srgbClr val="17406C"/>
                </a:solidFill>
                <a:latin typeface="Arial"/>
                <a:cs typeface="Arial"/>
              </a:rPr>
              <a:t>I</a:t>
            </a:r>
            <a:r>
              <a:rPr sz="3600" b="1" spc="135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3600" b="1" dirty="0">
                <a:solidFill>
                  <a:srgbClr val="17406C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8130" y="54356"/>
            <a:ext cx="8592820" cy="6152515"/>
            <a:chOff x="228130" y="54356"/>
            <a:chExt cx="8592820" cy="6152515"/>
          </a:xfrm>
        </p:grpSpPr>
        <p:sp>
          <p:nvSpPr>
            <p:cNvPr id="5" name="object 5"/>
            <p:cNvSpPr/>
            <p:nvPr/>
          </p:nvSpPr>
          <p:spPr>
            <a:xfrm>
              <a:off x="228130" y="3212998"/>
              <a:ext cx="3124708" cy="29937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8599" y="254000"/>
              <a:ext cx="3052191" cy="2794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29399" y="54356"/>
              <a:ext cx="2191130" cy="17851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24230" y="1927984"/>
              <a:ext cx="2488609" cy="383512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55747" y="5085181"/>
              <a:ext cx="4309999" cy="95443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8739" y="3096259"/>
            <a:ext cx="223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R. S.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3" name="object 7"/>
          <p:cNvSpPr txBox="1">
            <a:spLocks/>
          </p:cNvSpPr>
          <p:nvPr/>
        </p:nvSpPr>
        <p:spPr>
          <a:xfrm>
            <a:off x="838200" y="2362200"/>
            <a:ext cx="7477759" cy="1038104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ts val="7130"/>
              </a:lnSpc>
              <a:spcBef>
                <a:spcPts val="994"/>
              </a:spcBef>
              <a:spcAft>
                <a:spcPts val="0"/>
              </a:spcAft>
              <a:buClrTx/>
              <a:buSzTx/>
              <a:buFontTx/>
              <a:buNone/>
              <a:tabLst>
                <a:tab pos="6224905" algn="l"/>
              </a:tabLst>
              <a:defRPr/>
            </a:pPr>
            <a:r>
              <a:rPr lang="en-US" sz="6600" b="1" spc="585" dirty="0" smtClean="0">
                <a:solidFill>
                  <a:srgbClr val="17406C"/>
                </a:solidFill>
                <a:latin typeface="Arial"/>
                <a:ea typeface="+mj-ea"/>
                <a:cs typeface="Arial"/>
              </a:rPr>
              <a:t>UNIT-III</a:t>
            </a:r>
            <a:endParaRPr lang="en-US" sz="6600" b="1" spc="585" dirty="0">
              <a:solidFill>
                <a:srgbClr val="17406C"/>
              </a:solidFill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78662"/>
            <a:ext cx="73558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20" dirty="0">
                <a:solidFill>
                  <a:srgbClr val="114763"/>
                </a:solidFill>
              </a:rPr>
              <a:t>STRAIGHT </a:t>
            </a:r>
            <a:r>
              <a:rPr sz="2800" spc="100" dirty="0">
                <a:solidFill>
                  <a:srgbClr val="114763"/>
                </a:solidFill>
              </a:rPr>
              <a:t>LINE </a:t>
            </a:r>
            <a:r>
              <a:rPr sz="2800" spc="110" dirty="0">
                <a:solidFill>
                  <a:srgbClr val="114763"/>
                </a:solidFill>
              </a:rPr>
              <a:t>MOTION</a:t>
            </a:r>
            <a:r>
              <a:rPr sz="2800" spc="700" dirty="0">
                <a:solidFill>
                  <a:srgbClr val="114763"/>
                </a:solidFill>
              </a:rPr>
              <a:t> </a:t>
            </a:r>
            <a:r>
              <a:rPr sz="2800" spc="125" dirty="0">
                <a:solidFill>
                  <a:srgbClr val="114763"/>
                </a:solidFill>
              </a:rPr>
              <a:t>MECHANISMS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688949" y="1238223"/>
            <a:ext cx="7806690" cy="480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6985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One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most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common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forms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of the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constraint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mechanisms is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that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it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permits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only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relative motion of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an 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oscillatory nature along a straight</a:t>
            </a:r>
            <a:r>
              <a:rPr sz="2400" spc="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line.</a:t>
            </a:r>
            <a:endParaRPr sz="24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mechanisms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used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for this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purpose are called  straight line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mechanisms.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These mechanisms are of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following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two</a:t>
            </a:r>
            <a:r>
              <a:rPr sz="2400" spc="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types:</a:t>
            </a:r>
            <a:endParaRPr sz="2400">
              <a:latin typeface="Arial"/>
              <a:cs typeface="Arial"/>
            </a:endParaRPr>
          </a:p>
          <a:p>
            <a:pPr marL="1372235" lvl="1" indent="-229235" algn="just">
              <a:lnSpc>
                <a:spcPct val="100000"/>
              </a:lnSpc>
              <a:spcBef>
                <a:spcPts val="1000"/>
              </a:spcBef>
              <a:buClr>
                <a:srgbClr val="17406C"/>
              </a:buClr>
              <a:buChar char="•"/>
              <a:tabLst>
                <a:tab pos="1372870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in which only turning pairs are used,</a:t>
            </a:r>
            <a:r>
              <a:rPr sz="2400" spc="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an</a:t>
            </a:r>
            <a:endParaRPr sz="2400">
              <a:latin typeface="Arial"/>
              <a:cs typeface="Arial"/>
            </a:endParaRPr>
          </a:p>
          <a:p>
            <a:pPr marL="1829435" lvl="2" indent="-229235" algn="just">
              <a:lnSpc>
                <a:spcPct val="100000"/>
              </a:lnSpc>
              <a:spcBef>
                <a:spcPts val="985"/>
              </a:spcBef>
              <a:buClr>
                <a:srgbClr val="17406C"/>
              </a:buClr>
              <a:buChar char="•"/>
              <a:tabLst>
                <a:tab pos="1830070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in which one sliding pair is</a:t>
            </a:r>
            <a:r>
              <a:rPr sz="2400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used.</a:t>
            </a:r>
            <a:endParaRPr sz="2400">
              <a:latin typeface="Arial"/>
              <a:cs typeface="Arial"/>
            </a:endParaRPr>
          </a:p>
          <a:p>
            <a:pPr marL="12700" marR="6985" algn="just">
              <a:lnSpc>
                <a:spcPct val="110000"/>
              </a:lnSpc>
              <a:spcBef>
                <a:spcPts val="695"/>
              </a:spcBef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These two types of mechanisms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may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produce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exact  straight line motion or approximate straight line 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motion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as discussed in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following</a:t>
            </a:r>
            <a:r>
              <a:rPr sz="2400" spc="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articles.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887" y="3403193"/>
            <a:ext cx="4187698" cy="3101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77444"/>
            <a:ext cx="739076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120" dirty="0"/>
              <a:t>EXACT </a:t>
            </a:r>
            <a:r>
              <a:rPr sz="2000" spc="130" dirty="0"/>
              <a:t>STRAIGHT </a:t>
            </a:r>
            <a:r>
              <a:rPr sz="2000" spc="110" dirty="0"/>
              <a:t>LINE </a:t>
            </a:r>
            <a:r>
              <a:rPr sz="2000" spc="125" dirty="0"/>
              <a:t>MOTION </a:t>
            </a:r>
            <a:r>
              <a:rPr sz="2000" spc="135" dirty="0"/>
              <a:t>MECHANISMS </a:t>
            </a:r>
            <a:r>
              <a:rPr sz="2000" spc="114" dirty="0"/>
              <a:t>MADE  </a:t>
            </a:r>
            <a:r>
              <a:rPr sz="2000" spc="80" dirty="0"/>
              <a:t>UP </a:t>
            </a:r>
            <a:r>
              <a:rPr sz="2000" spc="75" dirty="0"/>
              <a:t>OF </a:t>
            </a:r>
            <a:r>
              <a:rPr sz="2000" spc="130" dirty="0"/>
              <a:t>TURNING</a:t>
            </a:r>
            <a:r>
              <a:rPr sz="2000" spc="570" dirty="0"/>
              <a:t> </a:t>
            </a:r>
            <a:r>
              <a:rPr sz="2000" spc="90" dirty="0"/>
              <a:t>PAIRS</a:t>
            </a:r>
            <a:endParaRPr sz="2000"/>
          </a:p>
        </p:txBody>
      </p:sp>
      <p:sp>
        <p:nvSpPr>
          <p:cNvPr id="5" name="object 5"/>
          <p:cNvSpPr/>
          <p:nvPr/>
        </p:nvSpPr>
        <p:spPr>
          <a:xfrm>
            <a:off x="5368032" y="1340735"/>
            <a:ext cx="3052776" cy="2611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48683" y="4159377"/>
            <a:ext cx="4424680" cy="2087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195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Exact straight line motion</a:t>
            </a:r>
            <a:r>
              <a:rPr sz="1800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mechanism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"/>
                <a:cs typeface="Arial"/>
              </a:rPr>
              <a:t>But </a:t>
            </a:r>
            <a:r>
              <a:rPr sz="1800" dirty="0">
                <a:latin typeface="Arial"/>
                <a:cs typeface="Arial"/>
              </a:rPr>
              <a:t>OP </a:t>
            </a:r>
            <a:r>
              <a:rPr sz="1800" spc="-5" dirty="0">
                <a:latin typeface="Arial"/>
                <a:cs typeface="Arial"/>
              </a:rPr>
              <a:t>is constant as </a:t>
            </a:r>
            <a:r>
              <a:rPr sz="1800" dirty="0">
                <a:latin typeface="Arial"/>
                <a:cs typeface="Arial"/>
              </a:rPr>
              <a:t>it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diameter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a  circle, therefore, </a:t>
            </a:r>
            <a:r>
              <a:rPr sz="1800" dirty="0">
                <a:latin typeface="Arial"/>
                <a:cs typeface="Arial"/>
              </a:rPr>
              <a:t>if OA×OB </a:t>
            </a:r>
            <a:r>
              <a:rPr sz="1800" spc="-5" dirty="0">
                <a:latin typeface="Arial"/>
                <a:cs typeface="Arial"/>
              </a:rPr>
              <a:t>is constant, then  </a:t>
            </a:r>
            <a:r>
              <a:rPr sz="1800" dirty="0">
                <a:latin typeface="Arial"/>
                <a:cs typeface="Arial"/>
              </a:rPr>
              <a:t>OQ </a:t>
            </a:r>
            <a:r>
              <a:rPr sz="1800" spc="-15" dirty="0">
                <a:latin typeface="Arial"/>
                <a:cs typeface="Arial"/>
              </a:rPr>
              <a:t>will </a:t>
            </a:r>
            <a:r>
              <a:rPr sz="1800" spc="-5" dirty="0">
                <a:latin typeface="Arial"/>
                <a:cs typeface="Arial"/>
              </a:rPr>
              <a:t>be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constant.</a:t>
            </a:r>
            <a:endParaRPr sz="1800">
              <a:latin typeface="Arial"/>
              <a:cs typeface="Arial"/>
            </a:endParaRPr>
          </a:p>
          <a:p>
            <a:pPr marL="12700" marR="38100" algn="just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Hence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point </a:t>
            </a:r>
            <a:r>
              <a:rPr sz="1800" dirty="0">
                <a:latin typeface="Arial"/>
                <a:cs typeface="Arial"/>
              </a:rPr>
              <a:t>B </a:t>
            </a:r>
            <a:r>
              <a:rPr sz="1800" spc="-5" dirty="0">
                <a:latin typeface="Arial"/>
                <a:cs typeface="Arial"/>
              </a:rPr>
              <a:t>moves along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straight  path </a:t>
            </a:r>
            <a:r>
              <a:rPr sz="1800" dirty="0">
                <a:latin typeface="Arial"/>
                <a:cs typeface="Arial"/>
              </a:rPr>
              <a:t>BQ </a:t>
            </a:r>
            <a:r>
              <a:rPr sz="1800" spc="-15" dirty="0">
                <a:latin typeface="Arial"/>
                <a:cs typeface="Arial"/>
              </a:rPr>
              <a:t>which </a:t>
            </a:r>
            <a:r>
              <a:rPr sz="1800" spc="-5" dirty="0">
                <a:latin typeface="Arial"/>
                <a:cs typeface="Arial"/>
              </a:rPr>
              <a:t>is perpendicular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OP.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2094" y="1465834"/>
            <a:ext cx="43872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Let </a:t>
            </a:r>
            <a:r>
              <a:rPr sz="1800" dirty="0">
                <a:latin typeface="Arial"/>
                <a:cs typeface="Arial"/>
              </a:rPr>
              <a:t>O </a:t>
            </a:r>
            <a:r>
              <a:rPr sz="1800" spc="-10" dirty="0">
                <a:latin typeface="Arial"/>
                <a:cs typeface="Arial"/>
              </a:rPr>
              <a:t>be </a:t>
            </a:r>
            <a:r>
              <a:rPr sz="1800" spc="-5" dirty="0">
                <a:latin typeface="Arial"/>
                <a:cs typeface="Arial"/>
              </a:rPr>
              <a:t>a point on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circumference </a:t>
            </a:r>
            <a:r>
              <a:rPr sz="1800" dirty="0">
                <a:latin typeface="Arial"/>
                <a:cs typeface="Arial"/>
              </a:rPr>
              <a:t>of  </a:t>
            </a:r>
            <a:r>
              <a:rPr sz="1800" spc="-5" dirty="0">
                <a:latin typeface="Arial"/>
                <a:cs typeface="Arial"/>
              </a:rPr>
              <a:t>a circle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diameter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OP.</a:t>
            </a:r>
            <a:endParaRPr sz="1800">
              <a:latin typeface="Arial"/>
              <a:cs typeface="Arial"/>
            </a:endParaRPr>
          </a:p>
          <a:p>
            <a:pPr marL="299085" marR="29845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  <a:tab pos="2952750" algn="l"/>
              </a:tabLst>
            </a:pPr>
            <a:r>
              <a:rPr sz="1800" spc="-5" dirty="0">
                <a:latin typeface="Arial"/>
                <a:cs typeface="Arial"/>
              </a:rPr>
              <a:t>Let </a:t>
            </a:r>
            <a:r>
              <a:rPr sz="1800" dirty="0">
                <a:latin typeface="Arial"/>
                <a:cs typeface="Arial"/>
              </a:rPr>
              <a:t>OA </a:t>
            </a:r>
            <a:r>
              <a:rPr sz="1800" spc="-5" dirty="0">
                <a:latin typeface="Arial"/>
                <a:cs typeface="Arial"/>
              </a:rPr>
              <a:t>be any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chord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and	</a:t>
            </a:r>
            <a:r>
              <a:rPr sz="1800" dirty="0">
                <a:latin typeface="Arial"/>
                <a:cs typeface="Arial"/>
              </a:rPr>
              <a:t>B </a:t>
            </a:r>
            <a:r>
              <a:rPr sz="1800" spc="-5" dirty="0">
                <a:latin typeface="Arial"/>
                <a:cs typeface="Arial"/>
              </a:rPr>
              <a:t>is a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point  on </a:t>
            </a:r>
            <a:r>
              <a:rPr sz="1800" dirty="0">
                <a:latin typeface="Arial"/>
                <a:cs typeface="Arial"/>
              </a:rPr>
              <a:t>OA </a:t>
            </a:r>
            <a:r>
              <a:rPr sz="1800" spc="-5" dirty="0">
                <a:latin typeface="Arial"/>
                <a:cs typeface="Arial"/>
              </a:rPr>
              <a:t>produced, such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that,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0750" y="2749578"/>
            <a:ext cx="3437713" cy="558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3644900"/>
            <a:ext cx="9070975" cy="3213100"/>
            <a:chOff x="73402" y="3644900"/>
            <a:chExt cx="9070975" cy="3213100"/>
          </a:xfrm>
        </p:grpSpPr>
        <p:sp>
          <p:nvSpPr>
            <p:cNvPr id="3" name="object 3"/>
            <p:cNvSpPr/>
            <p:nvPr/>
          </p:nvSpPr>
          <p:spPr>
            <a:xfrm>
              <a:off x="328574" y="3644900"/>
              <a:ext cx="5324856" cy="28321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916590" y="4080781"/>
              <a:ext cx="2863829" cy="21781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8949" y="443865"/>
            <a:ext cx="6581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PEAUCELLIER</a:t>
            </a:r>
            <a:r>
              <a:rPr sz="3600" spc="270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688949" y="1244422"/>
            <a:ext cx="7807959" cy="1791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consists of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fixed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OO1 and the other straight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 O1A ,  OC, OD, AD, DB, BC and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CA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 connected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turning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pairs at  their intersections, as shown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</a:t>
            </a:r>
            <a:r>
              <a:rPr sz="2000" spc="-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Fig.</a:t>
            </a:r>
            <a:endParaRPr sz="2000"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spcBef>
                <a:spcPts val="94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2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pin</a:t>
            </a:r>
            <a:r>
              <a:rPr sz="2000" spc="20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at</a:t>
            </a:r>
            <a:r>
              <a:rPr sz="2000" spc="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</a:t>
            </a:r>
            <a:r>
              <a:rPr sz="2000" spc="2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constrained</a:t>
            </a:r>
            <a:r>
              <a:rPr sz="2000" spc="2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</a:t>
            </a:r>
            <a:r>
              <a:rPr sz="2000" spc="20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move</a:t>
            </a:r>
            <a:r>
              <a:rPr sz="2000" spc="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along</a:t>
            </a:r>
            <a:r>
              <a:rPr sz="2000" spc="2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1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circumference</a:t>
            </a:r>
            <a:r>
              <a:rPr sz="2000" spc="2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spc="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  <a:p>
            <a:pPr marL="241300" algn="just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circle with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fixed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diameter </a:t>
            </a:r>
            <a:r>
              <a:rPr sz="2000" spc="-85" dirty="0">
                <a:solidFill>
                  <a:srgbClr val="17406C"/>
                </a:solidFill>
                <a:latin typeface="Arial"/>
                <a:cs typeface="Arial"/>
              </a:rPr>
              <a:t>OP,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by means of the link O1A</a:t>
            </a:r>
            <a:r>
              <a:rPr sz="2000" spc="-229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60450" y="3144520"/>
            <a:ext cx="6115050" cy="311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51865"/>
            <a:ext cx="49587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5" dirty="0"/>
              <a:t>HART’S</a:t>
            </a:r>
            <a:r>
              <a:rPr sz="3600" spc="190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44422"/>
            <a:ext cx="7818755" cy="44056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34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This</a:t>
            </a:r>
            <a:r>
              <a:rPr sz="2000" spc="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mechanism</a:t>
            </a:r>
            <a:r>
              <a:rPr sz="2000" spc="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requires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only</a:t>
            </a:r>
            <a:r>
              <a:rPr sz="2000" spc="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six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</a:t>
            </a:r>
            <a:r>
              <a:rPr sz="2000" spc="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as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compared</a:t>
            </a:r>
            <a:r>
              <a:rPr sz="2000" spc="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with</a:t>
            </a:r>
            <a:r>
              <a:rPr sz="2000" spc="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000" spc="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eight</a:t>
            </a:r>
            <a:endParaRPr sz="2000">
              <a:latin typeface="Arial"/>
              <a:cs typeface="Arial"/>
            </a:endParaRPr>
          </a:p>
          <a:p>
            <a:pPr marL="241300" algn="just">
              <a:lnSpc>
                <a:spcPct val="100000"/>
              </a:lnSpc>
              <a:spcBef>
                <a:spcPts val="245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links required by the Peaucellier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mechanism.</a:t>
            </a:r>
            <a:endParaRPr sz="2000">
              <a:latin typeface="Arial"/>
              <a:cs typeface="Arial"/>
            </a:endParaRPr>
          </a:p>
          <a:p>
            <a:pPr marL="241300" marR="15240" indent="-228600" algn="just">
              <a:lnSpc>
                <a:spcPct val="1100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consists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fixed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OO1 and other straight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 O1A 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FC, 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CD, DE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EF are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connected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turning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pairs at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their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points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5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intersection, as shown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</a:t>
            </a:r>
            <a:r>
              <a:rPr sz="2000" spc="-1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Fig.</a:t>
            </a:r>
            <a:endParaRPr sz="2000">
              <a:latin typeface="Arial"/>
              <a:cs typeface="Arial"/>
            </a:endParaRPr>
          </a:p>
          <a:p>
            <a:pPr marL="241300" marR="16510" indent="-228600" algn="just">
              <a:lnSpc>
                <a:spcPct val="110000"/>
              </a:lnSpc>
              <a:spcBef>
                <a:spcPts val="71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links FC and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DE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equal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length and the lengths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CD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EF are also equal.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points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O,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divide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the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 FC,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CD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EF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same</a:t>
            </a:r>
            <a:r>
              <a:rPr sz="2000" spc="-1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ratio.</a:t>
            </a:r>
            <a:endParaRPr sz="2000"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spcBef>
                <a:spcPts val="935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spc="1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little</a:t>
            </a:r>
            <a:r>
              <a:rPr sz="2000" spc="2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consideration</a:t>
            </a:r>
            <a:r>
              <a:rPr sz="2000" spc="26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will</a:t>
            </a:r>
            <a:r>
              <a:rPr sz="2000" spc="2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show</a:t>
            </a:r>
            <a:r>
              <a:rPr sz="2000" spc="26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that</a:t>
            </a:r>
            <a:r>
              <a:rPr sz="2000" spc="2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BOCE</a:t>
            </a:r>
            <a:r>
              <a:rPr sz="2000" spc="2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</a:t>
            </a:r>
            <a:r>
              <a:rPr sz="2000" spc="25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spc="2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trapezium</a:t>
            </a:r>
            <a:r>
              <a:rPr sz="2000" spc="2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r>
              <a:rPr sz="2000" spc="2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OA</a:t>
            </a:r>
            <a:endParaRPr sz="2000">
              <a:latin typeface="Arial"/>
              <a:cs typeface="Arial"/>
            </a:endParaRPr>
          </a:p>
          <a:p>
            <a:pPr marL="241300" algn="just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OB are respectively parallel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*FD and</a:t>
            </a:r>
            <a:r>
              <a:rPr sz="2000" spc="-1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CE.</a:t>
            </a:r>
            <a:endParaRPr sz="2000"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spcBef>
                <a:spcPts val="94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Hence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OAB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straight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line.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may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be proved now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that</a:t>
            </a:r>
            <a:r>
              <a:rPr sz="2000" spc="3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241300" algn="just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product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OA×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OB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</a:t>
            </a:r>
            <a:r>
              <a:rPr sz="2000" spc="-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constant.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1609" y="3776903"/>
            <a:ext cx="5161026" cy="2615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49587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5" dirty="0"/>
              <a:t>HART’S</a:t>
            </a:r>
            <a:r>
              <a:rPr sz="3600" spc="190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1470780" y="1383114"/>
            <a:ext cx="5313111" cy="2093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72429" y="3893057"/>
            <a:ext cx="347217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It </a:t>
            </a:r>
            <a:r>
              <a:rPr sz="1800" spc="-5" dirty="0">
                <a:latin typeface="Arial"/>
                <a:cs typeface="Arial"/>
              </a:rPr>
              <a:t>therefore follows that if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5" dirty="0">
                <a:latin typeface="Arial"/>
                <a:cs typeface="Arial"/>
              </a:rPr>
              <a:t>mechanism is pivoted about </a:t>
            </a:r>
            <a:r>
              <a:rPr sz="1800" dirty="0">
                <a:latin typeface="Arial"/>
                <a:cs typeface="Arial"/>
              </a:rPr>
              <a:t>O </a:t>
            </a:r>
            <a:r>
              <a:rPr sz="1800" spc="-10" dirty="0">
                <a:latin typeface="Arial"/>
                <a:cs typeface="Arial"/>
              </a:rPr>
              <a:t>as  </a:t>
            </a:r>
            <a:r>
              <a:rPr sz="1800" spc="-5" dirty="0">
                <a:latin typeface="Arial"/>
                <a:cs typeface="Arial"/>
              </a:rPr>
              <a:t>a fixed point and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point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10" dirty="0">
                <a:latin typeface="Arial"/>
                <a:cs typeface="Arial"/>
              </a:rPr>
              <a:t>is  </a:t>
            </a:r>
            <a:r>
              <a:rPr sz="1800" spc="-5" dirty="0">
                <a:latin typeface="Arial"/>
                <a:cs typeface="Arial"/>
              </a:rPr>
              <a:t>constrained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move </a:t>
            </a:r>
            <a:r>
              <a:rPr sz="1800" dirty="0">
                <a:latin typeface="Arial"/>
                <a:cs typeface="Arial"/>
              </a:rPr>
              <a:t>on </a:t>
            </a:r>
            <a:r>
              <a:rPr sz="1800" spc="-5" dirty="0">
                <a:latin typeface="Arial"/>
                <a:cs typeface="Arial"/>
              </a:rPr>
              <a:t>a </a:t>
            </a:r>
            <a:r>
              <a:rPr sz="1800" dirty="0">
                <a:latin typeface="Arial"/>
                <a:cs typeface="Arial"/>
              </a:rPr>
              <a:t>circle  </a:t>
            </a:r>
            <a:r>
              <a:rPr sz="1800" spc="-5" dirty="0">
                <a:latin typeface="Arial"/>
                <a:cs typeface="Arial"/>
              </a:rPr>
              <a:t>with centre </a:t>
            </a:r>
            <a:r>
              <a:rPr sz="1800" dirty="0">
                <a:latin typeface="Arial"/>
                <a:cs typeface="Arial"/>
              </a:rPr>
              <a:t>O1, </a:t>
            </a:r>
            <a:r>
              <a:rPr sz="1800" spc="-5" dirty="0">
                <a:latin typeface="Arial"/>
                <a:cs typeface="Arial"/>
              </a:rPr>
              <a:t>then </a:t>
            </a:r>
            <a:r>
              <a:rPr sz="1800" dirty="0">
                <a:latin typeface="Arial"/>
                <a:cs typeface="Arial"/>
              </a:rPr>
              <a:t>the point B 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will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trace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 straight line  perpendicular 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diameter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OP 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produced.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49587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5" dirty="0"/>
              <a:t>HART’S</a:t>
            </a:r>
            <a:r>
              <a:rPr sz="3600" spc="190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812083" y="1524662"/>
            <a:ext cx="7628361" cy="4551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4459" y="4526549"/>
            <a:ext cx="3982030" cy="1748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14" dirty="0"/>
              <a:t>APPROXIMATE </a:t>
            </a:r>
            <a:r>
              <a:rPr spc="125" dirty="0"/>
              <a:t>STRAIGHT </a:t>
            </a:r>
            <a:r>
              <a:rPr spc="110" dirty="0"/>
              <a:t>LINE</a:t>
            </a:r>
            <a:r>
              <a:rPr spc="525" dirty="0"/>
              <a:t> </a:t>
            </a:r>
            <a:r>
              <a:rPr spc="120" dirty="0"/>
              <a:t>MOTION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30" dirty="0">
                <a:uFill>
                  <a:solidFill>
                    <a:srgbClr val="00AFEF"/>
                  </a:solidFill>
                </a:uFill>
              </a:rPr>
              <a:t>MECHANISMS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949" y="1244422"/>
            <a:ext cx="7807959" cy="2461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approximate straight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line motion mechanisms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 modifications of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four-bar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chain mechanisms. Following 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mechanisms 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give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approximate straight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motion, are important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from the subject point of</a:t>
            </a:r>
            <a:r>
              <a:rPr sz="2000" spc="-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view:</a:t>
            </a:r>
            <a:endParaRPr sz="2000">
              <a:latin typeface="Arial"/>
              <a:cs typeface="Arial"/>
            </a:endParaRPr>
          </a:p>
          <a:p>
            <a:pPr marL="241300" marR="7620" indent="-228600" algn="just">
              <a:lnSpc>
                <a:spcPct val="110000"/>
              </a:lnSpc>
              <a:spcBef>
                <a:spcPts val="700"/>
              </a:spcBef>
              <a:buClr>
                <a:srgbClr val="17406C"/>
              </a:buClr>
              <a:buFont typeface="Arial"/>
              <a:buChar char="•"/>
              <a:tabLst>
                <a:tab pos="241300" algn="l"/>
              </a:tabLst>
            </a:pPr>
            <a:r>
              <a:rPr sz="2000" b="1" spc="-30" dirty="0">
                <a:solidFill>
                  <a:srgbClr val="FF0000"/>
                </a:solidFill>
                <a:latin typeface="Arial"/>
                <a:cs typeface="Arial"/>
              </a:rPr>
              <a:t>Watt’s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mechanism: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crossed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four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bar chain mechanism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was used by </a:t>
            </a:r>
            <a:r>
              <a:rPr sz="2000" spc="-25" dirty="0">
                <a:solidFill>
                  <a:srgbClr val="17406C"/>
                </a:solidFill>
                <a:latin typeface="Arial"/>
                <a:cs typeface="Arial"/>
              </a:rPr>
              <a:t>Watt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his early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steam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engines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guide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piston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rod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cylinder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have an approximate straight line</a:t>
            </a:r>
            <a:r>
              <a:rPr sz="2000" spc="-1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motion.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2149" y="4058564"/>
            <a:ext cx="3657647" cy="19105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19551" y="3881852"/>
            <a:ext cx="3646670" cy="2010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514858"/>
            <a:ext cx="74568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4" dirty="0"/>
              <a:t>MODIFIED SCOTT-RUSSEL</a:t>
            </a:r>
            <a:r>
              <a:rPr sz="2800" spc="509" dirty="0"/>
              <a:t> </a:t>
            </a:r>
            <a:r>
              <a:rPr sz="2800" spc="125" dirty="0"/>
              <a:t>MECHANISM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5133827" y="3575797"/>
            <a:ext cx="3765384" cy="1933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8949" y="1244422"/>
            <a:ext cx="7806690" cy="4951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This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mechanism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similar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Scott-Russel mechanism but in this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case AP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not equal 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AQ and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points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Q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</a:t>
            </a:r>
            <a:r>
              <a:rPr sz="2000" spc="-2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constrained 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move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the horizontal and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vertical</a:t>
            </a:r>
            <a:r>
              <a:rPr sz="20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directions.</a:t>
            </a:r>
            <a:endParaRPr sz="2000">
              <a:latin typeface="Arial"/>
              <a:cs typeface="Arial"/>
            </a:endParaRPr>
          </a:p>
          <a:p>
            <a:pPr marL="241300" marR="6985" indent="-228600" algn="just">
              <a:lnSpc>
                <a:spcPct val="110000"/>
              </a:lnSpc>
              <a:spcBef>
                <a:spcPts val="7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little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consideration will show that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forms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elliptical trammel,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so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that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any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point A on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PQ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traces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 ellipse with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semi-major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axis 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AQ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semi-minor axis</a:t>
            </a:r>
            <a:r>
              <a:rPr sz="2000" spc="3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90" dirty="0">
                <a:solidFill>
                  <a:srgbClr val="17406C"/>
                </a:solidFill>
                <a:latin typeface="Arial"/>
                <a:cs typeface="Arial"/>
              </a:rPr>
              <a:t>AP.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point A moves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spc="-3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circle,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then for point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Q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move</a:t>
            </a:r>
            <a:r>
              <a:rPr sz="2000" spc="-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along</a:t>
            </a:r>
            <a:endParaRPr sz="2000">
              <a:latin typeface="Arial"/>
              <a:cs typeface="Arial"/>
            </a:endParaRPr>
          </a:p>
          <a:p>
            <a:pPr marL="12700" marR="3413125">
              <a:lnSpc>
                <a:spcPct val="129000"/>
              </a:lnSpc>
              <a:spcBef>
                <a:spcPts val="1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 approximate straight line,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000" spc="-1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length  OA must be equal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(AP)2/AQ.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This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 limited 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only small displacement of</a:t>
            </a:r>
            <a:r>
              <a:rPr sz="2000" spc="-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30" dirty="0">
                <a:solidFill>
                  <a:srgbClr val="17406C"/>
                </a:solidFill>
                <a:latin typeface="Arial"/>
                <a:cs typeface="Arial"/>
              </a:rPr>
              <a:t>P.</a:t>
            </a:r>
            <a:endParaRPr sz="2000">
              <a:latin typeface="Arial"/>
              <a:cs typeface="Arial"/>
            </a:endParaRPr>
          </a:p>
          <a:p>
            <a:pPr marL="3872865">
              <a:lnSpc>
                <a:spcPct val="100000"/>
              </a:lnSpc>
              <a:spcBef>
                <a:spcPts val="127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Modified Scott-Russel</a:t>
            </a:r>
            <a:r>
              <a:rPr sz="18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mechanism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67690"/>
            <a:ext cx="6905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GRASSHOPPER</a:t>
            </a:r>
            <a:r>
              <a:rPr sz="3600" spc="210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44422"/>
            <a:ext cx="7807959" cy="2797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762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This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mechanism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modification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of modified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Scott-Russel’s 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mechanism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with the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difference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that 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point P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does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not slide  along a straight line, but moves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circular arc with centre</a:t>
            </a:r>
            <a:r>
              <a:rPr sz="2000" spc="-2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O.</a:t>
            </a:r>
            <a:endParaRPr sz="20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700"/>
              </a:spcBef>
              <a:buChar char="•"/>
              <a:tabLst>
                <a:tab pos="24130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four bar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mechanism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all the pairs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are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turning pairs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as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shown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Fig.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this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mechanism,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centres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O1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fixed.  The link OA oscillates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about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through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 angle AOA1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which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causes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move along a circular arc with O1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centre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O1P as radius. OA= (AP)2/</a:t>
            </a:r>
            <a:r>
              <a:rPr sz="2000" spc="-3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AQ.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12338" y="3975163"/>
            <a:ext cx="3094101" cy="2677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14535" y="3870535"/>
            <a:ext cx="2267023" cy="2641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70510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5" dirty="0"/>
              <a:t>TCHEBICHEFF’S</a:t>
            </a:r>
            <a:r>
              <a:rPr sz="3600" spc="235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632256" y="1244422"/>
            <a:ext cx="7863840" cy="4810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9845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four bar mechanism 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which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crossed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links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OA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and 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O1B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are of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equal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length,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as shown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Fig. The point </a:t>
            </a:r>
            <a:r>
              <a:rPr sz="2000" spc="-130" dirty="0">
                <a:solidFill>
                  <a:srgbClr val="17406C"/>
                </a:solidFill>
                <a:latin typeface="Arial"/>
                <a:cs typeface="Arial"/>
              </a:rPr>
              <a:t>P,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which is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mid-point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AB traces out an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approximately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straight line  parallel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</a:t>
            </a:r>
            <a:r>
              <a:rPr sz="2000" spc="5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OO1.</a:t>
            </a:r>
            <a:endParaRPr sz="2000">
              <a:latin typeface="Arial"/>
              <a:cs typeface="Arial"/>
            </a:endParaRPr>
          </a:p>
          <a:p>
            <a:pPr marL="297815" marR="5080" indent="-228600" algn="just">
              <a:lnSpc>
                <a:spcPct val="110000"/>
              </a:lnSpc>
              <a:spcBef>
                <a:spcPts val="700"/>
              </a:spcBef>
              <a:buChar char="•"/>
              <a:tabLst>
                <a:tab pos="29845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proportions 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links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are, 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usually,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such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that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point P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exactly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above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O1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in the extreme positions of the 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mechanism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i.e. when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BA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lies along OA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when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BA lies along  BO1.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Arial"/>
              <a:cs typeface="Arial"/>
            </a:endParaRPr>
          </a:p>
          <a:p>
            <a:pPr marL="12700" marR="2590800" algn="just">
              <a:lnSpc>
                <a:spcPct val="15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It may be noted that the </a:t>
            </a:r>
            <a:r>
              <a:rPr sz="1800" spc="-5" dirty="0">
                <a:latin typeface="Arial"/>
                <a:cs typeface="Arial"/>
              </a:rPr>
              <a:t>point </a:t>
            </a:r>
            <a:r>
              <a:rPr sz="1800" dirty="0">
                <a:latin typeface="Arial"/>
                <a:cs typeface="Arial"/>
              </a:rPr>
              <a:t>P </a:t>
            </a:r>
            <a:r>
              <a:rPr sz="1800" spc="-10" dirty="0">
                <a:latin typeface="Arial"/>
                <a:cs typeface="Arial"/>
              </a:rPr>
              <a:t>will </a:t>
            </a:r>
            <a:r>
              <a:rPr sz="1800" spc="-5" dirty="0">
                <a:latin typeface="Arial"/>
                <a:cs typeface="Arial"/>
              </a:rPr>
              <a:t>lie on a straight  line parallel </a:t>
            </a:r>
            <a:r>
              <a:rPr sz="1800" dirty="0">
                <a:latin typeface="Arial"/>
                <a:cs typeface="Arial"/>
              </a:rPr>
              <a:t>to OO1, </a:t>
            </a:r>
            <a:r>
              <a:rPr sz="1800" spc="-5" dirty="0">
                <a:latin typeface="Arial"/>
                <a:cs typeface="Arial"/>
              </a:rPr>
              <a:t>in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two extreme positions  and in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mid position, if the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lengths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links 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are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in proportions 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AB: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OO1: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OA=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1 : 2 :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2.5.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61508" y="3499391"/>
            <a:ext cx="3625272" cy="2820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3729" y="388061"/>
            <a:ext cx="55105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5" dirty="0"/>
              <a:t>ROBERTS</a:t>
            </a:r>
            <a:r>
              <a:rPr sz="3600" spc="190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688949" y="1214304"/>
            <a:ext cx="7806690" cy="19437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300"/>
              </a:spcBef>
              <a:buClr>
                <a:srgbClr val="17406C"/>
              </a:buClr>
              <a:buFont typeface="Arial"/>
              <a:buChar char="•"/>
              <a:tabLst>
                <a:tab pos="240665" algn="l"/>
                <a:tab pos="241300" algn="l"/>
                <a:tab pos="551815" algn="l"/>
                <a:tab pos="917575" algn="l"/>
                <a:tab pos="1580515" algn="l"/>
                <a:tab pos="1876425" algn="l"/>
                <a:tab pos="2527300" algn="l"/>
                <a:tab pos="3077845" algn="l"/>
                <a:tab pos="3896360" algn="l"/>
                <a:tab pos="5519420" algn="l"/>
                <a:tab pos="6394450" algn="l"/>
                <a:tab pos="6748145" algn="l"/>
                <a:tab pos="7157720" algn="l"/>
              </a:tabLst>
            </a:pP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	</a:t>
            </a: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s	also	a	four	b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r	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ha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n	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ech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,	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which,	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	i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	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m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position, has the form of a</a:t>
            </a:r>
            <a:r>
              <a:rPr sz="2000" spc="-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trapezium.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89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OA</a:t>
            </a:r>
            <a:r>
              <a:rPr sz="20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r>
              <a:rPr sz="2000" spc="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O1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Bare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spc="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equal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length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r>
              <a:rPr sz="2000" spc="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OO1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fixed.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bar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205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PQ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rigidly attached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link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AB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middle point</a:t>
            </a:r>
            <a:r>
              <a:rPr sz="2000" spc="-26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30" dirty="0">
                <a:solidFill>
                  <a:srgbClr val="17406C"/>
                </a:solidFill>
                <a:latin typeface="Arial"/>
                <a:cs typeface="Arial"/>
              </a:rPr>
              <a:t>P.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04519" y="4375636"/>
            <a:ext cx="2505665" cy="19625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420115"/>
            <a:ext cx="3408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10" dirty="0">
                <a:solidFill>
                  <a:srgbClr val="114763"/>
                </a:solidFill>
              </a:rPr>
              <a:t>P</a:t>
            </a:r>
            <a:r>
              <a:rPr sz="3600" spc="150" dirty="0">
                <a:solidFill>
                  <a:srgbClr val="114763"/>
                </a:solidFill>
              </a:rPr>
              <a:t>AN</a:t>
            </a:r>
            <a:r>
              <a:rPr sz="3600" spc="90" dirty="0">
                <a:solidFill>
                  <a:srgbClr val="114763"/>
                </a:solidFill>
              </a:rPr>
              <a:t>T</a:t>
            </a:r>
            <a:r>
              <a:rPr sz="3600" spc="145" dirty="0">
                <a:solidFill>
                  <a:srgbClr val="114763"/>
                </a:solidFill>
              </a:rPr>
              <a:t>OG</a:t>
            </a:r>
            <a:r>
              <a:rPr sz="3600" spc="135" dirty="0">
                <a:solidFill>
                  <a:srgbClr val="114763"/>
                </a:solidFill>
              </a:rPr>
              <a:t>RA</a:t>
            </a:r>
            <a:r>
              <a:rPr sz="3600" spc="150" dirty="0">
                <a:solidFill>
                  <a:srgbClr val="114763"/>
                </a:solidFill>
              </a:rPr>
              <a:t>P</a:t>
            </a:r>
            <a:r>
              <a:rPr sz="3600" spc="-5" dirty="0">
                <a:solidFill>
                  <a:srgbClr val="114763"/>
                </a:solidFill>
              </a:rPr>
              <a:t>H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688949" y="1238223"/>
            <a:ext cx="7807959" cy="2126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pantograph is an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instrument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used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reproduce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to 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an enlarged or a reduced scale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and as exactly 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as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possible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path described by a given</a:t>
            </a:r>
            <a:r>
              <a:rPr sz="2400" spc="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point.</a:t>
            </a:r>
            <a:endParaRPr sz="2400">
              <a:latin typeface="Arial"/>
              <a:cs typeface="Arial"/>
            </a:endParaRPr>
          </a:p>
          <a:p>
            <a:pPr marL="241300" marR="7620" indent="-228600" algn="just">
              <a:lnSpc>
                <a:spcPct val="1101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It consists of a jointed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parallelogram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ABCD as shown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in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Fig.</a:t>
            </a:r>
            <a:r>
              <a:rPr sz="2400" spc="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It</a:t>
            </a:r>
            <a:r>
              <a:rPr sz="24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is</a:t>
            </a:r>
            <a:r>
              <a:rPr sz="2400" spc="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made</a:t>
            </a:r>
            <a:r>
              <a:rPr sz="24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up</a:t>
            </a:r>
            <a:r>
              <a:rPr sz="24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4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bars</a:t>
            </a:r>
            <a:r>
              <a:rPr sz="24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connected</a:t>
            </a:r>
            <a:r>
              <a:rPr sz="2400" b="1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by</a:t>
            </a:r>
            <a:r>
              <a:rPr sz="2400" b="1" spc="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turning</a:t>
            </a:r>
            <a:r>
              <a:rPr sz="2400" b="1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pairs.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7549" y="3375405"/>
            <a:ext cx="2846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7870" algn="l"/>
                <a:tab pos="1734820" algn="l"/>
                <a:tab pos="2324735" algn="l"/>
              </a:tabLst>
            </a:pP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Th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e	bars	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B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	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0302" y="3375405"/>
            <a:ext cx="4554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5635" algn="l"/>
                <a:tab pos="1277620" algn="l"/>
                <a:tab pos="2733040" algn="l"/>
                <a:tab pos="3190240" algn="l"/>
                <a:tab pos="3629025" algn="l"/>
                <a:tab pos="4338320" algn="l"/>
              </a:tabLst>
            </a:pP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B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are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	e</a:t>
            </a:r>
            <a:r>
              <a:rPr sz="2400" spc="-15" dirty="0">
                <a:solidFill>
                  <a:srgbClr val="17406C"/>
                </a:solidFill>
                <a:latin typeface="Arial"/>
                <a:cs typeface="Arial"/>
              </a:rPr>
              <a:t>x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te</a:t>
            </a:r>
            <a:r>
              <a:rPr sz="2400" spc="5" dirty="0">
                <a:solidFill>
                  <a:srgbClr val="17406C"/>
                </a:solidFill>
                <a:latin typeface="Arial"/>
                <a:cs typeface="Arial"/>
              </a:rPr>
              <a:t>n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ded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	to	O	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an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	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12665" y="3823970"/>
            <a:ext cx="2740151" cy="445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4527" y="3626289"/>
            <a:ext cx="4416425" cy="931544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290"/>
              </a:spcBef>
            </a:pPr>
            <a:r>
              <a:rPr sz="2400" spc="-15" dirty="0">
                <a:solidFill>
                  <a:srgbClr val="17406C"/>
                </a:solidFill>
                <a:latin typeface="Arial"/>
                <a:cs typeface="Arial"/>
              </a:rPr>
              <a:t>respectively,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such</a:t>
            </a:r>
            <a:r>
              <a:rPr sz="2400" spc="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that</a:t>
            </a:r>
            <a:endParaRPr sz="2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900"/>
              </a:spcBef>
              <a:buChar char="•"/>
              <a:tabLst>
                <a:tab pos="299085" algn="l"/>
                <a:tab pos="299720" algn="l"/>
                <a:tab pos="1019810" algn="l"/>
                <a:tab pos="1434465" algn="l"/>
                <a:tab pos="1811020" algn="l"/>
                <a:tab pos="2694940" algn="l"/>
                <a:tab pos="3746500" algn="l"/>
                <a:tab pos="4084954" algn="l"/>
              </a:tabLst>
            </a:pPr>
            <a:r>
              <a:rPr sz="1800" spc="1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hu</a:t>
            </a:r>
            <a:r>
              <a:rPr sz="1800" dirty="0">
                <a:latin typeface="Arial"/>
                <a:cs typeface="Arial"/>
              </a:rPr>
              <a:t>s,	for	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ll	r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tive	</a:t>
            </a:r>
            <a:r>
              <a:rPr sz="1800" spc="-10" dirty="0">
                <a:latin typeface="Arial"/>
                <a:cs typeface="Arial"/>
              </a:rPr>
              <a:t>po</a:t>
            </a:r>
            <a:r>
              <a:rPr sz="1800" spc="5" dirty="0">
                <a:latin typeface="Arial"/>
                <a:cs typeface="Arial"/>
              </a:rPr>
              <a:t>s</a:t>
            </a:r>
            <a:r>
              <a:rPr sz="1800" dirty="0">
                <a:latin typeface="Arial"/>
                <a:cs typeface="Arial"/>
              </a:rPr>
              <a:t>itio</a:t>
            </a:r>
            <a:r>
              <a:rPr sz="1800" spc="-10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f	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527" y="4531867"/>
            <a:ext cx="4416425" cy="2083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algn="just">
              <a:lnSpc>
                <a:spcPct val="150100"/>
              </a:lnSpc>
              <a:spcBef>
                <a:spcPts val="95"/>
              </a:spcBef>
            </a:pPr>
            <a:r>
              <a:rPr sz="1800" spc="-5" dirty="0">
                <a:latin typeface="Arial"/>
                <a:cs typeface="Arial"/>
              </a:rPr>
              <a:t>bars,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triangles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OAD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OBE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are  similar and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points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O,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D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and 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are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in  one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straight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line.</a:t>
            </a:r>
            <a:endParaRPr sz="1800">
              <a:latin typeface="Arial"/>
              <a:cs typeface="Arial"/>
            </a:endParaRPr>
          </a:p>
          <a:p>
            <a:pPr marL="299085" marR="6985" indent="-287020" algn="just">
              <a:lnSpc>
                <a:spcPct val="150000"/>
              </a:lnSpc>
              <a:buChar char="•"/>
              <a:tabLst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It may </a:t>
            </a:r>
            <a:r>
              <a:rPr sz="1800" spc="-5" dirty="0">
                <a:latin typeface="Arial"/>
                <a:cs typeface="Arial"/>
              </a:rPr>
              <a:t>be proved that point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traces out 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same path as described by point</a:t>
            </a:r>
            <a:r>
              <a:rPr sz="18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D.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3408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10" dirty="0">
                <a:solidFill>
                  <a:srgbClr val="114763"/>
                </a:solidFill>
              </a:rPr>
              <a:t>P</a:t>
            </a:r>
            <a:r>
              <a:rPr sz="3600" spc="150" dirty="0">
                <a:solidFill>
                  <a:srgbClr val="114763"/>
                </a:solidFill>
              </a:rPr>
              <a:t>AN</a:t>
            </a:r>
            <a:r>
              <a:rPr sz="3600" spc="90" dirty="0">
                <a:solidFill>
                  <a:srgbClr val="114763"/>
                </a:solidFill>
              </a:rPr>
              <a:t>T</a:t>
            </a:r>
            <a:r>
              <a:rPr sz="3600" spc="145" dirty="0">
                <a:solidFill>
                  <a:srgbClr val="114763"/>
                </a:solidFill>
              </a:rPr>
              <a:t>OG</a:t>
            </a:r>
            <a:r>
              <a:rPr sz="3600" spc="135" dirty="0">
                <a:solidFill>
                  <a:srgbClr val="114763"/>
                </a:solidFill>
              </a:rPr>
              <a:t>RA</a:t>
            </a:r>
            <a:r>
              <a:rPr sz="3600" spc="150" dirty="0">
                <a:solidFill>
                  <a:srgbClr val="114763"/>
                </a:solidFill>
              </a:rPr>
              <a:t>P</a:t>
            </a:r>
            <a:r>
              <a:rPr sz="3600" spc="-5" dirty="0">
                <a:solidFill>
                  <a:srgbClr val="114763"/>
                </a:solidFill>
              </a:rPr>
              <a:t>H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6769481" y="1244663"/>
            <a:ext cx="2070100" cy="3848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94610" y="1952675"/>
            <a:ext cx="2562987" cy="3231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9404" y="2385441"/>
            <a:ext cx="3305683" cy="26982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6699" y="1189340"/>
            <a:ext cx="7634605" cy="489648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63525" indent="-229235">
              <a:lnSpc>
                <a:spcPct val="100000"/>
              </a:lnSpc>
              <a:spcBef>
                <a:spcPts val="775"/>
              </a:spcBef>
              <a:buChar char="•"/>
              <a:tabLst>
                <a:tab pos="262890" algn="l"/>
                <a:tab pos="264160" algn="l"/>
                <a:tab pos="2830195" algn="l"/>
                <a:tab pos="401447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From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similar</a:t>
            </a:r>
            <a:r>
              <a:rPr sz="2000" spc="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triangles	OAD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	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OBE,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find</a:t>
            </a:r>
            <a:r>
              <a:rPr sz="2000" spc="-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that,</a:t>
            </a:r>
            <a:endParaRPr sz="2000">
              <a:latin typeface="Arial"/>
              <a:cs typeface="Arial"/>
            </a:endParaRPr>
          </a:p>
          <a:p>
            <a:pPr marL="34925" marR="5080">
              <a:lnSpc>
                <a:spcPct val="100000"/>
              </a:lnSpc>
              <a:spcBef>
                <a:spcPts val="605"/>
              </a:spcBef>
            </a:pPr>
            <a:r>
              <a:rPr sz="1800" spc="-5" dirty="0">
                <a:latin typeface="Arial"/>
                <a:cs typeface="Arial"/>
              </a:rPr>
              <a:t>Let point </a:t>
            </a:r>
            <a:r>
              <a:rPr sz="1800" dirty="0">
                <a:latin typeface="Arial"/>
                <a:cs typeface="Arial"/>
              </a:rPr>
              <a:t>O </a:t>
            </a:r>
            <a:r>
              <a:rPr sz="1800" spc="-10" dirty="0">
                <a:latin typeface="Arial"/>
                <a:cs typeface="Arial"/>
              </a:rPr>
              <a:t>be </a:t>
            </a:r>
            <a:r>
              <a:rPr sz="1800" spc="-5" dirty="0">
                <a:latin typeface="Arial"/>
                <a:cs typeface="Arial"/>
              </a:rPr>
              <a:t>fixed and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points D and </a:t>
            </a:r>
            <a:r>
              <a:rPr sz="1800" dirty="0">
                <a:latin typeface="Arial"/>
                <a:cs typeface="Arial"/>
              </a:rPr>
              <a:t>E </a:t>
            </a:r>
            <a:r>
              <a:rPr sz="1800" spc="-5" dirty="0">
                <a:latin typeface="Arial"/>
                <a:cs typeface="Arial"/>
              </a:rPr>
              <a:t>move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some new positions D′  and </a:t>
            </a:r>
            <a:r>
              <a:rPr sz="1800" dirty="0">
                <a:latin typeface="Arial"/>
                <a:cs typeface="Arial"/>
              </a:rPr>
              <a:t>E′.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Then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Arial"/>
              <a:cs typeface="Arial"/>
            </a:endParaRPr>
          </a:p>
          <a:p>
            <a:pPr marL="299085" marR="3110230" indent="-287020" algn="just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pantograph is </a:t>
            </a:r>
            <a:r>
              <a:rPr sz="1800" dirty="0">
                <a:latin typeface="Arial"/>
                <a:cs typeface="Arial"/>
              </a:rPr>
              <a:t>mostly used for the  </a:t>
            </a:r>
            <a:r>
              <a:rPr sz="1800" spc="-5" dirty="0">
                <a:latin typeface="Arial"/>
                <a:cs typeface="Arial"/>
              </a:rPr>
              <a:t>reproduction of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plane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areas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figures  such as maps,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plans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etc., on enlarged 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reduced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scales.</a:t>
            </a:r>
            <a:endParaRPr sz="1800">
              <a:latin typeface="Arial"/>
              <a:cs typeface="Arial"/>
            </a:endParaRPr>
          </a:p>
          <a:p>
            <a:pPr marL="299085" marR="3110230" indent="-287020" algn="just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It is, </a:t>
            </a:r>
            <a:r>
              <a:rPr sz="1800" spc="-5" dirty="0">
                <a:latin typeface="Arial"/>
                <a:cs typeface="Arial"/>
              </a:rPr>
              <a:t>sometimes, used as an indicator </a:t>
            </a:r>
            <a:r>
              <a:rPr sz="1800" dirty="0">
                <a:latin typeface="Arial"/>
                <a:cs typeface="Arial"/>
              </a:rPr>
              <a:t>rig  </a:t>
            </a:r>
            <a:r>
              <a:rPr sz="1800" spc="-5" dirty="0">
                <a:latin typeface="Arial"/>
                <a:cs typeface="Arial"/>
              </a:rPr>
              <a:t>in order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reproduce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a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small scale  the displacement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the crosshead 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therefore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the piston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a  reciprocating steam engine. </a:t>
            </a:r>
            <a:r>
              <a:rPr sz="1800" dirty="0">
                <a:latin typeface="Arial"/>
                <a:cs typeface="Arial"/>
              </a:rPr>
              <a:t>It </a:t>
            </a:r>
            <a:r>
              <a:rPr sz="1800" spc="-5" dirty="0">
                <a:latin typeface="Arial"/>
                <a:cs typeface="Arial"/>
              </a:rPr>
              <a:t>is also  used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guide cutting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tools.</a:t>
            </a:r>
            <a:endParaRPr sz="1800">
              <a:latin typeface="Arial"/>
              <a:cs typeface="Arial"/>
            </a:endParaRPr>
          </a:p>
          <a:p>
            <a:pPr marL="299085" marR="3109595" indent="-28702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modified </a:t>
            </a:r>
            <a:r>
              <a:rPr sz="1800" dirty="0">
                <a:latin typeface="Arial"/>
                <a:cs typeface="Arial"/>
              </a:rPr>
              <a:t>form </a:t>
            </a:r>
            <a:r>
              <a:rPr sz="1800" spc="-5" dirty="0">
                <a:latin typeface="Arial"/>
                <a:cs typeface="Arial"/>
              </a:rPr>
              <a:t>of pantograph is used </a:t>
            </a:r>
            <a:r>
              <a:rPr sz="1800" dirty="0">
                <a:latin typeface="Arial"/>
                <a:cs typeface="Arial"/>
              </a:rPr>
              <a:t>to  </a:t>
            </a:r>
            <a:r>
              <a:rPr sz="1800" spc="-5" dirty="0">
                <a:latin typeface="Arial"/>
                <a:cs typeface="Arial"/>
              </a:rPr>
              <a:t>collect power at </a:t>
            </a:r>
            <a:r>
              <a:rPr sz="1800" dirty="0">
                <a:latin typeface="Arial"/>
                <a:cs typeface="Arial"/>
              </a:rPr>
              <a:t>the top </a:t>
            </a:r>
            <a:r>
              <a:rPr sz="1800" spc="-5" dirty="0">
                <a:latin typeface="Arial"/>
                <a:cs typeface="Arial"/>
              </a:rPr>
              <a:t>of an electric  locomotive.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3124" y="3888648"/>
            <a:ext cx="4133850" cy="26448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368046"/>
            <a:ext cx="3409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00" dirty="0"/>
              <a:t>PANTOGRAPH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1491869" y="1265555"/>
            <a:ext cx="6436486" cy="22909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560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5" dirty="0"/>
              <a:t>TRANSMISSION</a:t>
            </a:r>
            <a:r>
              <a:rPr sz="3600" spc="45" dirty="0"/>
              <a:t> </a:t>
            </a:r>
            <a:r>
              <a:rPr sz="3600" spc="114" dirty="0"/>
              <a:t>ANGLE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76200" y="2204717"/>
            <a:ext cx="3649366" cy="2956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13175" y="1383029"/>
            <a:ext cx="502539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For a 4 R linkage,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transmission  angle </a:t>
            </a:r>
            <a:r>
              <a:rPr sz="2400" dirty="0">
                <a:latin typeface="Arial"/>
                <a:cs typeface="Arial"/>
              </a:rPr>
              <a:t>( μ ) </a:t>
            </a:r>
            <a:r>
              <a:rPr sz="2400" spc="-5" dirty="0">
                <a:latin typeface="Arial"/>
                <a:cs typeface="Arial"/>
              </a:rPr>
              <a:t>is defined as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acute  </a:t>
            </a:r>
            <a:r>
              <a:rPr sz="2400" dirty="0">
                <a:latin typeface="Arial"/>
                <a:cs typeface="Arial"/>
              </a:rPr>
              <a:t>angle </a:t>
            </a:r>
            <a:r>
              <a:rPr sz="2400" spc="-5" dirty="0">
                <a:latin typeface="Arial"/>
                <a:cs typeface="Arial"/>
              </a:rPr>
              <a:t>between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coupler </a:t>
            </a:r>
            <a:r>
              <a:rPr sz="2400" dirty="0">
                <a:latin typeface="Arial"/>
                <a:cs typeface="Arial"/>
              </a:rPr>
              <a:t>(AB) </a:t>
            </a:r>
            <a:r>
              <a:rPr sz="2400" spc="-10" dirty="0">
                <a:latin typeface="Arial"/>
                <a:cs typeface="Arial"/>
              </a:rPr>
              <a:t>and 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follower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Arial"/>
                <a:cs typeface="Arial"/>
              </a:rPr>
              <a:t>For a given </a:t>
            </a:r>
            <a:r>
              <a:rPr sz="2400" dirty="0">
                <a:latin typeface="Arial"/>
                <a:cs typeface="Arial"/>
              </a:rPr>
              <a:t>force </a:t>
            </a:r>
            <a:r>
              <a:rPr sz="2400" spc="-5" dirty="0">
                <a:latin typeface="Arial"/>
                <a:cs typeface="Arial"/>
              </a:rPr>
              <a:t>in the coupler link,  the torque </a:t>
            </a:r>
            <a:r>
              <a:rPr sz="2400" dirty="0">
                <a:latin typeface="Arial"/>
                <a:cs typeface="Arial"/>
              </a:rPr>
              <a:t>transmitted to the output  </a:t>
            </a:r>
            <a:r>
              <a:rPr sz="2400" spc="-5" dirty="0">
                <a:latin typeface="Arial"/>
                <a:cs typeface="Arial"/>
              </a:rPr>
              <a:t>bar (about point O</a:t>
            </a:r>
            <a:r>
              <a:rPr sz="1800" spc="-5" dirty="0">
                <a:latin typeface="Arial"/>
                <a:cs typeface="Arial"/>
              </a:rPr>
              <a:t>4</a:t>
            </a:r>
            <a:r>
              <a:rPr sz="2400" spc="-5" dirty="0">
                <a:latin typeface="Arial"/>
                <a:cs typeface="Arial"/>
              </a:rPr>
              <a:t>) is maximum  </a:t>
            </a:r>
            <a:r>
              <a:rPr sz="2400" dirty="0">
                <a:latin typeface="Arial"/>
                <a:cs typeface="Arial"/>
              </a:rPr>
              <a:t>when the </a:t>
            </a:r>
            <a:r>
              <a:rPr sz="2400" spc="-5" dirty="0">
                <a:latin typeface="Arial"/>
                <a:cs typeface="Arial"/>
              </a:rPr>
              <a:t>angle </a:t>
            </a:r>
            <a:r>
              <a:rPr sz="2400" spc="-50" dirty="0">
                <a:latin typeface="Arial"/>
                <a:cs typeface="Arial"/>
              </a:rPr>
              <a:t>µ </a:t>
            </a:r>
            <a:r>
              <a:rPr sz="2400" spc="-5" dirty="0">
                <a:latin typeface="Arial"/>
                <a:cs typeface="Arial"/>
              </a:rPr>
              <a:t>between coupler  bar AB and </a:t>
            </a:r>
            <a:r>
              <a:rPr sz="2400" dirty="0">
                <a:latin typeface="Arial"/>
                <a:cs typeface="Arial"/>
              </a:rPr>
              <a:t>output </a:t>
            </a:r>
            <a:r>
              <a:rPr sz="2400" spc="-5" dirty="0">
                <a:latin typeface="Arial"/>
                <a:cs typeface="Arial"/>
              </a:rPr>
              <a:t>bar </a:t>
            </a:r>
            <a:r>
              <a:rPr sz="2400" spc="-10" dirty="0">
                <a:latin typeface="Arial"/>
                <a:cs typeface="Arial"/>
              </a:rPr>
              <a:t>BO</a:t>
            </a:r>
            <a:r>
              <a:rPr sz="1800" spc="-10" dirty="0">
                <a:latin typeface="Arial"/>
                <a:cs typeface="Arial"/>
              </a:rPr>
              <a:t>4 </a:t>
            </a:r>
            <a:r>
              <a:rPr sz="2400" spc="-5" dirty="0">
                <a:latin typeface="Arial"/>
                <a:cs typeface="Arial"/>
              </a:rPr>
              <a:t>is π/2.  Therefore, angle ABO</a:t>
            </a:r>
            <a:r>
              <a:rPr sz="1800" spc="-5" dirty="0">
                <a:latin typeface="Arial"/>
                <a:cs typeface="Arial"/>
              </a:rPr>
              <a:t>4 </a:t>
            </a:r>
            <a:r>
              <a:rPr sz="2400" spc="-5" dirty="0">
                <a:latin typeface="Arial"/>
                <a:cs typeface="Arial"/>
              </a:rPr>
              <a:t>is called  </a:t>
            </a:r>
            <a:r>
              <a:rPr sz="2400" b="1" spc="-5" dirty="0">
                <a:latin typeface="Arial"/>
                <a:cs typeface="Arial"/>
              </a:rPr>
              <a:t>transmission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angle.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67361" y="3627314"/>
            <a:ext cx="4958415" cy="27819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7171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STEERING </a:t>
            </a:r>
            <a:r>
              <a:rPr sz="3600" spc="110" dirty="0"/>
              <a:t>GEAR</a:t>
            </a:r>
            <a:r>
              <a:rPr sz="3600" spc="330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688949" y="1244422"/>
            <a:ext cx="7807959" cy="2126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steering gear mechanism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used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changing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direction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 two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more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wheel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axles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with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reference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the chassis,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so 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as to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move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the automobile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any desired</a:t>
            </a:r>
            <a:r>
              <a:rPr sz="2000" b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path.</a:t>
            </a:r>
            <a:endParaRPr sz="2000">
              <a:latin typeface="Arial"/>
              <a:cs typeface="Arial"/>
            </a:endParaRPr>
          </a:p>
          <a:p>
            <a:pPr marL="241300" marR="6350" indent="-228600" algn="just">
              <a:lnSpc>
                <a:spcPct val="110000"/>
              </a:lnSpc>
              <a:spcBef>
                <a:spcPts val="7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Usually the 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two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back 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wheels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have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a common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axis,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which </a:t>
            </a: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is 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fixed in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direction with reference to the chassis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steering 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done by means of the front</a:t>
            </a:r>
            <a:r>
              <a:rPr sz="2000" spc="-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wheels.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7171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STEERING </a:t>
            </a:r>
            <a:r>
              <a:rPr sz="3600" spc="110" dirty="0"/>
              <a:t>GEAR</a:t>
            </a:r>
            <a:r>
              <a:rPr sz="3600" spc="330" dirty="0"/>
              <a:t> </a:t>
            </a:r>
            <a:r>
              <a:rPr sz="3600" spc="130" dirty="0"/>
              <a:t>MECHANISM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899494" y="2743376"/>
            <a:ext cx="6633566" cy="1808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8717" y="4783034"/>
            <a:ext cx="8087996" cy="10383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949" y="5946140"/>
            <a:ext cx="8060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This is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fundamental equation for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correct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steering. </a:t>
            </a:r>
            <a:r>
              <a:rPr sz="1800" spc="-5" dirty="0">
                <a:latin typeface="Arial"/>
                <a:cs typeface="Arial"/>
              </a:rPr>
              <a:t>If </a:t>
            </a:r>
            <a:r>
              <a:rPr sz="1800" dirty="0">
                <a:latin typeface="Arial"/>
                <a:cs typeface="Arial"/>
              </a:rPr>
              <a:t>this </a:t>
            </a:r>
            <a:r>
              <a:rPr sz="1800" spc="-5" dirty="0">
                <a:latin typeface="Arial"/>
                <a:cs typeface="Arial"/>
              </a:rPr>
              <a:t>condition </a:t>
            </a:r>
            <a:r>
              <a:rPr sz="1800" spc="-10" dirty="0">
                <a:latin typeface="Arial"/>
                <a:cs typeface="Arial"/>
              </a:rPr>
              <a:t>is  </a:t>
            </a:r>
            <a:r>
              <a:rPr sz="1800" spc="-5" dirty="0">
                <a:latin typeface="Arial"/>
                <a:cs typeface="Arial"/>
              </a:rPr>
              <a:t>satisfied, there </a:t>
            </a:r>
            <a:r>
              <a:rPr sz="1800" spc="-15" dirty="0">
                <a:latin typeface="Arial"/>
                <a:cs typeface="Arial"/>
              </a:rPr>
              <a:t>will </a:t>
            </a:r>
            <a:r>
              <a:rPr sz="1800" spc="-5" dirty="0">
                <a:latin typeface="Arial"/>
                <a:cs typeface="Arial"/>
              </a:rPr>
              <a:t>be no skidding 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10" dirty="0">
                <a:latin typeface="Arial"/>
                <a:cs typeface="Arial"/>
              </a:rPr>
              <a:t>wheels, </a:t>
            </a:r>
            <a:r>
              <a:rPr sz="1800" spc="-15" dirty="0">
                <a:latin typeface="Arial"/>
                <a:cs typeface="Arial"/>
              </a:rPr>
              <a:t>when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vehicle takes a</a:t>
            </a:r>
            <a:r>
              <a:rPr sz="1800" spc="2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turn.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0440" y="1223848"/>
            <a:ext cx="791273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Thus,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condition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5" dirty="0">
                <a:latin typeface="Arial"/>
                <a:cs typeface="Arial"/>
              </a:rPr>
              <a:t>correct steering is that all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four </a:t>
            </a:r>
            <a:r>
              <a:rPr sz="1800" spc="-10" dirty="0">
                <a:latin typeface="Arial"/>
                <a:cs typeface="Arial"/>
              </a:rPr>
              <a:t>wheels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must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turn  about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the same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instantaneous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centre.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axis 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inner </a:t>
            </a:r>
            <a:r>
              <a:rPr sz="1800" spc="-10" dirty="0">
                <a:latin typeface="Arial"/>
                <a:cs typeface="Arial"/>
              </a:rPr>
              <a:t>wheel </a:t>
            </a:r>
            <a:r>
              <a:rPr sz="1800" dirty="0">
                <a:latin typeface="Arial"/>
                <a:cs typeface="Arial"/>
              </a:rPr>
              <a:t>makes </a:t>
            </a:r>
            <a:r>
              <a:rPr sz="1800" spc="-5" dirty="0">
                <a:latin typeface="Arial"/>
                <a:cs typeface="Arial"/>
              </a:rPr>
              <a:t>a  larger turning angle </a:t>
            </a:r>
            <a:r>
              <a:rPr sz="1800" dirty="0">
                <a:latin typeface="Arial"/>
                <a:cs typeface="Arial"/>
              </a:rPr>
              <a:t>θ </a:t>
            </a:r>
            <a:r>
              <a:rPr sz="1800" spc="-5" dirty="0">
                <a:latin typeface="Arial"/>
                <a:cs typeface="Arial"/>
              </a:rPr>
              <a:t>than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angle </a:t>
            </a:r>
            <a:r>
              <a:rPr sz="1800" dirty="0">
                <a:latin typeface="Arial"/>
                <a:cs typeface="Arial"/>
              </a:rPr>
              <a:t>φ </a:t>
            </a:r>
            <a:r>
              <a:rPr sz="1800" spc="-5" dirty="0">
                <a:latin typeface="Arial"/>
                <a:cs typeface="Arial"/>
              </a:rPr>
              <a:t>subtended by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10" dirty="0">
                <a:latin typeface="Arial"/>
                <a:cs typeface="Arial"/>
              </a:rPr>
              <a:t>axis </a:t>
            </a:r>
            <a:r>
              <a:rPr sz="1800" spc="-5" dirty="0">
                <a:latin typeface="Arial"/>
                <a:cs typeface="Arial"/>
              </a:rPr>
              <a:t>of outer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wheel.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2739" y="3888168"/>
            <a:ext cx="8241792" cy="2349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459435"/>
            <a:ext cx="56368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/>
              <a:t>DAVIS </a:t>
            </a:r>
            <a:r>
              <a:rPr sz="3600" spc="130" dirty="0"/>
              <a:t>STEERING</a:t>
            </a:r>
            <a:r>
              <a:rPr sz="3600" spc="360" dirty="0"/>
              <a:t> </a:t>
            </a:r>
            <a:r>
              <a:rPr sz="3600" spc="110" dirty="0"/>
              <a:t>GEAR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688949" y="1244422"/>
            <a:ext cx="7807325" cy="2461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6985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exact steering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gear mechanism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slotted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links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AM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and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BH are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attached 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front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wheel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axle,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which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turn on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pivots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</a:t>
            </a:r>
            <a:r>
              <a:rPr sz="2000" spc="-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respectively.</a:t>
            </a:r>
            <a:endParaRPr sz="20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7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rod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CD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constrained 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move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the direction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its length,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by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sliding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members at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 and Q. These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constraints are 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connected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slotted link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BH by a sliding and a  turning pair at each</a:t>
            </a:r>
            <a:r>
              <a:rPr sz="2000" spc="-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end.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1524000"/>
            <a:ext cx="8534777" cy="5486400"/>
            <a:chOff x="73402" y="1328388"/>
            <a:chExt cx="9070975" cy="5530215"/>
          </a:xfrm>
        </p:grpSpPr>
        <p:sp>
          <p:nvSpPr>
            <p:cNvPr id="3" name="object 3"/>
            <p:cNvSpPr/>
            <p:nvPr/>
          </p:nvSpPr>
          <p:spPr>
            <a:xfrm>
              <a:off x="3720235" y="1328388"/>
              <a:ext cx="5009079" cy="39358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571" y="2512694"/>
              <a:ext cx="3658870" cy="18844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9930" y="5255183"/>
              <a:ext cx="6707124" cy="14015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636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/>
              <a:t>DAVIS </a:t>
            </a:r>
            <a:r>
              <a:rPr sz="3600" spc="130" dirty="0"/>
              <a:t>STEERING</a:t>
            </a:r>
            <a:r>
              <a:rPr sz="3600" spc="365" dirty="0"/>
              <a:t> </a:t>
            </a:r>
            <a:r>
              <a:rPr sz="3600" spc="110" dirty="0"/>
              <a:t>GEAR</a:t>
            </a:r>
            <a:endParaRPr sz="3600"/>
          </a:p>
        </p:txBody>
      </p:sp>
      <p:sp>
        <p:nvSpPr>
          <p:cNvPr id="8" name="object 8"/>
          <p:cNvSpPr/>
          <p:nvPr/>
        </p:nvSpPr>
        <p:spPr>
          <a:xfrm>
            <a:off x="376464" y="1306911"/>
            <a:ext cx="2724408" cy="862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5105400"/>
            <a:ext cx="7868488" cy="1470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636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/>
              <a:t>DAVIS </a:t>
            </a:r>
            <a:r>
              <a:rPr sz="3600" spc="130" dirty="0"/>
              <a:t>STEERING</a:t>
            </a:r>
            <a:r>
              <a:rPr sz="3600" spc="365" dirty="0"/>
              <a:t> </a:t>
            </a:r>
            <a:r>
              <a:rPr sz="3600" spc="110" dirty="0"/>
              <a:t>GEAR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510022" y="1294069"/>
            <a:ext cx="7540822" cy="35288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573785"/>
            <a:ext cx="72847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0" dirty="0">
                <a:solidFill>
                  <a:srgbClr val="114763"/>
                </a:solidFill>
              </a:rPr>
              <a:t>ACKERMAN’S </a:t>
            </a:r>
            <a:r>
              <a:rPr spc="125" dirty="0">
                <a:solidFill>
                  <a:srgbClr val="114763"/>
                </a:solidFill>
              </a:rPr>
              <a:t>STEERING </a:t>
            </a:r>
            <a:r>
              <a:rPr spc="110" dirty="0">
                <a:solidFill>
                  <a:srgbClr val="114763"/>
                </a:solidFill>
              </a:rPr>
              <a:t>GEAR</a:t>
            </a:r>
            <a:r>
              <a:rPr spc="520" dirty="0">
                <a:solidFill>
                  <a:srgbClr val="114763"/>
                </a:solidFill>
              </a:rPr>
              <a:t> </a:t>
            </a:r>
            <a:r>
              <a:rPr spc="130" dirty="0">
                <a:solidFill>
                  <a:srgbClr val="114763"/>
                </a:solidFill>
              </a:rPr>
              <a:t>MECHANISM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949" y="1225702"/>
            <a:ext cx="7806055" cy="484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715" indent="-228600" algn="just">
              <a:lnSpc>
                <a:spcPct val="14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Ackerman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steering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gear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mechanism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is much simpler than  Davis </a:t>
            </a:r>
            <a:r>
              <a:rPr sz="1900" b="1" spc="-25" dirty="0">
                <a:solidFill>
                  <a:srgbClr val="FF0000"/>
                </a:solidFill>
                <a:latin typeface="Arial"/>
                <a:cs typeface="Arial"/>
              </a:rPr>
              <a:t>gear.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difference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between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Ackerman and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Davis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steering 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gears</a:t>
            </a:r>
            <a:r>
              <a:rPr sz="1900" spc="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are:</a:t>
            </a:r>
            <a:endParaRPr sz="1900">
              <a:latin typeface="Arial"/>
              <a:cs typeface="Arial"/>
            </a:endParaRPr>
          </a:p>
          <a:p>
            <a:pPr marL="241300" marR="5080" indent="-228600" algn="just">
              <a:lnSpc>
                <a:spcPct val="1400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whole mechanism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Ackerman steering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gear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on back </a:t>
            </a:r>
            <a:r>
              <a:rPr sz="1900" b="1" spc="10" dirty="0">
                <a:solidFill>
                  <a:srgbClr val="FF0000"/>
                </a:solidFill>
                <a:latin typeface="Arial"/>
                <a:cs typeface="Arial"/>
              </a:rPr>
              <a:t>of 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the front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wheels; whereas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in Davis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steering </a:t>
            </a:r>
            <a:r>
              <a:rPr sz="1900" b="1" spc="-25" dirty="0">
                <a:solidFill>
                  <a:srgbClr val="FF0000"/>
                </a:solidFill>
                <a:latin typeface="Arial"/>
                <a:cs typeface="Arial"/>
              </a:rPr>
              <a:t>gear,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it is in front </a:t>
            </a:r>
            <a:r>
              <a:rPr sz="1900" b="1" spc="-15" dirty="0">
                <a:solidFill>
                  <a:srgbClr val="FF0000"/>
                </a:solidFill>
                <a:latin typeface="Arial"/>
                <a:cs typeface="Arial"/>
              </a:rPr>
              <a:t>of 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19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5" dirty="0">
                <a:solidFill>
                  <a:srgbClr val="FF0000"/>
                </a:solidFill>
                <a:latin typeface="Arial"/>
                <a:cs typeface="Arial"/>
              </a:rPr>
              <a:t>wheels.</a:t>
            </a:r>
            <a:endParaRPr sz="1900">
              <a:latin typeface="Arial"/>
              <a:cs typeface="Arial"/>
            </a:endParaRPr>
          </a:p>
          <a:p>
            <a:pPr marL="241300" marR="7620" indent="-228600" algn="just">
              <a:lnSpc>
                <a:spcPct val="1401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Ackerman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steering gear consists of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turning pairs,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whereas 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Davis steering gear consists of sliding</a:t>
            </a:r>
            <a:r>
              <a:rPr sz="1900" spc="1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members.</a:t>
            </a:r>
            <a:endParaRPr sz="1900">
              <a:latin typeface="Arial"/>
              <a:cs typeface="Arial"/>
            </a:endParaRPr>
          </a:p>
          <a:p>
            <a:pPr marL="241300" marR="6985" indent="-228600" algn="just">
              <a:lnSpc>
                <a:spcPct val="140000"/>
              </a:lnSpc>
              <a:spcBef>
                <a:spcPts val="705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shorter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links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BC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AD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are of equal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length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are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connected 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by hinge joints </a:t>
            </a:r>
            <a:r>
              <a:rPr sz="1900" spc="-10" dirty="0">
                <a:solidFill>
                  <a:srgbClr val="17406C"/>
                </a:solidFill>
                <a:latin typeface="Arial"/>
                <a:cs typeface="Arial"/>
              </a:rPr>
              <a:t>with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front </a:t>
            </a:r>
            <a:r>
              <a:rPr sz="1900" spc="-10" dirty="0">
                <a:solidFill>
                  <a:srgbClr val="17406C"/>
                </a:solidFill>
                <a:latin typeface="Arial"/>
                <a:cs typeface="Arial"/>
              </a:rPr>
              <a:t>wheel</a:t>
            </a:r>
            <a:r>
              <a:rPr sz="1900" spc="1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axles.</a:t>
            </a:r>
            <a:endParaRPr sz="19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610"/>
              </a:spcBef>
              <a:buChar char="•"/>
              <a:tabLst>
                <a:tab pos="240665" algn="l"/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longer links </a:t>
            </a: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AB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CD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are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unequal</a:t>
            </a:r>
            <a:r>
              <a:rPr sz="190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length.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98424"/>
            <a:ext cx="72834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0" dirty="0">
                <a:solidFill>
                  <a:srgbClr val="114763"/>
                </a:solidFill>
              </a:rPr>
              <a:t>ACKERMAN’S </a:t>
            </a:r>
            <a:r>
              <a:rPr spc="125" dirty="0">
                <a:solidFill>
                  <a:srgbClr val="114763"/>
                </a:solidFill>
              </a:rPr>
              <a:t>STEERING </a:t>
            </a:r>
            <a:r>
              <a:rPr spc="110" dirty="0">
                <a:solidFill>
                  <a:srgbClr val="114763"/>
                </a:solidFill>
              </a:rPr>
              <a:t>GEAR</a:t>
            </a:r>
            <a:r>
              <a:rPr spc="555" dirty="0">
                <a:solidFill>
                  <a:srgbClr val="114763"/>
                </a:solidFill>
              </a:rPr>
              <a:t> </a:t>
            </a:r>
            <a:r>
              <a:rPr spc="130" dirty="0">
                <a:solidFill>
                  <a:srgbClr val="114763"/>
                </a:solidFill>
              </a:rPr>
              <a:t>MECHANISM</a:t>
            </a:r>
          </a:p>
        </p:txBody>
      </p:sp>
      <p:sp>
        <p:nvSpPr>
          <p:cNvPr id="4" name="object 4"/>
          <p:cNvSpPr/>
          <p:nvPr/>
        </p:nvSpPr>
        <p:spPr>
          <a:xfrm>
            <a:off x="5292993" y="1866759"/>
            <a:ext cx="3307559" cy="31867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5582" y="1256538"/>
            <a:ext cx="441833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Arial"/>
                <a:cs typeface="Arial"/>
              </a:rPr>
              <a:t>When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vehicle moves along a  straight path, the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longer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links 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AB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and 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CD are parallel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the shorter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links 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BC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AD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are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equally inclined </a:t>
            </a:r>
            <a:r>
              <a:rPr sz="1800" dirty="0">
                <a:latin typeface="Arial"/>
                <a:cs typeface="Arial"/>
              </a:rPr>
              <a:t>to the  </a:t>
            </a:r>
            <a:r>
              <a:rPr sz="1800" spc="-5" dirty="0">
                <a:latin typeface="Arial"/>
                <a:cs typeface="Arial"/>
              </a:rPr>
              <a:t>longitudinal axis 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vehicle, </a:t>
            </a:r>
            <a:r>
              <a:rPr sz="1800" spc="-10" dirty="0">
                <a:latin typeface="Arial"/>
                <a:cs typeface="Arial"/>
              </a:rPr>
              <a:t>as  </a:t>
            </a:r>
            <a:r>
              <a:rPr sz="1800" spc="-15" dirty="0">
                <a:latin typeface="Arial"/>
                <a:cs typeface="Arial"/>
              </a:rPr>
              <a:t>shown </a:t>
            </a:r>
            <a:r>
              <a:rPr sz="1800" spc="-5" dirty="0">
                <a:latin typeface="Arial"/>
                <a:cs typeface="Arial"/>
              </a:rPr>
              <a:t>by </a:t>
            </a:r>
            <a:r>
              <a:rPr sz="1800" dirty="0">
                <a:latin typeface="Arial"/>
                <a:cs typeface="Arial"/>
              </a:rPr>
              <a:t>firm </a:t>
            </a:r>
            <a:r>
              <a:rPr sz="1800" spc="-5" dirty="0">
                <a:latin typeface="Arial"/>
                <a:cs typeface="Arial"/>
              </a:rPr>
              <a:t>lines in</a:t>
            </a:r>
            <a:r>
              <a:rPr sz="1800" spc="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Fig.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AutoNum type="arabicPeriod"/>
            </a:pPr>
            <a:endParaRPr sz="185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Arial"/>
                <a:cs typeface="Arial"/>
              </a:rPr>
              <a:t>When </a:t>
            </a:r>
            <a:r>
              <a:rPr sz="1800" dirty="0">
                <a:latin typeface="Arial"/>
                <a:cs typeface="Arial"/>
              </a:rPr>
              <a:t>the vehicle </a:t>
            </a:r>
            <a:r>
              <a:rPr sz="1800" spc="-5" dirty="0">
                <a:latin typeface="Arial"/>
                <a:cs typeface="Arial"/>
              </a:rPr>
              <a:t>is steering </a:t>
            </a:r>
            <a:r>
              <a:rPr sz="1800" dirty="0">
                <a:latin typeface="Arial"/>
                <a:cs typeface="Arial"/>
              </a:rPr>
              <a:t>to the </a:t>
            </a:r>
            <a:r>
              <a:rPr sz="1800" spc="-5" dirty="0">
                <a:latin typeface="Arial"/>
                <a:cs typeface="Arial"/>
              </a:rPr>
              <a:t>left,  the position 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gear is shown </a:t>
            </a:r>
            <a:r>
              <a:rPr sz="1800" spc="10" dirty="0">
                <a:latin typeface="Arial"/>
                <a:cs typeface="Arial"/>
              </a:rPr>
              <a:t>by  </a:t>
            </a:r>
            <a:r>
              <a:rPr sz="1800" spc="-5" dirty="0">
                <a:latin typeface="Arial"/>
                <a:cs typeface="Arial"/>
              </a:rPr>
              <a:t>dotted </a:t>
            </a:r>
            <a:r>
              <a:rPr sz="1800" spc="-10" dirty="0">
                <a:latin typeface="Arial"/>
                <a:cs typeface="Arial"/>
              </a:rPr>
              <a:t>lines </a:t>
            </a:r>
            <a:r>
              <a:rPr sz="1800" dirty="0">
                <a:latin typeface="Arial"/>
                <a:cs typeface="Arial"/>
              </a:rPr>
              <a:t>in </a:t>
            </a:r>
            <a:r>
              <a:rPr sz="1800" spc="-5" dirty="0">
                <a:latin typeface="Arial"/>
                <a:cs typeface="Arial"/>
              </a:rPr>
              <a:t>Fig. </a:t>
            </a:r>
            <a:r>
              <a:rPr sz="1800" dirty="0">
                <a:latin typeface="Arial"/>
                <a:cs typeface="Arial"/>
              </a:rPr>
              <a:t>In </a:t>
            </a:r>
            <a:r>
              <a:rPr sz="1800" spc="-5" dirty="0">
                <a:latin typeface="Arial"/>
                <a:cs typeface="Arial"/>
              </a:rPr>
              <a:t>this position,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5" dirty="0">
                <a:latin typeface="Arial"/>
                <a:cs typeface="Arial"/>
              </a:rPr>
              <a:t>lines 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front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wheel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axle intersect 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on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back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wheel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axle at I,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for 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correct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steering.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AutoNum type="arabicPeriod"/>
            </a:pPr>
            <a:endParaRPr sz="1850">
              <a:latin typeface="Arial"/>
              <a:cs typeface="Arial"/>
            </a:endParaRPr>
          </a:p>
          <a:p>
            <a:pPr marL="355600" marR="8255" indent="-342900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spc="-5" dirty="0">
                <a:latin typeface="Arial"/>
                <a:cs typeface="Arial"/>
              </a:rPr>
              <a:t>When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vehicle is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steering to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the  right,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the similar position may be 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obtained.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12241"/>
            <a:ext cx="7647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UNIVERSAL </a:t>
            </a:r>
            <a:r>
              <a:rPr sz="3600" spc="70" dirty="0"/>
              <a:t>OR </a:t>
            </a:r>
            <a:r>
              <a:rPr sz="3600" spc="125" dirty="0"/>
              <a:t>HOOKE’S</a:t>
            </a:r>
            <a:r>
              <a:rPr sz="3600" spc="490" dirty="0"/>
              <a:t> </a:t>
            </a:r>
            <a:r>
              <a:rPr sz="3600" spc="114" dirty="0"/>
              <a:t>JOINT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46530"/>
            <a:ext cx="7806690" cy="484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9525" indent="-228600" algn="just">
              <a:lnSpc>
                <a:spcPct val="1101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1900" spc="-10" dirty="0">
                <a:solidFill>
                  <a:srgbClr val="17406C"/>
                </a:solidFill>
                <a:latin typeface="Arial"/>
                <a:cs typeface="Arial"/>
              </a:rPr>
              <a:t>Hooke’s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joint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used to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connect two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shafts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, which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are intersecting 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at a small angle, as shown in</a:t>
            </a:r>
            <a:r>
              <a:rPr sz="1900" spc="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Fig.</a:t>
            </a:r>
            <a:endParaRPr sz="1900">
              <a:latin typeface="Arial"/>
              <a:cs typeface="Arial"/>
            </a:endParaRPr>
          </a:p>
          <a:p>
            <a:pPr marL="241300" marR="7620" indent="-228600" algn="just">
              <a:lnSpc>
                <a:spcPct val="1100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end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each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shaft is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forked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U-type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and each fork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provides  two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bearings for the arms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cross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arms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of the cross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are 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perpendicular to each</a:t>
            </a:r>
            <a:r>
              <a:rPr sz="1900" spc="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900" spc="-20" dirty="0">
                <a:solidFill>
                  <a:srgbClr val="17406C"/>
                </a:solidFill>
                <a:latin typeface="Arial"/>
                <a:cs typeface="Arial"/>
              </a:rPr>
              <a:t>other.</a:t>
            </a:r>
            <a:endParaRPr sz="19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700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motion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transmitted from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driving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shaft to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driven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shaft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through 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 cross.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inclination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two shafts may </a:t>
            </a:r>
            <a:r>
              <a:rPr sz="1900" b="1" spc="5" dirty="0">
                <a:solidFill>
                  <a:srgbClr val="FF0000"/>
                </a:solidFill>
                <a:latin typeface="Arial"/>
                <a:cs typeface="Arial"/>
              </a:rPr>
              <a:t>be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constant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, but </a:t>
            </a:r>
            <a:r>
              <a:rPr sz="1900" spc="5" dirty="0">
                <a:solidFill>
                  <a:srgbClr val="17406C"/>
                </a:solidFill>
                <a:latin typeface="Arial"/>
                <a:cs typeface="Arial"/>
              </a:rPr>
              <a:t>in 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actual practice it varies, </a:t>
            </a:r>
            <a:r>
              <a:rPr sz="1900" spc="-10" dirty="0">
                <a:solidFill>
                  <a:srgbClr val="17406C"/>
                </a:solidFill>
                <a:latin typeface="Arial"/>
                <a:cs typeface="Arial"/>
              </a:rPr>
              <a:t>when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motion is</a:t>
            </a:r>
            <a:r>
              <a:rPr sz="1900" spc="1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transmitted.</a:t>
            </a:r>
            <a:endParaRPr sz="19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710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main application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of the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Universal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sz="1900" b="1" spc="-15" dirty="0">
                <a:solidFill>
                  <a:srgbClr val="FF0000"/>
                </a:solidFill>
                <a:latin typeface="Arial"/>
                <a:cs typeface="Arial"/>
              </a:rPr>
              <a:t>Hooke’s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joint is found in  the transmission from the gear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box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to the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differential or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back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axle </a:t>
            </a:r>
            <a:r>
              <a:rPr sz="1900" b="1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of the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automobiles.</a:t>
            </a:r>
            <a:endParaRPr sz="1900">
              <a:latin typeface="Arial"/>
              <a:cs typeface="Arial"/>
            </a:endParaRPr>
          </a:p>
          <a:p>
            <a:pPr marL="241300" marR="7620" indent="-228600" algn="just">
              <a:lnSpc>
                <a:spcPct val="1100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It is also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used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transmission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power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different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spindles </a:t>
            </a:r>
            <a:r>
              <a:rPr sz="1900" b="1" spc="-15" dirty="0">
                <a:solidFill>
                  <a:srgbClr val="FF0000"/>
                </a:solidFill>
                <a:latin typeface="Arial"/>
                <a:cs typeface="Arial"/>
              </a:rPr>
              <a:t>of 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multiple drilling machine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. It is also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used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as a </a:t>
            </a:r>
            <a:r>
              <a:rPr sz="1900" dirty="0">
                <a:solidFill>
                  <a:srgbClr val="17406C"/>
                </a:solidFill>
                <a:latin typeface="Arial"/>
                <a:cs typeface="Arial"/>
              </a:rPr>
              <a:t>knee joint in milling  </a:t>
            </a:r>
            <a:r>
              <a:rPr sz="1900" spc="-5" dirty="0">
                <a:solidFill>
                  <a:srgbClr val="17406C"/>
                </a:solidFill>
                <a:latin typeface="Arial"/>
                <a:cs typeface="Arial"/>
              </a:rPr>
              <a:t>machines.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53" y="4383114"/>
            <a:ext cx="2996312" cy="19709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7647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UNIVERSAL </a:t>
            </a:r>
            <a:r>
              <a:rPr sz="3600" spc="70" dirty="0"/>
              <a:t>OR </a:t>
            </a:r>
            <a:r>
              <a:rPr sz="3600" spc="125" dirty="0"/>
              <a:t>HOOKE’S</a:t>
            </a:r>
            <a:r>
              <a:rPr sz="3600" spc="490" dirty="0"/>
              <a:t> </a:t>
            </a:r>
            <a:r>
              <a:rPr sz="3600" spc="114" dirty="0"/>
              <a:t>JOINT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1427502" y="1581682"/>
            <a:ext cx="6128591" cy="2551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7647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UNIVERSAL </a:t>
            </a:r>
            <a:r>
              <a:rPr sz="3600" spc="70" dirty="0"/>
              <a:t>OR </a:t>
            </a:r>
            <a:r>
              <a:rPr sz="3600" spc="125" dirty="0"/>
              <a:t>HOOKE’S</a:t>
            </a:r>
            <a:r>
              <a:rPr sz="3600" spc="490" dirty="0"/>
              <a:t> </a:t>
            </a:r>
            <a:r>
              <a:rPr sz="3600" spc="114" dirty="0"/>
              <a:t>JOINT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44422"/>
            <a:ext cx="7807325" cy="3558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arms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cross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perpendicular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each 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other.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motion 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transmitted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from the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driving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shaft to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driven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shaft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through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 cross. The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inclination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two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shafts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may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be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constant,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but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in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actual practice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varies, when the motion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</a:t>
            </a:r>
            <a:r>
              <a:rPr sz="2000" spc="-1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transmitted.</a:t>
            </a:r>
            <a:endParaRPr sz="2000">
              <a:latin typeface="Arial"/>
              <a:cs typeface="Arial"/>
            </a:endParaRPr>
          </a:p>
          <a:p>
            <a:pPr marL="241300" marR="6350" indent="-228600" algn="just">
              <a:lnSpc>
                <a:spcPct val="110000"/>
              </a:lnSpc>
              <a:spcBef>
                <a:spcPts val="7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main application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Universal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or Hooke’s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joint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found in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transmission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from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gear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box to the differential or back 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axle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0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automobiles.</a:t>
            </a:r>
            <a:endParaRPr sz="20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100"/>
              </a:lnSpc>
              <a:spcBef>
                <a:spcPts val="705"/>
              </a:spcBef>
              <a:buChar char="•"/>
              <a:tabLst>
                <a:tab pos="24130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also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used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transmission of power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different spindles of  multiple drilling machine.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also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used as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knee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joint 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milling  machines.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15945" y="4528565"/>
            <a:ext cx="3875151" cy="1889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63484" y="1353074"/>
            <a:ext cx="2387850" cy="4866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7120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>
                <a:solidFill>
                  <a:srgbClr val="114763"/>
                </a:solidFill>
              </a:rPr>
              <a:t>RATIO </a:t>
            </a:r>
            <a:r>
              <a:rPr sz="3600" spc="70" dirty="0">
                <a:solidFill>
                  <a:srgbClr val="114763"/>
                </a:solidFill>
              </a:rPr>
              <a:t>OF </a:t>
            </a:r>
            <a:r>
              <a:rPr sz="3600" spc="120" dirty="0">
                <a:solidFill>
                  <a:srgbClr val="114763"/>
                </a:solidFill>
              </a:rPr>
              <a:t>SHAFT</a:t>
            </a:r>
            <a:r>
              <a:rPr sz="3600" spc="615" dirty="0">
                <a:solidFill>
                  <a:srgbClr val="114763"/>
                </a:solidFill>
              </a:rPr>
              <a:t> </a:t>
            </a:r>
            <a:r>
              <a:rPr sz="3600" spc="130" dirty="0">
                <a:solidFill>
                  <a:srgbClr val="114763"/>
                </a:solidFill>
              </a:rPr>
              <a:t>VELOCITIES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552094" y="1292733"/>
            <a:ext cx="441579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The top </a:t>
            </a:r>
            <a:r>
              <a:rPr sz="1800" spc="-5" dirty="0">
                <a:latin typeface="Arial"/>
                <a:cs typeface="Arial"/>
              </a:rPr>
              <a:t>and </a:t>
            </a:r>
            <a:r>
              <a:rPr sz="1800" dirty="0">
                <a:latin typeface="Arial"/>
                <a:cs typeface="Arial"/>
              </a:rPr>
              <a:t>front </a:t>
            </a:r>
            <a:r>
              <a:rPr sz="1800" spc="-5" dirty="0">
                <a:latin typeface="Arial"/>
                <a:cs typeface="Arial"/>
              </a:rPr>
              <a:t>views connecting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10" dirty="0">
                <a:latin typeface="Arial"/>
                <a:cs typeface="Arial"/>
              </a:rPr>
              <a:t>two </a:t>
            </a:r>
            <a:r>
              <a:rPr sz="1800" dirty="0">
                <a:latin typeface="Arial"/>
                <a:cs typeface="Arial"/>
              </a:rPr>
              <a:t>shafts by </a:t>
            </a:r>
            <a:r>
              <a:rPr sz="1800" spc="-5" dirty="0">
                <a:latin typeface="Arial"/>
                <a:cs typeface="Arial"/>
              </a:rPr>
              <a:t>a universal joint are shown  in Fig. Let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initial position </a:t>
            </a:r>
            <a:r>
              <a:rPr sz="1800" dirty="0">
                <a:latin typeface="Arial"/>
                <a:cs typeface="Arial"/>
              </a:rPr>
              <a:t>of the cross  </a:t>
            </a:r>
            <a:r>
              <a:rPr sz="1800" spc="-5" dirty="0">
                <a:latin typeface="Arial"/>
                <a:cs typeface="Arial"/>
              </a:rPr>
              <a:t>be such that both </a:t>
            </a:r>
            <a:r>
              <a:rPr sz="1800" dirty="0">
                <a:latin typeface="Arial"/>
                <a:cs typeface="Arial"/>
              </a:rPr>
              <a:t>arms </a:t>
            </a:r>
            <a:r>
              <a:rPr sz="1800" spc="-5" dirty="0">
                <a:latin typeface="Arial"/>
                <a:cs typeface="Arial"/>
              </a:rPr>
              <a:t>lie in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plane  of the paper </a:t>
            </a:r>
            <a:r>
              <a:rPr sz="1800" dirty="0">
                <a:latin typeface="Arial"/>
                <a:cs typeface="Arial"/>
              </a:rPr>
              <a:t>in </a:t>
            </a:r>
            <a:r>
              <a:rPr sz="1800" spc="-5" dirty="0">
                <a:latin typeface="Arial"/>
                <a:cs typeface="Arial"/>
              </a:rPr>
              <a:t>front </a:t>
            </a:r>
            <a:r>
              <a:rPr sz="1800" spc="-25" dirty="0">
                <a:latin typeface="Arial"/>
                <a:cs typeface="Arial"/>
              </a:rPr>
              <a:t>view, </a:t>
            </a:r>
            <a:r>
              <a:rPr sz="1800" spc="-5" dirty="0">
                <a:latin typeface="Arial"/>
                <a:cs typeface="Arial"/>
              </a:rPr>
              <a:t>while </a:t>
            </a:r>
            <a:r>
              <a:rPr sz="1800" dirty="0">
                <a:latin typeface="Arial"/>
                <a:cs typeface="Arial"/>
              </a:rPr>
              <a:t>the arm  </a:t>
            </a:r>
            <a:r>
              <a:rPr sz="1800" spc="-5" dirty="0">
                <a:latin typeface="Arial"/>
                <a:cs typeface="Arial"/>
              </a:rPr>
              <a:t>AB attached </a:t>
            </a:r>
            <a:r>
              <a:rPr sz="1800" dirty="0">
                <a:latin typeface="Arial"/>
                <a:cs typeface="Arial"/>
              </a:rPr>
              <a:t>to the </a:t>
            </a:r>
            <a:r>
              <a:rPr sz="1800" spc="-5" dirty="0">
                <a:latin typeface="Arial"/>
                <a:cs typeface="Arial"/>
              </a:rPr>
              <a:t>driving </a:t>
            </a:r>
            <a:r>
              <a:rPr sz="1800" dirty="0">
                <a:latin typeface="Arial"/>
                <a:cs typeface="Arial"/>
              </a:rPr>
              <a:t>shaft </a:t>
            </a:r>
            <a:r>
              <a:rPr sz="1800" spc="-5" dirty="0">
                <a:latin typeface="Arial"/>
                <a:cs typeface="Arial"/>
              </a:rPr>
              <a:t>lies </a:t>
            </a:r>
            <a:r>
              <a:rPr sz="1800" spc="-10" dirty="0">
                <a:latin typeface="Arial"/>
                <a:cs typeface="Arial"/>
              </a:rPr>
              <a:t>in  </a:t>
            </a:r>
            <a:r>
              <a:rPr sz="1800" spc="-5" dirty="0">
                <a:latin typeface="Arial"/>
                <a:cs typeface="Arial"/>
              </a:rPr>
              <a:t>the plane containing </a:t>
            </a:r>
            <a:r>
              <a:rPr sz="1800" dirty="0">
                <a:latin typeface="Arial"/>
                <a:cs typeface="Arial"/>
              </a:rPr>
              <a:t>the axes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10" dirty="0">
                <a:latin typeface="Arial"/>
                <a:cs typeface="Arial"/>
              </a:rPr>
              <a:t>two  </a:t>
            </a:r>
            <a:r>
              <a:rPr sz="1800" spc="-5" dirty="0">
                <a:latin typeface="Arial"/>
                <a:cs typeface="Arial"/>
              </a:rPr>
              <a:t>shafts.</a:t>
            </a:r>
            <a:endParaRPr sz="1800">
              <a:latin typeface="Arial"/>
              <a:cs typeface="Arial"/>
            </a:endParaRPr>
          </a:p>
          <a:p>
            <a:pPr marL="299085" marR="6350" indent="-287020" algn="just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Let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driving shaft rotates through </a:t>
            </a:r>
            <a:r>
              <a:rPr sz="1800" spc="-10" dirty="0">
                <a:latin typeface="Arial"/>
                <a:cs typeface="Arial"/>
              </a:rPr>
              <a:t>an  </a:t>
            </a:r>
            <a:r>
              <a:rPr sz="1800" spc="-5" dirty="0">
                <a:latin typeface="Arial"/>
                <a:cs typeface="Arial"/>
              </a:rPr>
              <a:t>angle θ, so that </a:t>
            </a:r>
            <a:r>
              <a:rPr sz="1800" dirty="0">
                <a:latin typeface="Arial"/>
                <a:cs typeface="Arial"/>
              </a:rPr>
              <a:t>the arm </a:t>
            </a:r>
            <a:r>
              <a:rPr sz="1800" spc="-5" dirty="0">
                <a:latin typeface="Arial"/>
                <a:cs typeface="Arial"/>
              </a:rPr>
              <a:t>AB moves in a  circle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a </a:t>
            </a:r>
            <a:r>
              <a:rPr sz="1800" dirty="0">
                <a:latin typeface="Arial"/>
                <a:cs typeface="Arial"/>
              </a:rPr>
              <a:t>new </a:t>
            </a:r>
            <a:r>
              <a:rPr sz="1800" spc="-5" dirty="0">
                <a:latin typeface="Arial"/>
                <a:cs typeface="Arial"/>
              </a:rPr>
              <a:t>position A1B1 as shown  in front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view.</a:t>
            </a:r>
            <a:endParaRPr sz="1800">
              <a:latin typeface="Arial"/>
              <a:cs typeface="Arial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little consideration </a:t>
            </a:r>
            <a:r>
              <a:rPr sz="1800" spc="-10" dirty="0">
                <a:latin typeface="Arial"/>
                <a:cs typeface="Arial"/>
              </a:rPr>
              <a:t>will </a:t>
            </a:r>
            <a:r>
              <a:rPr sz="1800" dirty="0">
                <a:latin typeface="Arial"/>
                <a:cs typeface="Arial"/>
              </a:rPr>
              <a:t>show </a:t>
            </a:r>
            <a:r>
              <a:rPr sz="1800" spc="-5" dirty="0">
                <a:latin typeface="Arial"/>
                <a:cs typeface="Arial"/>
              </a:rPr>
              <a:t>that </a:t>
            </a:r>
            <a:r>
              <a:rPr sz="1800" dirty="0">
                <a:latin typeface="Arial"/>
                <a:cs typeface="Arial"/>
              </a:rPr>
              <a:t>the  arm </a:t>
            </a:r>
            <a:r>
              <a:rPr sz="1800" spc="-5" dirty="0">
                <a:latin typeface="Arial"/>
                <a:cs typeface="Arial"/>
              </a:rPr>
              <a:t>CD </a:t>
            </a:r>
            <a:r>
              <a:rPr sz="1800" spc="-10" dirty="0">
                <a:latin typeface="Arial"/>
                <a:cs typeface="Arial"/>
              </a:rPr>
              <a:t>will </a:t>
            </a:r>
            <a:r>
              <a:rPr sz="1800" spc="-5" dirty="0">
                <a:latin typeface="Arial"/>
                <a:cs typeface="Arial"/>
              </a:rPr>
              <a:t>also move in a circle of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5" dirty="0">
                <a:latin typeface="Arial"/>
                <a:cs typeface="Arial"/>
              </a:rPr>
              <a:t>same size. This circle </a:t>
            </a:r>
            <a:r>
              <a:rPr sz="1800" spc="-10" dirty="0">
                <a:latin typeface="Arial"/>
                <a:cs typeface="Arial"/>
              </a:rPr>
              <a:t>when </a:t>
            </a:r>
            <a:r>
              <a:rPr sz="1800" spc="-5" dirty="0">
                <a:latin typeface="Arial"/>
                <a:cs typeface="Arial"/>
              </a:rPr>
              <a:t>projected </a:t>
            </a:r>
            <a:r>
              <a:rPr sz="1800" dirty="0">
                <a:latin typeface="Arial"/>
                <a:cs typeface="Arial"/>
              </a:rPr>
              <a:t>in  </a:t>
            </a:r>
            <a:r>
              <a:rPr sz="1800" spc="-5" dirty="0">
                <a:latin typeface="Arial"/>
                <a:cs typeface="Arial"/>
              </a:rPr>
              <a:t>the plane of paper appears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be </a:t>
            </a:r>
            <a:r>
              <a:rPr sz="1800" spc="-10" dirty="0">
                <a:latin typeface="Arial"/>
                <a:cs typeface="Arial"/>
              </a:rPr>
              <a:t>an  </a:t>
            </a:r>
            <a:r>
              <a:rPr sz="1800" spc="-5" dirty="0">
                <a:latin typeface="Arial"/>
                <a:cs typeface="Arial"/>
              </a:rPr>
              <a:t>ellipse.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4425" y="3495357"/>
            <a:ext cx="4826381" cy="31710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443865"/>
            <a:ext cx="7120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>
                <a:solidFill>
                  <a:srgbClr val="114763"/>
                </a:solidFill>
              </a:rPr>
              <a:t>RATIO </a:t>
            </a:r>
            <a:r>
              <a:rPr sz="3600" spc="70" dirty="0">
                <a:solidFill>
                  <a:srgbClr val="114763"/>
                </a:solidFill>
              </a:rPr>
              <a:t>OF </a:t>
            </a:r>
            <a:r>
              <a:rPr sz="3600" spc="120" dirty="0">
                <a:solidFill>
                  <a:srgbClr val="114763"/>
                </a:solidFill>
              </a:rPr>
              <a:t>SHAFT</a:t>
            </a:r>
            <a:r>
              <a:rPr sz="3600" spc="615" dirty="0">
                <a:solidFill>
                  <a:srgbClr val="114763"/>
                </a:solidFill>
              </a:rPr>
              <a:t> </a:t>
            </a:r>
            <a:r>
              <a:rPr sz="3600" spc="130" dirty="0">
                <a:solidFill>
                  <a:srgbClr val="114763"/>
                </a:solidFill>
              </a:rPr>
              <a:t>VELOCITIES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688949" y="1244422"/>
            <a:ext cx="7807959" cy="221678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40"/>
              </a:spcBef>
              <a:buChar char="•"/>
              <a:tabLst>
                <a:tab pos="240665" algn="l"/>
                <a:tab pos="241300" algn="l"/>
                <a:tab pos="2456180" algn="l"/>
                <a:tab pos="517779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Therefore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arm	CD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takes</a:t>
            </a:r>
            <a:r>
              <a:rPr sz="2000" spc="1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new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position	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C1D1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on the ellipse,</a:t>
            </a:r>
            <a:r>
              <a:rPr sz="2000" spc="229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at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 angle θ. But the true angle must be on the circular</a:t>
            </a:r>
            <a:r>
              <a:rPr sz="2000" spc="-2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path.</a:t>
            </a:r>
            <a:endParaRPr sz="2000">
              <a:latin typeface="Arial"/>
              <a:cs typeface="Arial"/>
            </a:endParaRPr>
          </a:p>
          <a:p>
            <a:pPr marL="241300" marR="5715" indent="-228600">
              <a:lnSpc>
                <a:spcPct val="110000"/>
              </a:lnSpc>
              <a:spcBef>
                <a:spcPts val="695"/>
              </a:spcBef>
              <a:buChar char="•"/>
              <a:tabLst>
                <a:tab pos="240665" algn="l"/>
                <a:tab pos="241300" algn="l"/>
                <a:tab pos="1677035" algn="l"/>
              </a:tabLst>
            </a:pPr>
            <a:r>
              <a:rPr sz="2000" spc="-110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find the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true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angle,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project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point C1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horizontally 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intersect  the</a:t>
            </a:r>
            <a:r>
              <a:rPr sz="2000" spc="-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circle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at	C2.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950"/>
              </a:spcBef>
              <a:buChar char="•"/>
              <a:tabLst>
                <a:tab pos="240665" algn="l"/>
                <a:tab pos="241300" algn="l"/>
                <a:tab pos="634746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Thus</a:t>
            </a:r>
            <a:r>
              <a:rPr sz="2000" spc="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when</a:t>
            </a:r>
            <a:r>
              <a:rPr sz="2000" spc="1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2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driving</a:t>
            </a:r>
            <a:r>
              <a:rPr sz="2000" spc="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shaft</a:t>
            </a:r>
            <a:r>
              <a:rPr sz="2000" spc="1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turns</a:t>
            </a:r>
            <a:r>
              <a:rPr sz="2000" spc="20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through</a:t>
            </a:r>
            <a:r>
              <a:rPr sz="2000" spc="20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</a:t>
            </a:r>
            <a:r>
              <a:rPr sz="2000" spc="1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angle	θ, the</a:t>
            </a:r>
            <a:r>
              <a:rPr sz="2000" spc="2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driven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0"/>
              </a:spcBef>
              <a:tabLst>
                <a:tab pos="353822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shaft turns through</a:t>
            </a:r>
            <a:r>
              <a:rPr sz="2000" spc="-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angle	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φ.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12241"/>
            <a:ext cx="7120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>
                <a:solidFill>
                  <a:srgbClr val="114763"/>
                </a:solidFill>
              </a:rPr>
              <a:t>RATIO </a:t>
            </a:r>
            <a:r>
              <a:rPr sz="3600" spc="70" dirty="0">
                <a:solidFill>
                  <a:srgbClr val="114763"/>
                </a:solidFill>
              </a:rPr>
              <a:t>OF </a:t>
            </a:r>
            <a:r>
              <a:rPr sz="3600" spc="120" dirty="0">
                <a:solidFill>
                  <a:srgbClr val="114763"/>
                </a:solidFill>
              </a:rPr>
              <a:t>SHAFT</a:t>
            </a:r>
            <a:r>
              <a:rPr sz="3600" spc="615" dirty="0">
                <a:solidFill>
                  <a:srgbClr val="114763"/>
                </a:solidFill>
              </a:rPr>
              <a:t> </a:t>
            </a:r>
            <a:r>
              <a:rPr sz="3600" spc="130" dirty="0">
                <a:solidFill>
                  <a:srgbClr val="114763"/>
                </a:solidFill>
              </a:rPr>
              <a:t>VELOCITIES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869564" y="1646764"/>
            <a:ext cx="8064662" cy="4061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688" y="1244536"/>
            <a:ext cx="7280674" cy="4892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88061"/>
            <a:ext cx="712215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>
                <a:solidFill>
                  <a:srgbClr val="114763"/>
                </a:solidFill>
              </a:rPr>
              <a:t>RATIO </a:t>
            </a:r>
            <a:r>
              <a:rPr sz="3600" spc="70" dirty="0">
                <a:solidFill>
                  <a:srgbClr val="114763"/>
                </a:solidFill>
              </a:rPr>
              <a:t>OF </a:t>
            </a:r>
            <a:r>
              <a:rPr sz="3600" spc="120" dirty="0">
                <a:solidFill>
                  <a:srgbClr val="114763"/>
                </a:solidFill>
              </a:rPr>
              <a:t>SHAFT</a:t>
            </a:r>
            <a:r>
              <a:rPr sz="3600" spc="615" dirty="0">
                <a:solidFill>
                  <a:srgbClr val="114763"/>
                </a:solidFill>
              </a:rPr>
              <a:t> </a:t>
            </a:r>
            <a:r>
              <a:rPr sz="3600" spc="130" dirty="0">
                <a:solidFill>
                  <a:srgbClr val="114763"/>
                </a:solidFill>
              </a:rPr>
              <a:t>VELOCITIES</a:t>
            </a:r>
            <a:endParaRPr sz="3600"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3" name="object 7"/>
          <p:cNvSpPr txBox="1">
            <a:spLocks/>
          </p:cNvSpPr>
          <p:nvPr/>
        </p:nvSpPr>
        <p:spPr>
          <a:xfrm>
            <a:off x="838200" y="2362200"/>
            <a:ext cx="7477759" cy="1038104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ts val="7130"/>
              </a:lnSpc>
              <a:spcBef>
                <a:spcPts val="994"/>
              </a:spcBef>
              <a:spcAft>
                <a:spcPts val="0"/>
              </a:spcAft>
              <a:buClrTx/>
              <a:buSzTx/>
              <a:buFontTx/>
              <a:buNone/>
              <a:tabLst>
                <a:tab pos="6224905" algn="l"/>
              </a:tabLst>
              <a:defRPr/>
            </a:pPr>
            <a:r>
              <a:rPr lang="en-US" sz="6600" b="1" spc="585" dirty="0" smtClean="0">
                <a:solidFill>
                  <a:srgbClr val="17406C"/>
                </a:solidFill>
                <a:latin typeface="Arial"/>
                <a:ea typeface="+mj-ea"/>
                <a:cs typeface="Arial"/>
              </a:rPr>
              <a:t>UNIT-IV</a:t>
            </a:r>
            <a:endParaRPr lang="en-US" sz="6600" b="1" spc="585" dirty="0">
              <a:solidFill>
                <a:srgbClr val="17406C"/>
              </a:solidFill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14312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/>
              <a:t>CAM</a:t>
            </a:r>
            <a:r>
              <a:rPr sz="3600" dirty="0"/>
              <a:t>S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38223"/>
            <a:ext cx="7806055" cy="319786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Cam</a:t>
            </a:r>
            <a:r>
              <a:rPr sz="2400" spc="1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-</a:t>
            </a:r>
            <a:r>
              <a:rPr sz="2400" spc="1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400" spc="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mechanical</a:t>
            </a:r>
            <a:r>
              <a:rPr sz="2400" spc="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device</a:t>
            </a:r>
            <a:r>
              <a:rPr sz="2400" spc="1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used</a:t>
            </a:r>
            <a:r>
              <a:rPr sz="2400" spc="1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to</a:t>
            </a:r>
            <a:r>
              <a:rPr sz="2400" spc="1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transmit</a:t>
            </a:r>
            <a:r>
              <a:rPr sz="2400" spc="1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motion</a:t>
            </a:r>
            <a:r>
              <a:rPr sz="2400" spc="1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to</a:t>
            </a:r>
            <a:r>
              <a:rPr sz="2400" spc="1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85"/>
              </a:spcBef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follower by direct</a:t>
            </a:r>
            <a:r>
              <a:rPr sz="2400" spc="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contact.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760"/>
              </a:spcBef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Cam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–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driver; Follower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-</a:t>
            </a:r>
            <a:r>
              <a:rPr sz="2400" spc="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driven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950">
              <a:latin typeface="Arial"/>
              <a:cs typeface="Arial"/>
            </a:endParaRPr>
          </a:p>
          <a:p>
            <a:pPr marL="241300" marR="7620">
              <a:lnSpc>
                <a:spcPct val="110100"/>
              </a:lnSpc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cam - follower </a:t>
            </a:r>
            <a:r>
              <a:rPr sz="2400" spc="-30" dirty="0">
                <a:solidFill>
                  <a:srgbClr val="17406C"/>
                </a:solidFill>
                <a:latin typeface="Arial"/>
                <a:cs typeface="Arial"/>
              </a:rPr>
              <a:t>pair,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cam normally rotates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while 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follower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may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translate or</a:t>
            </a:r>
            <a:r>
              <a:rPr sz="2400" spc="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oscillate.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871" y="371347"/>
            <a:ext cx="7988300" cy="3529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ts val="2735"/>
              </a:lnSpc>
              <a:spcBef>
                <a:spcPts val="100"/>
              </a:spcBef>
            </a:pPr>
            <a:r>
              <a:rPr sz="2400" b="1" spc="120" dirty="0">
                <a:solidFill>
                  <a:srgbClr val="17406C"/>
                </a:solidFill>
                <a:latin typeface="Arial"/>
                <a:cs typeface="Arial"/>
              </a:rPr>
              <a:t>CLASSIFICATION </a:t>
            </a:r>
            <a:r>
              <a:rPr sz="2400" b="1" spc="75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400" b="1" spc="3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spc="110" dirty="0">
                <a:solidFill>
                  <a:srgbClr val="17406C"/>
                </a:solidFill>
                <a:latin typeface="Arial"/>
                <a:cs typeface="Arial"/>
              </a:rPr>
              <a:t>CAMS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tabLst>
                <a:tab pos="7974330" algn="l"/>
              </a:tabLst>
            </a:pPr>
            <a:r>
              <a:rPr sz="2400" b="1" u="sng" spc="6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2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(BASED </a:t>
            </a:r>
            <a:r>
              <a:rPr sz="2400" b="1" u="sng" spc="7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ON</a:t>
            </a:r>
            <a:r>
              <a:rPr sz="2400" b="1" u="sng" spc="35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2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SHAPE)	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350">
              <a:latin typeface="Arial"/>
              <a:cs typeface="Arial"/>
            </a:endParaRPr>
          </a:p>
          <a:p>
            <a:pPr marL="334010" indent="-229235">
              <a:lnSpc>
                <a:spcPct val="100000"/>
              </a:lnSpc>
              <a:buFont typeface="Arial"/>
              <a:buChar char="•"/>
              <a:tabLst>
                <a:tab pos="334645" algn="l"/>
              </a:tabLst>
            </a:pPr>
            <a:r>
              <a:rPr sz="2800" b="1" spc="-5" dirty="0">
                <a:solidFill>
                  <a:srgbClr val="17406C"/>
                </a:solidFill>
                <a:latin typeface="Times New Roman"/>
                <a:cs typeface="Times New Roman"/>
              </a:rPr>
              <a:t>Disk or </a:t>
            </a:r>
            <a:r>
              <a:rPr sz="2800" b="1" dirty="0">
                <a:solidFill>
                  <a:srgbClr val="17406C"/>
                </a:solidFill>
                <a:latin typeface="Times New Roman"/>
                <a:cs typeface="Times New Roman"/>
              </a:rPr>
              <a:t>plate</a:t>
            </a:r>
            <a:r>
              <a:rPr sz="2800" b="1" spc="-8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17406C"/>
                </a:solidFill>
                <a:latin typeface="Times New Roman"/>
                <a:cs typeface="Times New Roman"/>
              </a:rPr>
              <a:t>cams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17406C"/>
              </a:buClr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334010" indent="-229235">
              <a:lnSpc>
                <a:spcPct val="100000"/>
              </a:lnSpc>
              <a:buFont typeface="Arial"/>
              <a:buChar char="•"/>
              <a:tabLst>
                <a:tab pos="334645" algn="l"/>
              </a:tabLst>
            </a:pPr>
            <a:r>
              <a:rPr sz="2800" spc="-5" dirty="0">
                <a:solidFill>
                  <a:srgbClr val="17406C"/>
                </a:solidFill>
                <a:latin typeface="Times New Roman"/>
                <a:cs typeface="Times New Roman"/>
              </a:rPr>
              <a:t>Cylindrical</a:t>
            </a:r>
            <a:r>
              <a:rPr sz="2800" spc="-55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17406C"/>
                </a:solidFill>
                <a:latin typeface="Times New Roman"/>
                <a:cs typeface="Times New Roman"/>
              </a:rPr>
              <a:t>Cam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7406C"/>
              </a:buClr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334010" indent="-229235">
              <a:lnSpc>
                <a:spcPct val="100000"/>
              </a:lnSpc>
              <a:buFont typeface="Arial"/>
              <a:buChar char="•"/>
              <a:tabLst>
                <a:tab pos="334645" algn="l"/>
              </a:tabLst>
            </a:pPr>
            <a:r>
              <a:rPr sz="2800" spc="-15" dirty="0">
                <a:solidFill>
                  <a:srgbClr val="17406C"/>
                </a:solidFill>
                <a:latin typeface="Times New Roman"/>
                <a:cs typeface="Times New Roman"/>
              </a:rPr>
              <a:t>Translating</a:t>
            </a:r>
            <a:r>
              <a:rPr sz="2800" spc="-30" dirty="0">
                <a:solidFill>
                  <a:srgbClr val="17406C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17406C"/>
                </a:solidFill>
                <a:latin typeface="Times New Roman"/>
                <a:cs typeface="Times New Roman"/>
              </a:rPr>
              <a:t>cam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871" y="371347"/>
            <a:ext cx="7988300" cy="400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ts val="2735"/>
              </a:lnSpc>
              <a:spcBef>
                <a:spcPts val="100"/>
              </a:spcBef>
            </a:pPr>
            <a:r>
              <a:rPr sz="2400" b="1" spc="120" dirty="0">
                <a:solidFill>
                  <a:srgbClr val="17406C"/>
                </a:solidFill>
                <a:latin typeface="Arial"/>
                <a:cs typeface="Arial"/>
              </a:rPr>
              <a:t>CLASSIFICATION </a:t>
            </a:r>
            <a:r>
              <a:rPr sz="2400" b="1" spc="75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400" b="1" spc="3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spc="110" dirty="0">
                <a:solidFill>
                  <a:srgbClr val="17406C"/>
                </a:solidFill>
                <a:latin typeface="Arial"/>
                <a:cs typeface="Arial"/>
              </a:rPr>
              <a:t>CAMS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tabLst>
                <a:tab pos="7974330" algn="l"/>
              </a:tabLst>
            </a:pPr>
            <a:r>
              <a:rPr sz="2400" b="1" u="sng" spc="6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2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(BASED </a:t>
            </a:r>
            <a:r>
              <a:rPr sz="2400" b="1" u="sng" spc="7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ON </a:t>
            </a:r>
            <a:r>
              <a:rPr sz="2400" b="1" u="sng" spc="10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SURFACE </a:t>
            </a:r>
            <a:r>
              <a:rPr sz="2400" b="1" u="sng" spc="75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IN </a:t>
            </a:r>
            <a:r>
              <a:rPr sz="2400" b="1" u="sng" spc="10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CONTACT </a:t>
            </a:r>
            <a:r>
              <a:rPr sz="2400" b="1" u="sng" spc="180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solidFill>
                  <a:srgbClr val="17406C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)	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100">
              <a:latin typeface="Arial"/>
              <a:cs typeface="Arial"/>
            </a:endParaRPr>
          </a:p>
          <a:p>
            <a:pPr marL="334010" indent="-229235">
              <a:lnSpc>
                <a:spcPct val="100000"/>
              </a:lnSpc>
              <a:buChar char="•"/>
              <a:tabLst>
                <a:tab pos="334645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Knife edge follower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17406C"/>
              </a:buClr>
              <a:buFont typeface="Arial"/>
              <a:buChar char="•"/>
            </a:pPr>
            <a:endParaRPr sz="3100">
              <a:latin typeface="Arial"/>
              <a:cs typeface="Arial"/>
            </a:endParaRPr>
          </a:p>
          <a:p>
            <a:pPr marL="334010" indent="-229235">
              <a:lnSpc>
                <a:spcPct val="100000"/>
              </a:lnSpc>
              <a:spcBef>
                <a:spcPts val="5"/>
              </a:spcBef>
              <a:buChar char="•"/>
              <a:tabLst>
                <a:tab pos="334645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Roller</a:t>
            </a:r>
            <a:r>
              <a:rPr sz="2400" spc="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follower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7406C"/>
              </a:buClr>
              <a:buFont typeface="Arial"/>
              <a:buChar char="•"/>
            </a:pPr>
            <a:endParaRPr sz="3100">
              <a:latin typeface="Arial"/>
              <a:cs typeface="Arial"/>
            </a:endParaRPr>
          </a:p>
          <a:p>
            <a:pPr marL="334010" indent="-229235">
              <a:lnSpc>
                <a:spcPct val="100000"/>
              </a:lnSpc>
              <a:spcBef>
                <a:spcPts val="5"/>
              </a:spcBef>
              <a:buChar char="•"/>
              <a:tabLst>
                <a:tab pos="334645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Flat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faced</a:t>
            </a:r>
            <a:r>
              <a:rPr sz="2400" spc="-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follower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17406C"/>
              </a:buClr>
              <a:buFont typeface="Arial"/>
              <a:buChar char="•"/>
            </a:pPr>
            <a:endParaRPr sz="3100">
              <a:latin typeface="Arial"/>
              <a:cs typeface="Arial"/>
            </a:endParaRPr>
          </a:p>
          <a:p>
            <a:pPr marL="334010" indent="-229235">
              <a:lnSpc>
                <a:spcPct val="100000"/>
              </a:lnSpc>
              <a:spcBef>
                <a:spcPts val="5"/>
              </a:spcBef>
              <a:buChar char="•"/>
              <a:tabLst>
                <a:tab pos="334645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Spherical</a:t>
            </a:r>
            <a:r>
              <a:rPr sz="2400" spc="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follower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330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00" dirty="0"/>
              <a:t>CAM</a:t>
            </a:r>
            <a:r>
              <a:rPr sz="3600" spc="215" dirty="0"/>
              <a:t> </a:t>
            </a:r>
            <a:r>
              <a:rPr sz="3600" spc="110" dirty="0"/>
              <a:t>NOMENCLATURE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74521"/>
            <a:ext cx="5271135" cy="4149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Base circle :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smallest circle of the cam</a:t>
            </a:r>
            <a:r>
              <a:rPr sz="2000" spc="-1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profile.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2000" b="1" spc="-25" dirty="0">
                <a:solidFill>
                  <a:srgbClr val="17406C"/>
                </a:solidFill>
                <a:latin typeface="Arial"/>
                <a:cs typeface="Arial"/>
              </a:rPr>
              <a:t>Trace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point</a:t>
            </a:r>
            <a:r>
              <a:rPr sz="2000" b="1" spc="-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12700" marR="1510665" indent="228600">
              <a:lnSpc>
                <a:spcPts val="3340"/>
              </a:lnSpc>
              <a:spcBef>
                <a:spcPts val="26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Reference point on the</a:t>
            </a:r>
            <a:r>
              <a:rPr sz="2000" spc="-16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follower  Which generates the pitch</a:t>
            </a:r>
            <a:r>
              <a:rPr sz="2000" spc="-1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curve.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Pressure</a:t>
            </a:r>
            <a:r>
              <a:rPr sz="2000" b="1" spc="-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angle:</a:t>
            </a:r>
            <a:endParaRPr sz="2000">
              <a:latin typeface="Arial"/>
              <a:cs typeface="Arial"/>
            </a:endParaRPr>
          </a:p>
          <a:p>
            <a:pPr marL="81280" indent="160020">
              <a:lnSpc>
                <a:spcPct val="100000"/>
              </a:lnSpc>
              <a:spcBef>
                <a:spcPts val="9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Angle between the direction</a:t>
            </a:r>
            <a:r>
              <a:rPr sz="2000" spc="-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  <a:p>
            <a:pPr marL="81280" marR="1497330">
              <a:lnSpc>
                <a:spcPct val="139000"/>
              </a:lnSpc>
              <a:spcBef>
                <a:spcPts val="1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follower motion and a</a:t>
            </a:r>
            <a:r>
              <a:rPr sz="2000" spc="-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normal 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pitch</a:t>
            </a:r>
            <a:r>
              <a:rPr sz="2000" spc="-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curve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38420" y="1857375"/>
            <a:ext cx="3776979" cy="3324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330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00" dirty="0"/>
              <a:t>CAM</a:t>
            </a:r>
            <a:r>
              <a:rPr sz="3600" spc="215" dirty="0"/>
              <a:t> </a:t>
            </a:r>
            <a:r>
              <a:rPr sz="3600" spc="110" dirty="0"/>
              <a:t>NOMENCLATURE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36421"/>
            <a:ext cx="7805420" cy="4090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510"/>
              </a:lnSpc>
              <a:spcBef>
                <a:spcPts val="95"/>
              </a:spcBef>
              <a:tabLst>
                <a:tab pos="1708150" algn="l"/>
              </a:tabLst>
            </a:pPr>
            <a:r>
              <a:rPr sz="2200" b="1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r>
              <a:rPr sz="2200" b="1" spc="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17406C"/>
                </a:solidFill>
                <a:latin typeface="Arial"/>
                <a:cs typeface="Arial"/>
              </a:rPr>
              <a:t>point:	P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oint on the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pitch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curve having the</a:t>
            </a:r>
            <a:r>
              <a:rPr sz="2200" spc="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maximum</a:t>
            </a:r>
            <a:endParaRPr sz="2200">
              <a:latin typeface="Arial"/>
              <a:cs typeface="Arial"/>
            </a:endParaRPr>
          </a:p>
          <a:p>
            <a:pPr marL="622300">
              <a:lnSpc>
                <a:spcPts val="2510"/>
              </a:lnSpc>
            </a:pP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pressure angle.</a:t>
            </a:r>
            <a:endParaRPr sz="2200">
              <a:latin typeface="Arial"/>
              <a:cs typeface="Arial"/>
            </a:endParaRPr>
          </a:p>
          <a:p>
            <a:pPr marL="12700" marR="1569720">
              <a:lnSpc>
                <a:spcPct val="233000"/>
              </a:lnSpc>
              <a:spcBef>
                <a:spcPts val="5"/>
              </a:spcBef>
            </a:pPr>
            <a:r>
              <a:rPr sz="2200" b="1" spc="-5" dirty="0">
                <a:solidFill>
                  <a:srgbClr val="17406C"/>
                </a:solidFill>
                <a:latin typeface="Arial"/>
                <a:cs typeface="Arial"/>
              </a:rPr>
              <a:t>Pitch circle: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circle drawn through the pitch points.  </a:t>
            </a:r>
            <a:r>
              <a:rPr sz="2200" b="1" spc="-5" dirty="0">
                <a:solidFill>
                  <a:srgbClr val="17406C"/>
                </a:solidFill>
                <a:latin typeface="Arial"/>
                <a:cs typeface="Arial"/>
              </a:rPr>
              <a:t>Pitch curve: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curve generated by the trace point  </a:t>
            </a:r>
            <a:r>
              <a:rPr sz="2200" b="1" spc="-5" dirty="0">
                <a:solidFill>
                  <a:srgbClr val="17406C"/>
                </a:solidFill>
                <a:latin typeface="Arial"/>
                <a:cs typeface="Arial"/>
              </a:rPr>
              <a:t>Prime circle: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It is tangent to the pitch</a:t>
            </a:r>
            <a:r>
              <a:rPr sz="2200" spc="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curve.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300">
              <a:latin typeface="Arial"/>
              <a:cs typeface="Arial"/>
            </a:endParaRPr>
          </a:p>
          <a:p>
            <a:pPr marL="241300" marR="5080" indent="-228600">
              <a:lnSpc>
                <a:spcPts val="2380"/>
              </a:lnSpc>
            </a:pPr>
            <a:r>
              <a:rPr sz="2200" b="1" spc="-5" dirty="0">
                <a:solidFill>
                  <a:srgbClr val="17406C"/>
                </a:solidFill>
                <a:latin typeface="Arial"/>
                <a:cs typeface="Arial"/>
              </a:rPr>
              <a:t>Lift or </a:t>
            </a:r>
            <a:r>
              <a:rPr sz="2200" b="1" dirty="0">
                <a:solidFill>
                  <a:srgbClr val="17406C"/>
                </a:solidFill>
                <a:latin typeface="Arial"/>
                <a:cs typeface="Arial"/>
              </a:rPr>
              <a:t>stroke: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maximum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travel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follower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from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its lowest  position to the </a:t>
            </a:r>
            <a:r>
              <a:rPr sz="2200" spc="-85" dirty="0">
                <a:solidFill>
                  <a:srgbClr val="17406C"/>
                </a:solidFill>
                <a:latin typeface="Arial"/>
                <a:cs typeface="Arial"/>
              </a:rPr>
              <a:t>Top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most</a:t>
            </a:r>
            <a:r>
              <a:rPr sz="22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position.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949" y="363728"/>
            <a:ext cx="53670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10" dirty="0">
                <a:solidFill>
                  <a:srgbClr val="17406C"/>
                </a:solidFill>
                <a:latin typeface="Arial"/>
                <a:cs typeface="Arial"/>
              </a:rPr>
              <a:t>MOTION </a:t>
            </a:r>
            <a:r>
              <a:rPr sz="2800" b="1" spc="6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800" b="1" spc="8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800" b="1" spc="7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114" dirty="0">
                <a:solidFill>
                  <a:srgbClr val="17406C"/>
                </a:solidFill>
                <a:latin typeface="Arial"/>
                <a:cs typeface="Arial"/>
              </a:rPr>
              <a:t>FOLLOWER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1273251"/>
            <a:ext cx="336422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latin typeface="Arial"/>
                <a:cs typeface="Arial"/>
              </a:rPr>
              <a:t>1. Uniform</a:t>
            </a:r>
            <a:r>
              <a:rPr sz="3200" b="0" spc="-135" dirty="0">
                <a:latin typeface="Arial"/>
                <a:cs typeface="Arial"/>
              </a:rPr>
              <a:t> </a:t>
            </a:r>
            <a:r>
              <a:rPr sz="3200" b="0" dirty="0">
                <a:latin typeface="Arial"/>
                <a:cs typeface="Arial"/>
              </a:rPr>
              <a:t>velocity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949" y="1760067"/>
            <a:ext cx="7150734" cy="190373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62280" indent="-450215">
              <a:lnSpc>
                <a:spcPct val="100000"/>
              </a:lnSpc>
              <a:spcBef>
                <a:spcPts val="1190"/>
              </a:spcBef>
              <a:buAutoNum type="arabicPeriod" startAt="2"/>
              <a:tabLst>
                <a:tab pos="462915" algn="l"/>
              </a:tabLst>
            </a:pPr>
            <a:r>
              <a:rPr sz="3200" spc="-5" dirty="0">
                <a:solidFill>
                  <a:srgbClr val="17406C"/>
                </a:solidFill>
                <a:latin typeface="Arial"/>
                <a:cs typeface="Arial"/>
              </a:rPr>
              <a:t>Simple harmonic</a:t>
            </a:r>
            <a:r>
              <a:rPr sz="32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17406C"/>
                </a:solidFill>
                <a:latin typeface="Arial"/>
                <a:cs typeface="Arial"/>
              </a:rPr>
              <a:t>motion</a:t>
            </a:r>
            <a:endParaRPr sz="3200">
              <a:latin typeface="Arial"/>
              <a:cs typeface="Arial"/>
            </a:endParaRPr>
          </a:p>
          <a:p>
            <a:pPr marL="462280" indent="-450215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462915" algn="l"/>
              </a:tabLst>
            </a:pPr>
            <a:r>
              <a:rPr sz="3200" spc="-5" dirty="0">
                <a:solidFill>
                  <a:srgbClr val="17406C"/>
                </a:solidFill>
                <a:latin typeface="Arial"/>
                <a:cs typeface="Arial"/>
              </a:rPr>
              <a:t>Uniform acceleration and</a:t>
            </a:r>
            <a:r>
              <a:rPr sz="3200" spc="-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17406C"/>
                </a:solidFill>
                <a:latin typeface="Arial"/>
                <a:cs typeface="Arial"/>
              </a:rPr>
              <a:t>retardation,</a:t>
            </a:r>
            <a:endParaRPr sz="3200">
              <a:latin typeface="Arial"/>
              <a:cs typeface="Arial"/>
            </a:endParaRPr>
          </a:p>
          <a:p>
            <a:pPr marL="462280" indent="-450215">
              <a:lnSpc>
                <a:spcPct val="100000"/>
              </a:lnSpc>
              <a:spcBef>
                <a:spcPts val="1080"/>
              </a:spcBef>
              <a:buAutoNum type="arabicPeriod" startAt="2"/>
              <a:tabLst>
                <a:tab pos="462915" algn="l"/>
              </a:tabLst>
            </a:pPr>
            <a:r>
              <a:rPr sz="3200" spc="-5" dirty="0">
                <a:solidFill>
                  <a:srgbClr val="17406C"/>
                </a:solidFill>
                <a:latin typeface="Arial"/>
                <a:cs typeface="Arial"/>
              </a:rPr>
              <a:t>Cycloidal</a:t>
            </a:r>
            <a:r>
              <a:rPr sz="3200" spc="-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17406C"/>
                </a:solidFill>
                <a:latin typeface="Arial"/>
                <a:cs typeface="Arial"/>
              </a:rPr>
              <a:t>motion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357162" y="928712"/>
            <a:ext cx="8213725" cy="4913630"/>
            <a:chOff x="357162" y="928712"/>
            <a:chExt cx="8213725" cy="491363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162" y="928712"/>
              <a:ext cx="3571875" cy="49136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949" y="363728"/>
            <a:ext cx="38360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4" dirty="0"/>
              <a:t>UNIFORM</a:t>
            </a:r>
            <a:r>
              <a:rPr sz="2800" spc="265" dirty="0"/>
              <a:t> </a:t>
            </a:r>
            <a:r>
              <a:rPr sz="2800" spc="120" dirty="0"/>
              <a:t>VELOCITY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78739" y="5967780"/>
            <a:ext cx="392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8501" y="2148332"/>
            <a:ext cx="441706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sharp corners at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beginning </a:t>
            </a:r>
            <a:r>
              <a:rPr sz="1800" dirty="0">
                <a:latin typeface="Arial"/>
                <a:cs typeface="Arial"/>
              </a:rPr>
              <a:t>and  </a:t>
            </a:r>
            <a:r>
              <a:rPr sz="1800" spc="-5" dirty="0">
                <a:latin typeface="Arial"/>
                <a:cs typeface="Arial"/>
              </a:rPr>
              <a:t>at the end of each </a:t>
            </a:r>
            <a:r>
              <a:rPr sz="1800" dirty="0">
                <a:latin typeface="Arial"/>
                <a:cs typeface="Arial"/>
              </a:rPr>
              <a:t>stroke </a:t>
            </a:r>
            <a:r>
              <a:rPr sz="1800" spc="-5" dirty="0">
                <a:latin typeface="Arial"/>
                <a:cs typeface="Arial"/>
              </a:rPr>
              <a:t>are rounded </a:t>
            </a:r>
            <a:r>
              <a:rPr sz="1800" spc="-15" dirty="0">
                <a:latin typeface="Arial"/>
                <a:cs typeface="Arial"/>
              </a:rPr>
              <a:t>off  </a:t>
            </a:r>
            <a:r>
              <a:rPr sz="1800" dirty="0">
                <a:latin typeface="Arial"/>
                <a:cs typeface="Arial"/>
              </a:rPr>
              <a:t>by the </a:t>
            </a:r>
            <a:r>
              <a:rPr sz="1800" spc="-5" dirty="0">
                <a:latin typeface="Arial"/>
                <a:cs typeface="Arial"/>
              </a:rPr>
              <a:t>parabolic curves in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displacement  diagram.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185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00AF50"/>
                </a:solidFill>
                <a:latin typeface="Arial"/>
                <a:cs typeface="Arial"/>
              </a:rPr>
              <a:t>parabolic motion results </a:t>
            </a: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in </a:t>
            </a:r>
            <a:r>
              <a:rPr sz="1800" spc="-5" dirty="0">
                <a:solidFill>
                  <a:srgbClr val="00AF50"/>
                </a:solidFill>
                <a:latin typeface="Arial"/>
                <a:cs typeface="Arial"/>
              </a:rPr>
              <a:t>a </a:t>
            </a: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very </a:t>
            </a:r>
            <a:r>
              <a:rPr sz="1800" spc="5" dirty="0">
                <a:solidFill>
                  <a:srgbClr val="00AF50"/>
                </a:solidFill>
                <a:latin typeface="Arial"/>
                <a:cs typeface="Arial"/>
              </a:rPr>
              <a:t>low  </a:t>
            </a:r>
            <a:r>
              <a:rPr sz="1800" spc="-5" dirty="0">
                <a:solidFill>
                  <a:srgbClr val="00AF50"/>
                </a:solidFill>
                <a:latin typeface="Arial"/>
                <a:cs typeface="Arial"/>
              </a:rPr>
              <a:t>acceleration </a:t>
            </a:r>
            <a:r>
              <a:rPr sz="1800" dirty="0">
                <a:latin typeface="Arial"/>
                <a:cs typeface="Arial"/>
              </a:rPr>
              <a:t>of the </a:t>
            </a:r>
            <a:r>
              <a:rPr sz="1800" spc="-5" dirty="0">
                <a:latin typeface="Arial"/>
                <a:cs typeface="Arial"/>
              </a:rPr>
              <a:t>follower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5" dirty="0">
                <a:latin typeface="Arial"/>
                <a:cs typeface="Arial"/>
              </a:rPr>
              <a:t>a given  </a:t>
            </a:r>
            <a:r>
              <a:rPr sz="1800" dirty="0">
                <a:latin typeface="Arial"/>
                <a:cs typeface="Arial"/>
              </a:rPr>
              <a:t>stroke </a:t>
            </a:r>
            <a:r>
              <a:rPr sz="1800" spc="-5" dirty="0">
                <a:latin typeface="Arial"/>
                <a:cs typeface="Arial"/>
              </a:rPr>
              <a:t>and </a:t>
            </a:r>
            <a:r>
              <a:rPr sz="1800" dirty="0">
                <a:latin typeface="Arial"/>
                <a:cs typeface="Arial"/>
              </a:rPr>
              <a:t>cam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speed.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5965" y="255854"/>
            <a:ext cx="6327140" cy="83629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spc="114" dirty="0"/>
              <a:t>FOLLOWER </a:t>
            </a:r>
            <a:r>
              <a:rPr sz="2800" spc="105" dirty="0"/>
              <a:t>MOVES </a:t>
            </a:r>
            <a:r>
              <a:rPr sz="2800" spc="100" dirty="0"/>
              <a:t>WITH </a:t>
            </a:r>
            <a:r>
              <a:rPr sz="2800" spc="105" dirty="0"/>
              <a:t>SIMPLE  </a:t>
            </a:r>
            <a:r>
              <a:rPr sz="2800" spc="120" dirty="0"/>
              <a:t>HARMONIC </a:t>
            </a:r>
            <a:r>
              <a:rPr sz="2800" spc="114" dirty="0"/>
              <a:t>MOTION</a:t>
            </a:r>
            <a:r>
              <a:rPr sz="2800" spc="525" dirty="0"/>
              <a:t> </a:t>
            </a:r>
            <a:r>
              <a:rPr sz="2800" spc="105" dirty="0"/>
              <a:t>(SHM)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64642" y="5530392"/>
            <a:ext cx="392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3128" y="1525904"/>
            <a:ext cx="1445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1262380" algn="l"/>
              </a:tabLst>
            </a:pPr>
            <a:r>
              <a:rPr sz="2400" spc="-5" dirty="0">
                <a:latin typeface="Arial"/>
                <a:cs typeface="Arial"/>
              </a:rPr>
              <a:t>Dr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w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38009" y="1525904"/>
            <a:ext cx="1483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semi-circle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23128" y="1891665"/>
            <a:ext cx="320167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>
              <a:lnSpc>
                <a:spcPct val="100000"/>
              </a:lnSpc>
              <a:spcBef>
                <a:spcPts val="100"/>
              </a:spcBef>
              <a:tabLst>
                <a:tab pos="527685" algn="l"/>
                <a:tab pos="1128395" algn="l"/>
                <a:tab pos="2356485" algn="l"/>
              </a:tabLst>
            </a:pPr>
            <a:r>
              <a:rPr sz="2400" spc="-10" dirty="0">
                <a:latin typeface="Arial"/>
                <a:cs typeface="Arial"/>
              </a:rPr>
              <a:t>o</a:t>
            </a:r>
            <a:r>
              <a:rPr sz="2400" spc="-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	the	</a:t>
            </a:r>
            <a:r>
              <a:rPr sz="2400" spc="-5" dirty="0">
                <a:latin typeface="Arial"/>
                <a:cs typeface="Arial"/>
              </a:rPr>
              <a:t>follo</a:t>
            </a:r>
            <a:r>
              <a:rPr sz="2400" dirty="0">
                <a:latin typeface="Arial"/>
                <a:cs typeface="Arial"/>
              </a:rPr>
              <a:t>w</a:t>
            </a:r>
            <a:r>
              <a:rPr sz="2400" spc="-5" dirty="0">
                <a:latin typeface="Arial"/>
                <a:cs typeface="Arial"/>
              </a:rPr>
              <a:t>er</a:t>
            </a:r>
            <a:r>
              <a:rPr sz="2400" dirty="0">
                <a:latin typeface="Arial"/>
                <a:cs typeface="Arial"/>
              </a:rPr>
              <a:t>	st</a:t>
            </a:r>
            <a:r>
              <a:rPr sz="2400" spc="5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-20" dirty="0">
                <a:latin typeface="Arial"/>
                <a:cs typeface="Arial"/>
              </a:rPr>
              <a:t>k</a:t>
            </a:r>
            <a:r>
              <a:rPr sz="2400" spc="-5" dirty="0">
                <a:latin typeface="Arial"/>
                <a:cs typeface="Arial"/>
              </a:rPr>
              <a:t>e  as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diameter.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Divide the </a:t>
            </a:r>
            <a:r>
              <a:rPr sz="2400" spc="-5" dirty="0">
                <a:latin typeface="Arial"/>
                <a:cs typeface="Arial"/>
              </a:rPr>
              <a:t>semi-circle  into any number of  even </a:t>
            </a:r>
            <a:r>
              <a:rPr sz="2400" dirty="0">
                <a:latin typeface="Arial"/>
                <a:cs typeface="Arial"/>
              </a:rPr>
              <a:t>equal parts</a:t>
            </a:r>
            <a:r>
              <a:rPr sz="2400" spc="6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(say  </a:t>
            </a:r>
            <a:r>
              <a:rPr sz="2400" spc="-5" dirty="0">
                <a:latin typeface="Arial"/>
                <a:cs typeface="Arial"/>
              </a:rPr>
              <a:t>eight).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4294" y="1250093"/>
            <a:ext cx="4643499" cy="4157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5965" y="255854"/>
            <a:ext cx="6327140" cy="83629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spc="114" dirty="0"/>
              <a:t>FOLLOWER </a:t>
            </a:r>
            <a:r>
              <a:rPr sz="2800" spc="105" dirty="0"/>
              <a:t>MOVES </a:t>
            </a:r>
            <a:r>
              <a:rPr sz="2800" spc="100" dirty="0"/>
              <a:t>WITH </a:t>
            </a:r>
            <a:r>
              <a:rPr sz="2800" spc="105" dirty="0"/>
              <a:t>SIMPLE  </a:t>
            </a:r>
            <a:r>
              <a:rPr sz="2800" spc="120" dirty="0"/>
              <a:t>HARMONIC </a:t>
            </a:r>
            <a:r>
              <a:rPr sz="2800" spc="114" dirty="0"/>
              <a:t>MOTION</a:t>
            </a:r>
            <a:r>
              <a:rPr sz="2800" spc="525" dirty="0"/>
              <a:t> </a:t>
            </a:r>
            <a:r>
              <a:rPr sz="2800" spc="105" dirty="0"/>
              <a:t>(SHM)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93191" y="1384553"/>
            <a:ext cx="47123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835">
              <a:lnSpc>
                <a:spcPct val="100000"/>
              </a:lnSpc>
              <a:spcBef>
                <a:spcPts val="100"/>
              </a:spcBef>
              <a:tabLst>
                <a:tab pos="2830830" algn="l"/>
                <a:tab pos="4088129" algn="l"/>
              </a:tabLst>
            </a:pPr>
            <a:r>
              <a:rPr sz="1800" spc="-10" dirty="0">
                <a:latin typeface="Arial"/>
                <a:cs typeface="Arial"/>
              </a:rPr>
              <a:t>Outward </a:t>
            </a:r>
            <a:r>
              <a:rPr sz="1800" dirty="0">
                <a:latin typeface="Arial"/>
                <a:cs typeface="Arial"/>
              </a:rPr>
              <a:t>stroke </a:t>
            </a:r>
            <a:r>
              <a:rPr sz="1800" spc="-5" dirty="0">
                <a:latin typeface="Arial"/>
                <a:cs typeface="Arial"/>
              </a:rPr>
              <a:t>in </a:t>
            </a:r>
            <a:r>
              <a:rPr sz="1800" dirty="0">
                <a:latin typeface="Arial"/>
                <a:cs typeface="Arial"/>
              </a:rPr>
              <a:t>SHM </a:t>
            </a:r>
            <a:r>
              <a:rPr sz="1800" spc="-5" dirty="0">
                <a:latin typeface="Arial"/>
                <a:cs typeface="Arial"/>
              </a:rPr>
              <a:t>is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equivalent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	π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;  </a:t>
            </a:r>
            <a:r>
              <a:rPr sz="1800" spc="-10" dirty="0">
                <a:latin typeface="Arial"/>
                <a:cs typeface="Arial"/>
              </a:rPr>
              <a:t>Meanwhile </a:t>
            </a:r>
            <a:r>
              <a:rPr sz="1800" dirty="0">
                <a:latin typeface="Arial"/>
                <a:cs typeface="Arial"/>
              </a:rPr>
              <a:t>CAM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is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making	</a:t>
            </a:r>
            <a:r>
              <a:rPr sz="1800" dirty="0">
                <a:latin typeface="Arial"/>
                <a:cs typeface="Arial"/>
              </a:rPr>
              <a:t>θ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At </a:t>
            </a:r>
            <a:r>
              <a:rPr sz="1800" spc="-5" dirty="0">
                <a:latin typeface="Arial"/>
                <a:cs typeface="Arial"/>
              </a:rPr>
              <a:t>any instant of time ‘t’, </a:t>
            </a:r>
            <a:r>
              <a:rPr sz="1800" spc="-10" dirty="0">
                <a:latin typeface="Arial"/>
                <a:cs typeface="Arial"/>
              </a:rPr>
              <a:t>angular </a:t>
            </a:r>
            <a:r>
              <a:rPr sz="1800" spc="-5" dirty="0">
                <a:latin typeface="Arial"/>
                <a:cs typeface="Arial"/>
              </a:rPr>
              <a:t>disp. </a:t>
            </a:r>
            <a:r>
              <a:rPr sz="1800" dirty="0">
                <a:latin typeface="Arial"/>
                <a:cs typeface="Arial"/>
              </a:rPr>
              <a:t>= θ =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ωt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12672" y="2880214"/>
            <a:ext cx="3617203" cy="19235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5965" y="255854"/>
            <a:ext cx="6327140" cy="83629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spc="114" dirty="0"/>
              <a:t>FOLLOWER </a:t>
            </a:r>
            <a:r>
              <a:rPr sz="2800" spc="105" dirty="0"/>
              <a:t>MOVES </a:t>
            </a:r>
            <a:r>
              <a:rPr sz="2800" spc="100" dirty="0"/>
              <a:t>WITH </a:t>
            </a:r>
            <a:r>
              <a:rPr sz="2800" spc="105" dirty="0"/>
              <a:t>SIMPLE  </a:t>
            </a:r>
            <a:r>
              <a:rPr sz="2800" spc="120" dirty="0"/>
              <a:t>HARMONIC </a:t>
            </a:r>
            <a:r>
              <a:rPr sz="2800" spc="114" dirty="0"/>
              <a:t>MOTION</a:t>
            </a:r>
            <a:r>
              <a:rPr sz="2800" spc="525" dirty="0"/>
              <a:t> </a:t>
            </a:r>
            <a:r>
              <a:rPr sz="2800" spc="105" dirty="0"/>
              <a:t>(SHM)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955916" y="1221752"/>
            <a:ext cx="6844388" cy="45320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3474"/>
            <a:ext cx="5927090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pc="125" dirty="0"/>
              <a:t>FOLLOWER </a:t>
            </a:r>
            <a:r>
              <a:rPr spc="120" dirty="0"/>
              <a:t>MOVES </a:t>
            </a:r>
            <a:r>
              <a:rPr spc="110" dirty="0"/>
              <a:t>WITH</a:t>
            </a:r>
            <a:r>
              <a:rPr spc="495" dirty="0"/>
              <a:t> </a:t>
            </a:r>
            <a:r>
              <a:rPr spc="125" dirty="0"/>
              <a:t>UNIFORM</a:t>
            </a:r>
          </a:p>
          <a:p>
            <a:pPr marL="12700">
              <a:lnSpc>
                <a:spcPts val="2735"/>
              </a:lnSpc>
            </a:pPr>
            <a:r>
              <a:rPr spc="120" dirty="0"/>
              <a:t>ACCELERATION </a:t>
            </a:r>
            <a:r>
              <a:rPr spc="95" dirty="0"/>
              <a:t>AND</a:t>
            </a:r>
            <a:r>
              <a:rPr spc="285" dirty="0"/>
              <a:t> </a:t>
            </a:r>
            <a:r>
              <a:rPr spc="100" dirty="0"/>
              <a:t>RETARDATION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3500" y="914285"/>
            <a:ext cx="8544560" cy="4801235"/>
            <a:chOff x="63500" y="914285"/>
            <a:chExt cx="8544560" cy="4801235"/>
          </a:xfrm>
        </p:grpSpPr>
        <p:sp>
          <p:nvSpPr>
            <p:cNvPr id="5" name="object 5"/>
            <p:cNvSpPr/>
            <p:nvPr/>
          </p:nvSpPr>
          <p:spPr>
            <a:xfrm>
              <a:off x="63500" y="914285"/>
              <a:ext cx="3584448" cy="48007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69820" y="1224706"/>
              <a:ext cx="4429124" cy="193898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52651" y="3702738"/>
              <a:ext cx="4555003" cy="187152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21691" y="5839570"/>
            <a:ext cx="392112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137" y="879424"/>
            <a:ext cx="8161655" cy="4907280"/>
            <a:chOff x="411137" y="879424"/>
            <a:chExt cx="8161655" cy="4907280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137" y="879424"/>
              <a:ext cx="3589401" cy="49070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63474"/>
            <a:ext cx="764285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FOLLOWER </a:t>
            </a:r>
            <a:r>
              <a:rPr spc="120" dirty="0"/>
              <a:t>MOVES </a:t>
            </a:r>
            <a:r>
              <a:rPr spc="110" dirty="0"/>
              <a:t>WITH </a:t>
            </a:r>
            <a:r>
              <a:rPr spc="130" dirty="0"/>
              <a:t>CYCLOIDAL</a:t>
            </a:r>
            <a:r>
              <a:rPr spc="690" dirty="0"/>
              <a:t> </a:t>
            </a:r>
            <a:r>
              <a:rPr spc="125" dirty="0"/>
              <a:t>MOTION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22750" y="1384553"/>
            <a:ext cx="441325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cycloid is a </a:t>
            </a:r>
            <a:r>
              <a:rPr sz="1800" dirty="0">
                <a:latin typeface="Arial"/>
                <a:cs typeface="Arial"/>
              </a:rPr>
              <a:t>curve </a:t>
            </a:r>
            <a:r>
              <a:rPr sz="1800" spc="-5" dirty="0">
                <a:latin typeface="Arial"/>
                <a:cs typeface="Arial"/>
              </a:rPr>
              <a:t>traced </a:t>
            </a:r>
            <a:r>
              <a:rPr sz="1800" dirty="0">
                <a:latin typeface="Arial"/>
                <a:cs typeface="Arial"/>
              </a:rPr>
              <a:t>by </a:t>
            </a:r>
            <a:r>
              <a:rPr sz="1800" spc="-5" dirty="0">
                <a:latin typeface="Arial"/>
                <a:cs typeface="Arial"/>
              </a:rPr>
              <a:t>a point on a  circle </a:t>
            </a:r>
            <a:r>
              <a:rPr sz="1800" spc="-10" dirty="0">
                <a:latin typeface="Arial"/>
                <a:cs typeface="Arial"/>
              </a:rPr>
              <a:t>when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circle rolls without slipping  on a straight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line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i="1" spc="-5" dirty="0">
                <a:solidFill>
                  <a:srgbClr val="00AF50"/>
                </a:solidFill>
                <a:latin typeface="Arial"/>
                <a:cs typeface="Arial"/>
              </a:rPr>
              <a:t>Radius of the circle </a:t>
            </a:r>
            <a:r>
              <a:rPr sz="1800" i="1" dirty="0">
                <a:solidFill>
                  <a:srgbClr val="00AF50"/>
                </a:solidFill>
                <a:latin typeface="Arial"/>
                <a:cs typeface="Arial"/>
              </a:rPr>
              <a:t>r = S / </a:t>
            </a:r>
            <a:r>
              <a:rPr sz="1800" i="1" spc="-5" dirty="0">
                <a:solidFill>
                  <a:srgbClr val="00AF50"/>
                </a:solidFill>
                <a:latin typeface="Arial"/>
                <a:cs typeface="Arial"/>
              </a:rPr>
              <a:t>2π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"/>
                <a:cs typeface="Arial"/>
              </a:rPr>
              <a:t>Where </a:t>
            </a:r>
            <a:r>
              <a:rPr sz="1800" dirty="0">
                <a:latin typeface="Arial"/>
                <a:cs typeface="Arial"/>
              </a:rPr>
              <a:t>S =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stroke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22750" y="3579621"/>
            <a:ext cx="23818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Max. </a:t>
            </a:r>
            <a:r>
              <a:rPr sz="1800" spc="-20" dirty="0">
                <a:latin typeface="Arial"/>
                <a:cs typeface="Arial"/>
              </a:rPr>
              <a:t>Velocity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10" dirty="0">
                <a:latin typeface="Arial"/>
                <a:cs typeface="Arial"/>
              </a:rPr>
              <a:t>follower </a:t>
            </a:r>
            <a:r>
              <a:rPr sz="1800" spc="-5" dirty="0">
                <a:latin typeface="Arial"/>
                <a:cs typeface="Arial"/>
              </a:rPr>
              <a:t>during </a:t>
            </a:r>
            <a:r>
              <a:rPr sz="1800" spc="-10" dirty="0">
                <a:latin typeface="Arial"/>
                <a:cs typeface="Arial"/>
              </a:rPr>
              <a:t>outward  </a:t>
            </a:r>
            <a:r>
              <a:rPr sz="1800" dirty="0">
                <a:latin typeface="Arial"/>
                <a:cs typeface="Arial"/>
              </a:rPr>
              <a:t>stroke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564312" y="3563937"/>
            <a:ext cx="1623060" cy="2302510"/>
            <a:chOff x="6564312" y="3563937"/>
            <a:chExt cx="1623060" cy="2302510"/>
          </a:xfrm>
        </p:grpSpPr>
        <p:sp>
          <p:nvSpPr>
            <p:cNvPr id="9" name="object 9"/>
            <p:cNvSpPr/>
            <p:nvPr/>
          </p:nvSpPr>
          <p:spPr>
            <a:xfrm>
              <a:off x="6643751" y="3571875"/>
              <a:ext cx="142875" cy="929005"/>
            </a:xfrm>
            <a:custGeom>
              <a:avLst/>
              <a:gdLst/>
              <a:ahLst/>
              <a:cxnLst/>
              <a:rect l="l" t="t" r="r" b="b"/>
              <a:pathLst>
                <a:path w="142875" h="929004">
                  <a:moveTo>
                    <a:pt x="0" y="0"/>
                  </a:moveTo>
                  <a:lnTo>
                    <a:pt x="27761" y="936"/>
                  </a:lnTo>
                  <a:lnTo>
                    <a:pt x="50450" y="3492"/>
                  </a:lnTo>
                  <a:lnTo>
                    <a:pt x="65758" y="7286"/>
                  </a:lnTo>
                  <a:lnTo>
                    <a:pt x="71374" y="11937"/>
                  </a:lnTo>
                  <a:lnTo>
                    <a:pt x="71374" y="452500"/>
                  </a:lnTo>
                  <a:lnTo>
                    <a:pt x="76991" y="457078"/>
                  </a:lnTo>
                  <a:lnTo>
                    <a:pt x="92313" y="460835"/>
                  </a:lnTo>
                  <a:lnTo>
                    <a:pt x="115040" y="463377"/>
                  </a:lnTo>
                  <a:lnTo>
                    <a:pt x="142875" y="464312"/>
                  </a:lnTo>
                  <a:lnTo>
                    <a:pt x="115040" y="465248"/>
                  </a:lnTo>
                  <a:lnTo>
                    <a:pt x="92313" y="467804"/>
                  </a:lnTo>
                  <a:lnTo>
                    <a:pt x="76991" y="471598"/>
                  </a:lnTo>
                  <a:lnTo>
                    <a:pt x="71374" y="476250"/>
                  </a:lnTo>
                  <a:lnTo>
                    <a:pt x="71374" y="916813"/>
                  </a:lnTo>
                  <a:lnTo>
                    <a:pt x="65758" y="921464"/>
                  </a:lnTo>
                  <a:lnTo>
                    <a:pt x="50450" y="925258"/>
                  </a:lnTo>
                  <a:lnTo>
                    <a:pt x="27761" y="927814"/>
                  </a:lnTo>
                  <a:lnTo>
                    <a:pt x="0" y="928751"/>
                  </a:lnTo>
                </a:path>
              </a:pathLst>
            </a:custGeom>
            <a:ln w="158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00976" y="3800475"/>
              <a:ext cx="885825" cy="504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72250" y="4929250"/>
              <a:ext cx="142875" cy="929005"/>
            </a:xfrm>
            <a:custGeom>
              <a:avLst/>
              <a:gdLst/>
              <a:ahLst/>
              <a:cxnLst/>
              <a:rect l="l" t="t" r="r" b="b"/>
              <a:pathLst>
                <a:path w="142875" h="929004">
                  <a:moveTo>
                    <a:pt x="0" y="0"/>
                  </a:moveTo>
                  <a:lnTo>
                    <a:pt x="27834" y="934"/>
                  </a:lnTo>
                  <a:lnTo>
                    <a:pt x="50561" y="3476"/>
                  </a:lnTo>
                  <a:lnTo>
                    <a:pt x="65883" y="7233"/>
                  </a:lnTo>
                  <a:lnTo>
                    <a:pt x="71500" y="11811"/>
                  </a:lnTo>
                  <a:lnTo>
                    <a:pt x="71500" y="452374"/>
                  </a:lnTo>
                  <a:lnTo>
                    <a:pt x="77098" y="457025"/>
                  </a:lnTo>
                  <a:lnTo>
                    <a:pt x="92376" y="460819"/>
                  </a:lnTo>
                  <a:lnTo>
                    <a:pt x="115060" y="463375"/>
                  </a:lnTo>
                  <a:lnTo>
                    <a:pt x="142875" y="464312"/>
                  </a:lnTo>
                  <a:lnTo>
                    <a:pt x="115060" y="465248"/>
                  </a:lnTo>
                  <a:lnTo>
                    <a:pt x="92376" y="467804"/>
                  </a:lnTo>
                  <a:lnTo>
                    <a:pt x="77098" y="471598"/>
                  </a:lnTo>
                  <a:lnTo>
                    <a:pt x="71500" y="476250"/>
                  </a:lnTo>
                  <a:lnTo>
                    <a:pt x="71500" y="916736"/>
                  </a:lnTo>
                  <a:lnTo>
                    <a:pt x="65883" y="921371"/>
                  </a:lnTo>
                  <a:lnTo>
                    <a:pt x="50561" y="925153"/>
                  </a:lnTo>
                  <a:lnTo>
                    <a:pt x="27834" y="927702"/>
                  </a:lnTo>
                  <a:lnTo>
                    <a:pt x="0" y="928636"/>
                  </a:lnTo>
                </a:path>
              </a:pathLst>
            </a:custGeom>
            <a:ln w="158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39051" y="5072075"/>
              <a:ext cx="904875" cy="5524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938009" y="3814064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1691" y="5839570"/>
            <a:ext cx="392112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22750" y="4885690"/>
            <a:ext cx="21717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Max. </a:t>
            </a:r>
            <a:r>
              <a:rPr sz="1800" spc="-20" dirty="0">
                <a:latin typeface="Arial"/>
                <a:cs typeface="Arial"/>
              </a:rPr>
              <a:t>Velocity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10" dirty="0">
                <a:latin typeface="Arial"/>
                <a:cs typeface="Arial"/>
              </a:rPr>
              <a:t>follower </a:t>
            </a:r>
            <a:r>
              <a:rPr sz="1800" spc="-5" dirty="0">
                <a:latin typeface="Arial"/>
                <a:cs typeface="Arial"/>
              </a:rPr>
              <a:t>during return  </a:t>
            </a:r>
            <a:r>
              <a:rPr sz="1800" dirty="0">
                <a:latin typeface="Arial"/>
                <a:cs typeface="Arial"/>
              </a:rPr>
              <a:t>stroke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6635" y="5171694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3474"/>
            <a:ext cx="764285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FOLLOWER </a:t>
            </a:r>
            <a:r>
              <a:rPr spc="120" dirty="0"/>
              <a:t>MOVES </a:t>
            </a:r>
            <a:r>
              <a:rPr spc="110" dirty="0"/>
              <a:t>WITH </a:t>
            </a:r>
            <a:r>
              <a:rPr spc="130" dirty="0"/>
              <a:t>CYCLOIDAL</a:t>
            </a:r>
            <a:r>
              <a:rPr spc="690" dirty="0"/>
              <a:t> </a:t>
            </a:r>
            <a:r>
              <a:rPr spc="125" dirty="0"/>
              <a:t>MOTION</a:t>
            </a:r>
          </a:p>
        </p:txBody>
      </p:sp>
      <p:sp>
        <p:nvSpPr>
          <p:cNvPr id="4" name="object 4"/>
          <p:cNvSpPr/>
          <p:nvPr/>
        </p:nvSpPr>
        <p:spPr>
          <a:xfrm>
            <a:off x="1285875" y="1785873"/>
            <a:ext cx="6421628" cy="28623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3474"/>
            <a:ext cx="17056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5" dirty="0"/>
              <a:t>SU</a:t>
            </a:r>
            <a:r>
              <a:rPr spc="155" dirty="0"/>
              <a:t>MM</a:t>
            </a:r>
            <a:r>
              <a:rPr spc="145" dirty="0"/>
              <a:t>A</a:t>
            </a:r>
            <a:r>
              <a:rPr spc="60" dirty="0"/>
              <a:t>R</a:t>
            </a:r>
            <a:r>
              <a:rPr dirty="0"/>
              <a:t>Y</a:t>
            </a:r>
          </a:p>
        </p:txBody>
      </p:sp>
      <p:sp>
        <p:nvSpPr>
          <p:cNvPr id="4" name="object 4"/>
          <p:cNvSpPr/>
          <p:nvPr/>
        </p:nvSpPr>
        <p:spPr>
          <a:xfrm>
            <a:off x="809007" y="1546690"/>
            <a:ext cx="7511710" cy="3970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74826"/>
            <a:ext cx="7806055" cy="4791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 cam is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be designed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 knife edge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follower </a:t>
            </a:r>
            <a:r>
              <a:rPr sz="1700" spc="-10" dirty="0">
                <a:solidFill>
                  <a:srgbClr val="17406C"/>
                </a:solidFill>
                <a:latin typeface="Arial"/>
                <a:cs typeface="Arial"/>
              </a:rPr>
              <a:t>with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following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data</a:t>
            </a:r>
            <a:r>
              <a:rPr sz="1700" spc="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: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480695" indent="-240029">
              <a:lnSpc>
                <a:spcPct val="100000"/>
              </a:lnSpc>
              <a:spcBef>
                <a:spcPts val="1664"/>
              </a:spcBef>
              <a:buAutoNum type="arabicPeriod"/>
              <a:tabLst>
                <a:tab pos="481330" algn="l"/>
              </a:tabLst>
            </a:pP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lift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= 40 mm during 90° of cam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rotation </a:t>
            </a:r>
            <a:r>
              <a:rPr sz="1700" spc="-10" dirty="0">
                <a:solidFill>
                  <a:srgbClr val="17406C"/>
                </a:solidFill>
                <a:latin typeface="Arial"/>
                <a:cs typeface="Arial"/>
              </a:rPr>
              <a:t>with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simple harmonic</a:t>
            </a:r>
            <a:r>
              <a:rPr sz="1700" spc="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motion.</a:t>
            </a:r>
            <a:endParaRPr sz="1700">
              <a:latin typeface="Arial"/>
              <a:cs typeface="Arial"/>
            </a:endParaRPr>
          </a:p>
          <a:p>
            <a:pPr marL="480695" indent="-240029">
              <a:lnSpc>
                <a:spcPct val="100000"/>
              </a:lnSpc>
              <a:spcBef>
                <a:spcPts val="900"/>
              </a:spcBef>
              <a:buAutoNum type="arabicPeriod"/>
              <a:tabLst>
                <a:tab pos="481330" algn="l"/>
              </a:tabLst>
            </a:pP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Dwell for the next</a:t>
            </a:r>
            <a:r>
              <a:rPr sz="1700" spc="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30°.</a:t>
            </a:r>
            <a:endParaRPr sz="1700">
              <a:latin typeface="Arial"/>
              <a:cs typeface="Arial"/>
            </a:endParaRPr>
          </a:p>
          <a:p>
            <a:pPr marL="241300" marR="5080">
              <a:lnSpc>
                <a:spcPct val="110000"/>
              </a:lnSpc>
              <a:spcBef>
                <a:spcPts val="710"/>
              </a:spcBef>
              <a:buAutoNum type="arabicPeriod"/>
              <a:tabLst>
                <a:tab pos="537845" algn="l"/>
              </a:tabLst>
            </a:pP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During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next 60° of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cam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rotation,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follower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returns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to its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original  position </a:t>
            </a:r>
            <a:r>
              <a:rPr sz="1700" spc="-10" dirty="0">
                <a:solidFill>
                  <a:srgbClr val="17406C"/>
                </a:solidFill>
                <a:latin typeface="Arial"/>
                <a:cs typeface="Arial"/>
              </a:rPr>
              <a:t>with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simple harmonic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motion.</a:t>
            </a:r>
            <a:endParaRPr sz="1700">
              <a:latin typeface="Arial"/>
              <a:cs typeface="Arial"/>
            </a:endParaRPr>
          </a:p>
          <a:p>
            <a:pPr marL="480695" indent="-240029">
              <a:lnSpc>
                <a:spcPct val="100000"/>
              </a:lnSpc>
              <a:spcBef>
                <a:spcPts val="900"/>
              </a:spcBef>
              <a:buAutoNum type="arabicPeriod"/>
              <a:tabLst>
                <a:tab pos="481330" algn="l"/>
              </a:tabLst>
            </a:pP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Dwell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during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remaining</a:t>
            </a:r>
            <a:r>
              <a:rPr sz="1700" spc="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180°.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Draw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profile 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 when</a:t>
            </a:r>
            <a:endParaRPr sz="1700">
              <a:latin typeface="Arial"/>
              <a:cs typeface="Arial"/>
            </a:endParaRPr>
          </a:p>
          <a:p>
            <a:pPr marL="579755" indent="-339090">
              <a:lnSpc>
                <a:spcPct val="100000"/>
              </a:lnSpc>
              <a:spcBef>
                <a:spcPts val="915"/>
              </a:spcBef>
              <a:buAutoNum type="alphaLcParenBoth"/>
              <a:tabLst>
                <a:tab pos="580390" algn="l"/>
              </a:tabLst>
            </a:pP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1700" spc="1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line</a:t>
            </a:r>
            <a:r>
              <a:rPr sz="1700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1700" spc="1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stroke</a:t>
            </a:r>
            <a:r>
              <a:rPr sz="1700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1700" spc="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1700" spc="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follower</a:t>
            </a:r>
            <a:r>
              <a:rPr sz="1700" spc="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passes</a:t>
            </a:r>
            <a:r>
              <a:rPr sz="1700" spc="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through</a:t>
            </a:r>
            <a:r>
              <a:rPr sz="1700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1700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axis</a:t>
            </a:r>
            <a:r>
              <a:rPr sz="1700" spc="1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1700" spc="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1700" spc="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</a:t>
            </a:r>
            <a:r>
              <a:rPr sz="1700" spc="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shaft,</a:t>
            </a:r>
            <a:endParaRPr sz="17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04"/>
              </a:spcBef>
            </a:pP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endParaRPr sz="1700">
              <a:latin typeface="Arial"/>
              <a:cs typeface="Arial"/>
            </a:endParaRPr>
          </a:p>
          <a:p>
            <a:pPr marL="562610" indent="-321945">
              <a:lnSpc>
                <a:spcPct val="100000"/>
              </a:lnSpc>
              <a:spcBef>
                <a:spcPts val="900"/>
              </a:spcBef>
              <a:buAutoNum type="alphaLcParenBoth" startAt="2"/>
              <a:tabLst>
                <a:tab pos="563245" algn="l"/>
              </a:tabLst>
            </a:pP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line of stroke is </a:t>
            </a:r>
            <a:r>
              <a:rPr sz="1700" spc="-10" dirty="0">
                <a:solidFill>
                  <a:srgbClr val="17406C"/>
                </a:solidFill>
                <a:latin typeface="Arial"/>
                <a:cs typeface="Arial"/>
              </a:rPr>
              <a:t>offset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20 mm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from the axis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</a:t>
            </a:r>
            <a:r>
              <a:rPr sz="1700" spc="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shaft.</a:t>
            </a:r>
            <a:endParaRPr sz="17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100"/>
              </a:lnSpc>
              <a:spcBef>
                <a:spcPts val="695"/>
              </a:spcBef>
            </a:pP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radius of the base circle 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 is 40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mm. Determine 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maximum  velocity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acceleration of the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follower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during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its ascent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descent, if the  cam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rotates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at 240</a:t>
            </a:r>
            <a:r>
              <a:rPr sz="1700" spc="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spc="-20" dirty="0">
                <a:solidFill>
                  <a:srgbClr val="17406C"/>
                </a:solidFill>
                <a:latin typeface="Arial"/>
                <a:cs typeface="Arial"/>
              </a:rPr>
              <a:t>r.p.m.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719137" y="1190625"/>
            <a:ext cx="763905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4444" y="2162663"/>
            <a:ext cx="8040020" cy="29698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0240" y="5659628"/>
            <a:ext cx="5570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Draw horizontal line </a:t>
            </a:r>
            <a:r>
              <a:rPr sz="1800" dirty="0">
                <a:latin typeface="Arial"/>
                <a:cs typeface="Arial"/>
              </a:rPr>
              <a:t>AX = </a:t>
            </a:r>
            <a:r>
              <a:rPr sz="1800" spc="-5" dirty="0">
                <a:latin typeface="Arial"/>
                <a:cs typeface="Arial"/>
              </a:rPr>
              <a:t>360°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any convenient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scale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93873" y="5173217"/>
            <a:ext cx="392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1323975"/>
            <a:ext cx="9070975" cy="5534025"/>
            <a:chOff x="73402" y="1323975"/>
            <a:chExt cx="9070975" cy="5534025"/>
          </a:xfrm>
        </p:grpSpPr>
        <p:sp>
          <p:nvSpPr>
            <p:cNvPr id="3" name="object 3"/>
            <p:cNvSpPr/>
            <p:nvPr/>
          </p:nvSpPr>
          <p:spPr>
            <a:xfrm>
              <a:off x="3429000" y="3079750"/>
              <a:ext cx="2514600" cy="1392555"/>
            </a:xfrm>
            <a:custGeom>
              <a:avLst/>
              <a:gdLst/>
              <a:ahLst/>
              <a:cxnLst/>
              <a:rect l="l" t="t" r="r" b="b"/>
              <a:pathLst>
                <a:path w="2514600" h="1392554">
                  <a:moveTo>
                    <a:pt x="0" y="1295400"/>
                  </a:moveTo>
                  <a:lnTo>
                    <a:pt x="867" y="1246838"/>
                  </a:lnTo>
                  <a:lnTo>
                    <a:pt x="3448" y="1198727"/>
                  </a:lnTo>
                  <a:lnTo>
                    <a:pt x="7713" y="1151099"/>
                  </a:lnTo>
                  <a:lnTo>
                    <a:pt x="13631" y="1103983"/>
                  </a:lnTo>
                  <a:lnTo>
                    <a:pt x="21172" y="1057413"/>
                  </a:lnTo>
                  <a:lnTo>
                    <a:pt x="30305" y="1011419"/>
                  </a:lnTo>
                </a:path>
                <a:path w="2514600" h="1392554">
                  <a:moveTo>
                    <a:pt x="30305" y="1011419"/>
                  </a:moveTo>
                  <a:lnTo>
                    <a:pt x="41001" y="966033"/>
                  </a:lnTo>
                  <a:lnTo>
                    <a:pt x="53228" y="921285"/>
                  </a:lnTo>
                  <a:lnTo>
                    <a:pt x="66957" y="877207"/>
                  </a:lnTo>
                  <a:lnTo>
                    <a:pt x="82157" y="833831"/>
                  </a:lnTo>
                  <a:lnTo>
                    <a:pt x="98798" y="791188"/>
                  </a:lnTo>
                  <a:lnTo>
                    <a:pt x="116848" y="749308"/>
                  </a:lnTo>
                  <a:lnTo>
                    <a:pt x="136279" y="708224"/>
                  </a:lnTo>
                  <a:lnTo>
                    <a:pt x="157059" y="667967"/>
                  </a:lnTo>
                  <a:lnTo>
                    <a:pt x="179158" y="628568"/>
                  </a:lnTo>
                  <a:lnTo>
                    <a:pt x="202546" y="590058"/>
                  </a:lnTo>
                  <a:lnTo>
                    <a:pt x="227192" y="552468"/>
                  </a:lnTo>
                  <a:lnTo>
                    <a:pt x="253067" y="515831"/>
                  </a:lnTo>
                  <a:lnTo>
                    <a:pt x="280139" y="480177"/>
                  </a:lnTo>
                  <a:lnTo>
                    <a:pt x="308378" y="445538"/>
                  </a:lnTo>
                  <a:lnTo>
                    <a:pt x="337754" y="411944"/>
                  </a:lnTo>
                  <a:lnTo>
                    <a:pt x="368236" y="379428"/>
                  </a:lnTo>
                  <a:lnTo>
                    <a:pt x="399795" y="348020"/>
                  </a:lnTo>
                  <a:lnTo>
                    <a:pt x="432399" y="317752"/>
                  </a:lnTo>
                  <a:lnTo>
                    <a:pt x="466018" y="288656"/>
                  </a:lnTo>
                  <a:lnTo>
                    <a:pt x="500623" y="260762"/>
                  </a:lnTo>
                  <a:lnTo>
                    <a:pt x="536182" y="234101"/>
                  </a:lnTo>
                  <a:lnTo>
                    <a:pt x="572665" y="208706"/>
                  </a:lnTo>
                  <a:lnTo>
                    <a:pt x="610042" y="184608"/>
                  </a:lnTo>
                  <a:lnTo>
                    <a:pt x="648283" y="161837"/>
                  </a:lnTo>
                  <a:lnTo>
                    <a:pt x="687356" y="140425"/>
                  </a:lnTo>
                  <a:lnTo>
                    <a:pt x="727233" y="120404"/>
                  </a:lnTo>
                  <a:lnTo>
                    <a:pt x="767881" y="101804"/>
                  </a:lnTo>
                  <a:lnTo>
                    <a:pt x="809272" y="84657"/>
                  </a:lnTo>
                  <a:lnTo>
                    <a:pt x="851374" y="68995"/>
                  </a:lnTo>
                  <a:lnTo>
                    <a:pt x="894157" y="54849"/>
                  </a:lnTo>
                  <a:lnTo>
                    <a:pt x="937591" y="42249"/>
                  </a:lnTo>
                  <a:lnTo>
                    <a:pt x="981645" y="31228"/>
                  </a:lnTo>
                  <a:lnTo>
                    <a:pt x="1026290" y="21816"/>
                  </a:lnTo>
                  <a:lnTo>
                    <a:pt x="1071494" y="14046"/>
                  </a:lnTo>
                  <a:lnTo>
                    <a:pt x="1117227" y="7948"/>
                  </a:lnTo>
                  <a:lnTo>
                    <a:pt x="1163460" y="3553"/>
                  </a:lnTo>
                </a:path>
                <a:path w="2514600" h="1392554">
                  <a:moveTo>
                    <a:pt x="1210161" y="893"/>
                  </a:moveTo>
                  <a:lnTo>
                    <a:pt x="1257300" y="0"/>
                  </a:lnTo>
                  <a:lnTo>
                    <a:pt x="1304438" y="893"/>
                  </a:lnTo>
                  <a:lnTo>
                    <a:pt x="1351139" y="3553"/>
                  </a:lnTo>
                  <a:lnTo>
                    <a:pt x="1397372" y="7948"/>
                  </a:lnTo>
                  <a:lnTo>
                    <a:pt x="1443105" y="14046"/>
                  </a:lnTo>
                  <a:lnTo>
                    <a:pt x="1488309" y="21816"/>
                  </a:lnTo>
                  <a:lnTo>
                    <a:pt x="1532954" y="31228"/>
                  </a:lnTo>
                  <a:lnTo>
                    <a:pt x="1577008" y="42249"/>
                  </a:lnTo>
                  <a:lnTo>
                    <a:pt x="1620442" y="54849"/>
                  </a:lnTo>
                  <a:lnTo>
                    <a:pt x="1663225" y="68995"/>
                  </a:lnTo>
                  <a:lnTo>
                    <a:pt x="1705327" y="84657"/>
                  </a:lnTo>
                  <a:lnTo>
                    <a:pt x="1746718" y="101804"/>
                  </a:lnTo>
                  <a:lnTo>
                    <a:pt x="1787366" y="120404"/>
                  </a:lnTo>
                  <a:lnTo>
                    <a:pt x="1827243" y="140425"/>
                  </a:lnTo>
                  <a:lnTo>
                    <a:pt x="1866316" y="161837"/>
                  </a:lnTo>
                  <a:lnTo>
                    <a:pt x="1904557" y="184608"/>
                  </a:lnTo>
                  <a:lnTo>
                    <a:pt x="1941934" y="208706"/>
                  </a:lnTo>
                  <a:lnTo>
                    <a:pt x="1978417" y="234101"/>
                  </a:lnTo>
                  <a:lnTo>
                    <a:pt x="2013976" y="260762"/>
                  </a:lnTo>
                  <a:lnTo>
                    <a:pt x="2048581" y="288656"/>
                  </a:lnTo>
                  <a:lnTo>
                    <a:pt x="2082200" y="317752"/>
                  </a:lnTo>
                  <a:lnTo>
                    <a:pt x="2114804" y="348020"/>
                  </a:lnTo>
                  <a:lnTo>
                    <a:pt x="2146363" y="379428"/>
                  </a:lnTo>
                  <a:lnTo>
                    <a:pt x="2176845" y="411944"/>
                  </a:lnTo>
                  <a:lnTo>
                    <a:pt x="2206221" y="445538"/>
                  </a:lnTo>
                  <a:lnTo>
                    <a:pt x="2234460" y="480177"/>
                  </a:lnTo>
                  <a:lnTo>
                    <a:pt x="2261532" y="515831"/>
                  </a:lnTo>
                  <a:lnTo>
                    <a:pt x="2287407" y="552468"/>
                  </a:lnTo>
                  <a:lnTo>
                    <a:pt x="2312053" y="590058"/>
                  </a:lnTo>
                  <a:lnTo>
                    <a:pt x="2335441" y="628568"/>
                  </a:lnTo>
                  <a:lnTo>
                    <a:pt x="2357540" y="667967"/>
                  </a:lnTo>
                  <a:lnTo>
                    <a:pt x="2378320" y="708224"/>
                  </a:lnTo>
                  <a:lnTo>
                    <a:pt x="2397751" y="749308"/>
                  </a:lnTo>
                  <a:lnTo>
                    <a:pt x="2415801" y="791188"/>
                  </a:lnTo>
                  <a:lnTo>
                    <a:pt x="2432442" y="833831"/>
                  </a:lnTo>
                  <a:lnTo>
                    <a:pt x="2447642" y="877207"/>
                  </a:lnTo>
                  <a:lnTo>
                    <a:pt x="2461371" y="921285"/>
                  </a:lnTo>
                  <a:lnTo>
                    <a:pt x="2473598" y="966033"/>
                  </a:lnTo>
                  <a:lnTo>
                    <a:pt x="2484294" y="1011419"/>
                  </a:lnTo>
                  <a:lnTo>
                    <a:pt x="2493427" y="1057413"/>
                  </a:lnTo>
                  <a:lnTo>
                    <a:pt x="2500968" y="1103983"/>
                  </a:lnTo>
                  <a:lnTo>
                    <a:pt x="2506886" y="1151099"/>
                  </a:lnTo>
                  <a:lnTo>
                    <a:pt x="2511151" y="1198727"/>
                  </a:lnTo>
                  <a:lnTo>
                    <a:pt x="2513732" y="1246838"/>
                  </a:lnTo>
                  <a:lnTo>
                    <a:pt x="2514600" y="1295400"/>
                  </a:lnTo>
                  <a:lnTo>
                    <a:pt x="2513733" y="1343961"/>
                  </a:lnTo>
                </a:path>
                <a:path w="2514600" h="1392554">
                  <a:moveTo>
                    <a:pt x="2511152" y="1392072"/>
                  </a:moveTo>
                  <a:lnTo>
                    <a:pt x="2511152" y="1392072"/>
                  </a:lnTo>
                </a:path>
                <a:path w="2514600" h="1392554">
                  <a:moveTo>
                    <a:pt x="867" y="1343969"/>
                  </a:moveTo>
                  <a:lnTo>
                    <a:pt x="867" y="1343969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81200" y="4337050"/>
              <a:ext cx="5334000" cy="76200"/>
            </a:xfrm>
            <a:custGeom>
              <a:avLst/>
              <a:gdLst/>
              <a:ahLst/>
              <a:cxnLst/>
              <a:rect l="l" t="t" r="r" b="b"/>
              <a:pathLst>
                <a:path w="5334000" h="76200">
                  <a:moveTo>
                    <a:pt x="0" y="76200"/>
                  </a:moveTo>
                  <a:lnTo>
                    <a:pt x="5334000" y="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33442" y="566968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39171" y="5669681"/>
              <a:ext cx="47625" cy="1270"/>
            </a:xfrm>
            <a:custGeom>
              <a:avLst/>
              <a:gdLst/>
              <a:ahLst/>
              <a:cxnLst/>
              <a:rect l="l" t="t" r="r" b="b"/>
              <a:pathLst>
                <a:path w="47625" h="1270">
                  <a:moveTo>
                    <a:pt x="-12699" y="446"/>
                  </a:moveTo>
                  <a:lnTo>
                    <a:pt x="59828" y="446"/>
                  </a:lnTo>
                </a:path>
              </a:pathLst>
            </a:custGeom>
            <a:ln w="26293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92473" y="566702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200" y="1327150"/>
              <a:ext cx="76200" cy="5029835"/>
            </a:xfrm>
            <a:custGeom>
              <a:avLst/>
              <a:gdLst/>
              <a:ahLst/>
              <a:cxnLst/>
              <a:rect l="l" t="t" r="r" b="b"/>
              <a:pathLst>
                <a:path w="76200" h="5029835">
                  <a:moveTo>
                    <a:pt x="0" y="0"/>
                  </a:moveTo>
                  <a:lnTo>
                    <a:pt x="76200" y="5029225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19600" y="1479550"/>
              <a:ext cx="458470" cy="2089150"/>
            </a:xfrm>
            <a:custGeom>
              <a:avLst/>
              <a:gdLst/>
              <a:ahLst/>
              <a:cxnLst/>
              <a:rect l="l" t="t" r="r" b="b"/>
              <a:pathLst>
                <a:path w="458470" h="2089150">
                  <a:moveTo>
                    <a:pt x="0" y="0"/>
                  </a:moveTo>
                  <a:lnTo>
                    <a:pt x="457200" y="1650"/>
                  </a:lnTo>
                </a:path>
                <a:path w="458470" h="2089150">
                  <a:moveTo>
                    <a:pt x="457962" y="762"/>
                  </a:moveTo>
                  <a:lnTo>
                    <a:pt x="456438" y="1448562"/>
                  </a:lnTo>
                </a:path>
                <a:path w="458470" h="2089150">
                  <a:moveTo>
                    <a:pt x="266700" y="2089150"/>
                  </a:moveTo>
                  <a:lnTo>
                    <a:pt x="457200" y="1936750"/>
                  </a:lnTo>
                </a:path>
                <a:path w="458470" h="2089150">
                  <a:moveTo>
                    <a:pt x="1650" y="0"/>
                  </a:moveTo>
                  <a:lnTo>
                    <a:pt x="0" y="1447800"/>
                  </a:lnTo>
                </a:path>
                <a:path w="458470" h="2089150">
                  <a:moveTo>
                    <a:pt x="0" y="1936750"/>
                  </a:moveTo>
                  <a:lnTo>
                    <a:pt x="266700" y="208915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11246" y="5225022"/>
              <a:ext cx="124460" cy="128270"/>
            </a:xfrm>
            <a:custGeom>
              <a:avLst/>
              <a:gdLst/>
              <a:ahLst/>
              <a:cxnLst/>
              <a:rect l="l" t="t" r="r" b="b"/>
              <a:pathLst>
                <a:path w="124460" h="128270">
                  <a:moveTo>
                    <a:pt x="124016" y="0"/>
                  </a:moveTo>
                  <a:lnTo>
                    <a:pt x="124016" y="0"/>
                  </a:lnTo>
                </a:path>
                <a:path w="124460" h="128270">
                  <a:moveTo>
                    <a:pt x="94642" y="33594"/>
                  </a:moveTo>
                  <a:lnTo>
                    <a:pt x="94642" y="33594"/>
                  </a:lnTo>
                </a:path>
                <a:path w="124460" h="128270">
                  <a:moveTo>
                    <a:pt x="64161" y="66111"/>
                  </a:moveTo>
                  <a:lnTo>
                    <a:pt x="64161" y="66111"/>
                  </a:lnTo>
                </a:path>
                <a:path w="124460" h="128270">
                  <a:moveTo>
                    <a:pt x="32603" y="97520"/>
                  </a:moveTo>
                  <a:lnTo>
                    <a:pt x="32603" y="97520"/>
                  </a:lnTo>
                </a:path>
                <a:path w="124460" h="128270">
                  <a:moveTo>
                    <a:pt x="0" y="127788"/>
                  </a:moveTo>
                  <a:lnTo>
                    <a:pt x="0" y="127788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75300" y="5237988"/>
              <a:ext cx="977900" cy="103505"/>
            </a:xfrm>
            <a:custGeom>
              <a:avLst/>
              <a:gdLst/>
              <a:ahLst/>
              <a:cxnLst/>
              <a:rect l="l" t="t" r="r" b="b"/>
              <a:pathLst>
                <a:path w="977900" h="103504">
                  <a:moveTo>
                    <a:pt x="966981" y="45212"/>
                  </a:moveTo>
                  <a:lnTo>
                    <a:pt x="965326" y="45212"/>
                  </a:lnTo>
                  <a:lnTo>
                    <a:pt x="965326" y="57912"/>
                  </a:lnTo>
                  <a:lnTo>
                    <a:pt x="941891" y="57952"/>
                  </a:lnTo>
                  <a:lnTo>
                    <a:pt x="882903" y="92456"/>
                  </a:lnTo>
                  <a:lnTo>
                    <a:pt x="881888" y="96393"/>
                  </a:lnTo>
                  <a:lnTo>
                    <a:pt x="883665" y="99440"/>
                  </a:lnTo>
                  <a:lnTo>
                    <a:pt x="885444" y="102362"/>
                  </a:lnTo>
                  <a:lnTo>
                    <a:pt x="889380" y="103378"/>
                  </a:lnTo>
                  <a:lnTo>
                    <a:pt x="977900" y="51562"/>
                  </a:lnTo>
                  <a:lnTo>
                    <a:pt x="966981" y="45212"/>
                  </a:lnTo>
                  <a:close/>
                </a:path>
                <a:path w="977900" h="103504">
                  <a:moveTo>
                    <a:pt x="941667" y="45252"/>
                  </a:moveTo>
                  <a:lnTo>
                    <a:pt x="0" y="46862"/>
                  </a:lnTo>
                  <a:lnTo>
                    <a:pt x="0" y="59562"/>
                  </a:lnTo>
                  <a:lnTo>
                    <a:pt x="941891" y="57952"/>
                  </a:lnTo>
                  <a:lnTo>
                    <a:pt x="952673" y="51645"/>
                  </a:lnTo>
                  <a:lnTo>
                    <a:pt x="941667" y="45252"/>
                  </a:lnTo>
                  <a:close/>
                </a:path>
                <a:path w="977900" h="103504">
                  <a:moveTo>
                    <a:pt x="952673" y="51645"/>
                  </a:moveTo>
                  <a:lnTo>
                    <a:pt x="941891" y="57952"/>
                  </a:lnTo>
                  <a:lnTo>
                    <a:pt x="965326" y="57912"/>
                  </a:lnTo>
                  <a:lnTo>
                    <a:pt x="965326" y="57150"/>
                  </a:lnTo>
                  <a:lnTo>
                    <a:pt x="962151" y="57150"/>
                  </a:lnTo>
                  <a:lnTo>
                    <a:pt x="952673" y="51645"/>
                  </a:lnTo>
                  <a:close/>
                </a:path>
                <a:path w="977900" h="103504">
                  <a:moveTo>
                    <a:pt x="962151" y="46100"/>
                  </a:moveTo>
                  <a:lnTo>
                    <a:pt x="952673" y="51645"/>
                  </a:lnTo>
                  <a:lnTo>
                    <a:pt x="962151" y="57150"/>
                  </a:lnTo>
                  <a:lnTo>
                    <a:pt x="962151" y="46100"/>
                  </a:lnTo>
                  <a:close/>
                </a:path>
                <a:path w="977900" h="103504">
                  <a:moveTo>
                    <a:pt x="965326" y="46100"/>
                  </a:moveTo>
                  <a:lnTo>
                    <a:pt x="962151" y="46100"/>
                  </a:lnTo>
                  <a:lnTo>
                    <a:pt x="962151" y="57150"/>
                  </a:lnTo>
                  <a:lnTo>
                    <a:pt x="965326" y="57150"/>
                  </a:lnTo>
                  <a:lnTo>
                    <a:pt x="965326" y="46100"/>
                  </a:lnTo>
                  <a:close/>
                </a:path>
                <a:path w="977900" h="103504">
                  <a:moveTo>
                    <a:pt x="965326" y="45212"/>
                  </a:moveTo>
                  <a:lnTo>
                    <a:pt x="941667" y="45252"/>
                  </a:lnTo>
                  <a:lnTo>
                    <a:pt x="952673" y="51645"/>
                  </a:lnTo>
                  <a:lnTo>
                    <a:pt x="962151" y="46100"/>
                  </a:lnTo>
                  <a:lnTo>
                    <a:pt x="965326" y="46100"/>
                  </a:lnTo>
                  <a:lnTo>
                    <a:pt x="965326" y="45212"/>
                  </a:lnTo>
                  <a:close/>
                </a:path>
                <a:path w="977900" h="103504">
                  <a:moveTo>
                    <a:pt x="889253" y="0"/>
                  </a:moveTo>
                  <a:lnTo>
                    <a:pt x="885316" y="1015"/>
                  </a:lnTo>
                  <a:lnTo>
                    <a:pt x="881761" y="7112"/>
                  </a:lnTo>
                  <a:lnTo>
                    <a:pt x="882776" y="11049"/>
                  </a:lnTo>
                  <a:lnTo>
                    <a:pt x="941667" y="45252"/>
                  </a:lnTo>
                  <a:lnTo>
                    <a:pt x="966981" y="45212"/>
                  </a:lnTo>
                  <a:lnTo>
                    <a:pt x="889253" y="0"/>
                  </a:lnTo>
                  <a:close/>
                </a:path>
              </a:pathLst>
            </a:custGeom>
            <a:solidFill>
              <a:srgbClr val="4FC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42636" y="4566595"/>
              <a:ext cx="1103630" cy="1096645"/>
            </a:xfrm>
            <a:custGeom>
              <a:avLst/>
              <a:gdLst/>
              <a:ahLst/>
              <a:cxnLst/>
              <a:rect l="l" t="t" r="r" b="b"/>
              <a:pathLst>
                <a:path w="1103629" h="1096645">
                  <a:moveTo>
                    <a:pt x="1103609" y="1096033"/>
                  </a:moveTo>
                  <a:lnTo>
                    <a:pt x="1103609" y="1096033"/>
                  </a:lnTo>
                </a:path>
                <a:path w="1103629" h="1096645">
                  <a:moveTo>
                    <a:pt x="795677" y="1019334"/>
                  </a:moveTo>
                  <a:lnTo>
                    <a:pt x="795677" y="1019334"/>
                  </a:lnTo>
                </a:path>
                <a:path w="1103629" h="1096645">
                  <a:moveTo>
                    <a:pt x="713642" y="983592"/>
                  </a:moveTo>
                  <a:lnTo>
                    <a:pt x="713642" y="983592"/>
                  </a:lnTo>
                </a:path>
                <a:path w="1103629" h="1096645">
                  <a:moveTo>
                    <a:pt x="673767" y="963572"/>
                  </a:moveTo>
                  <a:lnTo>
                    <a:pt x="673767" y="963572"/>
                  </a:lnTo>
                </a:path>
                <a:path w="1103629" h="1096645">
                  <a:moveTo>
                    <a:pt x="596455" y="919394"/>
                  </a:moveTo>
                  <a:lnTo>
                    <a:pt x="596455" y="919394"/>
                  </a:lnTo>
                </a:path>
                <a:path w="1103629" h="1096645">
                  <a:moveTo>
                    <a:pt x="522596" y="869904"/>
                  </a:moveTo>
                  <a:lnTo>
                    <a:pt x="522596" y="869904"/>
                  </a:lnTo>
                </a:path>
                <a:path w="1103629" h="1096645">
                  <a:moveTo>
                    <a:pt x="487037" y="843246"/>
                  </a:moveTo>
                  <a:lnTo>
                    <a:pt x="487037" y="843246"/>
                  </a:lnTo>
                </a:path>
                <a:path w="1103629" h="1096645">
                  <a:moveTo>
                    <a:pt x="452432" y="815354"/>
                  </a:moveTo>
                  <a:lnTo>
                    <a:pt x="452432" y="815354"/>
                  </a:lnTo>
                </a:path>
                <a:path w="1103629" h="1096645">
                  <a:moveTo>
                    <a:pt x="418812" y="786259"/>
                  </a:moveTo>
                  <a:lnTo>
                    <a:pt x="418812" y="786259"/>
                  </a:lnTo>
                </a:path>
                <a:path w="1103629" h="1096645">
                  <a:moveTo>
                    <a:pt x="386207" y="755993"/>
                  </a:moveTo>
                  <a:lnTo>
                    <a:pt x="386207" y="755993"/>
                  </a:lnTo>
                </a:path>
                <a:path w="1103629" h="1096645">
                  <a:moveTo>
                    <a:pt x="324164" y="692071"/>
                  </a:moveTo>
                  <a:lnTo>
                    <a:pt x="324164" y="692071"/>
                  </a:lnTo>
                </a:path>
                <a:path w="1103629" h="1096645">
                  <a:moveTo>
                    <a:pt x="294787" y="658479"/>
                  </a:moveTo>
                  <a:lnTo>
                    <a:pt x="294787" y="658479"/>
                  </a:lnTo>
                </a:path>
                <a:path w="1103629" h="1096645">
                  <a:moveTo>
                    <a:pt x="266546" y="623840"/>
                  </a:moveTo>
                  <a:lnTo>
                    <a:pt x="266546" y="623840"/>
                  </a:lnTo>
                </a:path>
                <a:path w="1103629" h="1096645">
                  <a:moveTo>
                    <a:pt x="239472" y="588186"/>
                  </a:moveTo>
                  <a:lnTo>
                    <a:pt x="239472" y="588186"/>
                  </a:lnTo>
                </a:path>
                <a:path w="1103629" h="1096645">
                  <a:moveTo>
                    <a:pt x="213596" y="551549"/>
                  </a:moveTo>
                  <a:lnTo>
                    <a:pt x="213596" y="551549"/>
                  </a:lnTo>
                </a:path>
                <a:path w="1103629" h="1096645">
                  <a:moveTo>
                    <a:pt x="165557" y="475449"/>
                  </a:moveTo>
                  <a:lnTo>
                    <a:pt x="165557" y="475449"/>
                  </a:lnTo>
                </a:path>
                <a:path w="1103629" h="1096645">
                  <a:moveTo>
                    <a:pt x="122672" y="395791"/>
                  </a:moveTo>
                  <a:lnTo>
                    <a:pt x="122672" y="395791"/>
                  </a:lnTo>
                </a:path>
                <a:path w="1103629" h="1096645">
                  <a:moveTo>
                    <a:pt x="85185" y="312824"/>
                  </a:moveTo>
                  <a:lnTo>
                    <a:pt x="85185" y="312824"/>
                  </a:lnTo>
                </a:path>
                <a:path w="1103629" h="1096645">
                  <a:moveTo>
                    <a:pt x="68541" y="270178"/>
                  </a:moveTo>
                  <a:lnTo>
                    <a:pt x="68541" y="270178"/>
                  </a:lnTo>
                </a:path>
                <a:path w="1103629" h="1096645">
                  <a:moveTo>
                    <a:pt x="53339" y="226799"/>
                  </a:moveTo>
                  <a:lnTo>
                    <a:pt x="53339" y="226799"/>
                  </a:lnTo>
                </a:path>
                <a:path w="1103629" h="1096645">
                  <a:moveTo>
                    <a:pt x="39607" y="182717"/>
                  </a:moveTo>
                  <a:lnTo>
                    <a:pt x="39607" y="182717"/>
                  </a:lnTo>
                </a:path>
                <a:path w="1103629" h="1096645">
                  <a:moveTo>
                    <a:pt x="27377" y="137966"/>
                  </a:moveTo>
                  <a:lnTo>
                    <a:pt x="27377" y="137966"/>
                  </a:lnTo>
                </a:path>
                <a:path w="1103629" h="1096645">
                  <a:moveTo>
                    <a:pt x="16679" y="92575"/>
                  </a:moveTo>
                  <a:lnTo>
                    <a:pt x="16679" y="92575"/>
                  </a:lnTo>
                </a:path>
                <a:path w="1103629" h="1096645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15" name="object 15"/>
          <p:cNvSpPr/>
          <p:nvPr/>
        </p:nvSpPr>
        <p:spPr>
          <a:xfrm>
            <a:off x="5929972" y="456656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85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90383" y="4659131"/>
            <a:ext cx="23495" cy="90170"/>
          </a:xfrm>
          <a:custGeom>
            <a:avLst/>
            <a:gdLst/>
            <a:ahLst/>
            <a:cxnLst/>
            <a:rect l="l" t="t" r="r" b="b"/>
            <a:pathLst>
              <a:path w="23495" h="90170">
                <a:moveTo>
                  <a:pt x="22918" y="0"/>
                </a:moveTo>
                <a:lnTo>
                  <a:pt x="22918" y="0"/>
                </a:lnTo>
              </a:path>
              <a:path w="23495" h="90170">
                <a:moveTo>
                  <a:pt x="12224" y="45386"/>
                </a:moveTo>
                <a:lnTo>
                  <a:pt x="12224" y="45386"/>
                </a:lnTo>
              </a:path>
              <a:path w="23495" h="90170">
                <a:moveTo>
                  <a:pt x="0" y="90135"/>
                </a:moveTo>
                <a:lnTo>
                  <a:pt x="0" y="90135"/>
                </a:lnTo>
              </a:path>
            </a:pathLst>
          </a:custGeom>
          <a:ln w="25400">
            <a:solidFill>
              <a:srgbClr val="085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16443" y="4836721"/>
            <a:ext cx="145415" cy="281940"/>
          </a:xfrm>
          <a:custGeom>
            <a:avLst/>
            <a:gdLst/>
            <a:ahLst/>
            <a:cxnLst/>
            <a:rect l="l" t="t" r="r" b="b"/>
            <a:pathLst>
              <a:path w="145414" h="281939">
                <a:moveTo>
                  <a:pt x="145017" y="0"/>
                </a:moveTo>
                <a:lnTo>
                  <a:pt x="145017" y="0"/>
                </a:lnTo>
              </a:path>
              <a:path w="145414" h="281939">
                <a:moveTo>
                  <a:pt x="128379" y="42644"/>
                </a:moveTo>
                <a:lnTo>
                  <a:pt x="128379" y="42644"/>
                </a:lnTo>
              </a:path>
              <a:path w="145414" h="281939">
                <a:moveTo>
                  <a:pt x="110331" y="84524"/>
                </a:moveTo>
                <a:lnTo>
                  <a:pt x="110331" y="84524"/>
                </a:lnTo>
              </a:path>
              <a:path w="145414" h="281939">
                <a:moveTo>
                  <a:pt x="90903" y="125608"/>
                </a:moveTo>
                <a:lnTo>
                  <a:pt x="90903" y="125608"/>
                </a:lnTo>
              </a:path>
              <a:path w="145414" h="281939">
                <a:moveTo>
                  <a:pt x="70126" y="165866"/>
                </a:moveTo>
                <a:lnTo>
                  <a:pt x="70126" y="165866"/>
                </a:lnTo>
              </a:path>
              <a:path w="145414" h="281939">
                <a:moveTo>
                  <a:pt x="48029" y="205266"/>
                </a:moveTo>
                <a:lnTo>
                  <a:pt x="48029" y="205266"/>
                </a:lnTo>
              </a:path>
              <a:path w="145414" h="281939">
                <a:moveTo>
                  <a:pt x="24644" y="243777"/>
                </a:moveTo>
                <a:lnTo>
                  <a:pt x="24644" y="243777"/>
                </a:lnTo>
              </a:path>
              <a:path w="145414" h="281939">
                <a:moveTo>
                  <a:pt x="0" y="281367"/>
                </a:moveTo>
                <a:lnTo>
                  <a:pt x="0" y="281367"/>
                </a:lnTo>
              </a:path>
            </a:pathLst>
          </a:custGeom>
          <a:ln w="25400">
            <a:solidFill>
              <a:srgbClr val="085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43023" y="540980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85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95360" y="550873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85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34364" y="5550166"/>
            <a:ext cx="82550" cy="36195"/>
          </a:xfrm>
          <a:custGeom>
            <a:avLst/>
            <a:gdLst/>
            <a:ahLst/>
            <a:cxnLst/>
            <a:rect l="l" t="t" r="r" b="b"/>
            <a:pathLst>
              <a:path w="82550" h="36195">
                <a:moveTo>
                  <a:pt x="82043" y="0"/>
                </a:moveTo>
                <a:lnTo>
                  <a:pt x="82043" y="0"/>
                </a:lnTo>
              </a:path>
              <a:path w="82550" h="36195">
                <a:moveTo>
                  <a:pt x="41392" y="18600"/>
                </a:moveTo>
                <a:lnTo>
                  <a:pt x="41392" y="18600"/>
                </a:lnTo>
              </a:path>
              <a:path w="82550" h="36195">
                <a:moveTo>
                  <a:pt x="0" y="35747"/>
                </a:moveTo>
                <a:lnTo>
                  <a:pt x="0" y="35747"/>
                </a:lnTo>
              </a:path>
            </a:pathLst>
          </a:custGeom>
          <a:ln w="25400">
            <a:solidFill>
              <a:srgbClr val="085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06036" y="562832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85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917330" y="564875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850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652006" y="4957317"/>
            <a:ext cx="1497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Base circle  Radius </a:t>
            </a:r>
            <a:r>
              <a:rPr sz="1800" spc="-10" dirty="0">
                <a:latin typeface="Arial"/>
                <a:cs typeface="Arial"/>
              </a:rPr>
              <a:t>40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40704" y="3004820"/>
            <a:ext cx="999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 =</a:t>
            </a:r>
            <a:r>
              <a:rPr sz="1800" spc="-21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Trace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89728" y="3004820"/>
            <a:ext cx="5448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7828" y="4326712"/>
            <a:ext cx="2038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76425" y="2619375"/>
            <a:ext cx="2831465" cy="3156585"/>
            <a:chOff x="1876425" y="2619375"/>
            <a:chExt cx="2831465" cy="3156585"/>
          </a:xfrm>
        </p:grpSpPr>
        <p:sp>
          <p:nvSpPr>
            <p:cNvPr id="28" name="object 28"/>
            <p:cNvSpPr/>
            <p:nvPr/>
          </p:nvSpPr>
          <p:spPr>
            <a:xfrm>
              <a:off x="1879600" y="2622550"/>
              <a:ext cx="2819400" cy="1816100"/>
            </a:xfrm>
            <a:custGeom>
              <a:avLst/>
              <a:gdLst/>
              <a:ahLst/>
              <a:cxnLst/>
              <a:rect l="l" t="t" r="r" b="b"/>
              <a:pathLst>
                <a:path w="2819400" h="1816100">
                  <a:moveTo>
                    <a:pt x="2819400" y="1752600"/>
                  </a:moveTo>
                  <a:lnTo>
                    <a:pt x="2362200" y="76200"/>
                  </a:lnTo>
                </a:path>
                <a:path w="2819400" h="1816100">
                  <a:moveTo>
                    <a:pt x="2819400" y="1752600"/>
                  </a:moveTo>
                  <a:lnTo>
                    <a:pt x="1752600" y="0"/>
                  </a:lnTo>
                </a:path>
                <a:path w="2819400" h="1816100">
                  <a:moveTo>
                    <a:pt x="2819400" y="1752600"/>
                  </a:moveTo>
                  <a:lnTo>
                    <a:pt x="1295400" y="304800"/>
                  </a:lnTo>
                </a:path>
                <a:path w="2819400" h="1816100">
                  <a:moveTo>
                    <a:pt x="2819400" y="1752600"/>
                  </a:moveTo>
                  <a:lnTo>
                    <a:pt x="609600" y="533400"/>
                  </a:lnTo>
                </a:path>
                <a:path w="2819400" h="1816100">
                  <a:moveTo>
                    <a:pt x="2819400" y="1752600"/>
                  </a:moveTo>
                  <a:lnTo>
                    <a:pt x="0" y="1066800"/>
                  </a:lnTo>
                </a:path>
                <a:path w="2819400" h="1816100">
                  <a:moveTo>
                    <a:pt x="2781300" y="1739900"/>
                  </a:moveTo>
                  <a:lnTo>
                    <a:pt x="190500" y="1816100"/>
                  </a:lnTo>
                </a:path>
              </a:pathLst>
            </a:custGeom>
            <a:ln w="6350">
              <a:solidFill>
                <a:srgbClr val="4FCE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63466" y="4017136"/>
              <a:ext cx="344805" cy="347345"/>
            </a:xfrm>
            <a:custGeom>
              <a:avLst/>
              <a:gdLst/>
              <a:ahLst/>
              <a:cxnLst/>
              <a:rect l="l" t="t" r="r" b="b"/>
              <a:pathLst>
                <a:path w="344804" h="347345">
                  <a:moveTo>
                    <a:pt x="7747" y="247395"/>
                  </a:moveTo>
                  <a:lnTo>
                    <a:pt x="1397" y="250444"/>
                  </a:lnTo>
                  <a:lnTo>
                    <a:pt x="0" y="254254"/>
                  </a:lnTo>
                  <a:lnTo>
                    <a:pt x="44196" y="346837"/>
                  </a:lnTo>
                  <a:lnTo>
                    <a:pt x="52654" y="334771"/>
                  </a:lnTo>
                  <a:lnTo>
                    <a:pt x="51562" y="334771"/>
                  </a:lnTo>
                  <a:lnTo>
                    <a:pt x="38988" y="333756"/>
                  </a:lnTo>
                  <a:lnTo>
                    <a:pt x="39497" y="327660"/>
                  </a:lnTo>
                  <a:lnTo>
                    <a:pt x="41478" y="311586"/>
                  </a:lnTo>
                  <a:lnTo>
                    <a:pt x="11430" y="248793"/>
                  </a:lnTo>
                  <a:lnTo>
                    <a:pt x="7747" y="247395"/>
                  </a:lnTo>
                  <a:close/>
                </a:path>
                <a:path w="344804" h="347345">
                  <a:moveTo>
                    <a:pt x="41478" y="311586"/>
                  </a:moveTo>
                  <a:lnTo>
                    <a:pt x="39497" y="327660"/>
                  </a:lnTo>
                  <a:lnTo>
                    <a:pt x="38988" y="333756"/>
                  </a:lnTo>
                  <a:lnTo>
                    <a:pt x="51562" y="334771"/>
                  </a:lnTo>
                  <a:lnTo>
                    <a:pt x="51850" y="331596"/>
                  </a:lnTo>
                  <a:lnTo>
                    <a:pt x="51054" y="331596"/>
                  </a:lnTo>
                  <a:lnTo>
                    <a:pt x="40005" y="330707"/>
                  </a:lnTo>
                  <a:lnTo>
                    <a:pt x="46319" y="321703"/>
                  </a:lnTo>
                  <a:lnTo>
                    <a:pt x="41478" y="311586"/>
                  </a:lnTo>
                  <a:close/>
                </a:path>
                <a:path w="344804" h="347345">
                  <a:moveTo>
                    <a:pt x="96647" y="254762"/>
                  </a:moveTo>
                  <a:lnTo>
                    <a:pt x="54433" y="310132"/>
                  </a:lnTo>
                  <a:lnTo>
                    <a:pt x="51562" y="334771"/>
                  </a:lnTo>
                  <a:lnTo>
                    <a:pt x="52654" y="334771"/>
                  </a:lnTo>
                  <a:lnTo>
                    <a:pt x="103124" y="262763"/>
                  </a:lnTo>
                  <a:lnTo>
                    <a:pt x="102362" y="258825"/>
                  </a:lnTo>
                  <a:lnTo>
                    <a:pt x="99441" y="256794"/>
                  </a:lnTo>
                  <a:lnTo>
                    <a:pt x="96647" y="254762"/>
                  </a:lnTo>
                  <a:close/>
                </a:path>
                <a:path w="344804" h="347345">
                  <a:moveTo>
                    <a:pt x="46319" y="321703"/>
                  </a:moveTo>
                  <a:lnTo>
                    <a:pt x="40005" y="330707"/>
                  </a:lnTo>
                  <a:lnTo>
                    <a:pt x="51054" y="331596"/>
                  </a:lnTo>
                  <a:lnTo>
                    <a:pt x="46319" y="321703"/>
                  </a:lnTo>
                  <a:close/>
                </a:path>
                <a:path w="344804" h="347345">
                  <a:moveTo>
                    <a:pt x="54433" y="310132"/>
                  </a:moveTo>
                  <a:lnTo>
                    <a:pt x="46319" y="321703"/>
                  </a:lnTo>
                  <a:lnTo>
                    <a:pt x="51054" y="331596"/>
                  </a:lnTo>
                  <a:lnTo>
                    <a:pt x="51850" y="331596"/>
                  </a:lnTo>
                  <a:lnTo>
                    <a:pt x="52070" y="329183"/>
                  </a:lnTo>
                  <a:lnTo>
                    <a:pt x="54229" y="311276"/>
                  </a:lnTo>
                  <a:lnTo>
                    <a:pt x="54433" y="310132"/>
                  </a:lnTo>
                  <a:close/>
                </a:path>
                <a:path w="344804" h="347345">
                  <a:moveTo>
                    <a:pt x="277113" y="59562"/>
                  </a:moveTo>
                  <a:lnTo>
                    <a:pt x="231012" y="64388"/>
                  </a:lnTo>
                  <a:lnTo>
                    <a:pt x="187071" y="80644"/>
                  </a:lnTo>
                  <a:lnTo>
                    <a:pt x="146812" y="107568"/>
                  </a:lnTo>
                  <a:lnTo>
                    <a:pt x="119380" y="134112"/>
                  </a:lnTo>
                  <a:lnTo>
                    <a:pt x="95250" y="165607"/>
                  </a:lnTo>
                  <a:lnTo>
                    <a:pt x="68453" y="215264"/>
                  </a:lnTo>
                  <a:lnTo>
                    <a:pt x="49022" y="272542"/>
                  </a:lnTo>
                  <a:lnTo>
                    <a:pt x="41478" y="311586"/>
                  </a:lnTo>
                  <a:lnTo>
                    <a:pt x="46319" y="321703"/>
                  </a:lnTo>
                  <a:lnTo>
                    <a:pt x="54433" y="310132"/>
                  </a:lnTo>
                  <a:lnTo>
                    <a:pt x="57404" y="293496"/>
                  </a:lnTo>
                  <a:lnTo>
                    <a:pt x="61213" y="276098"/>
                  </a:lnTo>
                  <a:lnTo>
                    <a:pt x="79883" y="220852"/>
                  </a:lnTo>
                  <a:lnTo>
                    <a:pt x="105410" y="173100"/>
                  </a:lnTo>
                  <a:lnTo>
                    <a:pt x="128650" y="142748"/>
                  </a:lnTo>
                  <a:lnTo>
                    <a:pt x="163830" y="110236"/>
                  </a:lnTo>
                  <a:lnTo>
                    <a:pt x="202564" y="87249"/>
                  </a:lnTo>
                  <a:lnTo>
                    <a:pt x="244094" y="74675"/>
                  </a:lnTo>
                  <a:lnTo>
                    <a:pt x="276225" y="72262"/>
                  </a:lnTo>
                  <a:lnTo>
                    <a:pt x="320500" y="72262"/>
                  </a:lnTo>
                  <a:lnTo>
                    <a:pt x="321015" y="72188"/>
                  </a:lnTo>
                  <a:lnTo>
                    <a:pt x="315478" y="65035"/>
                  </a:lnTo>
                  <a:lnTo>
                    <a:pt x="312166" y="64135"/>
                  </a:lnTo>
                  <a:lnTo>
                    <a:pt x="300355" y="61849"/>
                  </a:lnTo>
                  <a:lnTo>
                    <a:pt x="288671" y="60451"/>
                  </a:lnTo>
                  <a:lnTo>
                    <a:pt x="277113" y="59562"/>
                  </a:lnTo>
                  <a:close/>
                </a:path>
                <a:path w="344804" h="347345">
                  <a:moveTo>
                    <a:pt x="301349" y="75048"/>
                  </a:moveTo>
                  <a:lnTo>
                    <a:pt x="241046" y="83819"/>
                  </a:lnTo>
                  <a:lnTo>
                    <a:pt x="238633" y="86994"/>
                  </a:lnTo>
                  <a:lnTo>
                    <a:pt x="239649" y="93980"/>
                  </a:lnTo>
                  <a:lnTo>
                    <a:pt x="242824" y="96393"/>
                  </a:lnTo>
                  <a:lnTo>
                    <a:pt x="335665" y="82931"/>
                  </a:lnTo>
                  <a:lnTo>
                    <a:pt x="330708" y="82931"/>
                  </a:lnTo>
                  <a:lnTo>
                    <a:pt x="319786" y="79248"/>
                  </a:lnTo>
                  <a:lnTo>
                    <a:pt x="308991" y="76454"/>
                  </a:lnTo>
                  <a:lnTo>
                    <a:pt x="301349" y="75048"/>
                  </a:lnTo>
                  <a:close/>
                </a:path>
                <a:path w="344804" h="347345">
                  <a:moveTo>
                    <a:pt x="321015" y="72188"/>
                  </a:moveTo>
                  <a:lnTo>
                    <a:pt x="301349" y="75048"/>
                  </a:lnTo>
                  <a:lnTo>
                    <a:pt x="308991" y="76454"/>
                  </a:lnTo>
                  <a:lnTo>
                    <a:pt x="319786" y="79248"/>
                  </a:lnTo>
                  <a:lnTo>
                    <a:pt x="330708" y="82931"/>
                  </a:lnTo>
                  <a:lnTo>
                    <a:pt x="331435" y="80771"/>
                  </a:lnTo>
                  <a:lnTo>
                    <a:pt x="327660" y="80771"/>
                  </a:lnTo>
                  <a:lnTo>
                    <a:pt x="321015" y="72188"/>
                  </a:lnTo>
                  <a:close/>
                </a:path>
                <a:path w="344804" h="347345">
                  <a:moveTo>
                    <a:pt x="277622" y="0"/>
                  </a:moveTo>
                  <a:lnTo>
                    <a:pt x="272034" y="4318"/>
                  </a:lnTo>
                  <a:lnTo>
                    <a:pt x="271525" y="8255"/>
                  </a:lnTo>
                  <a:lnTo>
                    <a:pt x="315478" y="65035"/>
                  </a:lnTo>
                  <a:lnTo>
                    <a:pt x="323850" y="67310"/>
                  </a:lnTo>
                  <a:lnTo>
                    <a:pt x="334772" y="70865"/>
                  </a:lnTo>
                  <a:lnTo>
                    <a:pt x="330708" y="82931"/>
                  </a:lnTo>
                  <a:lnTo>
                    <a:pt x="335665" y="82931"/>
                  </a:lnTo>
                  <a:lnTo>
                    <a:pt x="344424" y="81661"/>
                  </a:lnTo>
                  <a:lnTo>
                    <a:pt x="281559" y="507"/>
                  </a:lnTo>
                  <a:lnTo>
                    <a:pt x="277622" y="0"/>
                  </a:lnTo>
                  <a:close/>
                </a:path>
                <a:path w="344804" h="347345">
                  <a:moveTo>
                    <a:pt x="331850" y="70612"/>
                  </a:moveTo>
                  <a:lnTo>
                    <a:pt x="321015" y="72188"/>
                  </a:lnTo>
                  <a:lnTo>
                    <a:pt x="327660" y="80771"/>
                  </a:lnTo>
                  <a:lnTo>
                    <a:pt x="331850" y="70612"/>
                  </a:lnTo>
                  <a:close/>
                </a:path>
                <a:path w="344804" h="347345">
                  <a:moveTo>
                    <a:pt x="333991" y="70612"/>
                  </a:moveTo>
                  <a:lnTo>
                    <a:pt x="331850" y="70612"/>
                  </a:lnTo>
                  <a:lnTo>
                    <a:pt x="327660" y="80771"/>
                  </a:lnTo>
                  <a:lnTo>
                    <a:pt x="331435" y="80771"/>
                  </a:lnTo>
                  <a:lnTo>
                    <a:pt x="334772" y="70865"/>
                  </a:lnTo>
                  <a:lnTo>
                    <a:pt x="333991" y="70612"/>
                  </a:lnTo>
                  <a:close/>
                </a:path>
                <a:path w="344804" h="347345">
                  <a:moveTo>
                    <a:pt x="320500" y="72262"/>
                  </a:moveTo>
                  <a:lnTo>
                    <a:pt x="276225" y="72262"/>
                  </a:lnTo>
                  <a:lnTo>
                    <a:pt x="287020" y="73025"/>
                  </a:lnTo>
                  <a:lnTo>
                    <a:pt x="297942" y="74421"/>
                  </a:lnTo>
                  <a:lnTo>
                    <a:pt x="301349" y="75048"/>
                  </a:lnTo>
                  <a:lnTo>
                    <a:pt x="320500" y="72262"/>
                  </a:lnTo>
                  <a:close/>
                </a:path>
                <a:path w="344804" h="347345">
                  <a:moveTo>
                    <a:pt x="315478" y="65035"/>
                  </a:moveTo>
                  <a:lnTo>
                    <a:pt x="321015" y="72188"/>
                  </a:lnTo>
                  <a:lnTo>
                    <a:pt x="331850" y="70612"/>
                  </a:lnTo>
                  <a:lnTo>
                    <a:pt x="333991" y="70612"/>
                  </a:lnTo>
                  <a:lnTo>
                    <a:pt x="323850" y="67310"/>
                  </a:lnTo>
                  <a:lnTo>
                    <a:pt x="315478" y="65035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52700" y="4400550"/>
              <a:ext cx="2133600" cy="1372235"/>
            </a:xfrm>
            <a:custGeom>
              <a:avLst/>
              <a:gdLst/>
              <a:ahLst/>
              <a:cxnLst/>
              <a:rect l="l" t="t" r="r" b="b"/>
              <a:pathLst>
                <a:path w="2133600" h="1372235">
                  <a:moveTo>
                    <a:pt x="2133600" y="0"/>
                  </a:moveTo>
                  <a:lnTo>
                    <a:pt x="0" y="1371625"/>
                  </a:lnTo>
                </a:path>
              </a:pathLst>
            </a:custGeom>
            <a:ln w="6349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21276" y="4365117"/>
              <a:ext cx="196850" cy="346710"/>
            </a:xfrm>
            <a:custGeom>
              <a:avLst/>
              <a:gdLst/>
              <a:ahLst/>
              <a:cxnLst/>
              <a:rect l="l" t="t" r="r" b="b"/>
              <a:pathLst>
                <a:path w="196850" h="346710">
                  <a:moveTo>
                    <a:pt x="77056" y="326581"/>
                  </a:moveTo>
                  <a:lnTo>
                    <a:pt x="5842" y="334009"/>
                  </a:lnTo>
                  <a:lnTo>
                    <a:pt x="3428" y="337184"/>
                  </a:lnTo>
                  <a:lnTo>
                    <a:pt x="3683" y="340613"/>
                  </a:lnTo>
                  <a:lnTo>
                    <a:pt x="4063" y="344169"/>
                  </a:lnTo>
                  <a:lnTo>
                    <a:pt x="7238" y="346709"/>
                  </a:lnTo>
                  <a:lnTo>
                    <a:pt x="103210" y="336549"/>
                  </a:lnTo>
                  <a:lnTo>
                    <a:pt x="95123" y="336549"/>
                  </a:lnTo>
                  <a:lnTo>
                    <a:pt x="94742" y="336295"/>
                  </a:lnTo>
                  <a:lnTo>
                    <a:pt x="83312" y="330453"/>
                  </a:lnTo>
                  <a:lnTo>
                    <a:pt x="77056" y="326581"/>
                  </a:lnTo>
                  <a:close/>
                </a:path>
                <a:path w="196850" h="346710">
                  <a:moveTo>
                    <a:pt x="86249" y="325622"/>
                  </a:moveTo>
                  <a:lnTo>
                    <a:pt x="77056" y="326581"/>
                  </a:lnTo>
                  <a:lnTo>
                    <a:pt x="83312" y="330453"/>
                  </a:lnTo>
                  <a:lnTo>
                    <a:pt x="94742" y="336295"/>
                  </a:lnTo>
                  <a:lnTo>
                    <a:pt x="95123" y="336549"/>
                  </a:lnTo>
                  <a:lnTo>
                    <a:pt x="96093" y="334517"/>
                  </a:lnTo>
                  <a:lnTo>
                    <a:pt x="92583" y="334517"/>
                  </a:lnTo>
                  <a:lnTo>
                    <a:pt x="86249" y="325622"/>
                  </a:lnTo>
                  <a:close/>
                </a:path>
                <a:path w="196850" h="346710">
                  <a:moveTo>
                    <a:pt x="45720" y="251713"/>
                  </a:moveTo>
                  <a:lnTo>
                    <a:pt x="42925" y="253745"/>
                  </a:lnTo>
                  <a:lnTo>
                    <a:pt x="40005" y="255777"/>
                  </a:lnTo>
                  <a:lnTo>
                    <a:pt x="39370" y="259714"/>
                  </a:lnTo>
                  <a:lnTo>
                    <a:pt x="75258" y="310186"/>
                  </a:lnTo>
                  <a:lnTo>
                    <a:pt x="100584" y="325119"/>
                  </a:lnTo>
                  <a:lnTo>
                    <a:pt x="95123" y="336549"/>
                  </a:lnTo>
                  <a:lnTo>
                    <a:pt x="103210" y="336549"/>
                  </a:lnTo>
                  <a:lnTo>
                    <a:pt x="109220" y="335914"/>
                  </a:lnTo>
                  <a:lnTo>
                    <a:pt x="51815" y="255269"/>
                  </a:lnTo>
                  <a:lnTo>
                    <a:pt x="49784" y="252348"/>
                  </a:lnTo>
                  <a:lnTo>
                    <a:pt x="45720" y="251713"/>
                  </a:lnTo>
                  <a:close/>
                </a:path>
                <a:path w="196850" h="346710">
                  <a:moveTo>
                    <a:pt x="97155" y="324484"/>
                  </a:moveTo>
                  <a:lnTo>
                    <a:pt x="86249" y="325622"/>
                  </a:lnTo>
                  <a:lnTo>
                    <a:pt x="92583" y="334517"/>
                  </a:lnTo>
                  <a:lnTo>
                    <a:pt x="97155" y="324484"/>
                  </a:lnTo>
                  <a:close/>
                </a:path>
                <a:path w="196850" h="346710">
                  <a:moveTo>
                    <a:pt x="99386" y="324484"/>
                  </a:moveTo>
                  <a:lnTo>
                    <a:pt x="97155" y="324484"/>
                  </a:lnTo>
                  <a:lnTo>
                    <a:pt x="92583" y="334517"/>
                  </a:lnTo>
                  <a:lnTo>
                    <a:pt x="96093" y="334517"/>
                  </a:lnTo>
                  <a:lnTo>
                    <a:pt x="100584" y="325119"/>
                  </a:lnTo>
                  <a:lnTo>
                    <a:pt x="99386" y="324484"/>
                  </a:lnTo>
                  <a:close/>
                </a:path>
                <a:path w="196850" h="346710">
                  <a:moveTo>
                    <a:pt x="162674" y="44361"/>
                  </a:moveTo>
                  <a:lnTo>
                    <a:pt x="120776" y="54101"/>
                  </a:lnTo>
                  <a:lnTo>
                    <a:pt x="72389" y="77469"/>
                  </a:lnTo>
                  <a:lnTo>
                    <a:pt x="34162" y="110997"/>
                  </a:lnTo>
                  <a:lnTo>
                    <a:pt x="9017" y="152653"/>
                  </a:lnTo>
                  <a:lnTo>
                    <a:pt x="0" y="200151"/>
                  </a:lnTo>
                  <a:lnTo>
                    <a:pt x="381" y="211454"/>
                  </a:lnTo>
                  <a:lnTo>
                    <a:pt x="11557" y="254253"/>
                  </a:lnTo>
                  <a:lnTo>
                    <a:pt x="36322" y="292480"/>
                  </a:lnTo>
                  <a:lnTo>
                    <a:pt x="72644" y="323849"/>
                  </a:lnTo>
                  <a:lnTo>
                    <a:pt x="77056" y="326581"/>
                  </a:lnTo>
                  <a:lnTo>
                    <a:pt x="86249" y="325622"/>
                  </a:lnTo>
                  <a:lnTo>
                    <a:pt x="75258" y="310186"/>
                  </a:lnTo>
                  <a:lnTo>
                    <a:pt x="70485" y="306831"/>
                  </a:lnTo>
                  <a:lnTo>
                    <a:pt x="61595" y="299719"/>
                  </a:lnTo>
                  <a:lnTo>
                    <a:pt x="33147" y="267588"/>
                  </a:lnTo>
                  <a:lnTo>
                    <a:pt x="16637" y="230631"/>
                  </a:lnTo>
                  <a:lnTo>
                    <a:pt x="12573" y="201040"/>
                  </a:lnTo>
                  <a:lnTo>
                    <a:pt x="13462" y="186181"/>
                  </a:lnTo>
                  <a:lnTo>
                    <a:pt x="26670" y="144525"/>
                  </a:lnTo>
                  <a:lnTo>
                    <a:pt x="53975" y="108457"/>
                  </a:lnTo>
                  <a:lnTo>
                    <a:pt x="93090" y="79882"/>
                  </a:lnTo>
                  <a:lnTo>
                    <a:pt x="141350" y="61213"/>
                  </a:lnTo>
                  <a:lnTo>
                    <a:pt x="158197" y="57724"/>
                  </a:lnTo>
                  <a:lnTo>
                    <a:pt x="171673" y="49147"/>
                  </a:lnTo>
                  <a:lnTo>
                    <a:pt x="162674" y="44361"/>
                  </a:lnTo>
                  <a:close/>
                </a:path>
                <a:path w="196850" h="346710">
                  <a:moveTo>
                    <a:pt x="75258" y="310186"/>
                  </a:moveTo>
                  <a:lnTo>
                    <a:pt x="86249" y="325622"/>
                  </a:lnTo>
                  <a:lnTo>
                    <a:pt x="97155" y="324484"/>
                  </a:lnTo>
                  <a:lnTo>
                    <a:pt x="99386" y="324484"/>
                  </a:lnTo>
                  <a:lnTo>
                    <a:pt x="90043" y="319531"/>
                  </a:lnTo>
                  <a:lnTo>
                    <a:pt x="79883" y="313435"/>
                  </a:lnTo>
                  <a:lnTo>
                    <a:pt x="75258" y="310186"/>
                  </a:lnTo>
                  <a:close/>
                </a:path>
                <a:path w="196850" h="346710">
                  <a:moveTo>
                    <a:pt x="185852" y="42290"/>
                  </a:moveTo>
                  <a:lnTo>
                    <a:pt x="184023" y="42290"/>
                  </a:lnTo>
                  <a:lnTo>
                    <a:pt x="184531" y="54990"/>
                  </a:lnTo>
                  <a:lnTo>
                    <a:pt x="177546" y="55244"/>
                  </a:lnTo>
                  <a:lnTo>
                    <a:pt x="106425" y="90677"/>
                  </a:lnTo>
                  <a:lnTo>
                    <a:pt x="102615" y="96519"/>
                  </a:lnTo>
                  <a:lnTo>
                    <a:pt x="104394" y="99440"/>
                  </a:lnTo>
                  <a:lnTo>
                    <a:pt x="106299" y="102488"/>
                  </a:lnTo>
                  <a:lnTo>
                    <a:pt x="110236" y="103250"/>
                  </a:lnTo>
                  <a:lnTo>
                    <a:pt x="113284" y="101472"/>
                  </a:lnTo>
                  <a:lnTo>
                    <a:pt x="196850" y="48132"/>
                  </a:lnTo>
                  <a:lnTo>
                    <a:pt x="185852" y="42290"/>
                  </a:lnTo>
                  <a:close/>
                </a:path>
                <a:path w="196850" h="346710">
                  <a:moveTo>
                    <a:pt x="171673" y="49147"/>
                  </a:moveTo>
                  <a:lnTo>
                    <a:pt x="158197" y="57724"/>
                  </a:lnTo>
                  <a:lnTo>
                    <a:pt x="159131" y="57530"/>
                  </a:lnTo>
                  <a:lnTo>
                    <a:pt x="177546" y="55244"/>
                  </a:lnTo>
                  <a:lnTo>
                    <a:pt x="184531" y="54990"/>
                  </a:lnTo>
                  <a:lnTo>
                    <a:pt x="184500" y="54228"/>
                  </a:lnTo>
                  <a:lnTo>
                    <a:pt x="181228" y="54228"/>
                  </a:lnTo>
                  <a:lnTo>
                    <a:pt x="171673" y="49147"/>
                  </a:lnTo>
                  <a:close/>
                </a:path>
                <a:path w="196850" h="346710">
                  <a:moveTo>
                    <a:pt x="180848" y="43306"/>
                  </a:moveTo>
                  <a:lnTo>
                    <a:pt x="171673" y="49147"/>
                  </a:lnTo>
                  <a:lnTo>
                    <a:pt x="181228" y="54228"/>
                  </a:lnTo>
                  <a:lnTo>
                    <a:pt x="180848" y="43306"/>
                  </a:lnTo>
                  <a:close/>
                </a:path>
                <a:path w="196850" h="346710">
                  <a:moveTo>
                    <a:pt x="184063" y="43306"/>
                  </a:moveTo>
                  <a:lnTo>
                    <a:pt x="180848" y="43306"/>
                  </a:lnTo>
                  <a:lnTo>
                    <a:pt x="181228" y="54228"/>
                  </a:lnTo>
                  <a:lnTo>
                    <a:pt x="184500" y="54228"/>
                  </a:lnTo>
                  <a:lnTo>
                    <a:pt x="184063" y="43306"/>
                  </a:lnTo>
                  <a:close/>
                </a:path>
                <a:path w="196850" h="346710">
                  <a:moveTo>
                    <a:pt x="184023" y="42290"/>
                  </a:moveTo>
                  <a:lnTo>
                    <a:pt x="177037" y="42671"/>
                  </a:lnTo>
                  <a:lnTo>
                    <a:pt x="162674" y="44361"/>
                  </a:lnTo>
                  <a:lnTo>
                    <a:pt x="171673" y="49147"/>
                  </a:lnTo>
                  <a:lnTo>
                    <a:pt x="180848" y="43306"/>
                  </a:lnTo>
                  <a:lnTo>
                    <a:pt x="184063" y="43306"/>
                  </a:lnTo>
                  <a:lnTo>
                    <a:pt x="184023" y="42290"/>
                  </a:lnTo>
                  <a:close/>
                </a:path>
                <a:path w="196850" h="346710">
                  <a:moveTo>
                    <a:pt x="106172" y="0"/>
                  </a:moveTo>
                  <a:lnTo>
                    <a:pt x="102362" y="1142"/>
                  </a:lnTo>
                  <a:lnTo>
                    <a:pt x="100711" y="4317"/>
                  </a:lnTo>
                  <a:lnTo>
                    <a:pt x="99060" y="7365"/>
                  </a:lnTo>
                  <a:lnTo>
                    <a:pt x="100330" y="11175"/>
                  </a:lnTo>
                  <a:lnTo>
                    <a:pt x="162674" y="44361"/>
                  </a:lnTo>
                  <a:lnTo>
                    <a:pt x="177037" y="42671"/>
                  </a:lnTo>
                  <a:lnTo>
                    <a:pt x="184023" y="42290"/>
                  </a:lnTo>
                  <a:lnTo>
                    <a:pt x="185852" y="42290"/>
                  </a:lnTo>
                  <a:lnTo>
                    <a:pt x="109347" y="1650"/>
                  </a:lnTo>
                  <a:lnTo>
                    <a:pt x="106172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742435" y="4428490"/>
            <a:ext cx="37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3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194175" y="4871973"/>
            <a:ext cx="37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6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714625" y="4359275"/>
            <a:ext cx="1987550" cy="2216785"/>
            <a:chOff x="2714625" y="4359275"/>
            <a:chExt cx="1987550" cy="2216785"/>
          </a:xfrm>
        </p:grpSpPr>
        <p:sp>
          <p:nvSpPr>
            <p:cNvPr id="35" name="object 35"/>
            <p:cNvSpPr/>
            <p:nvPr/>
          </p:nvSpPr>
          <p:spPr>
            <a:xfrm>
              <a:off x="4282439" y="4606036"/>
              <a:ext cx="408940" cy="311785"/>
            </a:xfrm>
            <a:custGeom>
              <a:avLst/>
              <a:gdLst/>
              <a:ahLst/>
              <a:cxnLst/>
              <a:rect l="l" t="t" r="r" b="b"/>
              <a:pathLst>
                <a:path w="408939" h="311785">
                  <a:moveTo>
                    <a:pt x="407923" y="213106"/>
                  </a:moveTo>
                  <a:lnTo>
                    <a:pt x="396113" y="213106"/>
                  </a:lnTo>
                  <a:lnTo>
                    <a:pt x="406146" y="220852"/>
                  </a:lnTo>
                  <a:lnTo>
                    <a:pt x="401955" y="226313"/>
                  </a:lnTo>
                  <a:lnTo>
                    <a:pt x="392314" y="236682"/>
                  </a:lnTo>
                  <a:lnTo>
                    <a:pt x="384048" y="303783"/>
                  </a:lnTo>
                  <a:lnTo>
                    <a:pt x="383667" y="307213"/>
                  </a:lnTo>
                  <a:lnTo>
                    <a:pt x="386080" y="310388"/>
                  </a:lnTo>
                  <a:lnTo>
                    <a:pt x="389509" y="310769"/>
                  </a:lnTo>
                  <a:lnTo>
                    <a:pt x="393064" y="311276"/>
                  </a:lnTo>
                  <a:lnTo>
                    <a:pt x="396239" y="308737"/>
                  </a:lnTo>
                  <a:lnTo>
                    <a:pt x="396621" y="305307"/>
                  </a:lnTo>
                  <a:lnTo>
                    <a:pt x="407923" y="213106"/>
                  </a:lnTo>
                  <a:close/>
                </a:path>
                <a:path w="408939" h="311785">
                  <a:moveTo>
                    <a:pt x="76862" y="22011"/>
                  </a:moveTo>
                  <a:lnTo>
                    <a:pt x="57150" y="67818"/>
                  </a:lnTo>
                  <a:lnTo>
                    <a:pt x="54816" y="105663"/>
                  </a:lnTo>
                  <a:lnTo>
                    <a:pt x="56007" y="122808"/>
                  </a:lnTo>
                  <a:lnTo>
                    <a:pt x="70104" y="175768"/>
                  </a:lnTo>
                  <a:lnTo>
                    <a:pt x="98551" y="223265"/>
                  </a:lnTo>
                  <a:lnTo>
                    <a:pt x="140588" y="262000"/>
                  </a:lnTo>
                  <a:lnTo>
                    <a:pt x="175640" y="281050"/>
                  </a:lnTo>
                  <a:lnTo>
                    <a:pt x="212598" y="292353"/>
                  </a:lnTo>
                  <a:lnTo>
                    <a:pt x="250444" y="296290"/>
                  </a:lnTo>
                  <a:lnTo>
                    <a:pt x="269367" y="295401"/>
                  </a:lnTo>
                  <a:lnTo>
                    <a:pt x="288036" y="292734"/>
                  </a:lnTo>
                  <a:lnTo>
                    <a:pt x="306450" y="288416"/>
                  </a:lnTo>
                  <a:lnTo>
                    <a:pt x="320627" y="283590"/>
                  </a:lnTo>
                  <a:lnTo>
                    <a:pt x="249936" y="283590"/>
                  </a:lnTo>
                  <a:lnTo>
                    <a:pt x="232156" y="282575"/>
                  </a:lnTo>
                  <a:lnTo>
                    <a:pt x="179959" y="269113"/>
                  </a:lnTo>
                  <a:lnTo>
                    <a:pt x="132842" y="240156"/>
                  </a:lnTo>
                  <a:lnTo>
                    <a:pt x="97662" y="200659"/>
                  </a:lnTo>
                  <a:lnTo>
                    <a:pt x="75692" y="154177"/>
                  </a:lnTo>
                  <a:lnTo>
                    <a:pt x="67496" y="104520"/>
                  </a:lnTo>
                  <a:lnTo>
                    <a:pt x="67538" y="99059"/>
                  </a:lnTo>
                  <a:lnTo>
                    <a:pt x="67818" y="86487"/>
                  </a:lnTo>
                  <a:lnTo>
                    <a:pt x="69723" y="69214"/>
                  </a:lnTo>
                  <a:lnTo>
                    <a:pt x="73406" y="52324"/>
                  </a:lnTo>
                  <a:lnTo>
                    <a:pt x="77326" y="39909"/>
                  </a:lnTo>
                  <a:lnTo>
                    <a:pt x="76862" y="22011"/>
                  </a:lnTo>
                  <a:close/>
                </a:path>
                <a:path w="408939" h="311785">
                  <a:moveTo>
                    <a:pt x="393520" y="226890"/>
                  </a:moveTo>
                  <a:lnTo>
                    <a:pt x="377754" y="233432"/>
                  </a:lnTo>
                  <a:lnTo>
                    <a:pt x="365506" y="244094"/>
                  </a:lnTo>
                  <a:lnTo>
                    <a:pt x="350774" y="254507"/>
                  </a:lnTo>
                  <a:lnTo>
                    <a:pt x="302387" y="276351"/>
                  </a:lnTo>
                  <a:lnTo>
                    <a:pt x="249936" y="283590"/>
                  </a:lnTo>
                  <a:lnTo>
                    <a:pt x="320627" y="283590"/>
                  </a:lnTo>
                  <a:lnTo>
                    <a:pt x="358267" y="264921"/>
                  </a:lnTo>
                  <a:lnTo>
                    <a:pt x="388493" y="240791"/>
                  </a:lnTo>
                  <a:lnTo>
                    <a:pt x="392314" y="236682"/>
                  </a:lnTo>
                  <a:lnTo>
                    <a:pt x="393520" y="226890"/>
                  </a:lnTo>
                  <a:close/>
                </a:path>
                <a:path w="408939" h="311785">
                  <a:moveTo>
                    <a:pt x="408686" y="206882"/>
                  </a:moveTo>
                  <a:lnTo>
                    <a:pt x="317119" y="244856"/>
                  </a:lnTo>
                  <a:lnTo>
                    <a:pt x="313944" y="246125"/>
                  </a:lnTo>
                  <a:lnTo>
                    <a:pt x="312420" y="249808"/>
                  </a:lnTo>
                  <a:lnTo>
                    <a:pt x="313689" y="253111"/>
                  </a:lnTo>
                  <a:lnTo>
                    <a:pt x="315087" y="256412"/>
                  </a:lnTo>
                  <a:lnTo>
                    <a:pt x="318770" y="257937"/>
                  </a:lnTo>
                  <a:lnTo>
                    <a:pt x="377754" y="233432"/>
                  </a:lnTo>
                  <a:lnTo>
                    <a:pt x="379222" y="232156"/>
                  </a:lnTo>
                  <a:lnTo>
                    <a:pt x="391795" y="218566"/>
                  </a:lnTo>
                  <a:lnTo>
                    <a:pt x="396113" y="213106"/>
                  </a:lnTo>
                  <a:lnTo>
                    <a:pt x="407923" y="213106"/>
                  </a:lnTo>
                  <a:lnTo>
                    <a:pt x="408686" y="206882"/>
                  </a:lnTo>
                  <a:close/>
                </a:path>
                <a:path w="408939" h="311785">
                  <a:moveTo>
                    <a:pt x="400060" y="216153"/>
                  </a:moveTo>
                  <a:lnTo>
                    <a:pt x="394843" y="216153"/>
                  </a:lnTo>
                  <a:lnTo>
                    <a:pt x="403479" y="222757"/>
                  </a:lnTo>
                  <a:lnTo>
                    <a:pt x="393520" y="226890"/>
                  </a:lnTo>
                  <a:lnTo>
                    <a:pt x="392314" y="236682"/>
                  </a:lnTo>
                  <a:lnTo>
                    <a:pt x="401955" y="226313"/>
                  </a:lnTo>
                  <a:lnTo>
                    <a:pt x="406146" y="220852"/>
                  </a:lnTo>
                  <a:lnTo>
                    <a:pt x="400060" y="216153"/>
                  </a:lnTo>
                  <a:close/>
                </a:path>
                <a:path w="408939" h="311785">
                  <a:moveTo>
                    <a:pt x="396113" y="213106"/>
                  </a:moveTo>
                  <a:lnTo>
                    <a:pt x="391795" y="218566"/>
                  </a:lnTo>
                  <a:lnTo>
                    <a:pt x="379222" y="232156"/>
                  </a:lnTo>
                  <a:lnTo>
                    <a:pt x="377754" y="233432"/>
                  </a:lnTo>
                  <a:lnTo>
                    <a:pt x="393520" y="226890"/>
                  </a:lnTo>
                  <a:lnTo>
                    <a:pt x="394843" y="216153"/>
                  </a:lnTo>
                  <a:lnTo>
                    <a:pt x="400060" y="216153"/>
                  </a:lnTo>
                  <a:lnTo>
                    <a:pt x="396113" y="213106"/>
                  </a:lnTo>
                  <a:close/>
                </a:path>
                <a:path w="408939" h="311785">
                  <a:moveTo>
                    <a:pt x="394843" y="216153"/>
                  </a:moveTo>
                  <a:lnTo>
                    <a:pt x="393520" y="226890"/>
                  </a:lnTo>
                  <a:lnTo>
                    <a:pt x="403479" y="222757"/>
                  </a:lnTo>
                  <a:lnTo>
                    <a:pt x="394843" y="216153"/>
                  </a:lnTo>
                  <a:close/>
                </a:path>
                <a:path w="408939" h="311785">
                  <a:moveTo>
                    <a:pt x="89228" y="7874"/>
                  </a:moveTo>
                  <a:lnTo>
                    <a:pt x="77343" y="7874"/>
                  </a:lnTo>
                  <a:lnTo>
                    <a:pt x="88519" y="14096"/>
                  </a:lnTo>
                  <a:lnTo>
                    <a:pt x="85725" y="18922"/>
                  </a:lnTo>
                  <a:lnTo>
                    <a:pt x="78739" y="35432"/>
                  </a:lnTo>
                  <a:lnTo>
                    <a:pt x="77326" y="39909"/>
                  </a:lnTo>
                  <a:lnTo>
                    <a:pt x="78867" y="99313"/>
                  </a:lnTo>
                  <a:lnTo>
                    <a:pt x="78994" y="102869"/>
                  </a:lnTo>
                  <a:lnTo>
                    <a:pt x="81787" y="105663"/>
                  </a:lnTo>
                  <a:lnTo>
                    <a:pt x="88900" y="105409"/>
                  </a:lnTo>
                  <a:lnTo>
                    <a:pt x="91694" y="102488"/>
                  </a:lnTo>
                  <a:lnTo>
                    <a:pt x="91567" y="99059"/>
                  </a:lnTo>
                  <a:lnTo>
                    <a:pt x="89228" y="7874"/>
                  </a:lnTo>
                  <a:close/>
                </a:path>
                <a:path w="408939" h="311785">
                  <a:moveTo>
                    <a:pt x="89026" y="0"/>
                  </a:moveTo>
                  <a:lnTo>
                    <a:pt x="4063" y="50926"/>
                  </a:lnTo>
                  <a:lnTo>
                    <a:pt x="1015" y="52705"/>
                  </a:lnTo>
                  <a:lnTo>
                    <a:pt x="0" y="56641"/>
                  </a:lnTo>
                  <a:lnTo>
                    <a:pt x="1777" y="59689"/>
                  </a:lnTo>
                  <a:lnTo>
                    <a:pt x="3683" y="62611"/>
                  </a:lnTo>
                  <a:lnTo>
                    <a:pt x="7493" y="63626"/>
                  </a:lnTo>
                  <a:lnTo>
                    <a:pt x="10540" y="61849"/>
                  </a:lnTo>
                  <a:lnTo>
                    <a:pt x="68494" y="27038"/>
                  </a:lnTo>
                  <a:lnTo>
                    <a:pt x="74040" y="13969"/>
                  </a:lnTo>
                  <a:lnTo>
                    <a:pt x="77343" y="7874"/>
                  </a:lnTo>
                  <a:lnTo>
                    <a:pt x="89228" y="7874"/>
                  </a:lnTo>
                  <a:lnTo>
                    <a:pt x="89026" y="0"/>
                  </a:lnTo>
                  <a:close/>
                </a:path>
                <a:path w="408939" h="311785">
                  <a:moveTo>
                    <a:pt x="83273" y="11175"/>
                  </a:moveTo>
                  <a:lnTo>
                    <a:pt x="76581" y="11175"/>
                  </a:lnTo>
                  <a:lnTo>
                    <a:pt x="86233" y="16382"/>
                  </a:lnTo>
                  <a:lnTo>
                    <a:pt x="76862" y="22011"/>
                  </a:lnTo>
                  <a:lnTo>
                    <a:pt x="77326" y="39909"/>
                  </a:lnTo>
                  <a:lnTo>
                    <a:pt x="78739" y="35432"/>
                  </a:lnTo>
                  <a:lnTo>
                    <a:pt x="85725" y="18922"/>
                  </a:lnTo>
                  <a:lnTo>
                    <a:pt x="88519" y="14096"/>
                  </a:lnTo>
                  <a:lnTo>
                    <a:pt x="83273" y="11175"/>
                  </a:lnTo>
                  <a:close/>
                </a:path>
                <a:path w="408939" h="311785">
                  <a:moveTo>
                    <a:pt x="77343" y="7874"/>
                  </a:moveTo>
                  <a:lnTo>
                    <a:pt x="74040" y="13969"/>
                  </a:lnTo>
                  <a:lnTo>
                    <a:pt x="68494" y="27038"/>
                  </a:lnTo>
                  <a:lnTo>
                    <a:pt x="76862" y="22011"/>
                  </a:lnTo>
                  <a:lnTo>
                    <a:pt x="76581" y="11175"/>
                  </a:lnTo>
                  <a:lnTo>
                    <a:pt x="83273" y="11175"/>
                  </a:lnTo>
                  <a:lnTo>
                    <a:pt x="77343" y="7874"/>
                  </a:lnTo>
                  <a:close/>
                </a:path>
                <a:path w="408939" h="311785">
                  <a:moveTo>
                    <a:pt x="76581" y="11175"/>
                  </a:moveTo>
                  <a:lnTo>
                    <a:pt x="76862" y="22011"/>
                  </a:lnTo>
                  <a:lnTo>
                    <a:pt x="86233" y="16382"/>
                  </a:lnTo>
                  <a:lnTo>
                    <a:pt x="76581" y="11175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17800" y="4362450"/>
              <a:ext cx="1981200" cy="2210435"/>
            </a:xfrm>
            <a:custGeom>
              <a:avLst/>
              <a:gdLst/>
              <a:ahLst/>
              <a:cxnLst/>
              <a:rect l="l" t="t" r="r" b="b"/>
              <a:pathLst>
                <a:path w="1981200" h="2210434">
                  <a:moveTo>
                    <a:pt x="1981200" y="0"/>
                  </a:moveTo>
                  <a:lnTo>
                    <a:pt x="0" y="1905025"/>
                  </a:lnTo>
                </a:path>
                <a:path w="1981200" h="2210434">
                  <a:moveTo>
                    <a:pt x="1981200" y="0"/>
                  </a:moveTo>
                  <a:lnTo>
                    <a:pt x="381000" y="2133625"/>
                  </a:lnTo>
                </a:path>
                <a:path w="1981200" h="2210434">
                  <a:moveTo>
                    <a:pt x="1981200" y="0"/>
                  </a:moveTo>
                  <a:lnTo>
                    <a:pt x="838200" y="2209825"/>
                  </a:lnTo>
                </a:path>
                <a:path w="1981200" h="2210434">
                  <a:moveTo>
                    <a:pt x="1981200" y="0"/>
                  </a:moveTo>
                  <a:lnTo>
                    <a:pt x="1371600" y="1981225"/>
                  </a:lnTo>
                </a:path>
                <a:path w="1981200" h="2210434">
                  <a:moveTo>
                    <a:pt x="1981200" y="0"/>
                  </a:moveTo>
                  <a:lnTo>
                    <a:pt x="1752600" y="182882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270628" y="308190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65575" y="323430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45002" y="3881069"/>
            <a:ext cx="1195705" cy="541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0">
              <a:lnSpc>
                <a:spcPts val="203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90</a:t>
            </a: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30"/>
              </a:lnSpc>
            </a:pPr>
            <a:r>
              <a:rPr sz="1800" spc="-5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68802" y="4897628"/>
            <a:ext cx="35496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5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0’</a:t>
            </a:r>
            <a:endParaRPr sz="1800">
              <a:latin typeface="Arial"/>
              <a:cs typeface="Arial"/>
            </a:endParaRPr>
          </a:p>
          <a:p>
            <a:pPr marL="165100">
              <a:lnSpc>
                <a:spcPts val="1985"/>
              </a:lnSpc>
            </a:pPr>
            <a:r>
              <a:rPr sz="1800" spc="-10" dirty="0">
                <a:latin typeface="Arial"/>
                <a:cs typeface="Arial"/>
              </a:rPr>
              <a:t>1’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727828" y="5609945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6’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366130" y="1311655"/>
            <a:ext cx="34232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(a) line of stroke of </a:t>
            </a:r>
            <a:r>
              <a:rPr sz="2400" dirty="0">
                <a:latin typeface="Arial"/>
                <a:cs typeface="Arial"/>
              </a:rPr>
              <a:t>the  follower passes </a:t>
            </a:r>
            <a:r>
              <a:rPr sz="2400" spc="-5" dirty="0">
                <a:latin typeface="Arial"/>
                <a:cs typeface="Arial"/>
              </a:rPr>
              <a:t>through  the axis of </a:t>
            </a:r>
            <a:r>
              <a:rPr sz="2400" dirty="0">
                <a:latin typeface="Arial"/>
                <a:cs typeface="Arial"/>
              </a:rPr>
              <a:t>the cam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shaft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429125" y="2928873"/>
            <a:ext cx="428625" cy="151130"/>
          </a:xfrm>
          <a:custGeom>
            <a:avLst/>
            <a:gdLst/>
            <a:ahLst/>
            <a:cxnLst/>
            <a:rect l="l" t="t" r="r" b="b"/>
            <a:pathLst>
              <a:path w="428625" h="151130">
                <a:moveTo>
                  <a:pt x="0" y="0"/>
                </a:moveTo>
                <a:lnTo>
                  <a:pt x="214375" y="142875"/>
                </a:lnTo>
              </a:path>
              <a:path w="428625" h="151130">
                <a:moveTo>
                  <a:pt x="257175" y="150875"/>
                </a:moveTo>
                <a:lnTo>
                  <a:pt x="428625" y="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610158" y="1673132"/>
            <a:ext cx="8534400" cy="5185122"/>
            <a:chOff x="610158" y="1673132"/>
            <a:chExt cx="8534400" cy="5185122"/>
          </a:xfrm>
        </p:grpSpPr>
        <p:sp>
          <p:nvSpPr>
            <p:cNvPr id="4" name="object 4"/>
            <p:cNvSpPr/>
            <p:nvPr/>
          </p:nvSpPr>
          <p:spPr>
            <a:xfrm>
              <a:off x="610158" y="6644259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70305" y="1673132"/>
              <a:ext cx="5060735" cy="45055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30" dirty="0">
                <a:solidFill>
                  <a:srgbClr val="17406C"/>
                </a:solidFill>
                <a:latin typeface="Arial"/>
                <a:cs typeface="Arial"/>
              </a:rPr>
              <a:t>NUMERICAL </a:t>
            </a:r>
            <a:r>
              <a:rPr sz="3600" b="1" spc="125" dirty="0">
                <a:solidFill>
                  <a:srgbClr val="17406C"/>
                </a:solidFill>
                <a:latin typeface="Arial"/>
                <a:cs typeface="Arial"/>
              </a:rPr>
              <a:t>EXAMPLE</a:t>
            </a:r>
            <a:r>
              <a:rPr sz="3600" b="1" spc="3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75" dirty="0">
                <a:solidFill>
                  <a:srgbClr val="17406C"/>
                </a:solidFill>
                <a:latin typeface="Arial"/>
                <a:cs typeface="Arial"/>
              </a:rPr>
              <a:t>-1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191" y="1170178"/>
            <a:ext cx="7047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Line of </a:t>
            </a:r>
            <a:r>
              <a:rPr sz="1800" dirty="0">
                <a:latin typeface="Arial"/>
                <a:cs typeface="Arial"/>
              </a:rPr>
              <a:t>stroke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10" dirty="0">
                <a:latin typeface="Arial"/>
                <a:cs typeface="Arial"/>
              </a:rPr>
              <a:t>follower </a:t>
            </a:r>
            <a:r>
              <a:rPr sz="1800" spc="-5" dirty="0">
                <a:latin typeface="Arial"/>
                <a:cs typeface="Arial"/>
              </a:rPr>
              <a:t>passes through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10" dirty="0">
                <a:latin typeface="Arial"/>
                <a:cs typeface="Arial"/>
              </a:rPr>
              <a:t>axis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dirty="0">
                <a:latin typeface="Arial"/>
                <a:cs typeface="Arial"/>
              </a:rPr>
              <a:t>the cam</a:t>
            </a:r>
            <a:r>
              <a:rPr sz="1800" spc="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shaft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16" y="6085433"/>
            <a:ext cx="392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1978025" y="885825"/>
            <a:ext cx="5340350" cy="5035550"/>
            <a:chOff x="1978025" y="885825"/>
            <a:chExt cx="5340350" cy="5035550"/>
          </a:xfrm>
        </p:grpSpPr>
        <p:sp>
          <p:nvSpPr>
            <p:cNvPr id="4" name="object 4"/>
            <p:cNvSpPr/>
            <p:nvPr/>
          </p:nvSpPr>
          <p:spPr>
            <a:xfrm>
              <a:off x="3429000" y="3512085"/>
              <a:ext cx="53340" cy="374650"/>
            </a:xfrm>
            <a:custGeom>
              <a:avLst/>
              <a:gdLst/>
              <a:ahLst/>
              <a:cxnLst/>
              <a:rect l="l" t="t" r="r" b="b"/>
              <a:pathLst>
                <a:path w="53339" h="374650">
                  <a:moveTo>
                    <a:pt x="0" y="374114"/>
                  </a:moveTo>
                  <a:lnTo>
                    <a:pt x="867" y="325552"/>
                  </a:lnTo>
                  <a:lnTo>
                    <a:pt x="3448" y="277442"/>
                  </a:lnTo>
                  <a:lnTo>
                    <a:pt x="7713" y="229813"/>
                  </a:lnTo>
                  <a:lnTo>
                    <a:pt x="13631" y="182698"/>
                  </a:lnTo>
                  <a:lnTo>
                    <a:pt x="21172" y="136128"/>
                  </a:lnTo>
                  <a:lnTo>
                    <a:pt x="30305" y="90134"/>
                  </a:lnTo>
                  <a:lnTo>
                    <a:pt x="41001" y="44747"/>
                  </a:lnTo>
                  <a:lnTo>
                    <a:pt x="53228" y="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69528" y="3246067"/>
              <a:ext cx="129230" cy="27871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29000" y="2590800"/>
              <a:ext cx="2514600" cy="2590800"/>
            </a:xfrm>
            <a:custGeom>
              <a:avLst/>
              <a:gdLst/>
              <a:ahLst/>
              <a:cxnLst/>
              <a:rect l="l" t="t" r="r" b="b"/>
              <a:pathLst>
                <a:path w="2514600" h="2590800">
                  <a:moveTo>
                    <a:pt x="157059" y="667967"/>
                  </a:moveTo>
                  <a:lnTo>
                    <a:pt x="179158" y="628568"/>
                  </a:lnTo>
                  <a:lnTo>
                    <a:pt x="202546" y="590058"/>
                  </a:lnTo>
                  <a:lnTo>
                    <a:pt x="227192" y="552468"/>
                  </a:lnTo>
                  <a:lnTo>
                    <a:pt x="253067" y="515831"/>
                  </a:lnTo>
                  <a:lnTo>
                    <a:pt x="280139" y="480177"/>
                  </a:lnTo>
                  <a:lnTo>
                    <a:pt x="308378" y="445538"/>
                  </a:lnTo>
                  <a:lnTo>
                    <a:pt x="337754" y="411944"/>
                  </a:lnTo>
                  <a:lnTo>
                    <a:pt x="368236" y="379428"/>
                  </a:lnTo>
                  <a:lnTo>
                    <a:pt x="399795" y="348020"/>
                  </a:lnTo>
                  <a:lnTo>
                    <a:pt x="432399" y="317752"/>
                  </a:lnTo>
                  <a:lnTo>
                    <a:pt x="466018" y="288656"/>
                  </a:lnTo>
                  <a:lnTo>
                    <a:pt x="500623" y="260762"/>
                  </a:lnTo>
                  <a:lnTo>
                    <a:pt x="536182" y="234101"/>
                  </a:lnTo>
                  <a:lnTo>
                    <a:pt x="572665" y="208706"/>
                  </a:lnTo>
                  <a:lnTo>
                    <a:pt x="610042" y="184608"/>
                  </a:lnTo>
                  <a:lnTo>
                    <a:pt x="648283" y="161837"/>
                  </a:lnTo>
                  <a:lnTo>
                    <a:pt x="687356" y="140425"/>
                  </a:lnTo>
                  <a:lnTo>
                    <a:pt x="727233" y="120404"/>
                  </a:lnTo>
                  <a:lnTo>
                    <a:pt x="767881" y="101804"/>
                  </a:lnTo>
                  <a:lnTo>
                    <a:pt x="809272" y="84657"/>
                  </a:lnTo>
                  <a:lnTo>
                    <a:pt x="851374" y="68995"/>
                  </a:lnTo>
                  <a:lnTo>
                    <a:pt x="894157" y="54849"/>
                  </a:lnTo>
                  <a:lnTo>
                    <a:pt x="937591" y="42249"/>
                  </a:lnTo>
                  <a:lnTo>
                    <a:pt x="981645" y="31228"/>
                  </a:lnTo>
                  <a:lnTo>
                    <a:pt x="1026290" y="21816"/>
                  </a:lnTo>
                  <a:lnTo>
                    <a:pt x="1071494" y="14046"/>
                  </a:lnTo>
                  <a:lnTo>
                    <a:pt x="1117227" y="7948"/>
                  </a:lnTo>
                  <a:lnTo>
                    <a:pt x="1163460" y="3553"/>
                  </a:lnTo>
                  <a:lnTo>
                    <a:pt x="1210161" y="893"/>
                  </a:lnTo>
                  <a:lnTo>
                    <a:pt x="1257300" y="0"/>
                  </a:lnTo>
                  <a:lnTo>
                    <a:pt x="1304438" y="893"/>
                  </a:lnTo>
                  <a:lnTo>
                    <a:pt x="1351139" y="3553"/>
                  </a:lnTo>
                  <a:lnTo>
                    <a:pt x="1397372" y="7948"/>
                  </a:lnTo>
                  <a:lnTo>
                    <a:pt x="1443105" y="14046"/>
                  </a:lnTo>
                  <a:lnTo>
                    <a:pt x="1488309" y="21816"/>
                  </a:lnTo>
                  <a:lnTo>
                    <a:pt x="1532954" y="31228"/>
                  </a:lnTo>
                  <a:lnTo>
                    <a:pt x="1577008" y="42249"/>
                  </a:lnTo>
                  <a:lnTo>
                    <a:pt x="1620442" y="54849"/>
                  </a:lnTo>
                  <a:lnTo>
                    <a:pt x="1663225" y="68995"/>
                  </a:lnTo>
                  <a:lnTo>
                    <a:pt x="1705327" y="84657"/>
                  </a:lnTo>
                  <a:lnTo>
                    <a:pt x="1746718" y="101804"/>
                  </a:lnTo>
                  <a:lnTo>
                    <a:pt x="1787366" y="120404"/>
                  </a:lnTo>
                  <a:lnTo>
                    <a:pt x="1827243" y="140425"/>
                  </a:lnTo>
                  <a:lnTo>
                    <a:pt x="1866316" y="161837"/>
                  </a:lnTo>
                  <a:lnTo>
                    <a:pt x="1904557" y="184608"/>
                  </a:lnTo>
                  <a:lnTo>
                    <a:pt x="1941934" y="208706"/>
                  </a:lnTo>
                  <a:lnTo>
                    <a:pt x="1978417" y="234101"/>
                  </a:lnTo>
                  <a:lnTo>
                    <a:pt x="2013976" y="260762"/>
                  </a:lnTo>
                  <a:lnTo>
                    <a:pt x="2048581" y="288656"/>
                  </a:lnTo>
                  <a:lnTo>
                    <a:pt x="2082200" y="317752"/>
                  </a:lnTo>
                  <a:lnTo>
                    <a:pt x="2114804" y="348020"/>
                  </a:lnTo>
                  <a:lnTo>
                    <a:pt x="2146363" y="379428"/>
                  </a:lnTo>
                  <a:lnTo>
                    <a:pt x="2176845" y="411944"/>
                  </a:lnTo>
                  <a:lnTo>
                    <a:pt x="2206221" y="445538"/>
                  </a:lnTo>
                  <a:lnTo>
                    <a:pt x="2234460" y="480177"/>
                  </a:lnTo>
                  <a:lnTo>
                    <a:pt x="2261532" y="515831"/>
                  </a:lnTo>
                  <a:lnTo>
                    <a:pt x="2287407" y="552468"/>
                  </a:lnTo>
                  <a:lnTo>
                    <a:pt x="2312053" y="590058"/>
                  </a:lnTo>
                  <a:lnTo>
                    <a:pt x="2335441" y="628568"/>
                  </a:lnTo>
                  <a:lnTo>
                    <a:pt x="2357540" y="667967"/>
                  </a:lnTo>
                  <a:lnTo>
                    <a:pt x="2378320" y="708224"/>
                  </a:lnTo>
                  <a:lnTo>
                    <a:pt x="2397751" y="749308"/>
                  </a:lnTo>
                  <a:lnTo>
                    <a:pt x="2415801" y="791188"/>
                  </a:lnTo>
                  <a:lnTo>
                    <a:pt x="2432442" y="833831"/>
                  </a:lnTo>
                  <a:lnTo>
                    <a:pt x="2447642" y="877207"/>
                  </a:lnTo>
                  <a:lnTo>
                    <a:pt x="2461371" y="921285"/>
                  </a:lnTo>
                  <a:lnTo>
                    <a:pt x="2473598" y="966033"/>
                  </a:lnTo>
                  <a:lnTo>
                    <a:pt x="2484294" y="1011419"/>
                  </a:lnTo>
                  <a:lnTo>
                    <a:pt x="2493427" y="1057413"/>
                  </a:lnTo>
                  <a:lnTo>
                    <a:pt x="2500968" y="1103983"/>
                  </a:lnTo>
                  <a:lnTo>
                    <a:pt x="2506886" y="1151099"/>
                  </a:lnTo>
                  <a:lnTo>
                    <a:pt x="2511151" y="1198727"/>
                  </a:lnTo>
                  <a:lnTo>
                    <a:pt x="2513732" y="1246838"/>
                  </a:lnTo>
                  <a:lnTo>
                    <a:pt x="2514600" y="1295400"/>
                  </a:lnTo>
                  <a:lnTo>
                    <a:pt x="2513732" y="1343961"/>
                  </a:lnTo>
                  <a:lnTo>
                    <a:pt x="2511151" y="1392072"/>
                  </a:lnTo>
                  <a:lnTo>
                    <a:pt x="2506886" y="1439700"/>
                  </a:lnTo>
                  <a:lnTo>
                    <a:pt x="2500968" y="1486816"/>
                  </a:lnTo>
                  <a:lnTo>
                    <a:pt x="2493427" y="1533386"/>
                  </a:lnTo>
                  <a:lnTo>
                    <a:pt x="2484294" y="1579380"/>
                  </a:lnTo>
                  <a:lnTo>
                    <a:pt x="2473598" y="1624766"/>
                  </a:lnTo>
                  <a:lnTo>
                    <a:pt x="2461371" y="1669514"/>
                  </a:lnTo>
                  <a:lnTo>
                    <a:pt x="2447642" y="1713592"/>
                  </a:lnTo>
                  <a:lnTo>
                    <a:pt x="2432442" y="1756968"/>
                  </a:lnTo>
                  <a:lnTo>
                    <a:pt x="2415801" y="1799611"/>
                  </a:lnTo>
                  <a:lnTo>
                    <a:pt x="2397751" y="1841491"/>
                  </a:lnTo>
                  <a:lnTo>
                    <a:pt x="2378320" y="1882575"/>
                  </a:lnTo>
                  <a:lnTo>
                    <a:pt x="2357540" y="1922832"/>
                  </a:lnTo>
                  <a:lnTo>
                    <a:pt x="2335441" y="1962231"/>
                  </a:lnTo>
                  <a:lnTo>
                    <a:pt x="2312053" y="2000741"/>
                  </a:lnTo>
                  <a:lnTo>
                    <a:pt x="2287407" y="2038331"/>
                  </a:lnTo>
                  <a:lnTo>
                    <a:pt x="2261532" y="2074968"/>
                  </a:lnTo>
                  <a:lnTo>
                    <a:pt x="2234460" y="2110622"/>
                  </a:lnTo>
                  <a:lnTo>
                    <a:pt x="2206221" y="2145261"/>
                  </a:lnTo>
                  <a:lnTo>
                    <a:pt x="2176845" y="2178855"/>
                  </a:lnTo>
                  <a:lnTo>
                    <a:pt x="2146363" y="2211371"/>
                  </a:lnTo>
                  <a:lnTo>
                    <a:pt x="2114804" y="2242779"/>
                  </a:lnTo>
                  <a:lnTo>
                    <a:pt x="2082200" y="2273047"/>
                  </a:lnTo>
                  <a:lnTo>
                    <a:pt x="2048581" y="2302143"/>
                  </a:lnTo>
                  <a:lnTo>
                    <a:pt x="2013976" y="2330037"/>
                  </a:lnTo>
                  <a:lnTo>
                    <a:pt x="1978417" y="2356698"/>
                  </a:lnTo>
                  <a:lnTo>
                    <a:pt x="1941934" y="2382093"/>
                  </a:lnTo>
                  <a:lnTo>
                    <a:pt x="1904557" y="2406191"/>
                  </a:lnTo>
                  <a:lnTo>
                    <a:pt x="1866316" y="2428962"/>
                  </a:lnTo>
                  <a:lnTo>
                    <a:pt x="1827243" y="2450374"/>
                  </a:lnTo>
                  <a:lnTo>
                    <a:pt x="1787366" y="2470395"/>
                  </a:lnTo>
                  <a:lnTo>
                    <a:pt x="1746718" y="2488995"/>
                  </a:lnTo>
                  <a:lnTo>
                    <a:pt x="1705327" y="2506142"/>
                  </a:lnTo>
                  <a:lnTo>
                    <a:pt x="1663225" y="2521804"/>
                  </a:lnTo>
                  <a:lnTo>
                    <a:pt x="1620442" y="2535950"/>
                  </a:lnTo>
                  <a:lnTo>
                    <a:pt x="1577008" y="2548550"/>
                  </a:lnTo>
                  <a:lnTo>
                    <a:pt x="1532954" y="2559571"/>
                  </a:lnTo>
                  <a:lnTo>
                    <a:pt x="1488309" y="2568983"/>
                  </a:lnTo>
                  <a:lnTo>
                    <a:pt x="1443105" y="2576753"/>
                  </a:lnTo>
                  <a:lnTo>
                    <a:pt x="1397372" y="2582851"/>
                  </a:lnTo>
                  <a:lnTo>
                    <a:pt x="1351139" y="2587246"/>
                  </a:lnTo>
                  <a:lnTo>
                    <a:pt x="1304438" y="2589906"/>
                  </a:lnTo>
                  <a:lnTo>
                    <a:pt x="1257300" y="2590800"/>
                  </a:lnTo>
                  <a:lnTo>
                    <a:pt x="1210161" y="2589906"/>
                  </a:lnTo>
                  <a:lnTo>
                    <a:pt x="1163460" y="2587246"/>
                  </a:lnTo>
                </a:path>
                <a:path w="2514600" h="2590800">
                  <a:moveTo>
                    <a:pt x="1163460" y="2587246"/>
                  </a:moveTo>
                  <a:lnTo>
                    <a:pt x="1117227" y="2582851"/>
                  </a:lnTo>
                  <a:lnTo>
                    <a:pt x="1071494" y="2576753"/>
                  </a:lnTo>
                  <a:lnTo>
                    <a:pt x="1026290" y="2568983"/>
                  </a:lnTo>
                  <a:lnTo>
                    <a:pt x="981645" y="2559571"/>
                  </a:lnTo>
                  <a:lnTo>
                    <a:pt x="937591" y="2548550"/>
                  </a:lnTo>
                  <a:lnTo>
                    <a:pt x="894157" y="2535950"/>
                  </a:lnTo>
                  <a:lnTo>
                    <a:pt x="851374" y="2521804"/>
                  </a:lnTo>
                  <a:lnTo>
                    <a:pt x="809272" y="2506142"/>
                  </a:lnTo>
                  <a:lnTo>
                    <a:pt x="767881" y="2488995"/>
                  </a:lnTo>
                  <a:lnTo>
                    <a:pt x="727233" y="2470395"/>
                  </a:lnTo>
                  <a:lnTo>
                    <a:pt x="687356" y="2450374"/>
                  </a:lnTo>
                  <a:lnTo>
                    <a:pt x="648283" y="2428962"/>
                  </a:lnTo>
                  <a:lnTo>
                    <a:pt x="610042" y="2406191"/>
                  </a:lnTo>
                  <a:lnTo>
                    <a:pt x="572665" y="2382093"/>
                  </a:lnTo>
                  <a:lnTo>
                    <a:pt x="536182" y="2356698"/>
                  </a:lnTo>
                  <a:lnTo>
                    <a:pt x="500623" y="2330037"/>
                  </a:lnTo>
                  <a:lnTo>
                    <a:pt x="466018" y="2302143"/>
                  </a:lnTo>
                  <a:lnTo>
                    <a:pt x="432399" y="2273047"/>
                  </a:lnTo>
                  <a:lnTo>
                    <a:pt x="399795" y="2242779"/>
                  </a:lnTo>
                  <a:lnTo>
                    <a:pt x="368236" y="2211371"/>
                  </a:lnTo>
                  <a:lnTo>
                    <a:pt x="337754" y="2178855"/>
                  </a:lnTo>
                  <a:lnTo>
                    <a:pt x="308378" y="2145261"/>
                  </a:lnTo>
                  <a:lnTo>
                    <a:pt x="280139" y="2110622"/>
                  </a:lnTo>
                  <a:lnTo>
                    <a:pt x="253067" y="2074968"/>
                  </a:lnTo>
                  <a:lnTo>
                    <a:pt x="227192" y="2038331"/>
                  </a:lnTo>
                  <a:lnTo>
                    <a:pt x="202546" y="2000741"/>
                  </a:lnTo>
                  <a:lnTo>
                    <a:pt x="179158" y="1962231"/>
                  </a:lnTo>
                  <a:lnTo>
                    <a:pt x="157059" y="1922832"/>
                  </a:lnTo>
                  <a:lnTo>
                    <a:pt x="136279" y="1882575"/>
                  </a:lnTo>
                  <a:lnTo>
                    <a:pt x="116848" y="1841491"/>
                  </a:lnTo>
                  <a:lnTo>
                    <a:pt x="98798" y="1799611"/>
                  </a:lnTo>
                  <a:lnTo>
                    <a:pt x="82157" y="1756968"/>
                  </a:lnTo>
                  <a:lnTo>
                    <a:pt x="66957" y="1713592"/>
                  </a:lnTo>
                  <a:lnTo>
                    <a:pt x="53228" y="1669514"/>
                  </a:lnTo>
                  <a:lnTo>
                    <a:pt x="41001" y="1624766"/>
                  </a:lnTo>
                  <a:lnTo>
                    <a:pt x="30305" y="1579380"/>
                  </a:lnTo>
                  <a:lnTo>
                    <a:pt x="21172" y="1533386"/>
                  </a:lnTo>
                  <a:lnTo>
                    <a:pt x="13631" y="1486816"/>
                  </a:lnTo>
                  <a:lnTo>
                    <a:pt x="7713" y="1439700"/>
                  </a:lnTo>
                  <a:lnTo>
                    <a:pt x="3448" y="1392072"/>
                  </a:lnTo>
                  <a:lnTo>
                    <a:pt x="867" y="1343961"/>
                  </a:lnTo>
                  <a:lnTo>
                    <a:pt x="0" y="12954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81200" y="3822700"/>
              <a:ext cx="5334000" cy="76200"/>
            </a:xfrm>
            <a:custGeom>
              <a:avLst/>
              <a:gdLst/>
              <a:ahLst/>
              <a:cxnLst/>
              <a:rect l="l" t="t" r="r" b="b"/>
              <a:pathLst>
                <a:path w="5334000" h="76200">
                  <a:moveTo>
                    <a:pt x="0" y="76200"/>
                  </a:moveTo>
                  <a:lnTo>
                    <a:pt x="5334000" y="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95900" y="889000"/>
              <a:ext cx="76200" cy="5029200"/>
            </a:xfrm>
            <a:custGeom>
              <a:avLst/>
              <a:gdLst/>
              <a:ahLst/>
              <a:cxnLst/>
              <a:rect l="l" t="t" r="r" b="b"/>
              <a:pathLst>
                <a:path w="76200" h="5029200">
                  <a:moveTo>
                    <a:pt x="0" y="0"/>
                  </a:moveTo>
                  <a:lnTo>
                    <a:pt x="76200" y="5029200"/>
                  </a:lnTo>
                </a:path>
              </a:pathLst>
            </a:custGeom>
            <a:ln w="63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67300" y="1143000"/>
              <a:ext cx="458470" cy="1600200"/>
            </a:xfrm>
            <a:custGeom>
              <a:avLst/>
              <a:gdLst/>
              <a:ahLst/>
              <a:cxnLst/>
              <a:rect l="l" t="t" r="r" b="b"/>
              <a:pathLst>
                <a:path w="458470" h="1600200">
                  <a:moveTo>
                    <a:pt x="0" y="0"/>
                  </a:moveTo>
                  <a:lnTo>
                    <a:pt x="457200" y="1650"/>
                  </a:lnTo>
                </a:path>
                <a:path w="458470" h="1600200">
                  <a:moveTo>
                    <a:pt x="457962" y="762"/>
                  </a:moveTo>
                  <a:lnTo>
                    <a:pt x="456438" y="1448562"/>
                  </a:lnTo>
                </a:path>
                <a:path w="458470" h="1600200">
                  <a:moveTo>
                    <a:pt x="266700" y="1600200"/>
                  </a:moveTo>
                  <a:lnTo>
                    <a:pt x="457200" y="1447800"/>
                  </a:lnTo>
                </a:path>
                <a:path w="458470" h="1600200">
                  <a:moveTo>
                    <a:pt x="1650" y="0"/>
                  </a:moveTo>
                  <a:lnTo>
                    <a:pt x="0" y="1447800"/>
                  </a:lnTo>
                </a:path>
                <a:path w="458470" h="1600200">
                  <a:moveTo>
                    <a:pt x="0" y="1447800"/>
                  </a:moveTo>
                  <a:lnTo>
                    <a:pt x="266700" y="16002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75300" y="4747386"/>
              <a:ext cx="977900" cy="103505"/>
            </a:xfrm>
            <a:custGeom>
              <a:avLst/>
              <a:gdLst/>
              <a:ahLst/>
              <a:cxnLst/>
              <a:rect l="l" t="t" r="r" b="b"/>
              <a:pathLst>
                <a:path w="977900" h="103504">
                  <a:moveTo>
                    <a:pt x="967200" y="45338"/>
                  </a:moveTo>
                  <a:lnTo>
                    <a:pt x="965326" y="45338"/>
                  </a:lnTo>
                  <a:lnTo>
                    <a:pt x="965326" y="58038"/>
                  </a:lnTo>
                  <a:lnTo>
                    <a:pt x="941841" y="58076"/>
                  </a:lnTo>
                  <a:lnTo>
                    <a:pt x="882903" y="92456"/>
                  </a:lnTo>
                  <a:lnTo>
                    <a:pt x="881888" y="96393"/>
                  </a:lnTo>
                  <a:lnTo>
                    <a:pt x="885444" y="102488"/>
                  </a:lnTo>
                  <a:lnTo>
                    <a:pt x="889380" y="103505"/>
                  </a:lnTo>
                  <a:lnTo>
                    <a:pt x="977900" y="51562"/>
                  </a:lnTo>
                  <a:lnTo>
                    <a:pt x="967200" y="45338"/>
                  </a:lnTo>
                  <a:close/>
                </a:path>
                <a:path w="977900" h="103504">
                  <a:moveTo>
                    <a:pt x="941879" y="45376"/>
                  </a:moveTo>
                  <a:lnTo>
                    <a:pt x="0" y="46862"/>
                  </a:lnTo>
                  <a:lnTo>
                    <a:pt x="0" y="59562"/>
                  </a:lnTo>
                  <a:lnTo>
                    <a:pt x="941841" y="58076"/>
                  </a:lnTo>
                  <a:lnTo>
                    <a:pt x="952769" y="51700"/>
                  </a:lnTo>
                  <a:lnTo>
                    <a:pt x="941879" y="45376"/>
                  </a:lnTo>
                  <a:close/>
                </a:path>
                <a:path w="977900" h="103504">
                  <a:moveTo>
                    <a:pt x="952769" y="51700"/>
                  </a:moveTo>
                  <a:lnTo>
                    <a:pt x="941841" y="58076"/>
                  </a:lnTo>
                  <a:lnTo>
                    <a:pt x="965326" y="58038"/>
                  </a:lnTo>
                  <a:lnTo>
                    <a:pt x="965326" y="57150"/>
                  </a:lnTo>
                  <a:lnTo>
                    <a:pt x="962151" y="57150"/>
                  </a:lnTo>
                  <a:lnTo>
                    <a:pt x="952769" y="51700"/>
                  </a:lnTo>
                  <a:close/>
                </a:path>
                <a:path w="977900" h="103504">
                  <a:moveTo>
                    <a:pt x="962151" y="46227"/>
                  </a:moveTo>
                  <a:lnTo>
                    <a:pt x="952769" y="51700"/>
                  </a:lnTo>
                  <a:lnTo>
                    <a:pt x="962151" y="57150"/>
                  </a:lnTo>
                  <a:lnTo>
                    <a:pt x="962151" y="46227"/>
                  </a:lnTo>
                  <a:close/>
                </a:path>
                <a:path w="977900" h="103504">
                  <a:moveTo>
                    <a:pt x="965326" y="46227"/>
                  </a:moveTo>
                  <a:lnTo>
                    <a:pt x="962151" y="46227"/>
                  </a:lnTo>
                  <a:lnTo>
                    <a:pt x="962151" y="57150"/>
                  </a:lnTo>
                  <a:lnTo>
                    <a:pt x="965326" y="57150"/>
                  </a:lnTo>
                  <a:lnTo>
                    <a:pt x="965326" y="46227"/>
                  </a:lnTo>
                  <a:close/>
                </a:path>
                <a:path w="977900" h="103504">
                  <a:moveTo>
                    <a:pt x="965326" y="45338"/>
                  </a:moveTo>
                  <a:lnTo>
                    <a:pt x="941879" y="45376"/>
                  </a:lnTo>
                  <a:lnTo>
                    <a:pt x="952769" y="51700"/>
                  </a:lnTo>
                  <a:lnTo>
                    <a:pt x="962151" y="46227"/>
                  </a:lnTo>
                  <a:lnTo>
                    <a:pt x="965326" y="46227"/>
                  </a:lnTo>
                  <a:lnTo>
                    <a:pt x="965326" y="45338"/>
                  </a:lnTo>
                  <a:close/>
                </a:path>
                <a:path w="977900" h="103504">
                  <a:moveTo>
                    <a:pt x="889253" y="0"/>
                  </a:moveTo>
                  <a:lnTo>
                    <a:pt x="885316" y="1143"/>
                  </a:lnTo>
                  <a:lnTo>
                    <a:pt x="883538" y="4063"/>
                  </a:lnTo>
                  <a:lnTo>
                    <a:pt x="881761" y="7112"/>
                  </a:lnTo>
                  <a:lnTo>
                    <a:pt x="882776" y="11049"/>
                  </a:lnTo>
                  <a:lnTo>
                    <a:pt x="941879" y="45376"/>
                  </a:lnTo>
                  <a:lnTo>
                    <a:pt x="967200" y="45338"/>
                  </a:lnTo>
                  <a:lnTo>
                    <a:pt x="889253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569709" y="4624273"/>
            <a:ext cx="22332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Base circle </a:t>
            </a:r>
            <a:r>
              <a:rPr sz="1800" spc="-10" dirty="0">
                <a:latin typeface="Arial"/>
                <a:cs typeface="Arial"/>
              </a:rPr>
              <a:t>Radius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40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mm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1728" y="2579370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7828" y="3837813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63592" y="3422650"/>
            <a:ext cx="475615" cy="287655"/>
          </a:xfrm>
          <a:custGeom>
            <a:avLst/>
            <a:gdLst/>
            <a:ahLst/>
            <a:cxnLst/>
            <a:rect l="l" t="t" r="r" b="b"/>
            <a:pathLst>
              <a:path w="475614" h="287654">
                <a:moveTo>
                  <a:pt x="7620" y="187832"/>
                </a:moveTo>
                <a:lnTo>
                  <a:pt x="1270" y="190881"/>
                </a:lnTo>
                <a:lnTo>
                  <a:pt x="0" y="194691"/>
                </a:lnTo>
                <a:lnTo>
                  <a:pt x="1524" y="197738"/>
                </a:lnTo>
                <a:lnTo>
                  <a:pt x="44069" y="287274"/>
                </a:lnTo>
                <a:lnTo>
                  <a:pt x="52527" y="275208"/>
                </a:lnTo>
                <a:lnTo>
                  <a:pt x="51435" y="275208"/>
                </a:lnTo>
                <a:lnTo>
                  <a:pt x="38862" y="274193"/>
                </a:lnTo>
                <a:lnTo>
                  <a:pt x="39370" y="268224"/>
                </a:lnTo>
                <a:lnTo>
                  <a:pt x="41316" y="251849"/>
                </a:lnTo>
                <a:lnTo>
                  <a:pt x="12954" y="192277"/>
                </a:lnTo>
                <a:lnTo>
                  <a:pt x="11430" y="189230"/>
                </a:lnTo>
                <a:lnTo>
                  <a:pt x="7620" y="187832"/>
                </a:lnTo>
                <a:close/>
              </a:path>
              <a:path w="475614" h="287654">
                <a:moveTo>
                  <a:pt x="41316" y="251849"/>
                </a:moveTo>
                <a:lnTo>
                  <a:pt x="39370" y="268224"/>
                </a:lnTo>
                <a:lnTo>
                  <a:pt x="38862" y="274193"/>
                </a:lnTo>
                <a:lnTo>
                  <a:pt x="51435" y="275208"/>
                </a:lnTo>
                <a:lnTo>
                  <a:pt x="51737" y="272033"/>
                </a:lnTo>
                <a:lnTo>
                  <a:pt x="50927" y="272033"/>
                </a:lnTo>
                <a:lnTo>
                  <a:pt x="40005" y="271018"/>
                </a:lnTo>
                <a:lnTo>
                  <a:pt x="46219" y="262146"/>
                </a:lnTo>
                <a:lnTo>
                  <a:pt x="41316" y="251849"/>
                </a:lnTo>
                <a:close/>
              </a:path>
              <a:path w="475614" h="287654">
                <a:moveTo>
                  <a:pt x="96520" y="195325"/>
                </a:moveTo>
                <a:lnTo>
                  <a:pt x="54415" y="250446"/>
                </a:lnTo>
                <a:lnTo>
                  <a:pt x="51435" y="275208"/>
                </a:lnTo>
                <a:lnTo>
                  <a:pt x="52527" y="275208"/>
                </a:lnTo>
                <a:lnTo>
                  <a:pt x="102997" y="203200"/>
                </a:lnTo>
                <a:lnTo>
                  <a:pt x="102362" y="199262"/>
                </a:lnTo>
                <a:lnTo>
                  <a:pt x="99441" y="197231"/>
                </a:lnTo>
                <a:lnTo>
                  <a:pt x="96520" y="195325"/>
                </a:lnTo>
                <a:close/>
              </a:path>
              <a:path w="475614" h="287654">
                <a:moveTo>
                  <a:pt x="46219" y="262146"/>
                </a:moveTo>
                <a:lnTo>
                  <a:pt x="40005" y="271018"/>
                </a:lnTo>
                <a:lnTo>
                  <a:pt x="50927" y="272033"/>
                </a:lnTo>
                <a:lnTo>
                  <a:pt x="46219" y="262146"/>
                </a:lnTo>
                <a:close/>
              </a:path>
              <a:path w="475614" h="287654">
                <a:moveTo>
                  <a:pt x="54415" y="250446"/>
                </a:moveTo>
                <a:lnTo>
                  <a:pt x="46219" y="262146"/>
                </a:lnTo>
                <a:lnTo>
                  <a:pt x="50927" y="272033"/>
                </a:lnTo>
                <a:lnTo>
                  <a:pt x="51737" y="272033"/>
                </a:lnTo>
                <a:lnTo>
                  <a:pt x="51943" y="269875"/>
                </a:lnTo>
                <a:lnTo>
                  <a:pt x="54102" y="252222"/>
                </a:lnTo>
                <a:lnTo>
                  <a:pt x="54415" y="250446"/>
                </a:lnTo>
                <a:close/>
              </a:path>
              <a:path w="475614" h="287654">
                <a:moveTo>
                  <a:pt x="271907" y="0"/>
                </a:moveTo>
                <a:lnTo>
                  <a:pt x="226187" y="5841"/>
                </a:lnTo>
                <a:lnTo>
                  <a:pt x="181483" y="24002"/>
                </a:lnTo>
                <a:lnTo>
                  <a:pt x="149352" y="45720"/>
                </a:lnTo>
                <a:lnTo>
                  <a:pt x="115697" y="78866"/>
                </a:lnTo>
                <a:lnTo>
                  <a:pt x="87249" y="118745"/>
                </a:lnTo>
                <a:lnTo>
                  <a:pt x="64770" y="164464"/>
                </a:lnTo>
                <a:lnTo>
                  <a:pt x="48641" y="214630"/>
                </a:lnTo>
                <a:lnTo>
                  <a:pt x="41316" y="251849"/>
                </a:lnTo>
                <a:lnTo>
                  <a:pt x="46219" y="262146"/>
                </a:lnTo>
                <a:lnTo>
                  <a:pt x="54415" y="250446"/>
                </a:lnTo>
                <a:lnTo>
                  <a:pt x="57150" y="234950"/>
                </a:lnTo>
                <a:lnTo>
                  <a:pt x="60960" y="217931"/>
                </a:lnTo>
                <a:lnTo>
                  <a:pt x="76454" y="169417"/>
                </a:lnTo>
                <a:lnTo>
                  <a:pt x="98044" y="125475"/>
                </a:lnTo>
                <a:lnTo>
                  <a:pt x="125095" y="87375"/>
                </a:lnTo>
                <a:lnTo>
                  <a:pt x="157099" y="55752"/>
                </a:lnTo>
                <a:lnTo>
                  <a:pt x="197485" y="29972"/>
                </a:lnTo>
                <a:lnTo>
                  <a:pt x="239649" y="15875"/>
                </a:lnTo>
                <a:lnTo>
                  <a:pt x="271526" y="12700"/>
                </a:lnTo>
                <a:lnTo>
                  <a:pt x="338512" y="12700"/>
                </a:lnTo>
                <a:lnTo>
                  <a:pt x="328295" y="9016"/>
                </a:lnTo>
                <a:lnTo>
                  <a:pt x="317119" y="5841"/>
                </a:lnTo>
                <a:lnTo>
                  <a:pt x="306070" y="3301"/>
                </a:lnTo>
                <a:lnTo>
                  <a:pt x="294640" y="1524"/>
                </a:lnTo>
                <a:lnTo>
                  <a:pt x="283337" y="380"/>
                </a:lnTo>
                <a:lnTo>
                  <a:pt x="271907" y="0"/>
                </a:lnTo>
                <a:close/>
              </a:path>
              <a:path w="475614" h="287654">
                <a:moveTo>
                  <a:pt x="389382" y="84962"/>
                </a:moveTo>
                <a:lnTo>
                  <a:pt x="385445" y="85725"/>
                </a:lnTo>
                <a:lnTo>
                  <a:pt x="383413" y="88646"/>
                </a:lnTo>
                <a:lnTo>
                  <a:pt x="381508" y="91566"/>
                </a:lnTo>
                <a:lnTo>
                  <a:pt x="382270" y="95503"/>
                </a:lnTo>
                <a:lnTo>
                  <a:pt x="385191" y="97409"/>
                </a:lnTo>
                <a:lnTo>
                  <a:pt x="467360" y="152908"/>
                </a:lnTo>
                <a:lnTo>
                  <a:pt x="468037" y="144272"/>
                </a:lnTo>
                <a:lnTo>
                  <a:pt x="456057" y="144272"/>
                </a:lnTo>
                <a:lnTo>
                  <a:pt x="455168" y="142366"/>
                </a:lnTo>
                <a:lnTo>
                  <a:pt x="448564" y="130048"/>
                </a:lnTo>
                <a:lnTo>
                  <a:pt x="443518" y="121516"/>
                </a:lnTo>
                <a:lnTo>
                  <a:pt x="392303" y="86867"/>
                </a:lnTo>
                <a:lnTo>
                  <a:pt x="389382" y="84962"/>
                </a:lnTo>
                <a:close/>
              </a:path>
              <a:path w="475614" h="287654">
                <a:moveTo>
                  <a:pt x="443518" y="121516"/>
                </a:moveTo>
                <a:lnTo>
                  <a:pt x="448657" y="130222"/>
                </a:lnTo>
                <a:lnTo>
                  <a:pt x="455168" y="142366"/>
                </a:lnTo>
                <a:lnTo>
                  <a:pt x="456057" y="144272"/>
                </a:lnTo>
                <a:lnTo>
                  <a:pt x="463044" y="140970"/>
                </a:lnTo>
                <a:lnTo>
                  <a:pt x="455549" y="140970"/>
                </a:lnTo>
                <a:lnTo>
                  <a:pt x="456387" y="130222"/>
                </a:lnTo>
                <a:lnTo>
                  <a:pt x="443518" y="121516"/>
                </a:lnTo>
                <a:close/>
              </a:path>
              <a:path w="475614" h="287654">
                <a:moveTo>
                  <a:pt x="465836" y="46989"/>
                </a:moveTo>
                <a:lnTo>
                  <a:pt x="462788" y="49529"/>
                </a:lnTo>
                <a:lnTo>
                  <a:pt x="462447" y="52704"/>
                </a:lnTo>
                <a:lnTo>
                  <a:pt x="457203" y="119763"/>
                </a:lnTo>
                <a:lnTo>
                  <a:pt x="459740" y="124078"/>
                </a:lnTo>
                <a:lnTo>
                  <a:pt x="467614" y="138811"/>
                </a:lnTo>
                <a:lnTo>
                  <a:pt x="456057" y="144272"/>
                </a:lnTo>
                <a:lnTo>
                  <a:pt x="468037" y="144272"/>
                </a:lnTo>
                <a:lnTo>
                  <a:pt x="475361" y="50546"/>
                </a:lnTo>
                <a:lnTo>
                  <a:pt x="472821" y="47498"/>
                </a:lnTo>
                <a:lnTo>
                  <a:pt x="465836" y="46989"/>
                </a:lnTo>
                <a:close/>
              </a:path>
              <a:path w="475614" h="287654">
                <a:moveTo>
                  <a:pt x="456387" y="130222"/>
                </a:moveTo>
                <a:lnTo>
                  <a:pt x="455549" y="140970"/>
                </a:lnTo>
                <a:lnTo>
                  <a:pt x="465328" y="136271"/>
                </a:lnTo>
                <a:lnTo>
                  <a:pt x="456387" y="130222"/>
                </a:lnTo>
                <a:close/>
              </a:path>
              <a:path w="475614" h="287654">
                <a:moveTo>
                  <a:pt x="457203" y="119763"/>
                </a:moveTo>
                <a:lnTo>
                  <a:pt x="456387" y="130222"/>
                </a:lnTo>
                <a:lnTo>
                  <a:pt x="465328" y="136271"/>
                </a:lnTo>
                <a:lnTo>
                  <a:pt x="455549" y="140970"/>
                </a:lnTo>
                <a:lnTo>
                  <a:pt x="463044" y="140970"/>
                </a:lnTo>
                <a:lnTo>
                  <a:pt x="467614" y="138811"/>
                </a:lnTo>
                <a:lnTo>
                  <a:pt x="459740" y="124078"/>
                </a:lnTo>
                <a:lnTo>
                  <a:pt x="457203" y="119763"/>
                </a:lnTo>
                <a:close/>
              </a:path>
              <a:path w="475614" h="287654">
                <a:moveTo>
                  <a:pt x="338512" y="12700"/>
                </a:moveTo>
                <a:lnTo>
                  <a:pt x="271526" y="12700"/>
                </a:lnTo>
                <a:lnTo>
                  <a:pt x="282067" y="13080"/>
                </a:lnTo>
                <a:lnTo>
                  <a:pt x="292735" y="14097"/>
                </a:lnTo>
                <a:lnTo>
                  <a:pt x="334264" y="24637"/>
                </a:lnTo>
                <a:lnTo>
                  <a:pt x="373761" y="45847"/>
                </a:lnTo>
                <a:lnTo>
                  <a:pt x="409829" y="77215"/>
                </a:lnTo>
                <a:lnTo>
                  <a:pt x="434086" y="107061"/>
                </a:lnTo>
                <a:lnTo>
                  <a:pt x="443518" y="121516"/>
                </a:lnTo>
                <a:lnTo>
                  <a:pt x="456387" y="130222"/>
                </a:lnTo>
                <a:lnTo>
                  <a:pt x="436626" y="89026"/>
                </a:lnTo>
                <a:lnTo>
                  <a:pt x="410337" y="59436"/>
                </a:lnTo>
                <a:lnTo>
                  <a:pt x="371094" y="28955"/>
                </a:lnTo>
                <a:lnTo>
                  <a:pt x="339217" y="12953"/>
                </a:lnTo>
                <a:lnTo>
                  <a:pt x="338512" y="1270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70628" y="3227070"/>
            <a:ext cx="37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90</a:t>
            </a: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70350" y="3557651"/>
            <a:ext cx="196850" cy="346710"/>
          </a:xfrm>
          <a:custGeom>
            <a:avLst/>
            <a:gdLst/>
            <a:ahLst/>
            <a:cxnLst/>
            <a:rect l="l" t="t" r="r" b="b"/>
            <a:pathLst>
              <a:path w="196850" h="346710">
                <a:moveTo>
                  <a:pt x="77201" y="326465"/>
                </a:moveTo>
                <a:lnTo>
                  <a:pt x="5969" y="334010"/>
                </a:lnTo>
                <a:lnTo>
                  <a:pt x="3428" y="337057"/>
                </a:lnTo>
                <a:lnTo>
                  <a:pt x="4190" y="344043"/>
                </a:lnTo>
                <a:lnTo>
                  <a:pt x="7238" y="346582"/>
                </a:lnTo>
                <a:lnTo>
                  <a:pt x="103269" y="336550"/>
                </a:lnTo>
                <a:lnTo>
                  <a:pt x="95250" y="336550"/>
                </a:lnTo>
                <a:lnTo>
                  <a:pt x="83438" y="330326"/>
                </a:lnTo>
                <a:lnTo>
                  <a:pt x="77201" y="326465"/>
                </a:lnTo>
                <a:close/>
              </a:path>
              <a:path w="196850" h="346710">
                <a:moveTo>
                  <a:pt x="86377" y="325496"/>
                </a:moveTo>
                <a:lnTo>
                  <a:pt x="77201" y="326465"/>
                </a:lnTo>
                <a:lnTo>
                  <a:pt x="83438" y="330326"/>
                </a:lnTo>
                <a:lnTo>
                  <a:pt x="95250" y="336550"/>
                </a:lnTo>
                <a:lnTo>
                  <a:pt x="96246" y="334391"/>
                </a:lnTo>
                <a:lnTo>
                  <a:pt x="92710" y="334391"/>
                </a:lnTo>
                <a:lnTo>
                  <a:pt x="86377" y="325496"/>
                </a:lnTo>
                <a:close/>
              </a:path>
              <a:path w="196850" h="346710">
                <a:moveTo>
                  <a:pt x="45847" y="251713"/>
                </a:moveTo>
                <a:lnTo>
                  <a:pt x="42925" y="253746"/>
                </a:lnTo>
                <a:lnTo>
                  <a:pt x="40132" y="255778"/>
                </a:lnTo>
                <a:lnTo>
                  <a:pt x="39497" y="259715"/>
                </a:lnTo>
                <a:lnTo>
                  <a:pt x="41528" y="262509"/>
                </a:lnTo>
                <a:lnTo>
                  <a:pt x="75446" y="310144"/>
                </a:lnTo>
                <a:lnTo>
                  <a:pt x="80010" y="313309"/>
                </a:lnTo>
                <a:lnTo>
                  <a:pt x="90042" y="319531"/>
                </a:lnTo>
                <a:lnTo>
                  <a:pt x="100584" y="324993"/>
                </a:lnTo>
                <a:lnTo>
                  <a:pt x="95250" y="336550"/>
                </a:lnTo>
                <a:lnTo>
                  <a:pt x="103269" y="336550"/>
                </a:lnTo>
                <a:lnTo>
                  <a:pt x="109347" y="335915"/>
                </a:lnTo>
                <a:lnTo>
                  <a:pt x="51815" y="255143"/>
                </a:lnTo>
                <a:lnTo>
                  <a:pt x="49784" y="252349"/>
                </a:lnTo>
                <a:lnTo>
                  <a:pt x="45847" y="251713"/>
                </a:lnTo>
                <a:close/>
              </a:path>
              <a:path w="196850" h="346710">
                <a:moveTo>
                  <a:pt x="97154" y="324357"/>
                </a:moveTo>
                <a:lnTo>
                  <a:pt x="86377" y="325496"/>
                </a:lnTo>
                <a:lnTo>
                  <a:pt x="92710" y="334391"/>
                </a:lnTo>
                <a:lnTo>
                  <a:pt x="97154" y="324357"/>
                </a:lnTo>
                <a:close/>
              </a:path>
              <a:path w="196850" h="346710">
                <a:moveTo>
                  <a:pt x="99358" y="324357"/>
                </a:moveTo>
                <a:lnTo>
                  <a:pt x="97154" y="324357"/>
                </a:lnTo>
                <a:lnTo>
                  <a:pt x="92710" y="334391"/>
                </a:lnTo>
                <a:lnTo>
                  <a:pt x="96246" y="334391"/>
                </a:lnTo>
                <a:lnTo>
                  <a:pt x="100584" y="324993"/>
                </a:lnTo>
                <a:lnTo>
                  <a:pt x="99358" y="324357"/>
                </a:lnTo>
                <a:close/>
              </a:path>
              <a:path w="196850" h="346710">
                <a:moveTo>
                  <a:pt x="162726" y="44337"/>
                </a:moveTo>
                <a:lnTo>
                  <a:pt x="120903" y="54101"/>
                </a:lnTo>
                <a:lnTo>
                  <a:pt x="72389" y="77597"/>
                </a:lnTo>
                <a:lnTo>
                  <a:pt x="34289" y="110998"/>
                </a:lnTo>
                <a:lnTo>
                  <a:pt x="9144" y="152526"/>
                </a:lnTo>
                <a:lnTo>
                  <a:pt x="0" y="200151"/>
                </a:lnTo>
                <a:lnTo>
                  <a:pt x="508" y="211328"/>
                </a:lnTo>
                <a:lnTo>
                  <a:pt x="11557" y="254254"/>
                </a:lnTo>
                <a:lnTo>
                  <a:pt x="36322" y="292354"/>
                </a:lnTo>
                <a:lnTo>
                  <a:pt x="72771" y="323723"/>
                </a:lnTo>
                <a:lnTo>
                  <a:pt x="77201" y="326465"/>
                </a:lnTo>
                <a:lnTo>
                  <a:pt x="86377" y="325496"/>
                </a:lnTo>
                <a:lnTo>
                  <a:pt x="75446" y="310144"/>
                </a:lnTo>
                <a:lnTo>
                  <a:pt x="70485" y="306705"/>
                </a:lnTo>
                <a:lnTo>
                  <a:pt x="61722" y="299719"/>
                </a:lnTo>
                <a:lnTo>
                  <a:pt x="33274" y="267462"/>
                </a:lnTo>
                <a:lnTo>
                  <a:pt x="16637" y="230631"/>
                </a:lnTo>
                <a:lnTo>
                  <a:pt x="12700" y="200913"/>
                </a:lnTo>
                <a:lnTo>
                  <a:pt x="13588" y="186181"/>
                </a:lnTo>
                <a:lnTo>
                  <a:pt x="26670" y="144525"/>
                </a:lnTo>
                <a:lnTo>
                  <a:pt x="54101" y="108457"/>
                </a:lnTo>
                <a:lnTo>
                  <a:pt x="93090" y="79882"/>
                </a:lnTo>
                <a:lnTo>
                  <a:pt x="141477" y="61213"/>
                </a:lnTo>
                <a:lnTo>
                  <a:pt x="158136" y="57763"/>
                </a:lnTo>
                <a:lnTo>
                  <a:pt x="171723" y="49114"/>
                </a:lnTo>
                <a:lnTo>
                  <a:pt x="162726" y="44337"/>
                </a:lnTo>
                <a:close/>
              </a:path>
              <a:path w="196850" h="346710">
                <a:moveTo>
                  <a:pt x="75446" y="310144"/>
                </a:moveTo>
                <a:lnTo>
                  <a:pt x="86377" y="325496"/>
                </a:lnTo>
                <a:lnTo>
                  <a:pt x="97154" y="324357"/>
                </a:lnTo>
                <a:lnTo>
                  <a:pt x="99358" y="324357"/>
                </a:lnTo>
                <a:lnTo>
                  <a:pt x="90042" y="319531"/>
                </a:lnTo>
                <a:lnTo>
                  <a:pt x="80010" y="313309"/>
                </a:lnTo>
                <a:lnTo>
                  <a:pt x="75446" y="310144"/>
                </a:lnTo>
                <a:close/>
              </a:path>
              <a:path w="196850" h="346710">
                <a:moveTo>
                  <a:pt x="185882" y="42290"/>
                </a:moveTo>
                <a:lnTo>
                  <a:pt x="184023" y="42290"/>
                </a:lnTo>
                <a:lnTo>
                  <a:pt x="184530" y="54991"/>
                </a:lnTo>
                <a:lnTo>
                  <a:pt x="177673" y="55244"/>
                </a:lnTo>
                <a:lnTo>
                  <a:pt x="106425" y="90678"/>
                </a:lnTo>
                <a:lnTo>
                  <a:pt x="102615" y="96519"/>
                </a:lnTo>
                <a:lnTo>
                  <a:pt x="106425" y="102362"/>
                </a:lnTo>
                <a:lnTo>
                  <a:pt x="110362" y="103250"/>
                </a:lnTo>
                <a:lnTo>
                  <a:pt x="113284" y="101346"/>
                </a:lnTo>
                <a:lnTo>
                  <a:pt x="196850" y="48133"/>
                </a:lnTo>
                <a:lnTo>
                  <a:pt x="185882" y="42290"/>
                </a:lnTo>
                <a:close/>
              </a:path>
              <a:path w="196850" h="346710">
                <a:moveTo>
                  <a:pt x="171723" y="49114"/>
                </a:moveTo>
                <a:lnTo>
                  <a:pt x="158136" y="57763"/>
                </a:lnTo>
                <a:lnTo>
                  <a:pt x="159258" y="57531"/>
                </a:lnTo>
                <a:lnTo>
                  <a:pt x="177673" y="55244"/>
                </a:lnTo>
                <a:lnTo>
                  <a:pt x="184530" y="54991"/>
                </a:lnTo>
                <a:lnTo>
                  <a:pt x="184500" y="54229"/>
                </a:lnTo>
                <a:lnTo>
                  <a:pt x="181355" y="54229"/>
                </a:lnTo>
                <a:lnTo>
                  <a:pt x="171723" y="49114"/>
                </a:lnTo>
                <a:close/>
              </a:path>
              <a:path w="196850" h="346710">
                <a:moveTo>
                  <a:pt x="180848" y="43307"/>
                </a:moveTo>
                <a:lnTo>
                  <a:pt x="171723" y="49114"/>
                </a:lnTo>
                <a:lnTo>
                  <a:pt x="181355" y="54229"/>
                </a:lnTo>
                <a:lnTo>
                  <a:pt x="180848" y="43307"/>
                </a:lnTo>
                <a:close/>
              </a:path>
              <a:path w="196850" h="346710">
                <a:moveTo>
                  <a:pt x="184063" y="43307"/>
                </a:moveTo>
                <a:lnTo>
                  <a:pt x="180848" y="43307"/>
                </a:lnTo>
                <a:lnTo>
                  <a:pt x="181355" y="54229"/>
                </a:lnTo>
                <a:lnTo>
                  <a:pt x="184500" y="54229"/>
                </a:lnTo>
                <a:lnTo>
                  <a:pt x="184063" y="43307"/>
                </a:lnTo>
                <a:close/>
              </a:path>
              <a:path w="196850" h="346710">
                <a:moveTo>
                  <a:pt x="184023" y="42290"/>
                </a:moveTo>
                <a:lnTo>
                  <a:pt x="177164" y="42545"/>
                </a:lnTo>
                <a:lnTo>
                  <a:pt x="162726" y="44337"/>
                </a:lnTo>
                <a:lnTo>
                  <a:pt x="171723" y="49114"/>
                </a:lnTo>
                <a:lnTo>
                  <a:pt x="180848" y="43307"/>
                </a:lnTo>
                <a:lnTo>
                  <a:pt x="184063" y="43307"/>
                </a:lnTo>
                <a:lnTo>
                  <a:pt x="184023" y="42290"/>
                </a:lnTo>
                <a:close/>
              </a:path>
              <a:path w="196850" h="346710">
                <a:moveTo>
                  <a:pt x="106299" y="0"/>
                </a:moveTo>
                <a:lnTo>
                  <a:pt x="102488" y="1143"/>
                </a:lnTo>
                <a:lnTo>
                  <a:pt x="100837" y="4190"/>
                </a:lnTo>
                <a:lnTo>
                  <a:pt x="99187" y="7365"/>
                </a:lnTo>
                <a:lnTo>
                  <a:pt x="100329" y="11175"/>
                </a:lnTo>
                <a:lnTo>
                  <a:pt x="103377" y="12826"/>
                </a:lnTo>
                <a:lnTo>
                  <a:pt x="162726" y="44337"/>
                </a:lnTo>
                <a:lnTo>
                  <a:pt x="177164" y="42545"/>
                </a:lnTo>
                <a:lnTo>
                  <a:pt x="184023" y="42290"/>
                </a:lnTo>
                <a:lnTo>
                  <a:pt x="185882" y="42290"/>
                </a:lnTo>
                <a:lnTo>
                  <a:pt x="109347" y="1524"/>
                </a:lnTo>
                <a:lnTo>
                  <a:pt x="106299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691890" y="3620770"/>
            <a:ext cx="37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30</a:t>
            </a: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03675" y="4166996"/>
            <a:ext cx="37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60</a:t>
            </a: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091940" y="3901185"/>
            <a:ext cx="408940" cy="311785"/>
          </a:xfrm>
          <a:custGeom>
            <a:avLst/>
            <a:gdLst/>
            <a:ahLst/>
            <a:cxnLst/>
            <a:rect l="l" t="t" r="r" b="b"/>
            <a:pathLst>
              <a:path w="408939" h="311785">
                <a:moveTo>
                  <a:pt x="407923" y="213106"/>
                </a:moveTo>
                <a:lnTo>
                  <a:pt x="396113" y="213106"/>
                </a:lnTo>
                <a:lnTo>
                  <a:pt x="406146" y="220852"/>
                </a:lnTo>
                <a:lnTo>
                  <a:pt x="401955" y="226313"/>
                </a:lnTo>
                <a:lnTo>
                  <a:pt x="392314" y="236682"/>
                </a:lnTo>
                <a:lnTo>
                  <a:pt x="384048" y="303783"/>
                </a:lnTo>
                <a:lnTo>
                  <a:pt x="383667" y="307213"/>
                </a:lnTo>
                <a:lnTo>
                  <a:pt x="386080" y="310388"/>
                </a:lnTo>
                <a:lnTo>
                  <a:pt x="389509" y="310769"/>
                </a:lnTo>
                <a:lnTo>
                  <a:pt x="393064" y="311276"/>
                </a:lnTo>
                <a:lnTo>
                  <a:pt x="396239" y="308737"/>
                </a:lnTo>
                <a:lnTo>
                  <a:pt x="396621" y="305307"/>
                </a:lnTo>
                <a:lnTo>
                  <a:pt x="407923" y="213106"/>
                </a:lnTo>
                <a:close/>
              </a:path>
              <a:path w="408939" h="311785">
                <a:moveTo>
                  <a:pt x="76862" y="22011"/>
                </a:moveTo>
                <a:lnTo>
                  <a:pt x="57150" y="67690"/>
                </a:lnTo>
                <a:lnTo>
                  <a:pt x="54816" y="105663"/>
                </a:lnTo>
                <a:lnTo>
                  <a:pt x="56007" y="122808"/>
                </a:lnTo>
                <a:lnTo>
                  <a:pt x="70104" y="175768"/>
                </a:lnTo>
                <a:lnTo>
                  <a:pt x="98551" y="223265"/>
                </a:lnTo>
                <a:lnTo>
                  <a:pt x="140588" y="262000"/>
                </a:lnTo>
                <a:lnTo>
                  <a:pt x="175640" y="281050"/>
                </a:lnTo>
                <a:lnTo>
                  <a:pt x="212598" y="292353"/>
                </a:lnTo>
                <a:lnTo>
                  <a:pt x="250571" y="296290"/>
                </a:lnTo>
                <a:lnTo>
                  <a:pt x="269367" y="295401"/>
                </a:lnTo>
                <a:lnTo>
                  <a:pt x="288036" y="292734"/>
                </a:lnTo>
                <a:lnTo>
                  <a:pt x="306450" y="288416"/>
                </a:lnTo>
                <a:lnTo>
                  <a:pt x="320338" y="283590"/>
                </a:lnTo>
                <a:lnTo>
                  <a:pt x="249936" y="283590"/>
                </a:lnTo>
                <a:lnTo>
                  <a:pt x="232156" y="282575"/>
                </a:lnTo>
                <a:lnTo>
                  <a:pt x="179959" y="269113"/>
                </a:lnTo>
                <a:lnTo>
                  <a:pt x="132842" y="240156"/>
                </a:lnTo>
                <a:lnTo>
                  <a:pt x="97662" y="200659"/>
                </a:lnTo>
                <a:lnTo>
                  <a:pt x="75692" y="154177"/>
                </a:lnTo>
                <a:lnTo>
                  <a:pt x="67496" y="104520"/>
                </a:lnTo>
                <a:lnTo>
                  <a:pt x="67537" y="99059"/>
                </a:lnTo>
                <a:lnTo>
                  <a:pt x="67818" y="86359"/>
                </a:lnTo>
                <a:lnTo>
                  <a:pt x="69723" y="69214"/>
                </a:lnTo>
                <a:lnTo>
                  <a:pt x="73406" y="52196"/>
                </a:lnTo>
                <a:lnTo>
                  <a:pt x="77325" y="39878"/>
                </a:lnTo>
                <a:lnTo>
                  <a:pt x="76862" y="22011"/>
                </a:lnTo>
                <a:close/>
              </a:path>
              <a:path w="408939" h="311785">
                <a:moveTo>
                  <a:pt x="393520" y="226890"/>
                </a:moveTo>
                <a:lnTo>
                  <a:pt x="377754" y="233432"/>
                </a:lnTo>
                <a:lnTo>
                  <a:pt x="365506" y="244094"/>
                </a:lnTo>
                <a:lnTo>
                  <a:pt x="350900" y="254381"/>
                </a:lnTo>
                <a:lnTo>
                  <a:pt x="302387" y="276351"/>
                </a:lnTo>
                <a:lnTo>
                  <a:pt x="249936" y="283590"/>
                </a:lnTo>
                <a:lnTo>
                  <a:pt x="320338" y="283590"/>
                </a:lnTo>
                <a:lnTo>
                  <a:pt x="358139" y="264794"/>
                </a:lnTo>
                <a:lnTo>
                  <a:pt x="388493" y="240791"/>
                </a:lnTo>
                <a:lnTo>
                  <a:pt x="392314" y="236682"/>
                </a:lnTo>
                <a:lnTo>
                  <a:pt x="393520" y="226890"/>
                </a:lnTo>
                <a:close/>
              </a:path>
              <a:path w="408939" h="311785">
                <a:moveTo>
                  <a:pt x="408686" y="206882"/>
                </a:moveTo>
                <a:lnTo>
                  <a:pt x="317119" y="244856"/>
                </a:lnTo>
                <a:lnTo>
                  <a:pt x="313944" y="246125"/>
                </a:lnTo>
                <a:lnTo>
                  <a:pt x="312420" y="249808"/>
                </a:lnTo>
                <a:lnTo>
                  <a:pt x="313689" y="253111"/>
                </a:lnTo>
                <a:lnTo>
                  <a:pt x="315087" y="256412"/>
                </a:lnTo>
                <a:lnTo>
                  <a:pt x="318770" y="257937"/>
                </a:lnTo>
                <a:lnTo>
                  <a:pt x="377754" y="233432"/>
                </a:lnTo>
                <a:lnTo>
                  <a:pt x="379222" y="232156"/>
                </a:lnTo>
                <a:lnTo>
                  <a:pt x="391795" y="218566"/>
                </a:lnTo>
                <a:lnTo>
                  <a:pt x="396113" y="213106"/>
                </a:lnTo>
                <a:lnTo>
                  <a:pt x="407923" y="213106"/>
                </a:lnTo>
                <a:lnTo>
                  <a:pt x="408686" y="206882"/>
                </a:lnTo>
                <a:close/>
              </a:path>
              <a:path w="408939" h="311785">
                <a:moveTo>
                  <a:pt x="400060" y="216153"/>
                </a:moveTo>
                <a:lnTo>
                  <a:pt x="394843" y="216153"/>
                </a:lnTo>
                <a:lnTo>
                  <a:pt x="403479" y="222757"/>
                </a:lnTo>
                <a:lnTo>
                  <a:pt x="393520" y="226890"/>
                </a:lnTo>
                <a:lnTo>
                  <a:pt x="392314" y="236682"/>
                </a:lnTo>
                <a:lnTo>
                  <a:pt x="401955" y="226313"/>
                </a:lnTo>
                <a:lnTo>
                  <a:pt x="406146" y="220852"/>
                </a:lnTo>
                <a:lnTo>
                  <a:pt x="400060" y="216153"/>
                </a:lnTo>
                <a:close/>
              </a:path>
              <a:path w="408939" h="311785">
                <a:moveTo>
                  <a:pt x="396113" y="213106"/>
                </a:moveTo>
                <a:lnTo>
                  <a:pt x="391795" y="218566"/>
                </a:lnTo>
                <a:lnTo>
                  <a:pt x="379222" y="232156"/>
                </a:lnTo>
                <a:lnTo>
                  <a:pt x="377754" y="233432"/>
                </a:lnTo>
                <a:lnTo>
                  <a:pt x="393520" y="226890"/>
                </a:lnTo>
                <a:lnTo>
                  <a:pt x="394843" y="216153"/>
                </a:lnTo>
                <a:lnTo>
                  <a:pt x="400060" y="216153"/>
                </a:lnTo>
                <a:lnTo>
                  <a:pt x="396113" y="213106"/>
                </a:lnTo>
                <a:close/>
              </a:path>
              <a:path w="408939" h="311785">
                <a:moveTo>
                  <a:pt x="394843" y="216153"/>
                </a:moveTo>
                <a:lnTo>
                  <a:pt x="393520" y="226890"/>
                </a:lnTo>
                <a:lnTo>
                  <a:pt x="403479" y="222757"/>
                </a:lnTo>
                <a:lnTo>
                  <a:pt x="394843" y="216153"/>
                </a:lnTo>
                <a:close/>
              </a:path>
              <a:path w="408939" h="311785">
                <a:moveTo>
                  <a:pt x="89228" y="7874"/>
                </a:moveTo>
                <a:lnTo>
                  <a:pt x="77343" y="7874"/>
                </a:lnTo>
                <a:lnTo>
                  <a:pt x="88519" y="14096"/>
                </a:lnTo>
                <a:lnTo>
                  <a:pt x="85725" y="18922"/>
                </a:lnTo>
                <a:lnTo>
                  <a:pt x="78739" y="35432"/>
                </a:lnTo>
                <a:lnTo>
                  <a:pt x="77325" y="39878"/>
                </a:lnTo>
                <a:lnTo>
                  <a:pt x="78867" y="99313"/>
                </a:lnTo>
                <a:lnTo>
                  <a:pt x="78994" y="102869"/>
                </a:lnTo>
                <a:lnTo>
                  <a:pt x="81787" y="105663"/>
                </a:lnTo>
                <a:lnTo>
                  <a:pt x="88900" y="105409"/>
                </a:lnTo>
                <a:lnTo>
                  <a:pt x="91694" y="102488"/>
                </a:lnTo>
                <a:lnTo>
                  <a:pt x="91567" y="99059"/>
                </a:lnTo>
                <a:lnTo>
                  <a:pt x="89228" y="7874"/>
                </a:lnTo>
                <a:close/>
              </a:path>
              <a:path w="408939" h="311785">
                <a:moveTo>
                  <a:pt x="89026" y="0"/>
                </a:moveTo>
                <a:lnTo>
                  <a:pt x="4063" y="50926"/>
                </a:lnTo>
                <a:lnTo>
                  <a:pt x="1015" y="52705"/>
                </a:lnTo>
                <a:lnTo>
                  <a:pt x="0" y="56641"/>
                </a:lnTo>
                <a:lnTo>
                  <a:pt x="1777" y="59689"/>
                </a:lnTo>
                <a:lnTo>
                  <a:pt x="3683" y="62611"/>
                </a:lnTo>
                <a:lnTo>
                  <a:pt x="7493" y="63626"/>
                </a:lnTo>
                <a:lnTo>
                  <a:pt x="10540" y="61849"/>
                </a:lnTo>
                <a:lnTo>
                  <a:pt x="68619" y="26962"/>
                </a:lnTo>
                <a:lnTo>
                  <a:pt x="74040" y="13969"/>
                </a:lnTo>
                <a:lnTo>
                  <a:pt x="77343" y="7874"/>
                </a:lnTo>
                <a:lnTo>
                  <a:pt x="89228" y="7874"/>
                </a:lnTo>
                <a:lnTo>
                  <a:pt x="89026" y="0"/>
                </a:lnTo>
                <a:close/>
              </a:path>
              <a:path w="408939" h="311785">
                <a:moveTo>
                  <a:pt x="83273" y="11175"/>
                </a:moveTo>
                <a:lnTo>
                  <a:pt x="76581" y="11175"/>
                </a:lnTo>
                <a:lnTo>
                  <a:pt x="86233" y="16382"/>
                </a:lnTo>
                <a:lnTo>
                  <a:pt x="76862" y="22011"/>
                </a:lnTo>
                <a:lnTo>
                  <a:pt x="77325" y="39878"/>
                </a:lnTo>
                <a:lnTo>
                  <a:pt x="78739" y="35432"/>
                </a:lnTo>
                <a:lnTo>
                  <a:pt x="85725" y="18922"/>
                </a:lnTo>
                <a:lnTo>
                  <a:pt x="88519" y="14096"/>
                </a:lnTo>
                <a:lnTo>
                  <a:pt x="83273" y="11175"/>
                </a:lnTo>
                <a:close/>
              </a:path>
              <a:path w="408939" h="311785">
                <a:moveTo>
                  <a:pt x="77343" y="7874"/>
                </a:moveTo>
                <a:lnTo>
                  <a:pt x="74040" y="13969"/>
                </a:lnTo>
                <a:lnTo>
                  <a:pt x="68619" y="26962"/>
                </a:lnTo>
                <a:lnTo>
                  <a:pt x="76862" y="22011"/>
                </a:lnTo>
                <a:lnTo>
                  <a:pt x="76581" y="11175"/>
                </a:lnTo>
                <a:lnTo>
                  <a:pt x="83273" y="11175"/>
                </a:lnTo>
                <a:lnTo>
                  <a:pt x="77343" y="7874"/>
                </a:lnTo>
                <a:close/>
              </a:path>
              <a:path w="408939" h="311785">
                <a:moveTo>
                  <a:pt x="76581" y="11175"/>
                </a:moveTo>
                <a:lnTo>
                  <a:pt x="76862" y="22011"/>
                </a:lnTo>
                <a:lnTo>
                  <a:pt x="86233" y="16382"/>
                </a:lnTo>
                <a:lnTo>
                  <a:pt x="76581" y="11175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880228" y="259308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5428" y="25421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59302" y="317728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739" y="1027303"/>
            <a:ext cx="3698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(b) line of </a:t>
            </a:r>
            <a:r>
              <a:rPr sz="1800" dirty="0">
                <a:latin typeface="Arial"/>
                <a:cs typeface="Arial"/>
              </a:rPr>
              <a:t>stroke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spc="-10" dirty="0">
                <a:latin typeface="Arial"/>
                <a:cs typeface="Arial"/>
              </a:rPr>
              <a:t>offset </a:t>
            </a:r>
            <a:r>
              <a:rPr sz="1800" spc="-5" dirty="0">
                <a:latin typeface="Arial"/>
                <a:cs typeface="Arial"/>
              </a:rPr>
              <a:t>20 </a:t>
            </a:r>
            <a:r>
              <a:rPr sz="1800" dirty="0">
                <a:latin typeface="Arial"/>
                <a:cs typeface="Arial"/>
              </a:rPr>
              <a:t>mm  from the </a:t>
            </a:r>
            <a:r>
              <a:rPr sz="1800" spc="-10" dirty="0">
                <a:latin typeface="Arial"/>
                <a:cs typeface="Arial"/>
              </a:rPr>
              <a:t>axis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dirty="0">
                <a:latin typeface="Arial"/>
                <a:cs typeface="Arial"/>
              </a:rPr>
              <a:t>the cam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shaft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425825" y="1038225"/>
            <a:ext cx="1971675" cy="5035550"/>
            <a:chOff x="3425825" y="1038225"/>
            <a:chExt cx="1971675" cy="5035550"/>
          </a:xfrm>
        </p:grpSpPr>
        <p:sp>
          <p:nvSpPr>
            <p:cNvPr id="25" name="object 25"/>
            <p:cNvSpPr/>
            <p:nvPr/>
          </p:nvSpPr>
          <p:spPr>
            <a:xfrm>
              <a:off x="4038600" y="3200400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0" y="647700"/>
                  </a:moveTo>
                  <a:lnTo>
                    <a:pt x="1776" y="599355"/>
                  </a:lnTo>
                  <a:lnTo>
                    <a:pt x="7021" y="551977"/>
                  </a:lnTo>
                  <a:lnTo>
                    <a:pt x="15611" y="505690"/>
                  </a:lnTo>
                  <a:lnTo>
                    <a:pt x="27419" y="460619"/>
                  </a:lnTo>
                  <a:lnTo>
                    <a:pt x="42321" y="416889"/>
                  </a:lnTo>
                  <a:lnTo>
                    <a:pt x="60191" y="374626"/>
                  </a:lnTo>
                  <a:lnTo>
                    <a:pt x="80905" y="333955"/>
                  </a:lnTo>
                  <a:lnTo>
                    <a:pt x="104337" y="295001"/>
                  </a:lnTo>
                  <a:lnTo>
                    <a:pt x="130362" y="257888"/>
                  </a:lnTo>
                  <a:lnTo>
                    <a:pt x="158854" y="222743"/>
                  </a:lnTo>
                  <a:lnTo>
                    <a:pt x="189690" y="189690"/>
                  </a:lnTo>
                  <a:lnTo>
                    <a:pt x="222743" y="158854"/>
                  </a:lnTo>
                  <a:lnTo>
                    <a:pt x="257888" y="130362"/>
                  </a:lnTo>
                  <a:lnTo>
                    <a:pt x="295001" y="104337"/>
                  </a:lnTo>
                  <a:lnTo>
                    <a:pt x="333955" y="80905"/>
                  </a:lnTo>
                  <a:lnTo>
                    <a:pt x="374626" y="60191"/>
                  </a:lnTo>
                  <a:lnTo>
                    <a:pt x="416889" y="42321"/>
                  </a:lnTo>
                  <a:lnTo>
                    <a:pt x="460619" y="27419"/>
                  </a:lnTo>
                  <a:lnTo>
                    <a:pt x="505690" y="15611"/>
                  </a:lnTo>
                  <a:lnTo>
                    <a:pt x="551977" y="7021"/>
                  </a:lnTo>
                  <a:lnTo>
                    <a:pt x="599355" y="1776"/>
                  </a:lnTo>
                  <a:lnTo>
                    <a:pt x="647700" y="0"/>
                  </a:lnTo>
                  <a:lnTo>
                    <a:pt x="696044" y="1776"/>
                  </a:lnTo>
                  <a:lnTo>
                    <a:pt x="743422" y="7021"/>
                  </a:lnTo>
                </a:path>
                <a:path w="1295400" h="1295400">
                  <a:moveTo>
                    <a:pt x="743422" y="7021"/>
                  </a:moveTo>
                  <a:lnTo>
                    <a:pt x="789709" y="15611"/>
                  </a:lnTo>
                </a:path>
                <a:path w="1295400" h="1295400">
                  <a:moveTo>
                    <a:pt x="789709" y="15611"/>
                  </a:moveTo>
                  <a:lnTo>
                    <a:pt x="834780" y="27419"/>
                  </a:lnTo>
                  <a:lnTo>
                    <a:pt x="878510" y="42321"/>
                  </a:lnTo>
                  <a:lnTo>
                    <a:pt x="920773" y="60191"/>
                  </a:lnTo>
                  <a:lnTo>
                    <a:pt x="961444" y="80905"/>
                  </a:lnTo>
                  <a:lnTo>
                    <a:pt x="1000398" y="104337"/>
                  </a:lnTo>
                  <a:lnTo>
                    <a:pt x="1037511" y="130362"/>
                  </a:lnTo>
                  <a:lnTo>
                    <a:pt x="1072656" y="158854"/>
                  </a:lnTo>
                  <a:lnTo>
                    <a:pt x="1105709" y="189690"/>
                  </a:lnTo>
                  <a:lnTo>
                    <a:pt x="1136545" y="222743"/>
                  </a:lnTo>
                  <a:lnTo>
                    <a:pt x="1165037" y="257888"/>
                  </a:lnTo>
                  <a:lnTo>
                    <a:pt x="1191062" y="295001"/>
                  </a:lnTo>
                  <a:lnTo>
                    <a:pt x="1214494" y="333955"/>
                  </a:lnTo>
                  <a:lnTo>
                    <a:pt x="1235208" y="374626"/>
                  </a:lnTo>
                  <a:lnTo>
                    <a:pt x="1253078" y="416889"/>
                  </a:lnTo>
                  <a:lnTo>
                    <a:pt x="1267980" y="460619"/>
                  </a:lnTo>
                  <a:lnTo>
                    <a:pt x="1279788" y="505690"/>
                  </a:lnTo>
                  <a:lnTo>
                    <a:pt x="1288378" y="551977"/>
                  </a:lnTo>
                  <a:lnTo>
                    <a:pt x="1293623" y="599355"/>
                  </a:lnTo>
                  <a:lnTo>
                    <a:pt x="1295400" y="647700"/>
                  </a:lnTo>
                  <a:lnTo>
                    <a:pt x="1293623" y="696044"/>
                  </a:lnTo>
                  <a:lnTo>
                    <a:pt x="1288378" y="743422"/>
                  </a:lnTo>
                  <a:lnTo>
                    <a:pt x="1279788" y="789709"/>
                  </a:lnTo>
                  <a:lnTo>
                    <a:pt x="1267980" y="834780"/>
                  </a:lnTo>
                  <a:lnTo>
                    <a:pt x="1253078" y="878510"/>
                  </a:lnTo>
                  <a:lnTo>
                    <a:pt x="1235208" y="920773"/>
                  </a:lnTo>
                  <a:lnTo>
                    <a:pt x="1214494" y="961444"/>
                  </a:lnTo>
                  <a:lnTo>
                    <a:pt x="1191062" y="1000398"/>
                  </a:lnTo>
                  <a:lnTo>
                    <a:pt x="1165037" y="1037511"/>
                  </a:lnTo>
                  <a:lnTo>
                    <a:pt x="1136545" y="1072656"/>
                  </a:lnTo>
                  <a:lnTo>
                    <a:pt x="1105709" y="1105709"/>
                  </a:lnTo>
                  <a:lnTo>
                    <a:pt x="1072656" y="1136545"/>
                  </a:lnTo>
                  <a:lnTo>
                    <a:pt x="1037511" y="1165037"/>
                  </a:lnTo>
                  <a:lnTo>
                    <a:pt x="1000398" y="1191062"/>
                  </a:lnTo>
                  <a:lnTo>
                    <a:pt x="961444" y="1214494"/>
                  </a:lnTo>
                  <a:lnTo>
                    <a:pt x="920773" y="1235208"/>
                  </a:lnTo>
                  <a:lnTo>
                    <a:pt x="878510" y="1253078"/>
                  </a:lnTo>
                  <a:lnTo>
                    <a:pt x="834780" y="1267980"/>
                  </a:lnTo>
                  <a:lnTo>
                    <a:pt x="789709" y="1279788"/>
                  </a:lnTo>
                  <a:lnTo>
                    <a:pt x="743422" y="1288378"/>
                  </a:lnTo>
                  <a:lnTo>
                    <a:pt x="696044" y="1293623"/>
                  </a:lnTo>
                  <a:lnTo>
                    <a:pt x="647700" y="1295400"/>
                  </a:lnTo>
                  <a:lnTo>
                    <a:pt x="599355" y="1293623"/>
                  </a:lnTo>
                  <a:lnTo>
                    <a:pt x="551977" y="1288378"/>
                  </a:lnTo>
                  <a:lnTo>
                    <a:pt x="505690" y="1279788"/>
                  </a:lnTo>
                  <a:lnTo>
                    <a:pt x="460619" y="1267980"/>
                  </a:lnTo>
                  <a:lnTo>
                    <a:pt x="416889" y="1253078"/>
                  </a:lnTo>
                  <a:lnTo>
                    <a:pt x="374626" y="1235208"/>
                  </a:lnTo>
                  <a:lnTo>
                    <a:pt x="333955" y="1214494"/>
                  </a:lnTo>
                  <a:lnTo>
                    <a:pt x="295001" y="1191062"/>
                  </a:lnTo>
                  <a:lnTo>
                    <a:pt x="257888" y="1165037"/>
                  </a:lnTo>
                  <a:lnTo>
                    <a:pt x="222743" y="1136545"/>
                  </a:lnTo>
                  <a:lnTo>
                    <a:pt x="189690" y="1105709"/>
                  </a:lnTo>
                  <a:lnTo>
                    <a:pt x="158854" y="1072656"/>
                  </a:lnTo>
                  <a:lnTo>
                    <a:pt x="130362" y="1037511"/>
                  </a:lnTo>
                  <a:lnTo>
                    <a:pt x="104337" y="1000398"/>
                  </a:lnTo>
                  <a:lnTo>
                    <a:pt x="80905" y="961444"/>
                  </a:lnTo>
                  <a:lnTo>
                    <a:pt x="60191" y="920773"/>
                  </a:lnTo>
                  <a:lnTo>
                    <a:pt x="42321" y="878510"/>
                  </a:lnTo>
                  <a:lnTo>
                    <a:pt x="27419" y="834780"/>
                  </a:lnTo>
                  <a:lnTo>
                    <a:pt x="15611" y="789709"/>
                  </a:lnTo>
                  <a:lnTo>
                    <a:pt x="7021" y="743422"/>
                  </a:lnTo>
                  <a:lnTo>
                    <a:pt x="1776" y="696044"/>
                  </a:lnTo>
                  <a:lnTo>
                    <a:pt x="0" y="64770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48200" y="1041400"/>
              <a:ext cx="76200" cy="5029200"/>
            </a:xfrm>
            <a:custGeom>
              <a:avLst/>
              <a:gdLst/>
              <a:ahLst/>
              <a:cxnLst/>
              <a:rect l="l" t="t" r="r" b="b"/>
              <a:pathLst>
                <a:path w="76200" h="5029200">
                  <a:moveTo>
                    <a:pt x="0" y="0"/>
                  </a:moveTo>
                  <a:lnTo>
                    <a:pt x="76200" y="5029200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29000" y="2743200"/>
              <a:ext cx="1905000" cy="2286000"/>
            </a:xfrm>
            <a:custGeom>
              <a:avLst/>
              <a:gdLst/>
              <a:ahLst/>
              <a:cxnLst/>
              <a:rect l="l" t="t" r="r" b="b"/>
              <a:pathLst>
                <a:path w="1905000" h="2286000">
                  <a:moveTo>
                    <a:pt x="1905000" y="0"/>
                  </a:moveTo>
                  <a:lnTo>
                    <a:pt x="1219200" y="1143000"/>
                  </a:lnTo>
                </a:path>
                <a:path w="1905000" h="2286000">
                  <a:moveTo>
                    <a:pt x="1231900" y="1130300"/>
                  </a:moveTo>
                  <a:lnTo>
                    <a:pt x="152400" y="457200"/>
                  </a:lnTo>
                </a:path>
                <a:path w="1905000" h="2286000">
                  <a:moveTo>
                    <a:pt x="0" y="1144651"/>
                  </a:moveTo>
                  <a:lnTo>
                    <a:pt x="1219200" y="1143000"/>
                  </a:lnTo>
                </a:path>
                <a:path w="1905000" h="2286000">
                  <a:moveTo>
                    <a:pt x="1231900" y="1130300"/>
                  </a:moveTo>
                  <a:lnTo>
                    <a:pt x="609600" y="22860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11700" y="5587238"/>
              <a:ext cx="685800" cy="104775"/>
            </a:xfrm>
            <a:custGeom>
              <a:avLst/>
              <a:gdLst/>
              <a:ahLst/>
              <a:cxnLst/>
              <a:rect l="l" t="t" r="r" b="b"/>
              <a:pathLst>
                <a:path w="685800" h="104775">
                  <a:moveTo>
                    <a:pt x="597280" y="1231"/>
                  </a:moveTo>
                  <a:lnTo>
                    <a:pt x="593471" y="2247"/>
                  </a:lnTo>
                  <a:lnTo>
                    <a:pt x="589914" y="8305"/>
                  </a:lnTo>
                  <a:lnTo>
                    <a:pt x="590930" y="12192"/>
                  </a:lnTo>
                  <a:lnTo>
                    <a:pt x="649799" y="46719"/>
                  </a:lnTo>
                  <a:lnTo>
                    <a:pt x="673226" y="46774"/>
                  </a:lnTo>
                  <a:lnTo>
                    <a:pt x="673226" y="59474"/>
                  </a:lnTo>
                  <a:lnTo>
                    <a:pt x="649622" y="59474"/>
                  </a:lnTo>
                  <a:lnTo>
                    <a:pt x="590676" y="93662"/>
                  </a:lnTo>
                  <a:lnTo>
                    <a:pt x="589661" y="97548"/>
                  </a:lnTo>
                  <a:lnTo>
                    <a:pt x="593216" y="103606"/>
                  </a:lnTo>
                  <a:lnTo>
                    <a:pt x="597026" y="104648"/>
                  </a:lnTo>
                  <a:lnTo>
                    <a:pt x="674897" y="59474"/>
                  </a:lnTo>
                  <a:lnTo>
                    <a:pt x="673226" y="59474"/>
                  </a:lnTo>
                  <a:lnTo>
                    <a:pt x="674991" y="59419"/>
                  </a:lnTo>
                  <a:lnTo>
                    <a:pt x="685800" y="53149"/>
                  </a:lnTo>
                  <a:lnTo>
                    <a:pt x="597280" y="1231"/>
                  </a:lnTo>
                  <a:close/>
                </a:path>
                <a:path w="685800" h="104775">
                  <a:moveTo>
                    <a:pt x="88773" y="0"/>
                  </a:moveTo>
                  <a:lnTo>
                    <a:pt x="85725" y="1816"/>
                  </a:lnTo>
                  <a:lnTo>
                    <a:pt x="0" y="51562"/>
                  </a:lnTo>
                  <a:lnTo>
                    <a:pt x="88519" y="103466"/>
                  </a:lnTo>
                  <a:lnTo>
                    <a:pt x="92328" y="102450"/>
                  </a:lnTo>
                  <a:lnTo>
                    <a:pt x="95885" y="96405"/>
                  </a:lnTo>
                  <a:lnTo>
                    <a:pt x="94869" y="92506"/>
                  </a:lnTo>
                  <a:lnTo>
                    <a:pt x="35995" y="57991"/>
                  </a:lnTo>
                  <a:lnTo>
                    <a:pt x="12573" y="57937"/>
                  </a:lnTo>
                  <a:lnTo>
                    <a:pt x="12573" y="45237"/>
                  </a:lnTo>
                  <a:lnTo>
                    <a:pt x="36170" y="45237"/>
                  </a:lnTo>
                  <a:lnTo>
                    <a:pt x="95123" y="11049"/>
                  </a:lnTo>
                  <a:lnTo>
                    <a:pt x="96138" y="7162"/>
                  </a:lnTo>
                  <a:lnTo>
                    <a:pt x="92583" y="1092"/>
                  </a:lnTo>
                  <a:lnTo>
                    <a:pt x="88773" y="0"/>
                  </a:lnTo>
                  <a:close/>
                </a:path>
                <a:path w="685800" h="104775">
                  <a:moveTo>
                    <a:pt x="660645" y="53080"/>
                  </a:moveTo>
                  <a:lnTo>
                    <a:pt x="649716" y="59419"/>
                  </a:lnTo>
                  <a:lnTo>
                    <a:pt x="673226" y="59474"/>
                  </a:lnTo>
                  <a:lnTo>
                    <a:pt x="673226" y="58597"/>
                  </a:lnTo>
                  <a:lnTo>
                    <a:pt x="670051" y="58597"/>
                  </a:lnTo>
                  <a:lnTo>
                    <a:pt x="660645" y="53080"/>
                  </a:lnTo>
                  <a:close/>
                </a:path>
                <a:path w="685800" h="104775">
                  <a:moveTo>
                    <a:pt x="36076" y="45292"/>
                  </a:moveTo>
                  <a:lnTo>
                    <a:pt x="25151" y="51630"/>
                  </a:lnTo>
                  <a:lnTo>
                    <a:pt x="35995" y="57991"/>
                  </a:lnTo>
                  <a:lnTo>
                    <a:pt x="649716" y="59419"/>
                  </a:lnTo>
                  <a:lnTo>
                    <a:pt x="660645" y="53080"/>
                  </a:lnTo>
                  <a:lnTo>
                    <a:pt x="649799" y="46719"/>
                  </a:lnTo>
                  <a:lnTo>
                    <a:pt x="36076" y="45292"/>
                  </a:lnTo>
                  <a:close/>
                </a:path>
                <a:path w="685800" h="104775">
                  <a:moveTo>
                    <a:pt x="670051" y="47625"/>
                  </a:moveTo>
                  <a:lnTo>
                    <a:pt x="660645" y="53080"/>
                  </a:lnTo>
                  <a:lnTo>
                    <a:pt x="670051" y="58597"/>
                  </a:lnTo>
                  <a:lnTo>
                    <a:pt x="670051" y="47625"/>
                  </a:lnTo>
                  <a:close/>
                </a:path>
                <a:path w="685800" h="104775">
                  <a:moveTo>
                    <a:pt x="673226" y="47625"/>
                  </a:moveTo>
                  <a:lnTo>
                    <a:pt x="670051" y="47625"/>
                  </a:lnTo>
                  <a:lnTo>
                    <a:pt x="670051" y="58597"/>
                  </a:lnTo>
                  <a:lnTo>
                    <a:pt x="673226" y="58597"/>
                  </a:lnTo>
                  <a:lnTo>
                    <a:pt x="673226" y="47625"/>
                  </a:lnTo>
                  <a:close/>
                </a:path>
                <a:path w="685800" h="104775">
                  <a:moveTo>
                    <a:pt x="12573" y="45237"/>
                  </a:moveTo>
                  <a:lnTo>
                    <a:pt x="12573" y="57937"/>
                  </a:lnTo>
                  <a:lnTo>
                    <a:pt x="35995" y="57991"/>
                  </a:lnTo>
                  <a:lnTo>
                    <a:pt x="34452" y="57086"/>
                  </a:lnTo>
                  <a:lnTo>
                    <a:pt x="15748" y="57086"/>
                  </a:lnTo>
                  <a:lnTo>
                    <a:pt x="15748" y="46113"/>
                  </a:lnTo>
                  <a:lnTo>
                    <a:pt x="34660" y="46113"/>
                  </a:lnTo>
                  <a:lnTo>
                    <a:pt x="36076" y="45292"/>
                  </a:lnTo>
                  <a:lnTo>
                    <a:pt x="12573" y="45237"/>
                  </a:lnTo>
                  <a:close/>
                </a:path>
                <a:path w="685800" h="104775">
                  <a:moveTo>
                    <a:pt x="15748" y="46113"/>
                  </a:moveTo>
                  <a:lnTo>
                    <a:pt x="15748" y="57086"/>
                  </a:lnTo>
                  <a:lnTo>
                    <a:pt x="25151" y="51630"/>
                  </a:lnTo>
                  <a:lnTo>
                    <a:pt x="15748" y="46113"/>
                  </a:lnTo>
                  <a:close/>
                </a:path>
                <a:path w="685800" h="104775">
                  <a:moveTo>
                    <a:pt x="25151" y="51630"/>
                  </a:moveTo>
                  <a:lnTo>
                    <a:pt x="15748" y="57086"/>
                  </a:lnTo>
                  <a:lnTo>
                    <a:pt x="34452" y="57086"/>
                  </a:lnTo>
                  <a:lnTo>
                    <a:pt x="25151" y="51630"/>
                  </a:lnTo>
                  <a:close/>
                </a:path>
                <a:path w="685800" h="104775">
                  <a:moveTo>
                    <a:pt x="649799" y="46719"/>
                  </a:moveTo>
                  <a:lnTo>
                    <a:pt x="660645" y="53080"/>
                  </a:lnTo>
                  <a:lnTo>
                    <a:pt x="670051" y="47625"/>
                  </a:lnTo>
                  <a:lnTo>
                    <a:pt x="673226" y="47625"/>
                  </a:lnTo>
                  <a:lnTo>
                    <a:pt x="673226" y="46774"/>
                  </a:lnTo>
                  <a:lnTo>
                    <a:pt x="649799" y="46719"/>
                  </a:lnTo>
                  <a:close/>
                </a:path>
                <a:path w="685800" h="104775">
                  <a:moveTo>
                    <a:pt x="34660" y="46113"/>
                  </a:moveTo>
                  <a:lnTo>
                    <a:pt x="15748" y="46113"/>
                  </a:lnTo>
                  <a:lnTo>
                    <a:pt x="25151" y="51630"/>
                  </a:lnTo>
                  <a:lnTo>
                    <a:pt x="34660" y="46113"/>
                  </a:lnTo>
                  <a:close/>
                </a:path>
                <a:path w="685800" h="104775">
                  <a:moveTo>
                    <a:pt x="36170" y="45237"/>
                  </a:moveTo>
                  <a:lnTo>
                    <a:pt x="12573" y="45237"/>
                  </a:lnTo>
                  <a:lnTo>
                    <a:pt x="36076" y="45292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727828" y="5755030"/>
            <a:ext cx="721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20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mm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774825" y="1495425"/>
            <a:ext cx="3562350" cy="2330450"/>
            <a:chOff x="1774825" y="1495425"/>
            <a:chExt cx="3562350" cy="2330450"/>
          </a:xfrm>
        </p:grpSpPr>
        <p:sp>
          <p:nvSpPr>
            <p:cNvPr id="31" name="object 31"/>
            <p:cNvSpPr/>
            <p:nvPr/>
          </p:nvSpPr>
          <p:spPr>
            <a:xfrm>
              <a:off x="3797300" y="2514600"/>
              <a:ext cx="1168400" cy="482600"/>
            </a:xfrm>
            <a:custGeom>
              <a:avLst/>
              <a:gdLst/>
              <a:ahLst/>
              <a:cxnLst/>
              <a:rect l="l" t="t" r="r" b="b"/>
              <a:pathLst>
                <a:path w="1168400" h="482600">
                  <a:moveTo>
                    <a:pt x="522350" y="89662"/>
                  </a:moveTo>
                  <a:lnTo>
                    <a:pt x="520700" y="165862"/>
                  </a:lnTo>
                </a:path>
                <a:path w="1168400" h="482600">
                  <a:moveTo>
                    <a:pt x="241300" y="229362"/>
                  </a:moveTo>
                  <a:lnTo>
                    <a:pt x="239649" y="305562"/>
                  </a:lnTo>
                </a:path>
                <a:path w="1168400" h="482600">
                  <a:moveTo>
                    <a:pt x="850900" y="0"/>
                  </a:moveTo>
                  <a:lnTo>
                    <a:pt x="849249" y="76200"/>
                  </a:lnTo>
                </a:path>
                <a:path w="1168400" h="482600">
                  <a:moveTo>
                    <a:pt x="1168400" y="63500"/>
                  </a:moveTo>
                  <a:lnTo>
                    <a:pt x="1166749" y="139700"/>
                  </a:lnTo>
                </a:path>
                <a:path w="1168400" h="482600">
                  <a:moveTo>
                    <a:pt x="1650" y="406400"/>
                  </a:moveTo>
                  <a:lnTo>
                    <a:pt x="0" y="4826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78000" y="1498600"/>
              <a:ext cx="3556000" cy="2324100"/>
            </a:xfrm>
            <a:custGeom>
              <a:avLst/>
              <a:gdLst/>
              <a:ahLst/>
              <a:cxnLst/>
              <a:rect l="l" t="t" r="r" b="b"/>
              <a:pathLst>
                <a:path w="3556000" h="2324100">
                  <a:moveTo>
                    <a:pt x="3556000" y="2324100"/>
                  </a:moveTo>
                  <a:lnTo>
                    <a:pt x="2921000" y="228600"/>
                  </a:lnTo>
                </a:path>
                <a:path w="3556000" h="2324100">
                  <a:moveTo>
                    <a:pt x="3365500" y="1879600"/>
                  </a:moveTo>
                  <a:lnTo>
                    <a:pt x="2451100" y="279400"/>
                  </a:lnTo>
                </a:path>
                <a:path w="3556000" h="2324100">
                  <a:moveTo>
                    <a:pt x="3060700" y="1676400"/>
                  </a:moveTo>
                  <a:lnTo>
                    <a:pt x="1536700" y="0"/>
                  </a:lnTo>
                </a:path>
                <a:path w="3556000" h="2324100">
                  <a:moveTo>
                    <a:pt x="2933700" y="1676400"/>
                  </a:moveTo>
                  <a:lnTo>
                    <a:pt x="838200" y="381000"/>
                  </a:lnTo>
                </a:path>
                <a:path w="3556000" h="2324100">
                  <a:moveTo>
                    <a:pt x="3213100" y="1752600"/>
                  </a:moveTo>
                  <a:lnTo>
                    <a:pt x="469900" y="990600"/>
                  </a:lnTo>
                </a:path>
                <a:path w="3556000" h="2324100">
                  <a:moveTo>
                    <a:pt x="2971800" y="1651000"/>
                  </a:moveTo>
                  <a:lnTo>
                    <a:pt x="0" y="17272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023609" y="1322578"/>
            <a:ext cx="28555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Divide outstroke and return  </a:t>
            </a:r>
            <a:r>
              <a:rPr sz="1800" dirty="0">
                <a:latin typeface="Arial"/>
                <a:cs typeface="Arial"/>
              </a:rPr>
              <a:t>stroke </a:t>
            </a:r>
            <a:r>
              <a:rPr sz="1800" spc="-5" dirty="0">
                <a:latin typeface="Arial"/>
                <a:cs typeface="Arial"/>
              </a:rPr>
              <a:t>in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same number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  </a:t>
            </a:r>
            <a:r>
              <a:rPr sz="1800" spc="-10" dirty="0">
                <a:latin typeface="Arial"/>
                <a:cs typeface="Arial"/>
              </a:rPr>
              <a:t>equal </a:t>
            </a:r>
            <a:r>
              <a:rPr sz="1800" spc="-5" dirty="0">
                <a:latin typeface="Arial"/>
                <a:cs typeface="Arial"/>
              </a:rPr>
              <a:t>parts </a:t>
            </a:r>
            <a:r>
              <a:rPr sz="1800" dirty="0">
                <a:latin typeface="Arial"/>
                <a:cs typeface="Arial"/>
              </a:rPr>
              <a:t>as in  </a:t>
            </a:r>
            <a:r>
              <a:rPr sz="1800" spc="-5" dirty="0">
                <a:latin typeface="Arial"/>
                <a:cs typeface="Arial"/>
              </a:rPr>
              <a:t>displacement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diagram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3540" y="4671441"/>
            <a:ext cx="2475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Repeat the same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5" dirty="0">
                <a:latin typeface="Arial"/>
                <a:cs typeface="Arial"/>
              </a:rPr>
              <a:t>return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stroke.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540" y="5494731"/>
            <a:ext cx="30213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Mark the salient points </a:t>
            </a:r>
            <a:r>
              <a:rPr sz="1800" dirty="0">
                <a:latin typeface="Arial"/>
                <a:cs typeface="Arial"/>
              </a:rPr>
              <a:t>(i.e.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A,  B, </a:t>
            </a:r>
            <a:r>
              <a:rPr sz="1800" spc="-5" dirty="0">
                <a:latin typeface="Arial"/>
                <a:cs typeface="Arial"/>
              </a:rPr>
              <a:t>C </a:t>
            </a:r>
            <a:r>
              <a:rPr sz="1800" dirty="0">
                <a:latin typeface="Arial"/>
                <a:cs typeface="Arial"/>
              </a:rPr>
              <a:t>.. G) </a:t>
            </a:r>
            <a:r>
              <a:rPr sz="1800" spc="-5" dirty="0">
                <a:latin typeface="Arial"/>
                <a:cs typeface="Arial"/>
              </a:rPr>
              <a:t>by referring disp.  diagram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176009" y="2618359"/>
            <a:ext cx="22548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03095" algn="l"/>
              </a:tabLst>
            </a:pPr>
            <a:r>
              <a:rPr sz="1800" spc="-5" dirty="0">
                <a:latin typeface="Arial"/>
                <a:cs typeface="Arial"/>
              </a:rPr>
              <a:t>Through </a:t>
            </a:r>
            <a:r>
              <a:rPr sz="1800" dirty="0">
                <a:latin typeface="Arial"/>
                <a:cs typeface="Arial"/>
              </a:rPr>
              <a:t>1, 2,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.. &amp;	6,  </a:t>
            </a:r>
            <a:r>
              <a:rPr sz="1800" spc="-5" dirty="0">
                <a:latin typeface="Arial"/>
                <a:cs typeface="Arial"/>
              </a:rPr>
              <a:t>Draw tangent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offset  </a:t>
            </a:r>
            <a:r>
              <a:rPr sz="1800" spc="-5" dirty="0">
                <a:latin typeface="Arial"/>
                <a:cs typeface="Arial"/>
              </a:rPr>
              <a:t>circle.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30" dirty="0">
                <a:solidFill>
                  <a:srgbClr val="17406C"/>
                </a:solidFill>
                <a:latin typeface="Arial"/>
                <a:cs typeface="Arial"/>
              </a:rPr>
              <a:t>NUMERICAL </a:t>
            </a:r>
            <a:r>
              <a:rPr sz="3600" b="1" spc="125" dirty="0">
                <a:solidFill>
                  <a:srgbClr val="17406C"/>
                </a:solidFill>
                <a:latin typeface="Arial"/>
                <a:cs typeface="Arial"/>
              </a:rPr>
              <a:t>EXAMPLE</a:t>
            </a:r>
            <a:r>
              <a:rPr sz="3600" b="1" spc="3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75" dirty="0">
                <a:solidFill>
                  <a:srgbClr val="17406C"/>
                </a:solidFill>
                <a:latin typeface="Arial"/>
                <a:cs typeface="Arial"/>
              </a:rPr>
              <a:t>-1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43221" y="1828543"/>
            <a:ext cx="5623477" cy="3743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739" y="1229309"/>
            <a:ext cx="5988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line </a:t>
            </a:r>
            <a:r>
              <a:rPr sz="1800" dirty="0">
                <a:latin typeface="Arial"/>
                <a:cs typeface="Arial"/>
              </a:rPr>
              <a:t>of stroke is </a:t>
            </a:r>
            <a:r>
              <a:rPr sz="1800" spc="-10" dirty="0">
                <a:latin typeface="Arial"/>
                <a:cs typeface="Arial"/>
              </a:rPr>
              <a:t>offset </a:t>
            </a:r>
            <a:r>
              <a:rPr sz="1800" spc="-5" dirty="0">
                <a:latin typeface="Arial"/>
                <a:cs typeface="Arial"/>
              </a:rPr>
              <a:t>20 </a:t>
            </a:r>
            <a:r>
              <a:rPr sz="1800" dirty="0">
                <a:latin typeface="Arial"/>
                <a:cs typeface="Arial"/>
              </a:rPr>
              <a:t>mm from the </a:t>
            </a:r>
            <a:r>
              <a:rPr sz="1800" spc="-5" dirty="0">
                <a:latin typeface="Arial"/>
                <a:cs typeface="Arial"/>
              </a:rPr>
              <a:t>axis of </a:t>
            </a:r>
            <a:r>
              <a:rPr sz="1800" dirty="0">
                <a:latin typeface="Arial"/>
                <a:cs typeface="Arial"/>
              </a:rPr>
              <a:t>the cam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shaft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063" y="5744667"/>
            <a:ext cx="3921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974471"/>
            <a:ext cx="7962900" cy="2312035"/>
            <a:chOff x="608571" y="974471"/>
            <a:chExt cx="7962900" cy="2312035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57197" y="974471"/>
              <a:ext cx="6186678" cy="23116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6" name="object 6"/>
          <p:cNvSpPr/>
          <p:nvPr/>
        </p:nvSpPr>
        <p:spPr>
          <a:xfrm>
            <a:off x="1138129" y="3904748"/>
            <a:ext cx="6610888" cy="17327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05" dirty="0"/>
              <a:t> </a:t>
            </a:r>
            <a:r>
              <a:rPr sz="3600" spc="140" dirty="0"/>
              <a:t>EXAMPLE-2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71777"/>
            <a:ext cx="7806690" cy="4705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8600" algn="just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 cam, </a:t>
            </a:r>
            <a:r>
              <a:rPr sz="1700" spc="-10" dirty="0">
                <a:solidFill>
                  <a:srgbClr val="17406C"/>
                </a:solidFill>
                <a:latin typeface="Arial"/>
                <a:cs typeface="Arial"/>
              </a:rPr>
              <a:t>with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1700" dirty="0">
                <a:solidFill>
                  <a:srgbClr val="FF0000"/>
                </a:solidFill>
                <a:latin typeface="Arial"/>
                <a:cs typeface="Arial"/>
              </a:rPr>
              <a:t>minimum radius of </a:t>
            </a:r>
            <a:r>
              <a:rPr sz="1700" spc="5" dirty="0">
                <a:solidFill>
                  <a:srgbClr val="FF0000"/>
                </a:solidFill>
                <a:latin typeface="Arial"/>
                <a:cs typeface="Arial"/>
              </a:rPr>
              <a:t>25 </a:t>
            </a:r>
            <a:r>
              <a:rPr sz="1700" spc="-5" dirty="0">
                <a:solidFill>
                  <a:srgbClr val="FF0000"/>
                </a:solidFill>
                <a:latin typeface="Arial"/>
                <a:cs typeface="Arial"/>
              </a:rPr>
              <a:t>mm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,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rotating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clockwise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at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 uniform speed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is 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be designed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give a roller </a:t>
            </a:r>
            <a:r>
              <a:rPr sz="1700" spc="-15" dirty="0">
                <a:solidFill>
                  <a:srgbClr val="17406C"/>
                </a:solidFill>
                <a:latin typeface="Arial"/>
                <a:cs typeface="Arial"/>
              </a:rPr>
              <a:t>follower,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at the end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 valve rod, motion  described below</a:t>
            </a:r>
            <a:r>
              <a:rPr sz="1700" spc="-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:</a:t>
            </a:r>
            <a:endParaRPr sz="1700">
              <a:latin typeface="Arial"/>
              <a:cs typeface="Arial"/>
            </a:endParaRPr>
          </a:p>
          <a:p>
            <a:pPr marL="477520" indent="-236854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478155" algn="l"/>
              </a:tabLst>
            </a:pPr>
            <a:r>
              <a:rPr sz="1700" spc="-90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FF0000"/>
                </a:solidFill>
                <a:latin typeface="Arial"/>
                <a:cs typeface="Arial"/>
              </a:rPr>
              <a:t>raise </a:t>
            </a:r>
            <a:r>
              <a:rPr sz="1700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FF0000"/>
                </a:solidFill>
                <a:latin typeface="Arial"/>
                <a:cs typeface="Arial"/>
              </a:rPr>
              <a:t>valve through 50 mm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during 120°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rotation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</a:t>
            </a:r>
            <a:r>
              <a:rPr sz="1700" spc="1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;</a:t>
            </a:r>
            <a:endParaRPr sz="1700">
              <a:latin typeface="Arial"/>
              <a:cs typeface="Arial"/>
            </a:endParaRPr>
          </a:p>
          <a:p>
            <a:pPr marL="477520" indent="-236854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478155" algn="l"/>
              </a:tabLst>
            </a:pPr>
            <a:r>
              <a:rPr sz="1700" spc="-90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keep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valve fully raised through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next</a:t>
            </a:r>
            <a:r>
              <a:rPr sz="1700" spc="1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30°;</a:t>
            </a:r>
            <a:endParaRPr sz="1700">
              <a:latin typeface="Arial"/>
              <a:cs typeface="Arial"/>
            </a:endParaRPr>
          </a:p>
          <a:p>
            <a:pPr marL="477520" indent="-236854">
              <a:lnSpc>
                <a:spcPct val="100000"/>
              </a:lnSpc>
              <a:spcBef>
                <a:spcPts val="710"/>
              </a:spcBef>
              <a:buAutoNum type="arabicPeriod"/>
              <a:tabLst>
                <a:tab pos="478155" algn="l"/>
              </a:tabLst>
            </a:pPr>
            <a:r>
              <a:rPr sz="1700" spc="-90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lower 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valve during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next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60°;</a:t>
            </a:r>
            <a:r>
              <a:rPr sz="17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endParaRPr sz="1700">
              <a:latin typeface="Arial"/>
              <a:cs typeface="Arial"/>
            </a:endParaRPr>
          </a:p>
          <a:p>
            <a:pPr marL="477520" indent="-236854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478155" algn="l"/>
              </a:tabLst>
            </a:pPr>
            <a:r>
              <a:rPr sz="1700" spc="-90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keep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valve closed during rest 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revolution i.e. 150°</a:t>
            </a:r>
            <a:r>
              <a:rPr sz="1700" spc="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;</a:t>
            </a:r>
            <a:endParaRPr sz="1700">
              <a:latin typeface="Arial"/>
              <a:cs typeface="Arial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700"/>
              </a:spcBef>
            </a:pP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diameter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roller is 20 mm and the </a:t>
            </a:r>
            <a:r>
              <a:rPr sz="1700" dirty="0">
                <a:solidFill>
                  <a:srgbClr val="FF0000"/>
                </a:solidFill>
                <a:latin typeface="Arial"/>
                <a:cs typeface="Arial"/>
              </a:rPr>
              <a:t>diameter of </a:t>
            </a:r>
            <a:r>
              <a:rPr sz="1700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1700" spc="5" dirty="0">
                <a:solidFill>
                  <a:srgbClr val="FF0000"/>
                </a:solidFill>
                <a:latin typeface="Arial"/>
                <a:cs typeface="Arial"/>
              </a:rPr>
              <a:t>cam </a:t>
            </a:r>
            <a:r>
              <a:rPr sz="1700" dirty="0">
                <a:solidFill>
                  <a:srgbClr val="FF0000"/>
                </a:solidFill>
                <a:latin typeface="Arial"/>
                <a:cs typeface="Arial"/>
              </a:rPr>
              <a:t>shaft is 25 mm. 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Draw the profile 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when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(a) the line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stroke 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valve rod passes  through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axis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 shaft,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(b)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line 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stroke is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offset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15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mm  from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the axis of the cam shaft.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displacement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valve,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while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being  raised and lowered, is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to take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place </a:t>
            </a:r>
            <a:r>
              <a:rPr sz="1700" spc="-10" dirty="0">
                <a:solidFill>
                  <a:srgbClr val="17406C"/>
                </a:solidFill>
                <a:latin typeface="Arial"/>
                <a:cs typeface="Arial"/>
              </a:rPr>
              <a:t>with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simple harmonic motion.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Determine  the maximum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acceleration of the valve rod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when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the cam shaft rotates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at 100  </a:t>
            </a:r>
            <a:r>
              <a:rPr sz="1700" spc="-20" dirty="0">
                <a:solidFill>
                  <a:srgbClr val="17406C"/>
                </a:solidFill>
                <a:latin typeface="Arial"/>
                <a:cs typeface="Arial"/>
              </a:rPr>
              <a:t>r.p.m.</a:t>
            </a:r>
            <a:endParaRPr sz="1700">
              <a:latin typeface="Arial"/>
              <a:cs typeface="Arial"/>
            </a:endParaRPr>
          </a:p>
          <a:p>
            <a:pPr marL="241300" marR="6985" indent="-228600" algn="just">
              <a:lnSpc>
                <a:spcPct val="100000"/>
              </a:lnSpc>
              <a:spcBef>
                <a:spcPts val="710"/>
              </a:spcBef>
            </a:pP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Draw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displacement,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velocity </a:t>
            </a:r>
            <a:r>
              <a:rPr sz="1700" spc="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the acceleration diagrams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one  complete revolution of </a:t>
            </a:r>
            <a:r>
              <a:rPr sz="1700" spc="-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1700" spc="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cam.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05" dirty="0"/>
              <a:t> </a:t>
            </a:r>
            <a:r>
              <a:rPr sz="3600" spc="140" dirty="0"/>
              <a:t>EXAMPLE-2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972127" y="1470890"/>
            <a:ext cx="7354488" cy="646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2495" y="2647449"/>
            <a:ext cx="7505308" cy="28874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93873" y="5610555"/>
            <a:ext cx="392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05" dirty="0"/>
              <a:t> </a:t>
            </a:r>
            <a:r>
              <a:rPr sz="3600" spc="140" dirty="0"/>
              <a:t>EXAMPLE-2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3552825" y="2450338"/>
            <a:ext cx="1911350" cy="3511550"/>
            <a:chOff x="3552825" y="2450338"/>
            <a:chExt cx="1911350" cy="3511550"/>
          </a:xfrm>
        </p:grpSpPr>
        <p:sp>
          <p:nvSpPr>
            <p:cNvPr id="5" name="object 5"/>
            <p:cNvSpPr/>
            <p:nvPr/>
          </p:nvSpPr>
          <p:spPr>
            <a:xfrm>
              <a:off x="3810000" y="3748151"/>
              <a:ext cx="1371600" cy="1295400"/>
            </a:xfrm>
            <a:custGeom>
              <a:avLst/>
              <a:gdLst/>
              <a:ahLst/>
              <a:cxnLst/>
              <a:rect l="l" t="t" r="r" b="b"/>
              <a:pathLst>
                <a:path w="1371600" h="1295400">
                  <a:moveTo>
                    <a:pt x="0" y="647700"/>
                  </a:moveTo>
                  <a:lnTo>
                    <a:pt x="1722" y="601438"/>
                  </a:lnTo>
                  <a:lnTo>
                    <a:pt x="6811" y="556056"/>
                  </a:lnTo>
                  <a:lnTo>
                    <a:pt x="15151" y="511661"/>
                  </a:lnTo>
                  <a:lnTo>
                    <a:pt x="26625" y="468365"/>
                  </a:lnTo>
                  <a:lnTo>
                    <a:pt x="41118" y="426275"/>
                  </a:lnTo>
                  <a:lnTo>
                    <a:pt x="58514" y="385503"/>
                  </a:lnTo>
                  <a:lnTo>
                    <a:pt x="78696" y="346157"/>
                  </a:lnTo>
                  <a:lnTo>
                    <a:pt x="101548" y="308347"/>
                  </a:lnTo>
                  <a:lnTo>
                    <a:pt x="126954" y="272183"/>
                  </a:lnTo>
                  <a:lnTo>
                    <a:pt x="154798" y="237774"/>
                  </a:lnTo>
                  <a:lnTo>
                    <a:pt x="184964" y="205229"/>
                  </a:lnTo>
                  <a:lnTo>
                    <a:pt x="217336" y="174658"/>
                  </a:lnTo>
                  <a:lnTo>
                    <a:pt x="251798" y="146171"/>
                  </a:lnTo>
                  <a:lnTo>
                    <a:pt x="288233" y="119877"/>
                  </a:lnTo>
                  <a:lnTo>
                    <a:pt x="326525" y="95886"/>
                  </a:lnTo>
                  <a:lnTo>
                    <a:pt x="366559" y="74307"/>
                  </a:lnTo>
                  <a:lnTo>
                    <a:pt x="408218" y="55250"/>
                  </a:lnTo>
                  <a:lnTo>
                    <a:pt x="451386" y="38824"/>
                  </a:lnTo>
                  <a:lnTo>
                    <a:pt x="495947" y="25140"/>
                  </a:lnTo>
                  <a:lnTo>
                    <a:pt x="541785" y="14305"/>
                  </a:lnTo>
                  <a:lnTo>
                    <a:pt x="588784" y="6431"/>
                  </a:lnTo>
                  <a:lnTo>
                    <a:pt x="636828" y="1626"/>
                  </a:lnTo>
                  <a:lnTo>
                    <a:pt x="685800" y="0"/>
                  </a:lnTo>
                  <a:lnTo>
                    <a:pt x="734771" y="1626"/>
                  </a:lnTo>
                  <a:lnTo>
                    <a:pt x="782815" y="6431"/>
                  </a:lnTo>
                  <a:lnTo>
                    <a:pt x="829814" y="14305"/>
                  </a:lnTo>
                  <a:lnTo>
                    <a:pt x="875652" y="25140"/>
                  </a:lnTo>
                  <a:lnTo>
                    <a:pt x="920213" y="38824"/>
                  </a:lnTo>
                  <a:lnTo>
                    <a:pt x="963381" y="55250"/>
                  </a:lnTo>
                  <a:lnTo>
                    <a:pt x="1005040" y="74307"/>
                  </a:lnTo>
                  <a:lnTo>
                    <a:pt x="1045074" y="95886"/>
                  </a:lnTo>
                  <a:lnTo>
                    <a:pt x="1083366" y="119877"/>
                  </a:lnTo>
                  <a:lnTo>
                    <a:pt x="1119801" y="146171"/>
                  </a:lnTo>
                  <a:lnTo>
                    <a:pt x="1154263" y="174658"/>
                  </a:lnTo>
                  <a:lnTo>
                    <a:pt x="1186635" y="205229"/>
                  </a:lnTo>
                  <a:lnTo>
                    <a:pt x="1216801" y="237774"/>
                  </a:lnTo>
                  <a:lnTo>
                    <a:pt x="1244645" y="272183"/>
                  </a:lnTo>
                  <a:lnTo>
                    <a:pt x="1270051" y="308347"/>
                  </a:lnTo>
                  <a:lnTo>
                    <a:pt x="1292903" y="346157"/>
                  </a:lnTo>
                  <a:lnTo>
                    <a:pt x="1313085" y="385503"/>
                  </a:lnTo>
                  <a:lnTo>
                    <a:pt x="1330481" y="426275"/>
                  </a:lnTo>
                  <a:lnTo>
                    <a:pt x="1344974" y="468365"/>
                  </a:lnTo>
                  <a:lnTo>
                    <a:pt x="1356448" y="511661"/>
                  </a:lnTo>
                  <a:lnTo>
                    <a:pt x="1364788" y="556056"/>
                  </a:lnTo>
                  <a:lnTo>
                    <a:pt x="1369877" y="601438"/>
                  </a:lnTo>
                  <a:lnTo>
                    <a:pt x="1371600" y="647700"/>
                  </a:lnTo>
                  <a:lnTo>
                    <a:pt x="1369877" y="693946"/>
                  </a:lnTo>
                  <a:lnTo>
                    <a:pt x="1364788" y="739316"/>
                  </a:lnTo>
                  <a:lnTo>
                    <a:pt x="1356448" y="783700"/>
                  </a:lnTo>
                  <a:lnTo>
                    <a:pt x="1344974" y="826989"/>
                  </a:lnTo>
                  <a:lnTo>
                    <a:pt x="1330481" y="869073"/>
                  </a:lnTo>
                  <a:lnTo>
                    <a:pt x="1313085" y="909842"/>
                  </a:lnTo>
                  <a:lnTo>
                    <a:pt x="1292903" y="949186"/>
                  </a:lnTo>
                  <a:lnTo>
                    <a:pt x="1270051" y="986995"/>
                  </a:lnTo>
                  <a:lnTo>
                    <a:pt x="1244645" y="1023161"/>
                  </a:lnTo>
                  <a:lnTo>
                    <a:pt x="1216801" y="1057572"/>
                  </a:lnTo>
                  <a:lnTo>
                    <a:pt x="1186635" y="1090121"/>
                  </a:lnTo>
                  <a:lnTo>
                    <a:pt x="1154263" y="1120695"/>
                  </a:lnTo>
                  <a:lnTo>
                    <a:pt x="1119801" y="1149187"/>
                  </a:lnTo>
                  <a:lnTo>
                    <a:pt x="1083366" y="1175486"/>
                  </a:lnTo>
                  <a:lnTo>
                    <a:pt x="1045074" y="1199483"/>
                  </a:lnTo>
                  <a:lnTo>
                    <a:pt x="1005040" y="1221067"/>
                  </a:lnTo>
                  <a:lnTo>
                    <a:pt x="963381" y="1240130"/>
                  </a:lnTo>
                  <a:lnTo>
                    <a:pt x="920213" y="1256560"/>
                  </a:lnTo>
                  <a:lnTo>
                    <a:pt x="875652" y="1270250"/>
                  </a:lnTo>
                  <a:lnTo>
                    <a:pt x="829814" y="1281088"/>
                  </a:lnTo>
                  <a:lnTo>
                    <a:pt x="782815" y="1288966"/>
                  </a:lnTo>
                  <a:lnTo>
                    <a:pt x="734771" y="1293773"/>
                  </a:lnTo>
                  <a:lnTo>
                    <a:pt x="685800" y="1295400"/>
                  </a:lnTo>
                  <a:lnTo>
                    <a:pt x="636828" y="1293773"/>
                  </a:lnTo>
                  <a:lnTo>
                    <a:pt x="588784" y="1288966"/>
                  </a:lnTo>
                  <a:lnTo>
                    <a:pt x="541785" y="1281088"/>
                  </a:lnTo>
                  <a:lnTo>
                    <a:pt x="495947" y="1270250"/>
                  </a:lnTo>
                  <a:lnTo>
                    <a:pt x="451386" y="1256560"/>
                  </a:lnTo>
                  <a:lnTo>
                    <a:pt x="408218" y="1240130"/>
                  </a:lnTo>
                  <a:lnTo>
                    <a:pt x="366559" y="1221067"/>
                  </a:lnTo>
                  <a:lnTo>
                    <a:pt x="326525" y="1199483"/>
                  </a:lnTo>
                  <a:lnTo>
                    <a:pt x="288233" y="1175486"/>
                  </a:lnTo>
                  <a:lnTo>
                    <a:pt x="251798" y="1149187"/>
                  </a:lnTo>
                  <a:lnTo>
                    <a:pt x="217336" y="1120695"/>
                  </a:lnTo>
                  <a:lnTo>
                    <a:pt x="184964" y="1090121"/>
                  </a:lnTo>
                  <a:lnTo>
                    <a:pt x="154798" y="1057572"/>
                  </a:lnTo>
                  <a:lnTo>
                    <a:pt x="126954" y="1023161"/>
                  </a:lnTo>
                  <a:lnTo>
                    <a:pt x="101548" y="986995"/>
                  </a:lnTo>
                  <a:lnTo>
                    <a:pt x="78696" y="949186"/>
                  </a:lnTo>
                  <a:lnTo>
                    <a:pt x="58514" y="909842"/>
                  </a:lnTo>
                  <a:lnTo>
                    <a:pt x="41118" y="869073"/>
                  </a:lnTo>
                  <a:lnTo>
                    <a:pt x="26625" y="826989"/>
                  </a:lnTo>
                  <a:lnTo>
                    <a:pt x="15151" y="783700"/>
                  </a:lnTo>
                  <a:lnTo>
                    <a:pt x="6811" y="739316"/>
                  </a:lnTo>
                  <a:lnTo>
                    <a:pt x="1722" y="693946"/>
                  </a:lnTo>
                  <a:lnTo>
                    <a:pt x="0" y="6477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56000" y="2453513"/>
              <a:ext cx="1905000" cy="3505200"/>
            </a:xfrm>
            <a:custGeom>
              <a:avLst/>
              <a:gdLst/>
              <a:ahLst/>
              <a:cxnLst/>
              <a:rect l="l" t="t" r="r" b="b"/>
              <a:pathLst>
                <a:path w="1905000" h="3505200">
                  <a:moveTo>
                    <a:pt x="939038" y="1295400"/>
                  </a:moveTo>
                  <a:lnTo>
                    <a:pt x="940562" y="3505187"/>
                  </a:lnTo>
                </a:path>
                <a:path w="1905000" h="3505200">
                  <a:moveTo>
                    <a:pt x="939038" y="1295400"/>
                  </a:moveTo>
                  <a:lnTo>
                    <a:pt x="940562" y="0"/>
                  </a:lnTo>
                </a:path>
                <a:path w="1905000" h="3505200">
                  <a:moveTo>
                    <a:pt x="1905000" y="1955038"/>
                  </a:moveTo>
                  <a:lnTo>
                    <a:pt x="0" y="1956562"/>
                  </a:lnTo>
                </a:path>
              </a:pathLst>
            </a:custGeom>
            <a:ln w="6350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537328" y="4385564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43300" y="3443351"/>
            <a:ext cx="2476500" cy="1930400"/>
            <a:chOff x="3543300" y="3443351"/>
            <a:chExt cx="2476500" cy="1930400"/>
          </a:xfrm>
        </p:grpSpPr>
        <p:sp>
          <p:nvSpPr>
            <p:cNvPr id="9" name="object 9"/>
            <p:cNvSpPr/>
            <p:nvPr/>
          </p:nvSpPr>
          <p:spPr>
            <a:xfrm>
              <a:off x="4980558" y="4778121"/>
              <a:ext cx="1039494" cy="103505"/>
            </a:xfrm>
            <a:custGeom>
              <a:avLst/>
              <a:gdLst/>
              <a:ahLst/>
              <a:cxnLst/>
              <a:rect l="l" t="t" r="r" b="b"/>
              <a:pathLst>
                <a:path w="1039495" h="103504">
                  <a:moveTo>
                    <a:pt x="1028151" y="43433"/>
                  </a:moveTo>
                  <a:lnTo>
                    <a:pt x="1026540" y="43433"/>
                  </a:lnTo>
                  <a:lnTo>
                    <a:pt x="1026794" y="56133"/>
                  </a:lnTo>
                  <a:lnTo>
                    <a:pt x="1003495" y="56722"/>
                  </a:lnTo>
                  <a:lnTo>
                    <a:pt x="948308" y="90804"/>
                  </a:lnTo>
                  <a:lnTo>
                    <a:pt x="945261" y="92582"/>
                  </a:lnTo>
                  <a:lnTo>
                    <a:pt x="944371" y="96519"/>
                  </a:lnTo>
                  <a:lnTo>
                    <a:pt x="946150" y="99440"/>
                  </a:lnTo>
                  <a:lnTo>
                    <a:pt x="948054" y="102488"/>
                  </a:lnTo>
                  <a:lnTo>
                    <a:pt x="951991" y="103377"/>
                  </a:lnTo>
                  <a:lnTo>
                    <a:pt x="1039240" y="49529"/>
                  </a:lnTo>
                  <a:lnTo>
                    <a:pt x="1028151" y="43433"/>
                  </a:lnTo>
                  <a:close/>
                </a:path>
                <a:path w="1039495" h="103504">
                  <a:moveTo>
                    <a:pt x="1002997" y="44028"/>
                  </a:moveTo>
                  <a:lnTo>
                    <a:pt x="0" y="69341"/>
                  </a:lnTo>
                  <a:lnTo>
                    <a:pt x="380" y="82041"/>
                  </a:lnTo>
                  <a:lnTo>
                    <a:pt x="1003495" y="56722"/>
                  </a:lnTo>
                  <a:lnTo>
                    <a:pt x="1014132" y="50152"/>
                  </a:lnTo>
                  <a:lnTo>
                    <a:pt x="1002997" y="44028"/>
                  </a:lnTo>
                  <a:close/>
                </a:path>
                <a:path w="1039495" h="103504">
                  <a:moveTo>
                    <a:pt x="1014132" y="50152"/>
                  </a:moveTo>
                  <a:lnTo>
                    <a:pt x="1003495" y="56722"/>
                  </a:lnTo>
                  <a:lnTo>
                    <a:pt x="1026794" y="56133"/>
                  </a:lnTo>
                  <a:lnTo>
                    <a:pt x="1026779" y="55371"/>
                  </a:lnTo>
                  <a:lnTo>
                    <a:pt x="1023619" y="55371"/>
                  </a:lnTo>
                  <a:lnTo>
                    <a:pt x="1014132" y="50152"/>
                  </a:lnTo>
                  <a:close/>
                </a:path>
                <a:path w="1039495" h="103504">
                  <a:moveTo>
                    <a:pt x="1023365" y="44449"/>
                  </a:moveTo>
                  <a:lnTo>
                    <a:pt x="1014132" y="50152"/>
                  </a:lnTo>
                  <a:lnTo>
                    <a:pt x="1023619" y="55371"/>
                  </a:lnTo>
                  <a:lnTo>
                    <a:pt x="1023365" y="44449"/>
                  </a:lnTo>
                  <a:close/>
                </a:path>
                <a:path w="1039495" h="103504">
                  <a:moveTo>
                    <a:pt x="1026561" y="44449"/>
                  </a:moveTo>
                  <a:lnTo>
                    <a:pt x="1023365" y="44449"/>
                  </a:lnTo>
                  <a:lnTo>
                    <a:pt x="1023619" y="55371"/>
                  </a:lnTo>
                  <a:lnTo>
                    <a:pt x="1026779" y="55371"/>
                  </a:lnTo>
                  <a:lnTo>
                    <a:pt x="1026561" y="44449"/>
                  </a:lnTo>
                  <a:close/>
                </a:path>
                <a:path w="1039495" h="103504">
                  <a:moveTo>
                    <a:pt x="1026540" y="43433"/>
                  </a:moveTo>
                  <a:lnTo>
                    <a:pt x="1002997" y="44028"/>
                  </a:lnTo>
                  <a:lnTo>
                    <a:pt x="1014132" y="50152"/>
                  </a:lnTo>
                  <a:lnTo>
                    <a:pt x="1023365" y="44449"/>
                  </a:lnTo>
                  <a:lnTo>
                    <a:pt x="1026561" y="44449"/>
                  </a:lnTo>
                  <a:lnTo>
                    <a:pt x="1026540" y="43433"/>
                  </a:lnTo>
                  <a:close/>
                </a:path>
                <a:path w="1039495" h="103504">
                  <a:moveTo>
                    <a:pt x="949325" y="0"/>
                  </a:moveTo>
                  <a:lnTo>
                    <a:pt x="945514" y="1142"/>
                  </a:lnTo>
                  <a:lnTo>
                    <a:pt x="943863" y="4190"/>
                  </a:lnTo>
                  <a:lnTo>
                    <a:pt x="942086" y="7238"/>
                  </a:lnTo>
                  <a:lnTo>
                    <a:pt x="943228" y="11175"/>
                  </a:lnTo>
                  <a:lnTo>
                    <a:pt x="1002997" y="44028"/>
                  </a:lnTo>
                  <a:lnTo>
                    <a:pt x="1026540" y="43433"/>
                  </a:lnTo>
                  <a:lnTo>
                    <a:pt x="1028151" y="43433"/>
                  </a:lnTo>
                  <a:lnTo>
                    <a:pt x="952373" y="1777"/>
                  </a:lnTo>
                  <a:lnTo>
                    <a:pt x="949325" y="0"/>
                  </a:lnTo>
                  <a:close/>
                </a:path>
              </a:pathLst>
            </a:custGeom>
            <a:solidFill>
              <a:srgbClr val="4FC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56000" y="3456051"/>
              <a:ext cx="1905000" cy="1905000"/>
            </a:xfrm>
            <a:custGeom>
              <a:avLst/>
              <a:gdLst/>
              <a:ahLst/>
              <a:cxnLst/>
              <a:rect l="l" t="t" r="r" b="b"/>
              <a:pathLst>
                <a:path w="1905000" h="1905000">
                  <a:moveTo>
                    <a:pt x="0" y="952500"/>
                  </a:moveTo>
                  <a:lnTo>
                    <a:pt x="1165" y="904962"/>
                  </a:lnTo>
                  <a:lnTo>
                    <a:pt x="4626" y="858027"/>
                  </a:lnTo>
                  <a:lnTo>
                    <a:pt x="10327" y="811750"/>
                  </a:lnTo>
                  <a:lnTo>
                    <a:pt x="18215" y="766185"/>
                  </a:lnTo>
                  <a:lnTo>
                    <a:pt x="28233" y="721387"/>
                  </a:lnTo>
                  <a:lnTo>
                    <a:pt x="40329" y="677411"/>
                  </a:lnTo>
                  <a:lnTo>
                    <a:pt x="54446" y="634311"/>
                  </a:lnTo>
                  <a:lnTo>
                    <a:pt x="70532" y="592141"/>
                  </a:lnTo>
                  <a:lnTo>
                    <a:pt x="88530" y="550957"/>
                  </a:lnTo>
                  <a:lnTo>
                    <a:pt x="108387" y="510812"/>
                  </a:lnTo>
                  <a:lnTo>
                    <a:pt x="130047" y="471762"/>
                  </a:lnTo>
                  <a:lnTo>
                    <a:pt x="153457" y="433861"/>
                  </a:lnTo>
                  <a:lnTo>
                    <a:pt x="178562" y="397163"/>
                  </a:lnTo>
                  <a:lnTo>
                    <a:pt x="205307" y="361723"/>
                  </a:lnTo>
                  <a:lnTo>
                    <a:pt x="233638" y="327597"/>
                  </a:lnTo>
                  <a:lnTo>
                    <a:pt x="263499" y="294837"/>
                  </a:lnTo>
                  <a:lnTo>
                    <a:pt x="294837" y="263499"/>
                  </a:lnTo>
                  <a:lnTo>
                    <a:pt x="327597" y="233638"/>
                  </a:lnTo>
                  <a:lnTo>
                    <a:pt x="361723" y="205307"/>
                  </a:lnTo>
                  <a:lnTo>
                    <a:pt x="397163" y="178562"/>
                  </a:lnTo>
                  <a:lnTo>
                    <a:pt x="433861" y="153457"/>
                  </a:lnTo>
                  <a:lnTo>
                    <a:pt x="471762" y="130048"/>
                  </a:lnTo>
                  <a:lnTo>
                    <a:pt x="510812" y="108387"/>
                  </a:lnTo>
                  <a:lnTo>
                    <a:pt x="550957" y="88530"/>
                  </a:lnTo>
                  <a:lnTo>
                    <a:pt x="592141" y="70532"/>
                  </a:lnTo>
                  <a:lnTo>
                    <a:pt x="634311" y="54446"/>
                  </a:lnTo>
                  <a:lnTo>
                    <a:pt x="677411" y="40329"/>
                  </a:lnTo>
                  <a:lnTo>
                    <a:pt x="721387" y="28233"/>
                  </a:lnTo>
                  <a:lnTo>
                    <a:pt x="766185" y="18215"/>
                  </a:lnTo>
                  <a:lnTo>
                    <a:pt x="811750" y="10327"/>
                  </a:lnTo>
                  <a:lnTo>
                    <a:pt x="858027" y="4626"/>
                  </a:lnTo>
                  <a:lnTo>
                    <a:pt x="904962" y="1165"/>
                  </a:lnTo>
                  <a:lnTo>
                    <a:pt x="952500" y="0"/>
                  </a:lnTo>
                  <a:lnTo>
                    <a:pt x="1000037" y="1165"/>
                  </a:lnTo>
                  <a:lnTo>
                    <a:pt x="1046972" y="4626"/>
                  </a:lnTo>
                  <a:lnTo>
                    <a:pt x="1093249" y="10327"/>
                  </a:lnTo>
                  <a:lnTo>
                    <a:pt x="1138814" y="18215"/>
                  </a:lnTo>
                  <a:lnTo>
                    <a:pt x="1183612" y="28233"/>
                  </a:lnTo>
                  <a:lnTo>
                    <a:pt x="1227588" y="40329"/>
                  </a:lnTo>
                  <a:lnTo>
                    <a:pt x="1270688" y="54446"/>
                  </a:lnTo>
                  <a:lnTo>
                    <a:pt x="1312858" y="70532"/>
                  </a:lnTo>
                  <a:lnTo>
                    <a:pt x="1354042" y="88530"/>
                  </a:lnTo>
                  <a:lnTo>
                    <a:pt x="1394187" y="108387"/>
                  </a:lnTo>
                  <a:lnTo>
                    <a:pt x="1433237" y="130048"/>
                  </a:lnTo>
                  <a:lnTo>
                    <a:pt x="1471138" y="153457"/>
                  </a:lnTo>
                  <a:lnTo>
                    <a:pt x="1507836" y="178562"/>
                  </a:lnTo>
                  <a:lnTo>
                    <a:pt x="1543276" y="205307"/>
                  </a:lnTo>
                  <a:lnTo>
                    <a:pt x="1577402" y="233638"/>
                  </a:lnTo>
                  <a:lnTo>
                    <a:pt x="1610162" y="263499"/>
                  </a:lnTo>
                  <a:lnTo>
                    <a:pt x="1641500" y="294837"/>
                  </a:lnTo>
                  <a:lnTo>
                    <a:pt x="1671361" y="327597"/>
                  </a:lnTo>
                  <a:lnTo>
                    <a:pt x="1699692" y="361723"/>
                  </a:lnTo>
                  <a:lnTo>
                    <a:pt x="1726437" y="397163"/>
                  </a:lnTo>
                  <a:lnTo>
                    <a:pt x="1751542" y="433861"/>
                  </a:lnTo>
                  <a:lnTo>
                    <a:pt x="1774952" y="471762"/>
                  </a:lnTo>
                  <a:lnTo>
                    <a:pt x="1796612" y="510812"/>
                  </a:lnTo>
                  <a:lnTo>
                    <a:pt x="1816469" y="550957"/>
                  </a:lnTo>
                  <a:lnTo>
                    <a:pt x="1834467" y="592141"/>
                  </a:lnTo>
                  <a:lnTo>
                    <a:pt x="1850553" y="634311"/>
                  </a:lnTo>
                  <a:lnTo>
                    <a:pt x="1864670" y="677411"/>
                  </a:lnTo>
                  <a:lnTo>
                    <a:pt x="1876766" y="721387"/>
                  </a:lnTo>
                  <a:lnTo>
                    <a:pt x="1886784" y="766185"/>
                  </a:lnTo>
                  <a:lnTo>
                    <a:pt x="1894672" y="811750"/>
                  </a:lnTo>
                  <a:lnTo>
                    <a:pt x="1900373" y="858027"/>
                  </a:lnTo>
                  <a:lnTo>
                    <a:pt x="1903834" y="904962"/>
                  </a:lnTo>
                  <a:lnTo>
                    <a:pt x="1905000" y="952500"/>
                  </a:lnTo>
                  <a:lnTo>
                    <a:pt x="1903834" y="1000037"/>
                  </a:lnTo>
                  <a:lnTo>
                    <a:pt x="1900373" y="1046972"/>
                  </a:lnTo>
                  <a:lnTo>
                    <a:pt x="1894672" y="1093249"/>
                  </a:lnTo>
                  <a:lnTo>
                    <a:pt x="1886784" y="1138814"/>
                  </a:lnTo>
                  <a:lnTo>
                    <a:pt x="1876766" y="1183612"/>
                  </a:lnTo>
                  <a:lnTo>
                    <a:pt x="1864670" y="1227588"/>
                  </a:lnTo>
                  <a:lnTo>
                    <a:pt x="1850553" y="1270688"/>
                  </a:lnTo>
                  <a:lnTo>
                    <a:pt x="1834467" y="1312858"/>
                  </a:lnTo>
                  <a:lnTo>
                    <a:pt x="1816469" y="1354042"/>
                  </a:lnTo>
                  <a:lnTo>
                    <a:pt x="1796612" y="1394187"/>
                  </a:lnTo>
                  <a:lnTo>
                    <a:pt x="1774952" y="1433237"/>
                  </a:lnTo>
                  <a:lnTo>
                    <a:pt x="1751542" y="1471138"/>
                  </a:lnTo>
                  <a:lnTo>
                    <a:pt x="1726437" y="1507836"/>
                  </a:lnTo>
                  <a:lnTo>
                    <a:pt x="1699692" y="1543276"/>
                  </a:lnTo>
                  <a:lnTo>
                    <a:pt x="1671361" y="1577402"/>
                  </a:lnTo>
                  <a:lnTo>
                    <a:pt x="1641500" y="1610162"/>
                  </a:lnTo>
                  <a:lnTo>
                    <a:pt x="1610162" y="1641500"/>
                  </a:lnTo>
                  <a:lnTo>
                    <a:pt x="1577402" y="1671361"/>
                  </a:lnTo>
                  <a:lnTo>
                    <a:pt x="1543276" y="1699692"/>
                  </a:lnTo>
                  <a:lnTo>
                    <a:pt x="1507836" y="1726437"/>
                  </a:lnTo>
                  <a:lnTo>
                    <a:pt x="1471138" y="1751542"/>
                  </a:lnTo>
                  <a:lnTo>
                    <a:pt x="1433237" y="1774951"/>
                  </a:lnTo>
                  <a:lnTo>
                    <a:pt x="1394187" y="1796612"/>
                  </a:lnTo>
                  <a:lnTo>
                    <a:pt x="1354042" y="1816469"/>
                  </a:lnTo>
                  <a:lnTo>
                    <a:pt x="1312858" y="1834467"/>
                  </a:lnTo>
                  <a:lnTo>
                    <a:pt x="1270688" y="1850553"/>
                  </a:lnTo>
                  <a:lnTo>
                    <a:pt x="1227588" y="1864670"/>
                  </a:lnTo>
                  <a:lnTo>
                    <a:pt x="1183612" y="1876766"/>
                  </a:lnTo>
                  <a:lnTo>
                    <a:pt x="1138814" y="1886784"/>
                  </a:lnTo>
                  <a:lnTo>
                    <a:pt x="1093249" y="1894672"/>
                  </a:lnTo>
                  <a:lnTo>
                    <a:pt x="1046972" y="1900373"/>
                  </a:lnTo>
                </a:path>
                <a:path w="1905000" h="1905000">
                  <a:moveTo>
                    <a:pt x="1000037" y="1903834"/>
                  </a:moveTo>
                  <a:lnTo>
                    <a:pt x="952500" y="1905000"/>
                  </a:lnTo>
                  <a:lnTo>
                    <a:pt x="904962" y="1903834"/>
                  </a:lnTo>
                  <a:lnTo>
                    <a:pt x="858027" y="1900373"/>
                  </a:lnTo>
                  <a:lnTo>
                    <a:pt x="811750" y="1894672"/>
                  </a:lnTo>
                  <a:lnTo>
                    <a:pt x="766185" y="1886784"/>
                  </a:lnTo>
                  <a:lnTo>
                    <a:pt x="721387" y="1876766"/>
                  </a:lnTo>
                  <a:lnTo>
                    <a:pt x="677411" y="1864670"/>
                  </a:lnTo>
                  <a:lnTo>
                    <a:pt x="634311" y="1850553"/>
                  </a:lnTo>
                  <a:lnTo>
                    <a:pt x="592141" y="1834467"/>
                  </a:lnTo>
                  <a:lnTo>
                    <a:pt x="550957" y="1816469"/>
                  </a:lnTo>
                  <a:lnTo>
                    <a:pt x="510812" y="1796612"/>
                  </a:lnTo>
                  <a:lnTo>
                    <a:pt x="471762" y="1774952"/>
                  </a:lnTo>
                  <a:lnTo>
                    <a:pt x="433861" y="1751542"/>
                  </a:lnTo>
                  <a:lnTo>
                    <a:pt x="397163" y="1726437"/>
                  </a:lnTo>
                  <a:lnTo>
                    <a:pt x="361723" y="1699692"/>
                  </a:lnTo>
                  <a:lnTo>
                    <a:pt x="327597" y="1671361"/>
                  </a:lnTo>
                  <a:lnTo>
                    <a:pt x="294837" y="1641500"/>
                  </a:lnTo>
                  <a:lnTo>
                    <a:pt x="263499" y="1610162"/>
                  </a:lnTo>
                  <a:lnTo>
                    <a:pt x="233638" y="1577402"/>
                  </a:lnTo>
                  <a:lnTo>
                    <a:pt x="205307" y="1543276"/>
                  </a:lnTo>
                  <a:lnTo>
                    <a:pt x="178562" y="1507836"/>
                  </a:lnTo>
                  <a:lnTo>
                    <a:pt x="153457" y="1471138"/>
                  </a:lnTo>
                  <a:lnTo>
                    <a:pt x="130047" y="1433237"/>
                  </a:lnTo>
                  <a:lnTo>
                    <a:pt x="108387" y="1394187"/>
                  </a:lnTo>
                  <a:lnTo>
                    <a:pt x="88530" y="1354042"/>
                  </a:lnTo>
                  <a:lnTo>
                    <a:pt x="70532" y="1312858"/>
                  </a:lnTo>
                  <a:lnTo>
                    <a:pt x="54446" y="1270688"/>
                  </a:lnTo>
                  <a:lnTo>
                    <a:pt x="40329" y="1227588"/>
                  </a:lnTo>
                  <a:lnTo>
                    <a:pt x="28233" y="1183612"/>
                  </a:lnTo>
                  <a:lnTo>
                    <a:pt x="18215" y="1138814"/>
                  </a:lnTo>
                  <a:lnTo>
                    <a:pt x="10327" y="1093249"/>
                  </a:lnTo>
                  <a:lnTo>
                    <a:pt x="4626" y="1046972"/>
                  </a:lnTo>
                  <a:lnTo>
                    <a:pt x="1165" y="1000037"/>
                  </a:lnTo>
                  <a:lnTo>
                    <a:pt x="0" y="9525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37632" y="4133215"/>
              <a:ext cx="277495" cy="103505"/>
            </a:xfrm>
            <a:custGeom>
              <a:avLst/>
              <a:gdLst/>
              <a:ahLst/>
              <a:cxnLst/>
              <a:rect l="l" t="t" r="r" b="b"/>
              <a:pathLst>
                <a:path w="277495" h="103504">
                  <a:moveTo>
                    <a:pt x="266247" y="41910"/>
                  </a:moveTo>
                  <a:lnTo>
                    <a:pt x="264540" y="41910"/>
                  </a:lnTo>
                  <a:lnTo>
                    <a:pt x="265048" y="54610"/>
                  </a:lnTo>
                  <a:lnTo>
                    <a:pt x="241628" y="55667"/>
                  </a:lnTo>
                  <a:lnTo>
                    <a:pt x="184276" y="92710"/>
                  </a:lnTo>
                  <a:lnTo>
                    <a:pt x="183387" y="96647"/>
                  </a:lnTo>
                  <a:lnTo>
                    <a:pt x="187197" y="102489"/>
                  </a:lnTo>
                  <a:lnTo>
                    <a:pt x="191134" y="103378"/>
                  </a:lnTo>
                  <a:lnTo>
                    <a:pt x="194182" y="101473"/>
                  </a:lnTo>
                  <a:lnTo>
                    <a:pt x="277367" y="47752"/>
                  </a:lnTo>
                  <a:lnTo>
                    <a:pt x="266247" y="41910"/>
                  </a:lnTo>
                  <a:close/>
                </a:path>
                <a:path w="277495" h="103504">
                  <a:moveTo>
                    <a:pt x="241088" y="42968"/>
                  </a:moveTo>
                  <a:lnTo>
                    <a:pt x="0" y="53848"/>
                  </a:lnTo>
                  <a:lnTo>
                    <a:pt x="634" y="66548"/>
                  </a:lnTo>
                  <a:lnTo>
                    <a:pt x="241628" y="55667"/>
                  </a:lnTo>
                  <a:lnTo>
                    <a:pt x="252250" y="48810"/>
                  </a:lnTo>
                  <a:lnTo>
                    <a:pt x="241088" y="42968"/>
                  </a:lnTo>
                  <a:close/>
                </a:path>
                <a:path w="277495" h="103504">
                  <a:moveTo>
                    <a:pt x="252250" y="48810"/>
                  </a:moveTo>
                  <a:lnTo>
                    <a:pt x="241628" y="55667"/>
                  </a:lnTo>
                  <a:lnTo>
                    <a:pt x="265048" y="54610"/>
                  </a:lnTo>
                  <a:lnTo>
                    <a:pt x="265018" y="53848"/>
                  </a:lnTo>
                  <a:lnTo>
                    <a:pt x="261873" y="53848"/>
                  </a:lnTo>
                  <a:lnTo>
                    <a:pt x="252250" y="48810"/>
                  </a:lnTo>
                  <a:close/>
                </a:path>
                <a:path w="277495" h="103504">
                  <a:moveTo>
                    <a:pt x="261365" y="42926"/>
                  </a:moveTo>
                  <a:lnTo>
                    <a:pt x="252250" y="48810"/>
                  </a:lnTo>
                  <a:lnTo>
                    <a:pt x="261873" y="53848"/>
                  </a:lnTo>
                  <a:lnTo>
                    <a:pt x="261365" y="42926"/>
                  </a:lnTo>
                  <a:close/>
                </a:path>
                <a:path w="277495" h="103504">
                  <a:moveTo>
                    <a:pt x="264581" y="42926"/>
                  </a:moveTo>
                  <a:lnTo>
                    <a:pt x="261365" y="42926"/>
                  </a:lnTo>
                  <a:lnTo>
                    <a:pt x="261873" y="53848"/>
                  </a:lnTo>
                  <a:lnTo>
                    <a:pt x="265018" y="53848"/>
                  </a:lnTo>
                  <a:lnTo>
                    <a:pt x="264581" y="42926"/>
                  </a:lnTo>
                  <a:close/>
                </a:path>
                <a:path w="277495" h="103504">
                  <a:moveTo>
                    <a:pt x="264540" y="41910"/>
                  </a:moveTo>
                  <a:lnTo>
                    <a:pt x="241088" y="42968"/>
                  </a:lnTo>
                  <a:lnTo>
                    <a:pt x="252250" y="48810"/>
                  </a:lnTo>
                  <a:lnTo>
                    <a:pt x="261365" y="42926"/>
                  </a:lnTo>
                  <a:lnTo>
                    <a:pt x="264581" y="42926"/>
                  </a:lnTo>
                  <a:lnTo>
                    <a:pt x="264540" y="41910"/>
                  </a:lnTo>
                  <a:close/>
                </a:path>
                <a:path w="277495" h="103504">
                  <a:moveTo>
                    <a:pt x="186562" y="0"/>
                  </a:moveTo>
                  <a:lnTo>
                    <a:pt x="182752" y="1270"/>
                  </a:lnTo>
                  <a:lnTo>
                    <a:pt x="181101" y="4318"/>
                  </a:lnTo>
                  <a:lnTo>
                    <a:pt x="179450" y="7493"/>
                  </a:lnTo>
                  <a:lnTo>
                    <a:pt x="180593" y="11303"/>
                  </a:lnTo>
                  <a:lnTo>
                    <a:pt x="241088" y="42968"/>
                  </a:lnTo>
                  <a:lnTo>
                    <a:pt x="264540" y="41910"/>
                  </a:lnTo>
                  <a:lnTo>
                    <a:pt x="266247" y="41910"/>
                  </a:lnTo>
                  <a:lnTo>
                    <a:pt x="189610" y="1651"/>
                  </a:lnTo>
                  <a:lnTo>
                    <a:pt x="186562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086983" y="4653737"/>
            <a:ext cx="201548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Base circle R =25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8428" y="4017390"/>
            <a:ext cx="28378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Prime circle R =25 + .5(20) =</a:t>
            </a:r>
            <a:r>
              <a:rPr sz="1400" spc="-1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35mm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11802" y="3204209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82825" y="3084576"/>
            <a:ext cx="2530475" cy="2012950"/>
            <a:chOff x="2282825" y="3084576"/>
            <a:chExt cx="2530475" cy="2012950"/>
          </a:xfrm>
        </p:grpSpPr>
        <p:sp>
          <p:nvSpPr>
            <p:cNvPr id="16" name="object 16"/>
            <p:cNvSpPr/>
            <p:nvPr/>
          </p:nvSpPr>
          <p:spPr>
            <a:xfrm>
              <a:off x="4191000" y="315125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90" y="255343"/>
                  </a:lnTo>
                  <a:lnTo>
                    <a:pt x="15544" y="208434"/>
                  </a:lnTo>
                  <a:lnTo>
                    <a:pt x="34032" y="164697"/>
                  </a:lnTo>
                  <a:lnTo>
                    <a:pt x="58826" y="124760"/>
                  </a:lnTo>
                  <a:lnTo>
                    <a:pt x="89296" y="89249"/>
                  </a:lnTo>
                  <a:lnTo>
                    <a:pt x="124815" y="58789"/>
                  </a:lnTo>
                  <a:lnTo>
                    <a:pt x="164753" y="34008"/>
                  </a:lnTo>
                  <a:lnTo>
                    <a:pt x="208483" y="15532"/>
                  </a:lnTo>
                  <a:lnTo>
                    <a:pt x="255374" y="3987"/>
                  </a:lnTo>
                  <a:lnTo>
                    <a:pt x="304800" y="0"/>
                  </a:lnTo>
                  <a:lnTo>
                    <a:pt x="354225" y="3987"/>
                  </a:lnTo>
                  <a:lnTo>
                    <a:pt x="401116" y="15532"/>
                  </a:lnTo>
                  <a:lnTo>
                    <a:pt x="444846" y="34008"/>
                  </a:lnTo>
                  <a:lnTo>
                    <a:pt x="484784" y="58789"/>
                  </a:lnTo>
                  <a:lnTo>
                    <a:pt x="520303" y="89249"/>
                  </a:lnTo>
                  <a:lnTo>
                    <a:pt x="550773" y="124760"/>
                  </a:lnTo>
                  <a:lnTo>
                    <a:pt x="575567" y="164697"/>
                  </a:lnTo>
                  <a:lnTo>
                    <a:pt x="594055" y="208434"/>
                  </a:lnTo>
                  <a:lnTo>
                    <a:pt x="605609" y="255343"/>
                  </a:lnTo>
                  <a:lnTo>
                    <a:pt x="609600" y="304800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600"/>
                  </a:lnTo>
                  <a:lnTo>
                    <a:pt x="255374" y="605609"/>
                  </a:lnTo>
                  <a:lnTo>
                    <a:pt x="208483" y="594055"/>
                  </a:lnTo>
                  <a:lnTo>
                    <a:pt x="164753" y="575567"/>
                  </a:lnTo>
                  <a:lnTo>
                    <a:pt x="124815" y="550773"/>
                  </a:lnTo>
                  <a:lnTo>
                    <a:pt x="89296" y="520303"/>
                  </a:lnTo>
                  <a:lnTo>
                    <a:pt x="58826" y="484784"/>
                  </a:lnTo>
                  <a:lnTo>
                    <a:pt x="34032" y="444846"/>
                  </a:lnTo>
                  <a:lnTo>
                    <a:pt x="15544" y="401116"/>
                  </a:lnTo>
                  <a:lnTo>
                    <a:pt x="3990" y="354225"/>
                  </a:lnTo>
                  <a:lnTo>
                    <a:pt x="0" y="304800"/>
                  </a:lnTo>
                </a:path>
              </a:pathLst>
            </a:custGeom>
            <a:ln w="2540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86000" y="3087751"/>
              <a:ext cx="2209800" cy="2006600"/>
            </a:xfrm>
            <a:custGeom>
              <a:avLst/>
              <a:gdLst/>
              <a:ahLst/>
              <a:cxnLst/>
              <a:rect l="l" t="t" r="r" b="b"/>
              <a:pathLst>
                <a:path w="2209800" h="2006600">
                  <a:moveTo>
                    <a:pt x="2197100" y="1320800"/>
                  </a:moveTo>
                  <a:lnTo>
                    <a:pt x="139700" y="2006600"/>
                  </a:lnTo>
                </a:path>
                <a:path w="2209800" h="2006600">
                  <a:moveTo>
                    <a:pt x="2209800" y="1308100"/>
                  </a:moveTo>
                  <a:lnTo>
                    <a:pt x="0" y="1689100"/>
                  </a:lnTo>
                </a:path>
                <a:path w="2209800" h="2006600">
                  <a:moveTo>
                    <a:pt x="2209800" y="1320800"/>
                  </a:moveTo>
                  <a:lnTo>
                    <a:pt x="76200" y="1244600"/>
                  </a:lnTo>
                </a:path>
                <a:path w="2209800" h="2006600">
                  <a:moveTo>
                    <a:pt x="2197100" y="1308100"/>
                  </a:moveTo>
                  <a:lnTo>
                    <a:pt x="596900" y="393700"/>
                  </a:lnTo>
                </a:path>
                <a:path w="2209800" h="2006600">
                  <a:moveTo>
                    <a:pt x="2197100" y="1295400"/>
                  </a:moveTo>
                  <a:lnTo>
                    <a:pt x="1206500" y="0"/>
                  </a:lnTo>
                </a:path>
                <a:path w="2209800" h="2006600">
                  <a:moveTo>
                    <a:pt x="2209800" y="1282700"/>
                  </a:moveTo>
                  <a:lnTo>
                    <a:pt x="304800" y="8255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60469" y="4012819"/>
              <a:ext cx="225425" cy="454659"/>
            </a:xfrm>
            <a:custGeom>
              <a:avLst/>
              <a:gdLst/>
              <a:ahLst/>
              <a:cxnLst/>
              <a:rect l="l" t="t" r="r" b="b"/>
              <a:pathLst>
                <a:path w="225425" h="454660">
                  <a:moveTo>
                    <a:pt x="74761" y="440761"/>
                  </a:moveTo>
                  <a:lnTo>
                    <a:pt x="6350" y="441451"/>
                  </a:lnTo>
                  <a:lnTo>
                    <a:pt x="2793" y="441578"/>
                  </a:lnTo>
                  <a:lnTo>
                    <a:pt x="0" y="444372"/>
                  </a:lnTo>
                  <a:lnTo>
                    <a:pt x="0" y="451357"/>
                  </a:lnTo>
                  <a:lnTo>
                    <a:pt x="2920" y="454278"/>
                  </a:lnTo>
                  <a:lnTo>
                    <a:pt x="6476" y="454151"/>
                  </a:lnTo>
                  <a:lnTo>
                    <a:pt x="105536" y="453135"/>
                  </a:lnTo>
                  <a:lnTo>
                    <a:pt x="105169" y="452500"/>
                  </a:lnTo>
                  <a:lnTo>
                    <a:pt x="91439" y="452500"/>
                  </a:lnTo>
                  <a:lnTo>
                    <a:pt x="85343" y="448944"/>
                  </a:lnTo>
                  <a:lnTo>
                    <a:pt x="84835" y="448690"/>
                  </a:lnTo>
                  <a:lnTo>
                    <a:pt x="84581" y="448436"/>
                  </a:lnTo>
                  <a:lnTo>
                    <a:pt x="74761" y="440761"/>
                  </a:lnTo>
                  <a:close/>
                </a:path>
                <a:path w="225425" h="454660">
                  <a:moveTo>
                    <a:pt x="83575" y="440673"/>
                  </a:moveTo>
                  <a:lnTo>
                    <a:pt x="74761" y="440761"/>
                  </a:lnTo>
                  <a:lnTo>
                    <a:pt x="84581" y="448436"/>
                  </a:lnTo>
                  <a:lnTo>
                    <a:pt x="84835" y="448690"/>
                  </a:lnTo>
                  <a:lnTo>
                    <a:pt x="85343" y="448944"/>
                  </a:lnTo>
                  <a:lnTo>
                    <a:pt x="91439" y="452500"/>
                  </a:lnTo>
                  <a:lnTo>
                    <a:pt x="92799" y="450087"/>
                  </a:lnTo>
                  <a:lnTo>
                    <a:pt x="89026" y="450087"/>
                  </a:lnTo>
                  <a:lnTo>
                    <a:pt x="83575" y="440673"/>
                  </a:lnTo>
                  <a:close/>
                </a:path>
                <a:path w="225425" h="454660">
                  <a:moveTo>
                    <a:pt x="50291" y="363346"/>
                  </a:moveTo>
                  <a:lnTo>
                    <a:pt x="44195" y="366902"/>
                  </a:lnTo>
                  <a:lnTo>
                    <a:pt x="43179" y="370712"/>
                  </a:lnTo>
                  <a:lnTo>
                    <a:pt x="44830" y="373760"/>
                  </a:lnTo>
                  <a:lnTo>
                    <a:pt x="72651" y="421808"/>
                  </a:lnTo>
                  <a:lnTo>
                    <a:pt x="77342" y="426592"/>
                  </a:lnTo>
                  <a:lnTo>
                    <a:pt x="92018" y="438159"/>
                  </a:lnTo>
                  <a:lnTo>
                    <a:pt x="97662" y="441451"/>
                  </a:lnTo>
                  <a:lnTo>
                    <a:pt x="91439" y="452500"/>
                  </a:lnTo>
                  <a:lnTo>
                    <a:pt x="105169" y="452500"/>
                  </a:lnTo>
                  <a:lnTo>
                    <a:pt x="54101" y="364362"/>
                  </a:lnTo>
                  <a:lnTo>
                    <a:pt x="50291" y="363346"/>
                  </a:lnTo>
                  <a:close/>
                </a:path>
                <a:path w="225425" h="454660">
                  <a:moveTo>
                    <a:pt x="94487" y="440562"/>
                  </a:moveTo>
                  <a:lnTo>
                    <a:pt x="83575" y="440673"/>
                  </a:lnTo>
                  <a:lnTo>
                    <a:pt x="89026" y="450087"/>
                  </a:lnTo>
                  <a:lnTo>
                    <a:pt x="94487" y="440562"/>
                  </a:lnTo>
                  <a:close/>
                </a:path>
                <a:path w="225425" h="454660">
                  <a:moveTo>
                    <a:pt x="96138" y="440562"/>
                  </a:moveTo>
                  <a:lnTo>
                    <a:pt x="94487" y="440562"/>
                  </a:lnTo>
                  <a:lnTo>
                    <a:pt x="89026" y="450087"/>
                  </a:lnTo>
                  <a:lnTo>
                    <a:pt x="92799" y="450087"/>
                  </a:lnTo>
                  <a:lnTo>
                    <a:pt x="97662" y="441451"/>
                  </a:lnTo>
                  <a:lnTo>
                    <a:pt x="96138" y="440562"/>
                  </a:lnTo>
                  <a:close/>
                </a:path>
                <a:path w="225425" h="454660">
                  <a:moveTo>
                    <a:pt x="191149" y="17911"/>
                  </a:moveTo>
                  <a:lnTo>
                    <a:pt x="155955" y="41274"/>
                  </a:lnTo>
                  <a:lnTo>
                    <a:pt x="116331" y="76707"/>
                  </a:lnTo>
                  <a:lnTo>
                    <a:pt x="81406" y="118109"/>
                  </a:lnTo>
                  <a:lnTo>
                    <a:pt x="52577" y="164718"/>
                  </a:lnTo>
                  <a:lnTo>
                    <a:pt x="31876" y="212851"/>
                  </a:lnTo>
                  <a:lnTo>
                    <a:pt x="19811" y="260603"/>
                  </a:lnTo>
                  <a:lnTo>
                    <a:pt x="16128" y="306831"/>
                  </a:lnTo>
                  <a:lnTo>
                    <a:pt x="17525" y="328802"/>
                  </a:lnTo>
                  <a:lnTo>
                    <a:pt x="26415" y="370077"/>
                  </a:lnTo>
                  <a:lnTo>
                    <a:pt x="43814" y="406526"/>
                  </a:lnTo>
                  <a:lnTo>
                    <a:pt x="55244" y="422147"/>
                  </a:lnTo>
                  <a:lnTo>
                    <a:pt x="55371" y="422401"/>
                  </a:lnTo>
                  <a:lnTo>
                    <a:pt x="55625" y="422528"/>
                  </a:lnTo>
                  <a:lnTo>
                    <a:pt x="69468" y="436625"/>
                  </a:lnTo>
                  <a:lnTo>
                    <a:pt x="74761" y="440761"/>
                  </a:lnTo>
                  <a:lnTo>
                    <a:pt x="83575" y="440673"/>
                  </a:lnTo>
                  <a:lnTo>
                    <a:pt x="72651" y="421808"/>
                  </a:lnTo>
                  <a:lnTo>
                    <a:pt x="65390" y="414400"/>
                  </a:lnTo>
                  <a:lnTo>
                    <a:pt x="64642" y="413638"/>
                  </a:lnTo>
                  <a:lnTo>
                    <a:pt x="54101" y="399033"/>
                  </a:lnTo>
                  <a:lnTo>
                    <a:pt x="45211" y="382904"/>
                  </a:lnTo>
                  <a:lnTo>
                    <a:pt x="38226" y="365378"/>
                  </a:lnTo>
                  <a:lnTo>
                    <a:pt x="33146" y="346582"/>
                  </a:lnTo>
                  <a:lnTo>
                    <a:pt x="30098" y="326770"/>
                  </a:lnTo>
                  <a:lnTo>
                    <a:pt x="28828" y="305942"/>
                  </a:lnTo>
                  <a:lnTo>
                    <a:pt x="29590" y="284352"/>
                  </a:lnTo>
                  <a:lnTo>
                    <a:pt x="37210" y="239521"/>
                  </a:lnTo>
                  <a:lnTo>
                    <a:pt x="53085" y="193293"/>
                  </a:lnTo>
                  <a:lnTo>
                    <a:pt x="77342" y="147065"/>
                  </a:lnTo>
                  <a:lnTo>
                    <a:pt x="108203" y="104520"/>
                  </a:lnTo>
                  <a:lnTo>
                    <a:pt x="144398" y="67309"/>
                  </a:lnTo>
                  <a:lnTo>
                    <a:pt x="184657" y="36575"/>
                  </a:lnTo>
                  <a:lnTo>
                    <a:pt x="193955" y="31064"/>
                  </a:lnTo>
                  <a:lnTo>
                    <a:pt x="202200" y="18740"/>
                  </a:lnTo>
                  <a:lnTo>
                    <a:pt x="191149" y="17911"/>
                  </a:lnTo>
                  <a:close/>
                </a:path>
                <a:path w="225425" h="454660">
                  <a:moveTo>
                    <a:pt x="72651" y="421808"/>
                  </a:moveTo>
                  <a:lnTo>
                    <a:pt x="83575" y="440673"/>
                  </a:lnTo>
                  <a:lnTo>
                    <a:pt x="94487" y="440562"/>
                  </a:lnTo>
                  <a:lnTo>
                    <a:pt x="96138" y="440562"/>
                  </a:lnTo>
                  <a:lnTo>
                    <a:pt x="92437" y="438403"/>
                  </a:lnTo>
                  <a:lnTo>
                    <a:pt x="91566" y="437895"/>
                  </a:lnTo>
                  <a:lnTo>
                    <a:pt x="77342" y="426592"/>
                  </a:lnTo>
                  <a:lnTo>
                    <a:pt x="72651" y="421808"/>
                  </a:lnTo>
                  <a:close/>
                </a:path>
                <a:path w="225425" h="454660">
                  <a:moveTo>
                    <a:pt x="91566" y="437895"/>
                  </a:moveTo>
                  <a:lnTo>
                    <a:pt x="92328" y="438403"/>
                  </a:lnTo>
                  <a:lnTo>
                    <a:pt x="92018" y="438159"/>
                  </a:lnTo>
                  <a:lnTo>
                    <a:pt x="91566" y="437895"/>
                  </a:lnTo>
                  <a:close/>
                </a:path>
                <a:path w="225425" h="454660">
                  <a:moveTo>
                    <a:pt x="92018" y="438159"/>
                  </a:moveTo>
                  <a:lnTo>
                    <a:pt x="92328" y="438403"/>
                  </a:lnTo>
                  <a:lnTo>
                    <a:pt x="92018" y="438159"/>
                  </a:lnTo>
                  <a:close/>
                </a:path>
                <a:path w="225425" h="454660">
                  <a:moveTo>
                    <a:pt x="91684" y="437895"/>
                  </a:moveTo>
                  <a:lnTo>
                    <a:pt x="92018" y="438159"/>
                  </a:lnTo>
                  <a:lnTo>
                    <a:pt x="91684" y="437895"/>
                  </a:lnTo>
                  <a:close/>
                </a:path>
                <a:path w="225425" h="454660">
                  <a:moveTo>
                    <a:pt x="64642" y="413638"/>
                  </a:moveTo>
                  <a:lnTo>
                    <a:pt x="65277" y="414400"/>
                  </a:lnTo>
                  <a:lnTo>
                    <a:pt x="64956" y="413958"/>
                  </a:lnTo>
                  <a:lnTo>
                    <a:pt x="64642" y="413638"/>
                  </a:lnTo>
                  <a:close/>
                </a:path>
                <a:path w="225425" h="454660">
                  <a:moveTo>
                    <a:pt x="64956" y="413958"/>
                  </a:moveTo>
                  <a:lnTo>
                    <a:pt x="65277" y="414400"/>
                  </a:lnTo>
                  <a:lnTo>
                    <a:pt x="64956" y="413958"/>
                  </a:lnTo>
                  <a:close/>
                </a:path>
                <a:path w="225425" h="454660">
                  <a:moveTo>
                    <a:pt x="64723" y="413638"/>
                  </a:moveTo>
                  <a:lnTo>
                    <a:pt x="64956" y="413958"/>
                  </a:lnTo>
                  <a:lnTo>
                    <a:pt x="64723" y="413638"/>
                  </a:lnTo>
                  <a:close/>
                </a:path>
                <a:path w="225425" h="454660">
                  <a:moveTo>
                    <a:pt x="223213" y="7492"/>
                  </a:moveTo>
                  <a:lnTo>
                    <a:pt x="210819" y="7492"/>
                  </a:lnTo>
                  <a:lnTo>
                    <a:pt x="216280" y="18922"/>
                  </a:lnTo>
                  <a:lnTo>
                    <a:pt x="205866" y="24002"/>
                  </a:lnTo>
                  <a:lnTo>
                    <a:pt x="193955" y="31064"/>
                  </a:lnTo>
                  <a:lnTo>
                    <a:pt x="159257" y="82930"/>
                  </a:lnTo>
                  <a:lnTo>
                    <a:pt x="157225" y="85851"/>
                  </a:lnTo>
                  <a:lnTo>
                    <a:pt x="158114" y="89788"/>
                  </a:lnTo>
                  <a:lnTo>
                    <a:pt x="161035" y="91820"/>
                  </a:lnTo>
                  <a:lnTo>
                    <a:pt x="163956" y="93725"/>
                  </a:lnTo>
                  <a:lnTo>
                    <a:pt x="167893" y="92963"/>
                  </a:lnTo>
                  <a:lnTo>
                    <a:pt x="169798" y="90042"/>
                  </a:lnTo>
                  <a:lnTo>
                    <a:pt x="224916" y="7619"/>
                  </a:lnTo>
                  <a:lnTo>
                    <a:pt x="223213" y="7492"/>
                  </a:lnTo>
                  <a:close/>
                </a:path>
                <a:path w="225425" h="454660">
                  <a:moveTo>
                    <a:pt x="202200" y="18740"/>
                  </a:moveTo>
                  <a:lnTo>
                    <a:pt x="193955" y="31064"/>
                  </a:lnTo>
                  <a:lnTo>
                    <a:pt x="205866" y="24002"/>
                  </a:lnTo>
                  <a:lnTo>
                    <a:pt x="214979" y="19557"/>
                  </a:lnTo>
                  <a:lnTo>
                    <a:pt x="213105" y="19557"/>
                  </a:lnTo>
                  <a:lnTo>
                    <a:pt x="202200" y="18740"/>
                  </a:lnTo>
                  <a:close/>
                </a:path>
                <a:path w="225425" h="454660">
                  <a:moveTo>
                    <a:pt x="208279" y="9651"/>
                  </a:moveTo>
                  <a:lnTo>
                    <a:pt x="202200" y="18740"/>
                  </a:lnTo>
                  <a:lnTo>
                    <a:pt x="213105" y="19557"/>
                  </a:lnTo>
                  <a:lnTo>
                    <a:pt x="208279" y="9651"/>
                  </a:lnTo>
                  <a:close/>
                </a:path>
                <a:path w="225425" h="454660">
                  <a:moveTo>
                    <a:pt x="211851" y="9651"/>
                  </a:moveTo>
                  <a:lnTo>
                    <a:pt x="208279" y="9651"/>
                  </a:lnTo>
                  <a:lnTo>
                    <a:pt x="213105" y="19557"/>
                  </a:lnTo>
                  <a:lnTo>
                    <a:pt x="214979" y="19557"/>
                  </a:lnTo>
                  <a:lnTo>
                    <a:pt x="216280" y="18922"/>
                  </a:lnTo>
                  <a:lnTo>
                    <a:pt x="211851" y="9651"/>
                  </a:lnTo>
                  <a:close/>
                </a:path>
                <a:path w="225425" h="454660">
                  <a:moveTo>
                    <a:pt x="210819" y="7492"/>
                  </a:moveTo>
                  <a:lnTo>
                    <a:pt x="199262" y="13080"/>
                  </a:lnTo>
                  <a:lnTo>
                    <a:pt x="191149" y="17911"/>
                  </a:lnTo>
                  <a:lnTo>
                    <a:pt x="202200" y="18740"/>
                  </a:lnTo>
                  <a:lnTo>
                    <a:pt x="208279" y="9651"/>
                  </a:lnTo>
                  <a:lnTo>
                    <a:pt x="211851" y="9651"/>
                  </a:lnTo>
                  <a:lnTo>
                    <a:pt x="210819" y="7492"/>
                  </a:lnTo>
                  <a:close/>
                </a:path>
                <a:path w="225425" h="454660">
                  <a:moveTo>
                    <a:pt x="122554" y="0"/>
                  </a:moveTo>
                  <a:lnTo>
                    <a:pt x="119506" y="2666"/>
                  </a:lnTo>
                  <a:lnTo>
                    <a:pt x="118998" y="9651"/>
                  </a:lnTo>
                  <a:lnTo>
                    <a:pt x="121665" y="12699"/>
                  </a:lnTo>
                  <a:lnTo>
                    <a:pt x="191149" y="17911"/>
                  </a:lnTo>
                  <a:lnTo>
                    <a:pt x="199262" y="13080"/>
                  </a:lnTo>
                  <a:lnTo>
                    <a:pt x="210819" y="7492"/>
                  </a:lnTo>
                  <a:lnTo>
                    <a:pt x="223213" y="7492"/>
                  </a:lnTo>
                  <a:lnTo>
                    <a:pt x="122554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978402" y="3425316"/>
            <a:ext cx="463550" cy="1014094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71120">
              <a:lnSpc>
                <a:spcPct val="100000"/>
              </a:lnSpc>
              <a:spcBef>
                <a:spcPts val="650"/>
              </a:spcBef>
            </a:pPr>
            <a:r>
              <a:rPr sz="1800" spc="-10" dirty="0">
                <a:latin typeface="Arial"/>
                <a:cs typeface="Arial"/>
              </a:rPr>
              <a:t>120</a:t>
            </a:r>
            <a:endParaRPr sz="1800">
              <a:latin typeface="Arial"/>
              <a:cs typeface="Arial"/>
            </a:endParaRPr>
          </a:p>
          <a:p>
            <a:pPr marL="358775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36975" y="372503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47947" y="4614113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578100" y="3468751"/>
            <a:ext cx="1282700" cy="1651000"/>
          </a:xfrm>
          <a:custGeom>
            <a:avLst/>
            <a:gdLst/>
            <a:ahLst/>
            <a:cxnLst/>
            <a:rect l="l" t="t" r="r" b="b"/>
            <a:pathLst>
              <a:path w="1282700" h="1651000">
                <a:moveTo>
                  <a:pt x="1206500" y="76200"/>
                </a:moveTo>
                <a:lnTo>
                  <a:pt x="1282700" y="0"/>
                </a:lnTo>
              </a:path>
              <a:path w="1282700" h="1651000">
                <a:moveTo>
                  <a:pt x="793750" y="353949"/>
                </a:moveTo>
                <a:lnTo>
                  <a:pt x="869950" y="277749"/>
                </a:lnTo>
              </a:path>
              <a:path w="1282700" h="1651000">
                <a:moveTo>
                  <a:pt x="512699" y="611124"/>
                </a:moveTo>
                <a:lnTo>
                  <a:pt x="588899" y="534924"/>
                </a:lnTo>
              </a:path>
              <a:path w="1282700" h="1651000">
                <a:moveTo>
                  <a:pt x="288925" y="930275"/>
                </a:moveTo>
                <a:lnTo>
                  <a:pt x="365125" y="854075"/>
                </a:lnTo>
              </a:path>
              <a:path w="1282700" h="1651000">
                <a:moveTo>
                  <a:pt x="85725" y="1270000"/>
                </a:moveTo>
                <a:lnTo>
                  <a:pt x="161925" y="1193800"/>
                </a:lnTo>
              </a:path>
              <a:path w="1282700" h="1651000">
                <a:moveTo>
                  <a:pt x="0" y="1651000"/>
                </a:moveTo>
                <a:lnTo>
                  <a:pt x="63500" y="151130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736975" y="3102609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79775" y="3407409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26894" y="4820157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590800" y="4395851"/>
            <a:ext cx="3175000" cy="1651000"/>
          </a:xfrm>
          <a:custGeom>
            <a:avLst/>
            <a:gdLst/>
            <a:ahLst/>
            <a:cxnLst/>
            <a:rect l="l" t="t" r="r" b="b"/>
            <a:pathLst>
              <a:path w="3175000" h="1651000">
                <a:moveTo>
                  <a:pt x="1879600" y="25400"/>
                </a:moveTo>
                <a:lnTo>
                  <a:pt x="0" y="1650949"/>
                </a:lnTo>
              </a:path>
              <a:path w="3175000" h="1651000">
                <a:moveTo>
                  <a:pt x="1917700" y="0"/>
                </a:moveTo>
                <a:lnTo>
                  <a:pt x="3175000" y="1047242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939666" y="4512691"/>
            <a:ext cx="37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30</a:t>
            </a: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87773" y="4550791"/>
            <a:ext cx="37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60</a:t>
            </a: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273300" y="3214751"/>
            <a:ext cx="3517900" cy="2870200"/>
            <a:chOff x="2273300" y="3214751"/>
            <a:chExt cx="3517900" cy="2870200"/>
          </a:xfrm>
        </p:grpSpPr>
        <p:sp>
          <p:nvSpPr>
            <p:cNvPr id="30" name="object 30"/>
            <p:cNvSpPr/>
            <p:nvPr/>
          </p:nvSpPr>
          <p:spPr>
            <a:xfrm>
              <a:off x="2908300" y="5716600"/>
              <a:ext cx="25400" cy="139700"/>
            </a:xfrm>
            <a:custGeom>
              <a:avLst/>
              <a:gdLst/>
              <a:ahLst/>
              <a:cxnLst/>
              <a:rect l="l" t="t" r="r" b="b"/>
              <a:pathLst>
                <a:path w="25400" h="139700">
                  <a:moveTo>
                    <a:pt x="25400" y="13970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03453" y="3445044"/>
              <a:ext cx="2663825" cy="2394585"/>
            </a:xfrm>
            <a:custGeom>
              <a:avLst/>
              <a:gdLst/>
              <a:ahLst/>
              <a:cxnLst/>
              <a:rect l="l" t="t" r="r" b="b"/>
              <a:pathLst>
                <a:path w="2663825" h="2394585">
                  <a:moveTo>
                    <a:pt x="1901236" y="11006"/>
                  </a:moveTo>
                  <a:lnTo>
                    <a:pt x="1854116" y="7870"/>
                  </a:lnTo>
                  <a:lnTo>
                    <a:pt x="1806979" y="4968"/>
                  </a:lnTo>
                  <a:lnTo>
                    <a:pt x="1759808" y="2533"/>
                  </a:lnTo>
                  <a:lnTo>
                    <a:pt x="1712587" y="799"/>
                  </a:lnTo>
                  <a:lnTo>
                    <a:pt x="1665298" y="0"/>
                  </a:lnTo>
                  <a:lnTo>
                    <a:pt x="1617924" y="369"/>
                  </a:lnTo>
                  <a:lnTo>
                    <a:pt x="1570449" y="2140"/>
                  </a:lnTo>
                  <a:lnTo>
                    <a:pt x="1522855" y="5547"/>
                  </a:lnTo>
                  <a:lnTo>
                    <a:pt x="1475125" y="10823"/>
                  </a:lnTo>
                  <a:lnTo>
                    <a:pt x="1427243" y="18203"/>
                  </a:lnTo>
                  <a:lnTo>
                    <a:pt x="1379192" y="27919"/>
                  </a:lnTo>
                  <a:lnTo>
                    <a:pt x="1330955" y="40206"/>
                  </a:lnTo>
                  <a:lnTo>
                    <a:pt x="1282514" y="55297"/>
                  </a:lnTo>
                  <a:lnTo>
                    <a:pt x="1233853" y="73426"/>
                  </a:lnTo>
                  <a:lnTo>
                    <a:pt x="1184956" y="94826"/>
                  </a:lnTo>
                  <a:lnTo>
                    <a:pt x="1145721" y="114112"/>
                  </a:lnTo>
                  <a:lnTo>
                    <a:pt x="1105528" y="135406"/>
                  </a:lnTo>
                  <a:lnTo>
                    <a:pt x="1064536" y="158604"/>
                  </a:lnTo>
                  <a:lnTo>
                    <a:pt x="1022906" y="183602"/>
                  </a:lnTo>
                  <a:lnTo>
                    <a:pt x="980796" y="210298"/>
                  </a:lnTo>
                  <a:lnTo>
                    <a:pt x="938368" y="238589"/>
                  </a:lnTo>
                  <a:lnTo>
                    <a:pt x="895781" y="268370"/>
                  </a:lnTo>
                  <a:lnTo>
                    <a:pt x="853195" y="299539"/>
                  </a:lnTo>
                  <a:lnTo>
                    <a:pt x="810770" y="331992"/>
                  </a:lnTo>
                  <a:lnTo>
                    <a:pt x="768666" y="365626"/>
                  </a:lnTo>
                  <a:lnTo>
                    <a:pt x="727043" y="400337"/>
                  </a:lnTo>
                  <a:lnTo>
                    <a:pt x="686062" y="436023"/>
                  </a:lnTo>
                  <a:lnTo>
                    <a:pt x="645881" y="472580"/>
                  </a:lnTo>
                  <a:lnTo>
                    <a:pt x="606661" y="509905"/>
                  </a:lnTo>
                  <a:lnTo>
                    <a:pt x="568562" y="547893"/>
                  </a:lnTo>
                  <a:lnTo>
                    <a:pt x="531744" y="586443"/>
                  </a:lnTo>
                  <a:lnTo>
                    <a:pt x="496367" y="625451"/>
                  </a:lnTo>
                  <a:lnTo>
                    <a:pt x="462591" y="664813"/>
                  </a:lnTo>
                  <a:lnTo>
                    <a:pt x="430576" y="704426"/>
                  </a:lnTo>
                  <a:lnTo>
                    <a:pt x="400951" y="743032"/>
                  </a:lnTo>
                  <a:lnTo>
                    <a:pt x="371239" y="783301"/>
                  </a:lnTo>
                  <a:lnTo>
                    <a:pt x="341599" y="825067"/>
                  </a:lnTo>
                  <a:lnTo>
                    <a:pt x="312191" y="868165"/>
                  </a:lnTo>
                  <a:lnTo>
                    <a:pt x="283176" y="912428"/>
                  </a:lnTo>
                  <a:lnTo>
                    <a:pt x="254714" y="957692"/>
                  </a:lnTo>
                  <a:lnTo>
                    <a:pt x="226963" y="1003790"/>
                  </a:lnTo>
                  <a:lnTo>
                    <a:pt x="200086" y="1050557"/>
                  </a:lnTo>
                  <a:lnTo>
                    <a:pt x="174241" y="1097827"/>
                  </a:lnTo>
                  <a:lnTo>
                    <a:pt x="149588" y="1145434"/>
                  </a:lnTo>
                  <a:lnTo>
                    <a:pt x="126288" y="1193212"/>
                  </a:lnTo>
                  <a:lnTo>
                    <a:pt x="104501" y="1240996"/>
                  </a:lnTo>
                  <a:lnTo>
                    <a:pt x="84386" y="1288620"/>
                  </a:lnTo>
                  <a:lnTo>
                    <a:pt x="66103" y="1335918"/>
                  </a:lnTo>
                  <a:lnTo>
                    <a:pt x="49814" y="1382725"/>
                  </a:lnTo>
                  <a:lnTo>
                    <a:pt x="35677" y="1428875"/>
                  </a:lnTo>
                  <a:lnTo>
                    <a:pt x="23852" y="1474201"/>
                  </a:lnTo>
                  <a:lnTo>
                    <a:pt x="14501" y="1518539"/>
                  </a:lnTo>
                  <a:lnTo>
                    <a:pt x="7782" y="1561723"/>
                  </a:lnTo>
                  <a:lnTo>
                    <a:pt x="3856" y="1603586"/>
                  </a:lnTo>
                  <a:lnTo>
                    <a:pt x="1614" y="1647628"/>
                  </a:lnTo>
                  <a:lnTo>
                    <a:pt x="253" y="1692918"/>
                  </a:lnTo>
                  <a:lnTo>
                    <a:pt x="0" y="1739143"/>
                  </a:lnTo>
                  <a:lnTo>
                    <a:pt x="1080" y="1785989"/>
                  </a:lnTo>
                  <a:lnTo>
                    <a:pt x="3722" y="1833144"/>
                  </a:lnTo>
                  <a:lnTo>
                    <a:pt x="8152" y="1880294"/>
                  </a:lnTo>
                  <a:lnTo>
                    <a:pt x="14595" y="1927126"/>
                  </a:lnTo>
                  <a:lnTo>
                    <a:pt x="23279" y="1973326"/>
                  </a:lnTo>
                  <a:lnTo>
                    <a:pt x="34431" y="2018582"/>
                  </a:lnTo>
                  <a:lnTo>
                    <a:pt x="48277" y="2062581"/>
                  </a:lnTo>
                  <a:lnTo>
                    <a:pt x="65043" y="2105008"/>
                  </a:lnTo>
                  <a:lnTo>
                    <a:pt x="84957" y="2145552"/>
                  </a:lnTo>
                  <a:lnTo>
                    <a:pt x="108245" y="2183898"/>
                  </a:lnTo>
                  <a:lnTo>
                    <a:pt x="135133" y="2219734"/>
                  </a:lnTo>
                  <a:lnTo>
                    <a:pt x="165849" y="2252747"/>
                  </a:lnTo>
                  <a:lnTo>
                    <a:pt x="200618" y="2282622"/>
                  </a:lnTo>
                  <a:lnTo>
                    <a:pt x="239668" y="2309047"/>
                  </a:lnTo>
                  <a:lnTo>
                    <a:pt x="283225" y="2331710"/>
                  </a:lnTo>
                  <a:lnTo>
                    <a:pt x="331516" y="2350295"/>
                  </a:lnTo>
                  <a:lnTo>
                    <a:pt x="398167" y="2367511"/>
                  </a:lnTo>
                  <a:lnTo>
                    <a:pt x="436004" y="2374432"/>
                  </a:lnTo>
                  <a:lnTo>
                    <a:pt x="476586" y="2380269"/>
                  </a:lnTo>
                  <a:lnTo>
                    <a:pt x="519717" y="2385054"/>
                  </a:lnTo>
                  <a:lnTo>
                    <a:pt x="565203" y="2388816"/>
                  </a:lnTo>
                  <a:lnTo>
                    <a:pt x="612846" y="2391586"/>
                  </a:lnTo>
                  <a:lnTo>
                    <a:pt x="662450" y="2393396"/>
                  </a:lnTo>
                  <a:lnTo>
                    <a:pt x="713820" y="2394275"/>
                  </a:lnTo>
                  <a:lnTo>
                    <a:pt x="766759" y="2394255"/>
                  </a:lnTo>
                  <a:lnTo>
                    <a:pt x="821071" y="2393367"/>
                  </a:lnTo>
                  <a:lnTo>
                    <a:pt x="876561" y="2391640"/>
                  </a:lnTo>
                  <a:lnTo>
                    <a:pt x="933033" y="2389106"/>
                  </a:lnTo>
                  <a:lnTo>
                    <a:pt x="990289" y="2385795"/>
                  </a:lnTo>
                  <a:lnTo>
                    <a:pt x="1048135" y="2381738"/>
                  </a:lnTo>
                  <a:lnTo>
                    <a:pt x="1106374" y="2376965"/>
                  </a:lnTo>
                  <a:lnTo>
                    <a:pt x="1164811" y="2371508"/>
                  </a:lnTo>
                  <a:lnTo>
                    <a:pt x="1223248" y="2365398"/>
                  </a:lnTo>
                  <a:lnTo>
                    <a:pt x="1281491" y="2358664"/>
                  </a:lnTo>
                  <a:lnTo>
                    <a:pt x="1339342" y="2351337"/>
                  </a:lnTo>
                  <a:lnTo>
                    <a:pt x="1396607" y="2343449"/>
                  </a:lnTo>
                  <a:lnTo>
                    <a:pt x="1453089" y="2335029"/>
                  </a:lnTo>
                  <a:lnTo>
                    <a:pt x="1508592" y="2326109"/>
                  </a:lnTo>
                  <a:lnTo>
                    <a:pt x="1562920" y="2316720"/>
                  </a:lnTo>
                  <a:lnTo>
                    <a:pt x="1615876" y="2306891"/>
                  </a:lnTo>
                  <a:lnTo>
                    <a:pt x="1667266" y="2296654"/>
                  </a:lnTo>
                  <a:lnTo>
                    <a:pt x="1716892" y="2286039"/>
                  </a:lnTo>
                  <a:lnTo>
                    <a:pt x="1764559" y="2275078"/>
                  </a:lnTo>
                  <a:lnTo>
                    <a:pt x="1810071" y="2263800"/>
                  </a:lnTo>
                  <a:lnTo>
                    <a:pt x="1853232" y="2252236"/>
                  </a:lnTo>
                  <a:lnTo>
                    <a:pt x="1893845" y="2240418"/>
                  </a:lnTo>
                  <a:lnTo>
                    <a:pt x="1931716" y="2228375"/>
                  </a:lnTo>
                  <a:lnTo>
                    <a:pt x="1988407" y="2207968"/>
                  </a:lnTo>
                  <a:lnTo>
                    <a:pt x="2042004" y="2185660"/>
                  </a:lnTo>
                  <a:lnTo>
                    <a:pt x="2092669" y="2161551"/>
                  </a:lnTo>
                  <a:lnTo>
                    <a:pt x="2140565" y="2135741"/>
                  </a:lnTo>
                  <a:lnTo>
                    <a:pt x="2185855" y="2108330"/>
                  </a:lnTo>
                  <a:lnTo>
                    <a:pt x="2228701" y="2079419"/>
                  </a:lnTo>
                  <a:lnTo>
                    <a:pt x="2269268" y="2049106"/>
                  </a:lnTo>
                  <a:lnTo>
                    <a:pt x="2307717" y="2017494"/>
                  </a:lnTo>
                  <a:lnTo>
                    <a:pt x="2344211" y="1984680"/>
                  </a:lnTo>
                  <a:lnTo>
                    <a:pt x="2378914" y="1950766"/>
                  </a:lnTo>
                  <a:lnTo>
                    <a:pt x="2411988" y="1915852"/>
                  </a:lnTo>
                  <a:lnTo>
                    <a:pt x="2443597" y="1880037"/>
                  </a:lnTo>
                  <a:lnTo>
                    <a:pt x="2473902" y="1843421"/>
                  </a:lnTo>
                  <a:lnTo>
                    <a:pt x="2503067" y="1806105"/>
                  </a:lnTo>
                  <a:lnTo>
                    <a:pt x="2531255" y="1768189"/>
                  </a:lnTo>
                  <a:lnTo>
                    <a:pt x="2558628" y="1729773"/>
                  </a:lnTo>
                  <a:lnTo>
                    <a:pt x="2585350" y="1690956"/>
                  </a:lnTo>
                  <a:lnTo>
                    <a:pt x="2611583" y="1651840"/>
                  </a:lnTo>
                  <a:lnTo>
                    <a:pt x="2637491" y="1612523"/>
                  </a:lnTo>
                  <a:lnTo>
                    <a:pt x="2663236" y="1573106"/>
                  </a:lnTo>
                </a:path>
              </a:pathLst>
            </a:custGeom>
            <a:ln w="63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35042" y="5615152"/>
              <a:ext cx="647065" cy="103505"/>
            </a:xfrm>
            <a:custGeom>
              <a:avLst/>
              <a:gdLst/>
              <a:ahLst/>
              <a:cxnLst/>
              <a:rect l="l" t="t" r="r" b="b"/>
              <a:pathLst>
                <a:path w="647064" h="103504">
                  <a:moveTo>
                    <a:pt x="635648" y="44449"/>
                  </a:moveTo>
                  <a:lnTo>
                    <a:pt x="633857" y="44449"/>
                  </a:lnTo>
                  <a:lnTo>
                    <a:pt x="634111" y="57149"/>
                  </a:lnTo>
                  <a:lnTo>
                    <a:pt x="610521" y="57427"/>
                  </a:lnTo>
                  <a:lnTo>
                    <a:pt x="554990" y="90690"/>
                  </a:lnTo>
                  <a:lnTo>
                    <a:pt x="552069" y="92494"/>
                  </a:lnTo>
                  <a:lnTo>
                    <a:pt x="551053" y="96392"/>
                  </a:lnTo>
                  <a:lnTo>
                    <a:pt x="554609" y="102412"/>
                  </a:lnTo>
                  <a:lnTo>
                    <a:pt x="558546" y="103390"/>
                  </a:lnTo>
                  <a:lnTo>
                    <a:pt x="646557" y="50647"/>
                  </a:lnTo>
                  <a:lnTo>
                    <a:pt x="635648" y="44449"/>
                  </a:lnTo>
                  <a:close/>
                </a:path>
                <a:path w="647064" h="103504">
                  <a:moveTo>
                    <a:pt x="610384" y="44726"/>
                  </a:moveTo>
                  <a:lnTo>
                    <a:pt x="0" y="51917"/>
                  </a:lnTo>
                  <a:lnTo>
                    <a:pt x="254" y="64617"/>
                  </a:lnTo>
                  <a:lnTo>
                    <a:pt x="610521" y="57427"/>
                  </a:lnTo>
                  <a:lnTo>
                    <a:pt x="621339" y="50947"/>
                  </a:lnTo>
                  <a:lnTo>
                    <a:pt x="610384" y="44726"/>
                  </a:lnTo>
                  <a:close/>
                </a:path>
                <a:path w="647064" h="103504">
                  <a:moveTo>
                    <a:pt x="621339" y="50947"/>
                  </a:moveTo>
                  <a:lnTo>
                    <a:pt x="610521" y="57427"/>
                  </a:lnTo>
                  <a:lnTo>
                    <a:pt x="634111" y="57149"/>
                  </a:lnTo>
                  <a:lnTo>
                    <a:pt x="634094" y="56324"/>
                  </a:lnTo>
                  <a:lnTo>
                    <a:pt x="630809" y="56324"/>
                  </a:lnTo>
                  <a:lnTo>
                    <a:pt x="621339" y="50947"/>
                  </a:lnTo>
                  <a:close/>
                </a:path>
                <a:path w="647064" h="103504">
                  <a:moveTo>
                    <a:pt x="630682" y="45351"/>
                  </a:moveTo>
                  <a:lnTo>
                    <a:pt x="621339" y="50947"/>
                  </a:lnTo>
                  <a:lnTo>
                    <a:pt x="630809" y="56324"/>
                  </a:lnTo>
                  <a:lnTo>
                    <a:pt x="630682" y="45351"/>
                  </a:lnTo>
                  <a:close/>
                </a:path>
                <a:path w="647064" h="103504">
                  <a:moveTo>
                    <a:pt x="633875" y="45351"/>
                  </a:moveTo>
                  <a:lnTo>
                    <a:pt x="630682" y="45351"/>
                  </a:lnTo>
                  <a:lnTo>
                    <a:pt x="630809" y="56324"/>
                  </a:lnTo>
                  <a:lnTo>
                    <a:pt x="634094" y="56324"/>
                  </a:lnTo>
                  <a:lnTo>
                    <a:pt x="633875" y="45351"/>
                  </a:lnTo>
                  <a:close/>
                </a:path>
                <a:path w="647064" h="103504">
                  <a:moveTo>
                    <a:pt x="633857" y="44449"/>
                  </a:moveTo>
                  <a:lnTo>
                    <a:pt x="610384" y="44726"/>
                  </a:lnTo>
                  <a:lnTo>
                    <a:pt x="621339" y="50947"/>
                  </a:lnTo>
                  <a:lnTo>
                    <a:pt x="630682" y="45351"/>
                  </a:lnTo>
                  <a:lnTo>
                    <a:pt x="633875" y="45351"/>
                  </a:lnTo>
                  <a:lnTo>
                    <a:pt x="633857" y="44449"/>
                  </a:lnTo>
                  <a:close/>
                </a:path>
                <a:path w="647064" h="103504">
                  <a:moveTo>
                    <a:pt x="557403" y="0"/>
                  </a:moveTo>
                  <a:lnTo>
                    <a:pt x="553466" y="1066"/>
                  </a:lnTo>
                  <a:lnTo>
                    <a:pt x="551688" y="4114"/>
                  </a:lnTo>
                  <a:lnTo>
                    <a:pt x="550037" y="7162"/>
                  </a:lnTo>
                  <a:lnTo>
                    <a:pt x="551053" y="11036"/>
                  </a:lnTo>
                  <a:lnTo>
                    <a:pt x="610384" y="44726"/>
                  </a:lnTo>
                  <a:lnTo>
                    <a:pt x="633857" y="44449"/>
                  </a:lnTo>
                  <a:lnTo>
                    <a:pt x="635648" y="44449"/>
                  </a:lnTo>
                  <a:lnTo>
                    <a:pt x="5574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28060" y="322745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90" y="255343"/>
                  </a:lnTo>
                  <a:lnTo>
                    <a:pt x="15544" y="208434"/>
                  </a:lnTo>
                  <a:lnTo>
                    <a:pt x="34032" y="164697"/>
                  </a:lnTo>
                  <a:lnTo>
                    <a:pt x="58826" y="124760"/>
                  </a:lnTo>
                  <a:lnTo>
                    <a:pt x="89296" y="89249"/>
                  </a:lnTo>
                  <a:lnTo>
                    <a:pt x="124815" y="58789"/>
                  </a:lnTo>
                  <a:lnTo>
                    <a:pt x="164753" y="34008"/>
                  </a:lnTo>
                  <a:lnTo>
                    <a:pt x="208483" y="15532"/>
                  </a:lnTo>
                  <a:lnTo>
                    <a:pt x="255374" y="3987"/>
                  </a:lnTo>
                  <a:lnTo>
                    <a:pt x="304800" y="0"/>
                  </a:lnTo>
                  <a:lnTo>
                    <a:pt x="354225" y="3987"/>
                  </a:lnTo>
                  <a:lnTo>
                    <a:pt x="401116" y="15532"/>
                  </a:lnTo>
                  <a:lnTo>
                    <a:pt x="444846" y="34008"/>
                  </a:lnTo>
                  <a:lnTo>
                    <a:pt x="484784" y="58789"/>
                  </a:lnTo>
                  <a:lnTo>
                    <a:pt x="520303" y="89249"/>
                  </a:lnTo>
                  <a:lnTo>
                    <a:pt x="550773" y="124760"/>
                  </a:lnTo>
                  <a:lnTo>
                    <a:pt x="575567" y="164697"/>
                  </a:lnTo>
                  <a:lnTo>
                    <a:pt x="594055" y="208434"/>
                  </a:lnTo>
                  <a:lnTo>
                    <a:pt x="605609" y="255343"/>
                  </a:lnTo>
                  <a:lnTo>
                    <a:pt x="609600" y="304800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600"/>
                  </a:lnTo>
                  <a:lnTo>
                    <a:pt x="255374" y="605609"/>
                  </a:lnTo>
                  <a:lnTo>
                    <a:pt x="208483" y="594055"/>
                  </a:lnTo>
                  <a:lnTo>
                    <a:pt x="164753" y="575567"/>
                  </a:lnTo>
                  <a:lnTo>
                    <a:pt x="124815" y="550773"/>
                  </a:lnTo>
                  <a:lnTo>
                    <a:pt x="89296" y="520303"/>
                  </a:lnTo>
                  <a:lnTo>
                    <a:pt x="58826" y="484784"/>
                  </a:lnTo>
                  <a:lnTo>
                    <a:pt x="34032" y="444846"/>
                  </a:lnTo>
                  <a:lnTo>
                    <a:pt x="15544" y="401116"/>
                  </a:lnTo>
                  <a:lnTo>
                    <a:pt x="3990" y="354225"/>
                  </a:lnTo>
                  <a:lnTo>
                    <a:pt x="0" y="304800"/>
                  </a:lnTo>
                </a:path>
              </a:pathLst>
            </a:custGeom>
            <a:ln w="2540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93719" y="346367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99"/>
                  </a:moveTo>
                  <a:lnTo>
                    <a:pt x="3990" y="255343"/>
                  </a:lnTo>
                  <a:lnTo>
                    <a:pt x="15544" y="208434"/>
                  </a:lnTo>
                  <a:lnTo>
                    <a:pt x="34032" y="164697"/>
                  </a:lnTo>
                  <a:lnTo>
                    <a:pt x="58826" y="124760"/>
                  </a:lnTo>
                  <a:lnTo>
                    <a:pt x="89296" y="89249"/>
                  </a:lnTo>
                  <a:lnTo>
                    <a:pt x="124815" y="58789"/>
                  </a:lnTo>
                  <a:lnTo>
                    <a:pt x="164753" y="34008"/>
                  </a:lnTo>
                  <a:lnTo>
                    <a:pt x="208483" y="15532"/>
                  </a:lnTo>
                  <a:lnTo>
                    <a:pt x="255374" y="3987"/>
                  </a:lnTo>
                  <a:lnTo>
                    <a:pt x="304800" y="0"/>
                  </a:lnTo>
                  <a:lnTo>
                    <a:pt x="354225" y="3987"/>
                  </a:lnTo>
                  <a:lnTo>
                    <a:pt x="401116" y="15532"/>
                  </a:lnTo>
                  <a:lnTo>
                    <a:pt x="444846" y="34008"/>
                  </a:lnTo>
                  <a:lnTo>
                    <a:pt x="484784" y="58789"/>
                  </a:lnTo>
                  <a:lnTo>
                    <a:pt x="520303" y="89249"/>
                  </a:lnTo>
                  <a:lnTo>
                    <a:pt x="550773" y="124760"/>
                  </a:lnTo>
                  <a:lnTo>
                    <a:pt x="575567" y="164697"/>
                  </a:lnTo>
                  <a:lnTo>
                    <a:pt x="594055" y="208434"/>
                  </a:lnTo>
                  <a:lnTo>
                    <a:pt x="605609" y="255343"/>
                  </a:lnTo>
                  <a:lnTo>
                    <a:pt x="609600" y="304799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599"/>
                  </a:lnTo>
                  <a:lnTo>
                    <a:pt x="255374" y="605609"/>
                  </a:lnTo>
                  <a:lnTo>
                    <a:pt x="208483" y="594055"/>
                  </a:lnTo>
                  <a:lnTo>
                    <a:pt x="164753" y="575567"/>
                  </a:lnTo>
                  <a:lnTo>
                    <a:pt x="124815" y="550773"/>
                  </a:lnTo>
                  <a:lnTo>
                    <a:pt x="89296" y="520303"/>
                  </a:lnTo>
                  <a:lnTo>
                    <a:pt x="58826" y="484784"/>
                  </a:lnTo>
                  <a:lnTo>
                    <a:pt x="34032" y="444846"/>
                  </a:lnTo>
                  <a:lnTo>
                    <a:pt x="15544" y="401116"/>
                  </a:lnTo>
                  <a:lnTo>
                    <a:pt x="3990" y="354225"/>
                  </a:lnTo>
                  <a:lnTo>
                    <a:pt x="0" y="304799"/>
                  </a:lnTo>
                </a:path>
              </a:pathLst>
            </a:custGeom>
            <a:ln w="2540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19400" y="370751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90" y="255343"/>
                  </a:lnTo>
                  <a:lnTo>
                    <a:pt x="15544" y="208434"/>
                  </a:lnTo>
                  <a:lnTo>
                    <a:pt x="34032" y="164697"/>
                  </a:lnTo>
                  <a:lnTo>
                    <a:pt x="58826" y="124760"/>
                  </a:lnTo>
                  <a:lnTo>
                    <a:pt x="89296" y="89249"/>
                  </a:lnTo>
                  <a:lnTo>
                    <a:pt x="124815" y="58789"/>
                  </a:lnTo>
                  <a:lnTo>
                    <a:pt x="164753" y="34008"/>
                  </a:lnTo>
                  <a:lnTo>
                    <a:pt x="208483" y="15532"/>
                  </a:lnTo>
                  <a:lnTo>
                    <a:pt x="255374" y="3987"/>
                  </a:lnTo>
                  <a:lnTo>
                    <a:pt x="304800" y="0"/>
                  </a:lnTo>
                  <a:lnTo>
                    <a:pt x="354225" y="3987"/>
                  </a:lnTo>
                  <a:lnTo>
                    <a:pt x="401116" y="15532"/>
                  </a:lnTo>
                  <a:lnTo>
                    <a:pt x="444846" y="34008"/>
                  </a:lnTo>
                  <a:lnTo>
                    <a:pt x="484784" y="58789"/>
                  </a:lnTo>
                  <a:lnTo>
                    <a:pt x="520303" y="89249"/>
                  </a:lnTo>
                  <a:lnTo>
                    <a:pt x="550773" y="124760"/>
                  </a:lnTo>
                  <a:lnTo>
                    <a:pt x="575567" y="164697"/>
                  </a:lnTo>
                  <a:lnTo>
                    <a:pt x="594055" y="208434"/>
                  </a:lnTo>
                  <a:lnTo>
                    <a:pt x="605609" y="255343"/>
                  </a:lnTo>
                  <a:lnTo>
                    <a:pt x="609600" y="304800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600"/>
                  </a:lnTo>
                  <a:lnTo>
                    <a:pt x="255374" y="605609"/>
                  </a:lnTo>
                  <a:lnTo>
                    <a:pt x="208483" y="594055"/>
                  </a:lnTo>
                  <a:lnTo>
                    <a:pt x="164753" y="575567"/>
                  </a:lnTo>
                  <a:lnTo>
                    <a:pt x="124815" y="550773"/>
                  </a:lnTo>
                  <a:lnTo>
                    <a:pt x="89296" y="520303"/>
                  </a:lnTo>
                  <a:lnTo>
                    <a:pt x="58826" y="484784"/>
                  </a:lnTo>
                  <a:lnTo>
                    <a:pt x="34032" y="444846"/>
                  </a:lnTo>
                  <a:lnTo>
                    <a:pt x="15544" y="401116"/>
                  </a:lnTo>
                  <a:lnTo>
                    <a:pt x="3990" y="354225"/>
                  </a:lnTo>
                  <a:lnTo>
                    <a:pt x="0" y="304800"/>
                  </a:lnTo>
                </a:path>
              </a:pathLst>
            </a:custGeom>
            <a:ln w="2540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583179" y="401993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90" y="255343"/>
                  </a:lnTo>
                  <a:lnTo>
                    <a:pt x="15544" y="208434"/>
                  </a:lnTo>
                  <a:lnTo>
                    <a:pt x="34032" y="164697"/>
                  </a:lnTo>
                  <a:lnTo>
                    <a:pt x="58826" y="124760"/>
                  </a:lnTo>
                  <a:lnTo>
                    <a:pt x="89296" y="89249"/>
                  </a:lnTo>
                  <a:lnTo>
                    <a:pt x="124815" y="58789"/>
                  </a:lnTo>
                  <a:lnTo>
                    <a:pt x="164753" y="34008"/>
                  </a:lnTo>
                  <a:lnTo>
                    <a:pt x="208483" y="15532"/>
                  </a:lnTo>
                  <a:lnTo>
                    <a:pt x="255374" y="3987"/>
                  </a:lnTo>
                  <a:lnTo>
                    <a:pt x="304800" y="0"/>
                  </a:lnTo>
                  <a:lnTo>
                    <a:pt x="354225" y="3987"/>
                  </a:lnTo>
                  <a:lnTo>
                    <a:pt x="401116" y="15532"/>
                  </a:lnTo>
                  <a:lnTo>
                    <a:pt x="444846" y="34008"/>
                  </a:lnTo>
                  <a:lnTo>
                    <a:pt x="484784" y="58789"/>
                  </a:lnTo>
                  <a:lnTo>
                    <a:pt x="520303" y="89249"/>
                  </a:lnTo>
                  <a:lnTo>
                    <a:pt x="550773" y="124760"/>
                  </a:lnTo>
                  <a:lnTo>
                    <a:pt x="575567" y="164697"/>
                  </a:lnTo>
                  <a:lnTo>
                    <a:pt x="594055" y="208434"/>
                  </a:lnTo>
                  <a:lnTo>
                    <a:pt x="605609" y="255343"/>
                  </a:lnTo>
                  <a:lnTo>
                    <a:pt x="609600" y="304800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600"/>
                  </a:lnTo>
                  <a:lnTo>
                    <a:pt x="255374" y="605609"/>
                  </a:lnTo>
                  <a:lnTo>
                    <a:pt x="208483" y="594055"/>
                  </a:lnTo>
                  <a:lnTo>
                    <a:pt x="164753" y="575567"/>
                  </a:lnTo>
                  <a:lnTo>
                    <a:pt x="124815" y="550773"/>
                  </a:lnTo>
                  <a:lnTo>
                    <a:pt x="89296" y="520303"/>
                  </a:lnTo>
                  <a:lnTo>
                    <a:pt x="58826" y="484784"/>
                  </a:lnTo>
                  <a:lnTo>
                    <a:pt x="34032" y="444846"/>
                  </a:lnTo>
                  <a:lnTo>
                    <a:pt x="15544" y="401116"/>
                  </a:lnTo>
                  <a:lnTo>
                    <a:pt x="3990" y="354225"/>
                  </a:lnTo>
                  <a:lnTo>
                    <a:pt x="0" y="304800"/>
                  </a:lnTo>
                </a:path>
              </a:pathLst>
            </a:custGeom>
            <a:ln w="2540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369819" y="437807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99"/>
                  </a:moveTo>
                  <a:lnTo>
                    <a:pt x="3990" y="255343"/>
                  </a:lnTo>
                  <a:lnTo>
                    <a:pt x="15544" y="208434"/>
                  </a:lnTo>
                  <a:lnTo>
                    <a:pt x="34032" y="164697"/>
                  </a:lnTo>
                  <a:lnTo>
                    <a:pt x="58826" y="124760"/>
                  </a:lnTo>
                  <a:lnTo>
                    <a:pt x="89296" y="89249"/>
                  </a:lnTo>
                  <a:lnTo>
                    <a:pt x="124815" y="58789"/>
                  </a:lnTo>
                  <a:lnTo>
                    <a:pt x="164753" y="34008"/>
                  </a:lnTo>
                  <a:lnTo>
                    <a:pt x="208483" y="15532"/>
                  </a:lnTo>
                  <a:lnTo>
                    <a:pt x="255374" y="3987"/>
                  </a:lnTo>
                  <a:lnTo>
                    <a:pt x="304800" y="0"/>
                  </a:lnTo>
                  <a:lnTo>
                    <a:pt x="354225" y="3987"/>
                  </a:lnTo>
                  <a:lnTo>
                    <a:pt x="401116" y="15532"/>
                  </a:lnTo>
                  <a:lnTo>
                    <a:pt x="444846" y="34008"/>
                  </a:lnTo>
                  <a:lnTo>
                    <a:pt x="484784" y="58789"/>
                  </a:lnTo>
                  <a:lnTo>
                    <a:pt x="520303" y="89249"/>
                  </a:lnTo>
                  <a:lnTo>
                    <a:pt x="550773" y="124760"/>
                  </a:lnTo>
                  <a:lnTo>
                    <a:pt x="575567" y="164697"/>
                  </a:lnTo>
                  <a:lnTo>
                    <a:pt x="594055" y="208434"/>
                  </a:lnTo>
                  <a:lnTo>
                    <a:pt x="605609" y="255343"/>
                  </a:lnTo>
                  <a:lnTo>
                    <a:pt x="609600" y="304799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599"/>
                  </a:lnTo>
                  <a:lnTo>
                    <a:pt x="255374" y="605609"/>
                  </a:lnTo>
                  <a:lnTo>
                    <a:pt x="208483" y="594055"/>
                  </a:lnTo>
                  <a:lnTo>
                    <a:pt x="164753" y="575567"/>
                  </a:lnTo>
                  <a:lnTo>
                    <a:pt x="124815" y="550773"/>
                  </a:lnTo>
                  <a:lnTo>
                    <a:pt x="89296" y="520303"/>
                  </a:lnTo>
                  <a:lnTo>
                    <a:pt x="58826" y="484784"/>
                  </a:lnTo>
                  <a:lnTo>
                    <a:pt x="34032" y="444846"/>
                  </a:lnTo>
                  <a:lnTo>
                    <a:pt x="15544" y="401116"/>
                  </a:lnTo>
                  <a:lnTo>
                    <a:pt x="3990" y="354225"/>
                  </a:lnTo>
                  <a:lnTo>
                    <a:pt x="0" y="304799"/>
                  </a:lnTo>
                </a:path>
              </a:pathLst>
            </a:custGeom>
            <a:ln w="2540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286000" y="471335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90" y="255343"/>
                  </a:lnTo>
                  <a:lnTo>
                    <a:pt x="15544" y="208434"/>
                  </a:lnTo>
                  <a:lnTo>
                    <a:pt x="34032" y="164697"/>
                  </a:lnTo>
                  <a:lnTo>
                    <a:pt x="58826" y="124760"/>
                  </a:lnTo>
                  <a:lnTo>
                    <a:pt x="89296" y="89249"/>
                  </a:lnTo>
                  <a:lnTo>
                    <a:pt x="124815" y="58789"/>
                  </a:lnTo>
                  <a:lnTo>
                    <a:pt x="164753" y="34008"/>
                  </a:lnTo>
                  <a:lnTo>
                    <a:pt x="208483" y="15532"/>
                  </a:lnTo>
                  <a:lnTo>
                    <a:pt x="255374" y="3987"/>
                  </a:lnTo>
                  <a:lnTo>
                    <a:pt x="304800" y="0"/>
                  </a:lnTo>
                  <a:lnTo>
                    <a:pt x="354225" y="3987"/>
                  </a:lnTo>
                  <a:lnTo>
                    <a:pt x="401116" y="15532"/>
                  </a:lnTo>
                  <a:lnTo>
                    <a:pt x="444846" y="34008"/>
                  </a:lnTo>
                  <a:lnTo>
                    <a:pt x="484784" y="58789"/>
                  </a:lnTo>
                  <a:lnTo>
                    <a:pt x="520303" y="89249"/>
                  </a:lnTo>
                  <a:lnTo>
                    <a:pt x="550773" y="124760"/>
                  </a:lnTo>
                  <a:lnTo>
                    <a:pt x="575567" y="164697"/>
                  </a:lnTo>
                  <a:lnTo>
                    <a:pt x="594055" y="208434"/>
                  </a:lnTo>
                  <a:lnTo>
                    <a:pt x="605609" y="255343"/>
                  </a:lnTo>
                  <a:lnTo>
                    <a:pt x="609600" y="304800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600"/>
                  </a:lnTo>
                  <a:lnTo>
                    <a:pt x="255374" y="605609"/>
                  </a:lnTo>
                  <a:lnTo>
                    <a:pt x="208483" y="594055"/>
                  </a:lnTo>
                  <a:lnTo>
                    <a:pt x="164753" y="575567"/>
                  </a:lnTo>
                  <a:lnTo>
                    <a:pt x="124815" y="550773"/>
                  </a:lnTo>
                  <a:lnTo>
                    <a:pt x="89296" y="520303"/>
                  </a:lnTo>
                  <a:lnTo>
                    <a:pt x="58826" y="484784"/>
                  </a:lnTo>
                  <a:lnTo>
                    <a:pt x="34032" y="444846"/>
                  </a:lnTo>
                  <a:lnTo>
                    <a:pt x="15544" y="401116"/>
                  </a:lnTo>
                  <a:lnTo>
                    <a:pt x="3990" y="354225"/>
                  </a:lnTo>
                  <a:lnTo>
                    <a:pt x="0" y="304800"/>
                  </a:lnTo>
                </a:path>
              </a:pathLst>
            </a:custGeom>
            <a:ln w="2540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03500" y="546265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49"/>
                  </a:moveTo>
                  <a:lnTo>
                    <a:pt x="3990" y="255313"/>
                  </a:lnTo>
                  <a:lnTo>
                    <a:pt x="15544" y="208418"/>
                  </a:lnTo>
                  <a:lnTo>
                    <a:pt x="34032" y="164691"/>
                  </a:lnTo>
                  <a:lnTo>
                    <a:pt x="58826" y="124760"/>
                  </a:lnTo>
                  <a:lnTo>
                    <a:pt x="89296" y="89252"/>
                  </a:lnTo>
                  <a:lnTo>
                    <a:pt x="124815" y="58793"/>
                  </a:lnTo>
                  <a:lnTo>
                    <a:pt x="164753" y="34012"/>
                  </a:lnTo>
                  <a:lnTo>
                    <a:pt x="208483" y="15534"/>
                  </a:lnTo>
                  <a:lnTo>
                    <a:pt x="255374" y="3988"/>
                  </a:lnTo>
                  <a:lnTo>
                    <a:pt x="304800" y="0"/>
                  </a:lnTo>
                  <a:lnTo>
                    <a:pt x="354225" y="3988"/>
                  </a:lnTo>
                  <a:lnTo>
                    <a:pt x="401116" y="15534"/>
                  </a:lnTo>
                  <a:lnTo>
                    <a:pt x="444846" y="34012"/>
                  </a:lnTo>
                  <a:lnTo>
                    <a:pt x="484784" y="58793"/>
                  </a:lnTo>
                  <a:lnTo>
                    <a:pt x="520303" y="89252"/>
                  </a:lnTo>
                  <a:lnTo>
                    <a:pt x="550773" y="124760"/>
                  </a:lnTo>
                  <a:lnTo>
                    <a:pt x="575567" y="164691"/>
                  </a:lnTo>
                  <a:lnTo>
                    <a:pt x="594055" y="208418"/>
                  </a:lnTo>
                  <a:lnTo>
                    <a:pt x="605609" y="255313"/>
                  </a:lnTo>
                  <a:lnTo>
                    <a:pt x="609600" y="304749"/>
                  </a:lnTo>
                  <a:lnTo>
                    <a:pt x="605609" y="354189"/>
                  </a:lnTo>
                  <a:lnTo>
                    <a:pt x="594055" y="401090"/>
                  </a:lnTo>
                  <a:lnTo>
                    <a:pt x="575567" y="444823"/>
                  </a:lnTo>
                  <a:lnTo>
                    <a:pt x="550773" y="484761"/>
                  </a:lnTo>
                  <a:lnTo>
                    <a:pt x="520303" y="520276"/>
                  </a:lnTo>
                  <a:lnTo>
                    <a:pt x="484784" y="550741"/>
                  </a:lnTo>
                  <a:lnTo>
                    <a:pt x="444846" y="575528"/>
                  </a:lnTo>
                  <a:lnTo>
                    <a:pt x="401116" y="594010"/>
                  </a:lnTo>
                  <a:lnTo>
                    <a:pt x="354225" y="605559"/>
                  </a:lnTo>
                  <a:lnTo>
                    <a:pt x="304800" y="609549"/>
                  </a:lnTo>
                  <a:lnTo>
                    <a:pt x="255374" y="605559"/>
                  </a:lnTo>
                  <a:lnTo>
                    <a:pt x="208483" y="594010"/>
                  </a:lnTo>
                  <a:lnTo>
                    <a:pt x="164753" y="575528"/>
                  </a:lnTo>
                  <a:lnTo>
                    <a:pt x="124815" y="550741"/>
                  </a:lnTo>
                  <a:lnTo>
                    <a:pt x="89296" y="520276"/>
                  </a:lnTo>
                  <a:lnTo>
                    <a:pt x="58826" y="484761"/>
                  </a:lnTo>
                  <a:lnTo>
                    <a:pt x="34032" y="444823"/>
                  </a:lnTo>
                  <a:lnTo>
                    <a:pt x="15544" y="401090"/>
                  </a:lnTo>
                  <a:lnTo>
                    <a:pt x="3990" y="354189"/>
                  </a:lnTo>
                  <a:lnTo>
                    <a:pt x="0" y="304749"/>
                  </a:lnTo>
                </a:path>
              </a:pathLst>
            </a:custGeom>
            <a:ln w="25400">
              <a:solidFill>
                <a:srgbClr val="5363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94409" y="3741801"/>
              <a:ext cx="2128520" cy="1859280"/>
            </a:xfrm>
            <a:custGeom>
              <a:avLst/>
              <a:gdLst/>
              <a:ahLst/>
              <a:cxnLst/>
              <a:rect l="l" t="t" r="r" b="b"/>
              <a:pathLst>
                <a:path w="2128520" h="1859279">
                  <a:moveTo>
                    <a:pt x="1601390" y="0"/>
                  </a:moveTo>
                  <a:lnTo>
                    <a:pt x="1548649" y="404"/>
                  </a:lnTo>
                  <a:lnTo>
                    <a:pt x="1495948" y="1201"/>
                  </a:lnTo>
                  <a:lnTo>
                    <a:pt x="1443327" y="2784"/>
                  </a:lnTo>
                  <a:lnTo>
                    <a:pt x="1390824" y="5546"/>
                  </a:lnTo>
                  <a:lnTo>
                    <a:pt x="1338481" y="9881"/>
                  </a:lnTo>
                  <a:lnTo>
                    <a:pt x="1286336" y="16180"/>
                  </a:lnTo>
                  <a:lnTo>
                    <a:pt x="1234429" y="24838"/>
                  </a:lnTo>
                  <a:lnTo>
                    <a:pt x="1182801" y="36247"/>
                  </a:lnTo>
                  <a:lnTo>
                    <a:pt x="1131490" y="50800"/>
                  </a:lnTo>
                  <a:lnTo>
                    <a:pt x="1084672" y="67373"/>
                  </a:lnTo>
                  <a:lnTo>
                    <a:pt x="1036663" y="87453"/>
                  </a:lnTo>
                  <a:lnTo>
                    <a:pt x="988053" y="110353"/>
                  </a:lnTo>
                  <a:lnTo>
                    <a:pt x="939434" y="135390"/>
                  </a:lnTo>
                  <a:lnTo>
                    <a:pt x="891397" y="161877"/>
                  </a:lnTo>
                  <a:lnTo>
                    <a:pt x="844533" y="189130"/>
                  </a:lnTo>
                  <a:lnTo>
                    <a:pt x="799434" y="216464"/>
                  </a:lnTo>
                  <a:lnTo>
                    <a:pt x="756692" y="243193"/>
                  </a:lnTo>
                  <a:lnTo>
                    <a:pt x="716897" y="268634"/>
                  </a:lnTo>
                  <a:lnTo>
                    <a:pt x="680640" y="292100"/>
                  </a:lnTo>
                  <a:lnTo>
                    <a:pt x="628620" y="327127"/>
                  </a:lnTo>
                  <a:lnTo>
                    <a:pt x="585155" y="359344"/>
                  </a:lnTo>
                  <a:lnTo>
                    <a:pt x="547687" y="390509"/>
                  </a:lnTo>
                  <a:lnTo>
                    <a:pt x="513659" y="422383"/>
                  </a:lnTo>
                  <a:lnTo>
                    <a:pt x="480512" y="456726"/>
                  </a:lnTo>
                  <a:lnTo>
                    <a:pt x="445690" y="495300"/>
                  </a:lnTo>
                  <a:lnTo>
                    <a:pt x="414887" y="532194"/>
                  </a:lnTo>
                  <a:lnTo>
                    <a:pt x="384956" y="571714"/>
                  </a:lnTo>
                  <a:lnTo>
                    <a:pt x="355730" y="613252"/>
                  </a:lnTo>
                  <a:lnTo>
                    <a:pt x="327039" y="656198"/>
                  </a:lnTo>
                  <a:lnTo>
                    <a:pt x="298714" y="699944"/>
                  </a:lnTo>
                  <a:lnTo>
                    <a:pt x="270588" y="743880"/>
                  </a:lnTo>
                  <a:lnTo>
                    <a:pt x="242490" y="787400"/>
                  </a:lnTo>
                  <a:lnTo>
                    <a:pt x="213263" y="831767"/>
                  </a:lnTo>
                  <a:lnTo>
                    <a:pt x="182674" y="878021"/>
                  </a:lnTo>
                  <a:lnTo>
                    <a:pt x="151943" y="925046"/>
                  </a:lnTo>
                  <a:lnTo>
                    <a:pt x="122290" y="971726"/>
                  </a:lnTo>
                  <a:lnTo>
                    <a:pt x="94933" y="1016947"/>
                  </a:lnTo>
                  <a:lnTo>
                    <a:pt x="71093" y="1059593"/>
                  </a:lnTo>
                  <a:lnTo>
                    <a:pt x="51990" y="1098550"/>
                  </a:lnTo>
                  <a:lnTo>
                    <a:pt x="30106" y="1153070"/>
                  </a:lnTo>
                  <a:lnTo>
                    <a:pt x="19034" y="1196578"/>
                  </a:lnTo>
                  <a:lnTo>
                    <a:pt x="14914" y="1241871"/>
                  </a:lnTo>
                  <a:lnTo>
                    <a:pt x="13890" y="1301750"/>
                  </a:lnTo>
                  <a:lnTo>
                    <a:pt x="11749" y="1341146"/>
                  </a:lnTo>
                  <a:lnTo>
                    <a:pt x="7403" y="1386532"/>
                  </a:lnTo>
                  <a:lnTo>
                    <a:pt x="2828" y="1435862"/>
                  </a:lnTo>
                  <a:lnTo>
                    <a:pt x="0" y="1487090"/>
                  </a:lnTo>
                  <a:lnTo>
                    <a:pt x="891" y="1538169"/>
                  </a:lnTo>
                  <a:lnTo>
                    <a:pt x="7479" y="1587053"/>
                  </a:lnTo>
                  <a:lnTo>
                    <a:pt x="21737" y="1631695"/>
                  </a:lnTo>
                  <a:lnTo>
                    <a:pt x="45640" y="1670050"/>
                  </a:lnTo>
                  <a:lnTo>
                    <a:pt x="104229" y="1722729"/>
                  </a:lnTo>
                  <a:lnTo>
                    <a:pt x="141233" y="1746829"/>
                  </a:lnTo>
                  <a:lnTo>
                    <a:pt x="182514" y="1769157"/>
                  </a:lnTo>
                  <a:lnTo>
                    <a:pt x="227425" y="1789503"/>
                  </a:lnTo>
                  <a:lnTo>
                    <a:pt x="275319" y="1807656"/>
                  </a:lnTo>
                  <a:lnTo>
                    <a:pt x="325550" y="1823407"/>
                  </a:lnTo>
                  <a:lnTo>
                    <a:pt x="377470" y="1836546"/>
                  </a:lnTo>
                  <a:lnTo>
                    <a:pt x="430432" y="1846863"/>
                  </a:lnTo>
                  <a:lnTo>
                    <a:pt x="483790" y="1854149"/>
                  </a:lnTo>
                  <a:lnTo>
                    <a:pt x="526025" y="1857516"/>
                  </a:lnTo>
                  <a:lnTo>
                    <a:pt x="570456" y="1858918"/>
                  </a:lnTo>
                  <a:lnTo>
                    <a:pt x="616762" y="1858494"/>
                  </a:lnTo>
                  <a:lnTo>
                    <a:pt x="664622" y="1856383"/>
                  </a:lnTo>
                  <a:lnTo>
                    <a:pt x="713717" y="1852723"/>
                  </a:lnTo>
                  <a:lnTo>
                    <a:pt x="763725" y="1847653"/>
                  </a:lnTo>
                  <a:lnTo>
                    <a:pt x="814326" y="1841313"/>
                  </a:lnTo>
                  <a:lnTo>
                    <a:pt x="865199" y="1833840"/>
                  </a:lnTo>
                  <a:lnTo>
                    <a:pt x="916025" y="1825373"/>
                  </a:lnTo>
                  <a:lnTo>
                    <a:pt x="966483" y="1816052"/>
                  </a:lnTo>
                  <a:lnTo>
                    <a:pt x="1016251" y="1806015"/>
                  </a:lnTo>
                  <a:lnTo>
                    <a:pt x="1065011" y="1795402"/>
                  </a:lnTo>
                  <a:lnTo>
                    <a:pt x="1112440" y="1784350"/>
                  </a:lnTo>
                  <a:lnTo>
                    <a:pt x="1163174" y="1771975"/>
                  </a:lnTo>
                  <a:lnTo>
                    <a:pt x="1214161" y="1759111"/>
                  </a:lnTo>
                  <a:lnTo>
                    <a:pt x="1265211" y="1745569"/>
                  </a:lnTo>
                  <a:lnTo>
                    <a:pt x="1316139" y="1731160"/>
                  </a:lnTo>
                  <a:lnTo>
                    <a:pt x="1366756" y="1715696"/>
                  </a:lnTo>
                  <a:lnTo>
                    <a:pt x="1416875" y="1698990"/>
                  </a:lnTo>
                  <a:lnTo>
                    <a:pt x="1466309" y="1680851"/>
                  </a:lnTo>
                  <a:lnTo>
                    <a:pt x="1514870" y="1661094"/>
                  </a:lnTo>
                  <a:lnTo>
                    <a:pt x="1562371" y="1639528"/>
                  </a:lnTo>
                  <a:lnTo>
                    <a:pt x="1608625" y="1615966"/>
                  </a:lnTo>
                  <a:lnTo>
                    <a:pt x="1653444" y="1590219"/>
                  </a:lnTo>
                  <a:lnTo>
                    <a:pt x="1696640" y="1562100"/>
                  </a:lnTo>
                  <a:lnTo>
                    <a:pt x="1735050" y="1533863"/>
                  </a:lnTo>
                  <a:lnTo>
                    <a:pt x="1772216" y="1503492"/>
                  </a:lnTo>
                  <a:lnTo>
                    <a:pt x="1808240" y="1471164"/>
                  </a:lnTo>
                  <a:lnTo>
                    <a:pt x="1843226" y="1437058"/>
                  </a:lnTo>
                  <a:lnTo>
                    <a:pt x="1877277" y="1401352"/>
                  </a:lnTo>
                  <a:lnTo>
                    <a:pt x="1910497" y="1364225"/>
                  </a:lnTo>
                  <a:lnTo>
                    <a:pt x="1942989" y="1325854"/>
                  </a:lnTo>
                  <a:lnTo>
                    <a:pt x="1974856" y="1286418"/>
                  </a:lnTo>
                  <a:lnTo>
                    <a:pt x="2006202" y="1246095"/>
                  </a:lnTo>
                  <a:lnTo>
                    <a:pt x="2037130" y="1205063"/>
                  </a:lnTo>
                  <a:lnTo>
                    <a:pt x="2067744" y="1163501"/>
                  </a:lnTo>
                  <a:lnTo>
                    <a:pt x="2098146" y="1121587"/>
                  </a:lnTo>
                  <a:lnTo>
                    <a:pt x="2128440" y="1079500"/>
                  </a:lnTo>
                </a:path>
              </a:pathLst>
            </a:custGeom>
            <a:ln w="158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90923" y="5234558"/>
              <a:ext cx="1200785" cy="103505"/>
            </a:xfrm>
            <a:custGeom>
              <a:avLst/>
              <a:gdLst/>
              <a:ahLst/>
              <a:cxnLst/>
              <a:rect l="l" t="t" r="r" b="b"/>
              <a:pathLst>
                <a:path w="1200785" h="103504">
                  <a:moveTo>
                    <a:pt x="1189228" y="44068"/>
                  </a:moveTo>
                  <a:lnTo>
                    <a:pt x="1187577" y="44068"/>
                  </a:lnTo>
                  <a:lnTo>
                    <a:pt x="1187830" y="56768"/>
                  </a:lnTo>
                  <a:lnTo>
                    <a:pt x="1164295" y="57144"/>
                  </a:lnTo>
                  <a:lnTo>
                    <a:pt x="1108964" y="90677"/>
                  </a:lnTo>
                  <a:lnTo>
                    <a:pt x="1105915" y="92455"/>
                  </a:lnTo>
                  <a:lnTo>
                    <a:pt x="1105027" y="96392"/>
                  </a:lnTo>
                  <a:lnTo>
                    <a:pt x="1106804" y="99440"/>
                  </a:lnTo>
                  <a:lnTo>
                    <a:pt x="1108582" y="102361"/>
                  </a:lnTo>
                  <a:lnTo>
                    <a:pt x="1112519" y="103377"/>
                  </a:lnTo>
                  <a:lnTo>
                    <a:pt x="1115440" y="101472"/>
                  </a:lnTo>
                  <a:lnTo>
                    <a:pt x="1200277" y="50291"/>
                  </a:lnTo>
                  <a:lnTo>
                    <a:pt x="1189228" y="44068"/>
                  </a:lnTo>
                  <a:close/>
                </a:path>
                <a:path w="1200785" h="103504">
                  <a:moveTo>
                    <a:pt x="1164014" y="44444"/>
                  </a:moveTo>
                  <a:lnTo>
                    <a:pt x="0" y="62991"/>
                  </a:lnTo>
                  <a:lnTo>
                    <a:pt x="253" y="75691"/>
                  </a:lnTo>
                  <a:lnTo>
                    <a:pt x="1164295" y="57144"/>
                  </a:lnTo>
                  <a:lnTo>
                    <a:pt x="1175017" y="50645"/>
                  </a:lnTo>
                  <a:lnTo>
                    <a:pt x="1164014" y="44444"/>
                  </a:lnTo>
                  <a:close/>
                </a:path>
                <a:path w="1200785" h="103504">
                  <a:moveTo>
                    <a:pt x="1175017" y="50645"/>
                  </a:moveTo>
                  <a:lnTo>
                    <a:pt x="1164295" y="57144"/>
                  </a:lnTo>
                  <a:lnTo>
                    <a:pt x="1187830" y="56768"/>
                  </a:lnTo>
                  <a:lnTo>
                    <a:pt x="1187815" y="56006"/>
                  </a:lnTo>
                  <a:lnTo>
                    <a:pt x="1184528" y="56006"/>
                  </a:lnTo>
                  <a:lnTo>
                    <a:pt x="1175017" y="50645"/>
                  </a:lnTo>
                  <a:close/>
                </a:path>
                <a:path w="1200785" h="103504">
                  <a:moveTo>
                    <a:pt x="1184402" y="44957"/>
                  </a:moveTo>
                  <a:lnTo>
                    <a:pt x="1175017" y="50645"/>
                  </a:lnTo>
                  <a:lnTo>
                    <a:pt x="1184528" y="56006"/>
                  </a:lnTo>
                  <a:lnTo>
                    <a:pt x="1184402" y="44957"/>
                  </a:lnTo>
                  <a:close/>
                </a:path>
                <a:path w="1200785" h="103504">
                  <a:moveTo>
                    <a:pt x="1187594" y="44957"/>
                  </a:moveTo>
                  <a:lnTo>
                    <a:pt x="1184402" y="44957"/>
                  </a:lnTo>
                  <a:lnTo>
                    <a:pt x="1184528" y="56006"/>
                  </a:lnTo>
                  <a:lnTo>
                    <a:pt x="1187815" y="56006"/>
                  </a:lnTo>
                  <a:lnTo>
                    <a:pt x="1187594" y="44957"/>
                  </a:lnTo>
                  <a:close/>
                </a:path>
                <a:path w="1200785" h="103504">
                  <a:moveTo>
                    <a:pt x="1187577" y="44068"/>
                  </a:moveTo>
                  <a:lnTo>
                    <a:pt x="1164014" y="44444"/>
                  </a:lnTo>
                  <a:lnTo>
                    <a:pt x="1175017" y="50645"/>
                  </a:lnTo>
                  <a:lnTo>
                    <a:pt x="1184402" y="44957"/>
                  </a:lnTo>
                  <a:lnTo>
                    <a:pt x="1187594" y="44957"/>
                  </a:lnTo>
                  <a:lnTo>
                    <a:pt x="1187577" y="44068"/>
                  </a:lnTo>
                  <a:close/>
                </a:path>
                <a:path w="1200785" h="103504">
                  <a:moveTo>
                    <a:pt x="1110868" y="0"/>
                  </a:moveTo>
                  <a:lnTo>
                    <a:pt x="1106931" y="1015"/>
                  </a:lnTo>
                  <a:lnTo>
                    <a:pt x="1105280" y="4063"/>
                  </a:lnTo>
                  <a:lnTo>
                    <a:pt x="1103502" y="7111"/>
                  </a:lnTo>
                  <a:lnTo>
                    <a:pt x="1104646" y="11048"/>
                  </a:lnTo>
                  <a:lnTo>
                    <a:pt x="1107693" y="12699"/>
                  </a:lnTo>
                  <a:lnTo>
                    <a:pt x="1164014" y="44444"/>
                  </a:lnTo>
                  <a:lnTo>
                    <a:pt x="1187577" y="44068"/>
                  </a:lnTo>
                  <a:lnTo>
                    <a:pt x="1189228" y="44068"/>
                  </a:lnTo>
                  <a:lnTo>
                    <a:pt x="1113916" y="1650"/>
                  </a:lnTo>
                  <a:lnTo>
                    <a:pt x="1110868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54939" y="1273555"/>
            <a:ext cx="3422650" cy="1510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22630" algn="l"/>
                <a:tab pos="1435735" algn="l"/>
                <a:tab pos="1854835" algn="l"/>
                <a:tab pos="2835275" algn="l"/>
                <a:tab pos="3169285" algn="l"/>
              </a:tabLst>
            </a:pPr>
            <a:r>
              <a:rPr sz="1800" spc="-5" dirty="0">
                <a:latin typeface="Arial"/>
                <a:cs typeface="Arial"/>
              </a:rPr>
              <a:t>Dr</a:t>
            </a:r>
            <a:r>
              <a:rPr sz="1800" spc="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w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10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irc</a:t>
            </a:r>
            <a:r>
              <a:rPr sz="1800" spc="-15" dirty="0">
                <a:latin typeface="Arial"/>
                <a:cs typeface="Arial"/>
              </a:rPr>
              <a:t>l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	b</a:t>
            </a:r>
            <a:r>
              <a:rPr sz="1800" spc="-5" dirty="0">
                <a:latin typeface="Arial"/>
                <a:cs typeface="Arial"/>
              </a:rPr>
              <a:t>y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10" dirty="0">
                <a:latin typeface="Arial"/>
                <a:cs typeface="Arial"/>
              </a:rPr>
              <a:t>k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dirty="0">
                <a:latin typeface="Arial"/>
                <a:cs typeface="Arial"/>
              </a:rPr>
              <a:t>	B	</a:t>
            </a:r>
            <a:r>
              <a:rPr sz="1800" spc="-10" dirty="0">
                <a:latin typeface="Arial"/>
                <a:cs typeface="Arial"/>
              </a:rPr>
              <a:t>as  </a:t>
            </a:r>
            <a:r>
              <a:rPr sz="1800" spc="-5" dirty="0">
                <a:latin typeface="Arial"/>
                <a:cs typeface="Arial"/>
              </a:rPr>
              <a:t>center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&amp;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r = </a:t>
            </a:r>
            <a:r>
              <a:rPr sz="1800" spc="-5" dirty="0">
                <a:latin typeface="Arial"/>
                <a:cs typeface="Arial"/>
              </a:rPr>
              <a:t>roller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radius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Similarly </a:t>
            </a:r>
            <a:r>
              <a:rPr sz="1800" dirty="0">
                <a:latin typeface="Arial"/>
                <a:cs typeface="Arial"/>
              </a:rPr>
              <a:t>from </a:t>
            </a:r>
            <a:r>
              <a:rPr sz="1800" spc="-5" dirty="0">
                <a:latin typeface="Arial"/>
                <a:cs typeface="Arial"/>
              </a:rPr>
              <a:t>C, D, </a:t>
            </a:r>
            <a:r>
              <a:rPr sz="1800" dirty="0">
                <a:latin typeface="Arial"/>
                <a:cs typeface="Arial"/>
              </a:rPr>
              <a:t>..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G.</a:t>
            </a:r>
            <a:endParaRPr sz="18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  <a:spcBef>
                <a:spcPts val="890"/>
              </a:spcBef>
            </a:pPr>
            <a:r>
              <a:rPr sz="1800" spc="-5" dirty="0">
                <a:latin typeface="Arial"/>
                <a:cs typeface="Arial"/>
              </a:rPr>
              <a:t>Join </a:t>
            </a:r>
            <a:r>
              <a:rPr sz="1800" dirty="0">
                <a:latin typeface="Arial"/>
                <a:cs typeface="Arial"/>
              </a:rPr>
              <a:t>the bottoms </a:t>
            </a:r>
            <a:r>
              <a:rPr sz="1800" spc="-5" dirty="0">
                <a:latin typeface="Arial"/>
                <a:cs typeface="Arial"/>
              </a:rPr>
              <a:t>of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07340" y="2758262"/>
            <a:ext cx="25088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6455" algn="l"/>
                <a:tab pos="1434465" algn="l"/>
                <a:tab pos="1746885" algn="l"/>
              </a:tabLst>
            </a:pPr>
            <a:r>
              <a:rPr sz="1800" dirty="0">
                <a:latin typeface="Arial"/>
                <a:cs typeface="Arial"/>
              </a:rPr>
              <a:t>ci</a:t>
            </a:r>
            <a:r>
              <a:rPr sz="1800" spc="-10" dirty="0">
                <a:latin typeface="Arial"/>
                <a:cs typeface="Arial"/>
              </a:rPr>
              <a:t>r</a:t>
            </a:r>
            <a:r>
              <a:rPr sz="1800" dirty="0">
                <a:latin typeface="Arial"/>
                <a:cs typeface="Arial"/>
              </a:rPr>
              <a:t>cl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-30" dirty="0">
                <a:latin typeface="Arial"/>
                <a:cs typeface="Arial"/>
              </a:rPr>
              <a:t>w</a:t>
            </a:r>
            <a:r>
              <a:rPr sz="1800" dirty="0">
                <a:latin typeface="Arial"/>
                <a:cs typeface="Arial"/>
              </a:rPr>
              <a:t>ith	a	sm</a:t>
            </a:r>
            <a:r>
              <a:rPr sz="1800" spc="-10" dirty="0">
                <a:latin typeface="Arial"/>
                <a:cs typeface="Arial"/>
              </a:rPr>
              <a:t>oo</a:t>
            </a:r>
            <a:r>
              <a:rPr sz="1800" dirty="0">
                <a:latin typeface="Arial"/>
                <a:cs typeface="Arial"/>
              </a:rPr>
              <a:t>th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curve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get </a:t>
            </a:r>
            <a:r>
              <a:rPr sz="1800" dirty="0">
                <a:latin typeface="Arial"/>
                <a:cs typeface="Arial"/>
              </a:rPr>
              <a:t>CAM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profile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45989" y="5008879"/>
            <a:ext cx="1719580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2140">
              <a:lnSpc>
                <a:spcPct val="1548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CAM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Profile  Pitch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curve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05" dirty="0"/>
              <a:t> </a:t>
            </a:r>
            <a:r>
              <a:rPr sz="3600" spc="140" dirty="0"/>
              <a:t>EXAMPLE-2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2383656" y="1223353"/>
            <a:ext cx="4696388" cy="45364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722245" y="5896457"/>
            <a:ext cx="3921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Khurmi</a:t>
            </a:r>
            <a:r>
              <a:rPr sz="1200" spc="-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30" dirty="0">
                <a:solidFill>
                  <a:srgbClr val="17406C"/>
                </a:solidFill>
                <a:latin typeface="Arial"/>
                <a:cs typeface="Arial"/>
              </a:rPr>
              <a:t>NUMERICAL</a:t>
            </a:r>
            <a:r>
              <a:rPr sz="3600" b="1" spc="1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3600" b="1" spc="140" dirty="0">
                <a:solidFill>
                  <a:srgbClr val="17406C"/>
                </a:solidFill>
                <a:latin typeface="Arial"/>
                <a:cs typeface="Arial"/>
              </a:rPr>
              <a:t>EXAMPLE-2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7056" y="1241552"/>
            <a:ext cx="74110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When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line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stroke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offset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15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mm</a:t>
            </a:r>
            <a:r>
              <a:rPr sz="1800" dirty="0">
                <a:latin typeface="Arial"/>
                <a:cs typeface="Arial"/>
              </a:rPr>
              <a:t> from the </a:t>
            </a:r>
            <a:r>
              <a:rPr sz="1800" spc="-5" dirty="0">
                <a:latin typeface="Arial"/>
                <a:cs typeface="Arial"/>
              </a:rPr>
              <a:t>axis </a:t>
            </a:r>
            <a:r>
              <a:rPr sz="1800" dirty="0">
                <a:latin typeface="Arial"/>
                <a:cs typeface="Arial"/>
              </a:rPr>
              <a:t>of the cam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shaft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50745" y="5887618"/>
            <a:ext cx="392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[ This </a:t>
            </a:r>
            <a:r>
              <a:rPr sz="1200" spc="-5" dirty="0">
                <a:latin typeface="Arial"/>
                <a:cs typeface="Arial"/>
              </a:rPr>
              <a:t>Figure is </a:t>
            </a:r>
            <a:r>
              <a:rPr sz="1200" dirty="0">
                <a:latin typeface="Arial"/>
                <a:cs typeface="Arial"/>
              </a:rPr>
              <a:t>taken from </a:t>
            </a:r>
            <a:r>
              <a:rPr sz="1200" spc="-5" dirty="0">
                <a:latin typeface="Arial"/>
                <a:cs typeface="Arial"/>
              </a:rPr>
              <a:t>Book </a:t>
            </a:r>
            <a:r>
              <a:rPr sz="1200" dirty="0">
                <a:latin typeface="Arial"/>
                <a:cs typeface="Arial"/>
              </a:rPr>
              <a:t>authored by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-5" dirty="0">
                <a:latin typeface="Arial"/>
                <a:cs typeface="Arial"/>
              </a:rPr>
              <a:t>Khurmi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]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34087" y="1642986"/>
            <a:ext cx="4818614" cy="412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05" dirty="0"/>
              <a:t> </a:t>
            </a:r>
            <a:r>
              <a:rPr sz="3600" spc="140" dirty="0"/>
              <a:t>EXAMPLE-2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1838959" y="1410334"/>
            <a:ext cx="4870578" cy="44989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-3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155924"/>
            <a:ext cx="7806690" cy="255079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cam drives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flat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reciprocating follower in the following manner</a:t>
            </a:r>
            <a:r>
              <a:rPr sz="2000" spc="-3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69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During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first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120°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rotation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cam,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follower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moves outwards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through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distance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20 mm with simple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harmonic motion. The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follower dwells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during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next 30° of cam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rotation.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During next 120°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of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rotation,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follower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moves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inwards with simple harmonic  motion.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follower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dwells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next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90°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rotation.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 minimum radius of the cam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25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mm.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Draw the profile of the</a:t>
            </a:r>
            <a:r>
              <a:rPr sz="2000" spc="-2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428599" y="928624"/>
            <a:ext cx="8637270" cy="4177665"/>
            <a:chOff x="428599" y="928624"/>
            <a:chExt cx="8637270" cy="4177665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8599" y="928624"/>
              <a:ext cx="4345940" cy="15579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59119" y="1463439"/>
              <a:ext cx="3406567" cy="364243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-3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364642" y="2413253"/>
            <a:ext cx="5201285" cy="380428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727075">
              <a:lnSpc>
                <a:spcPct val="100000"/>
              </a:lnSpc>
              <a:spcBef>
                <a:spcPts val="415"/>
              </a:spcBef>
            </a:pPr>
            <a:r>
              <a:rPr sz="900" dirty="0">
                <a:latin typeface="Arial"/>
                <a:cs typeface="Arial"/>
              </a:rPr>
              <a:t>[ </a:t>
            </a:r>
            <a:r>
              <a:rPr sz="900" spc="-5" dirty="0">
                <a:latin typeface="Arial"/>
                <a:cs typeface="Arial"/>
              </a:rPr>
              <a:t>This </a:t>
            </a:r>
            <a:r>
              <a:rPr sz="900" dirty="0">
                <a:latin typeface="Arial"/>
                <a:cs typeface="Arial"/>
              </a:rPr>
              <a:t>Figure </a:t>
            </a:r>
            <a:r>
              <a:rPr sz="900" spc="-5" dirty="0">
                <a:latin typeface="Arial"/>
                <a:cs typeface="Arial"/>
              </a:rPr>
              <a:t>is </a:t>
            </a:r>
            <a:r>
              <a:rPr sz="900" dirty="0">
                <a:latin typeface="Arial"/>
                <a:cs typeface="Arial"/>
              </a:rPr>
              <a:t>taken from </a:t>
            </a:r>
            <a:r>
              <a:rPr sz="900" spc="-5" dirty="0">
                <a:latin typeface="Arial"/>
                <a:cs typeface="Arial"/>
              </a:rPr>
              <a:t>Book authored by R </a:t>
            </a:r>
            <a:r>
              <a:rPr sz="900" dirty="0">
                <a:latin typeface="Arial"/>
                <a:cs typeface="Arial"/>
              </a:rPr>
              <a:t>S Khurmi</a:t>
            </a:r>
            <a:r>
              <a:rPr sz="900" spc="-7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]</a:t>
            </a:r>
            <a:endParaRPr sz="900">
              <a:latin typeface="Arial"/>
              <a:cs typeface="Arial"/>
            </a:endParaRPr>
          </a:p>
          <a:p>
            <a:pPr marL="12700" marR="6985" algn="just">
              <a:lnSpc>
                <a:spcPct val="100000"/>
              </a:lnSpc>
              <a:spcBef>
                <a:spcPts val="63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Arial"/>
                <a:cs typeface="Arial"/>
              </a:rPr>
              <a:t>Construction procedure is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Similar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to knife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edge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/ 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roller 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follower</a:t>
            </a:r>
            <a:r>
              <a:rPr sz="1800" spc="-2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1325"/>
              </a:spcBef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z="1800" spc="-5" dirty="0">
                <a:latin typeface="Arial"/>
                <a:cs typeface="Arial"/>
              </a:rPr>
              <a:t>Pitch circle is drawn </a:t>
            </a:r>
            <a:r>
              <a:rPr sz="1800" dirty="0">
                <a:latin typeface="Arial"/>
                <a:cs typeface="Arial"/>
              </a:rPr>
              <a:t>by </a:t>
            </a:r>
            <a:r>
              <a:rPr sz="1800" spc="-5" dirty="0">
                <a:latin typeface="Arial"/>
                <a:cs typeface="Arial"/>
              </a:rPr>
              <a:t>transferring distances </a:t>
            </a:r>
            <a:r>
              <a:rPr sz="1800" spc="-10" dirty="0">
                <a:latin typeface="Arial"/>
                <a:cs typeface="Arial"/>
              </a:rPr>
              <a:t>1B,  </a:t>
            </a:r>
            <a:r>
              <a:rPr sz="1800" spc="-5" dirty="0">
                <a:latin typeface="Arial"/>
                <a:cs typeface="Arial"/>
              </a:rPr>
              <a:t>2C, 3D etc., from displacement diagram </a:t>
            </a:r>
            <a:r>
              <a:rPr sz="1800" dirty="0">
                <a:latin typeface="Arial"/>
                <a:cs typeface="Arial"/>
              </a:rPr>
              <a:t>to the  </a:t>
            </a:r>
            <a:r>
              <a:rPr sz="1800" spc="-5" dirty="0">
                <a:latin typeface="Arial"/>
                <a:cs typeface="Arial"/>
              </a:rPr>
              <a:t>profile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construction.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32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dirty="0">
                <a:latin typeface="Arial"/>
                <a:cs typeface="Arial"/>
              </a:rPr>
              <a:t>Now </a:t>
            </a:r>
            <a:r>
              <a:rPr sz="1800" spc="-5" dirty="0">
                <a:latin typeface="Arial"/>
                <a:cs typeface="Arial"/>
              </a:rPr>
              <a:t>at points B, C, D </a:t>
            </a:r>
            <a:r>
              <a:rPr sz="1800" dirty="0">
                <a:latin typeface="Arial"/>
                <a:cs typeface="Arial"/>
              </a:rPr>
              <a:t>. . . M, </a:t>
            </a:r>
            <a:r>
              <a:rPr sz="1800" spc="-5" dirty="0">
                <a:latin typeface="Arial"/>
                <a:cs typeface="Arial"/>
              </a:rPr>
              <a:t>N, </a:t>
            </a:r>
            <a:r>
              <a:rPr sz="1800" spc="-114" dirty="0">
                <a:latin typeface="Arial"/>
                <a:cs typeface="Arial"/>
              </a:rPr>
              <a:t>P, </a:t>
            </a:r>
            <a:r>
              <a:rPr sz="1800" spc="-5" dirty="0">
                <a:latin typeface="Arial"/>
                <a:cs typeface="Arial"/>
              </a:rPr>
              <a:t>draw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5" dirty="0">
                <a:latin typeface="Arial"/>
                <a:cs typeface="Arial"/>
              </a:rPr>
              <a:t>position 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flat-faced </a:t>
            </a:r>
            <a:r>
              <a:rPr sz="1800" spc="-15" dirty="0">
                <a:latin typeface="Arial"/>
                <a:cs typeface="Arial"/>
              </a:rPr>
              <a:t>follower.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axis of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the 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follower at all these positions passes through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the  cam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centre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132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CAM</a:t>
            </a:r>
            <a:r>
              <a:rPr sz="1800" spc="-5" dirty="0">
                <a:latin typeface="Arial"/>
                <a:cs typeface="Arial"/>
              </a:rPr>
              <a:t> profile is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curve drawn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tangentially </a:t>
            </a:r>
            <a:r>
              <a:rPr sz="18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 flat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side of the 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follower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0505" y="5174741"/>
            <a:ext cx="29521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[ </a:t>
            </a:r>
            <a:r>
              <a:rPr sz="900" spc="-5" dirty="0">
                <a:latin typeface="Arial"/>
                <a:cs typeface="Arial"/>
              </a:rPr>
              <a:t>This </a:t>
            </a:r>
            <a:r>
              <a:rPr sz="900" dirty="0">
                <a:latin typeface="Arial"/>
                <a:cs typeface="Arial"/>
              </a:rPr>
              <a:t>Figure </a:t>
            </a:r>
            <a:r>
              <a:rPr sz="900" spc="-5" dirty="0">
                <a:latin typeface="Arial"/>
                <a:cs typeface="Arial"/>
              </a:rPr>
              <a:t>is </a:t>
            </a:r>
            <a:r>
              <a:rPr sz="900" dirty="0">
                <a:latin typeface="Arial"/>
                <a:cs typeface="Arial"/>
              </a:rPr>
              <a:t>taken from </a:t>
            </a:r>
            <a:r>
              <a:rPr sz="900" spc="-5" dirty="0">
                <a:latin typeface="Arial"/>
                <a:cs typeface="Arial"/>
              </a:rPr>
              <a:t>Book authored by R </a:t>
            </a:r>
            <a:r>
              <a:rPr sz="900" dirty="0">
                <a:latin typeface="Arial"/>
                <a:cs typeface="Arial"/>
              </a:rPr>
              <a:t>S Khurmi</a:t>
            </a:r>
            <a:r>
              <a:rPr sz="900" spc="-6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]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-4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35965" y="1494866"/>
            <a:ext cx="562927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Draw a </a:t>
            </a:r>
            <a:r>
              <a:rPr sz="1800" spc="-5" dirty="0">
                <a:latin typeface="Arial"/>
                <a:cs typeface="Arial"/>
              </a:rPr>
              <a:t>cam profile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drive an oscillating roller</a:t>
            </a:r>
            <a:r>
              <a:rPr sz="1800" spc="1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follower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the specifications given below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(a).Follower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move outwards through </a:t>
            </a:r>
            <a:r>
              <a:rPr sz="1800" dirty="0">
                <a:latin typeface="Arial"/>
                <a:cs typeface="Arial"/>
              </a:rPr>
              <a:t>an </a:t>
            </a:r>
            <a:r>
              <a:rPr sz="1800" spc="-5" dirty="0">
                <a:latin typeface="Arial"/>
                <a:cs typeface="Arial"/>
              </a:rPr>
              <a:t>angular  displacement of 20° during </a:t>
            </a:r>
            <a:r>
              <a:rPr sz="1800" dirty="0">
                <a:latin typeface="Arial"/>
                <a:cs typeface="Arial"/>
              </a:rPr>
              <a:t>the first </a:t>
            </a:r>
            <a:r>
              <a:rPr sz="1800" spc="-5" dirty="0">
                <a:latin typeface="Arial"/>
                <a:cs typeface="Arial"/>
              </a:rPr>
              <a:t>120° rotation of </a:t>
            </a:r>
            <a:r>
              <a:rPr sz="1800" dirty="0">
                <a:latin typeface="Arial"/>
                <a:cs typeface="Arial"/>
              </a:rPr>
              <a:t>the  cam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"/>
                <a:cs typeface="Arial"/>
              </a:rPr>
              <a:t>(b).Follower</a:t>
            </a:r>
            <a:r>
              <a:rPr sz="1800" spc="3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3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return</a:t>
            </a:r>
            <a:r>
              <a:rPr sz="1800" spc="3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3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its</a:t>
            </a:r>
            <a:r>
              <a:rPr sz="1800" spc="3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initial</a:t>
            </a:r>
            <a:r>
              <a:rPr sz="1800" spc="2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position</a:t>
            </a:r>
            <a:r>
              <a:rPr sz="1800" spc="3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during</a:t>
            </a:r>
            <a:r>
              <a:rPr sz="1800" spc="3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next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120° rotation of </a:t>
            </a:r>
            <a:r>
              <a:rPr sz="1800" dirty="0">
                <a:latin typeface="Arial"/>
                <a:cs typeface="Arial"/>
              </a:rPr>
              <a:t>the cam ;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(c) </a:t>
            </a:r>
            <a:r>
              <a:rPr sz="1800" spc="-5" dirty="0">
                <a:latin typeface="Arial"/>
                <a:cs typeface="Arial"/>
              </a:rPr>
              <a:t>Follower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dwell during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10" dirty="0">
                <a:latin typeface="Arial"/>
                <a:cs typeface="Arial"/>
              </a:rPr>
              <a:t>next </a:t>
            </a:r>
            <a:r>
              <a:rPr sz="1800" spc="-5" dirty="0">
                <a:latin typeface="Arial"/>
                <a:cs typeface="Arial"/>
              </a:rPr>
              <a:t>120° of </a:t>
            </a:r>
            <a:r>
              <a:rPr sz="1800" dirty="0">
                <a:latin typeface="Arial"/>
                <a:cs typeface="Arial"/>
              </a:rPr>
              <a:t>cam  </a:t>
            </a:r>
            <a:r>
              <a:rPr sz="1800" spc="-5" dirty="0">
                <a:latin typeface="Arial"/>
                <a:cs typeface="Arial"/>
              </a:rPr>
              <a:t>rotation.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The</a:t>
            </a:r>
            <a:r>
              <a:rPr sz="1800" spc="2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distance</a:t>
            </a:r>
            <a:r>
              <a:rPr sz="1800" spc="2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between</a:t>
            </a:r>
            <a:r>
              <a:rPr sz="1800" spc="2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pivot</a:t>
            </a:r>
            <a:r>
              <a:rPr sz="1800" spc="2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centre</a:t>
            </a:r>
            <a:r>
              <a:rPr sz="1800" spc="2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and</a:t>
            </a:r>
            <a:r>
              <a:rPr sz="1800" spc="2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roller</a:t>
            </a:r>
            <a:r>
              <a:rPr sz="1800" spc="2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centre</a:t>
            </a:r>
            <a:r>
              <a:rPr sz="1800" spc="20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120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mm</a:t>
            </a:r>
            <a:r>
              <a:rPr sz="1800" spc="1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;</a:t>
            </a:r>
            <a:r>
              <a:rPr sz="1800" spc="1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distance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between</a:t>
            </a:r>
            <a:r>
              <a:rPr sz="1800" spc="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pivot</a:t>
            </a:r>
            <a:r>
              <a:rPr sz="1800" spc="1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centre</a:t>
            </a:r>
            <a:r>
              <a:rPr sz="1800" spc="1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and</a:t>
            </a:r>
            <a:r>
              <a:rPr sz="1800" spc="1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cam</a:t>
            </a:r>
            <a:r>
              <a:rPr sz="1800" spc="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axis</a:t>
            </a:r>
            <a:endParaRPr sz="180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130 </a:t>
            </a:r>
            <a:r>
              <a:rPr sz="1800" dirty="0">
                <a:latin typeface="Arial"/>
                <a:cs typeface="Arial"/>
              </a:rPr>
              <a:t>mm; </a:t>
            </a:r>
            <a:r>
              <a:rPr sz="1800" spc="-5" dirty="0">
                <a:latin typeface="Arial"/>
                <a:cs typeface="Arial"/>
              </a:rPr>
              <a:t>minimum radius of </a:t>
            </a:r>
            <a:r>
              <a:rPr sz="1800" dirty="0">
                <a:latin typeface="Arial"/>
                <a:cs typeface="Arial"/>
              </a:rPr>
              <a:t>cam = </a:t>
            </a:r>
            <a:r>
              <a:rPr sz="1800" spc="-5" dirty="0">
                <a:latin typeface="Arial"/>
                <a:cs typeface="Arial"/>
              </a:rPr>
              <a:t>40 </a:t>
            </a:r>
            <a:r>
              <a:rPr sz="1800" dirty="0">
                <a:latin typeface="Arial"/>
                <a:cs typeface="Arial"/>
              </a:rPr>
              <a:t>mm ; </a:t>
            </a:r>
            <a:r>
              <a:rPr sz="1800" spc="-5" dirty="0">
                <a:latin typeface="Arial"/>
                <a:cs typeface="Arial"/>
              </a:rPr>
              <a:t>radius of  roller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 </a:t>
            </a:r>
            <a:r>
              <a:rPr sz="1800" dirty="0">
                <a:latin typeface="Arial"/>
                <a:cs typeface="Arial"/>
              </a:rPr>
              <a:t>mm ; </a:t>
            </a:r>
            <a:r>
              <a:rPr sz="1800" spc="-5" dirty="0">
                <a:latin typeface="Arial"/>
                <a:cs typeface="Arial"/>
              </a:rPr>
              <a:t>inward and outward strokes </a:t>
            </a:r>
            <a:r>
              <a:rPr sz="1800" dirty="0">
                <a:latin typeface="Arial"/>
                <a:cs typeface="Arial"/>
              </a:rPr>
              <a:t>take </a:t>
            </a:r>
            <a:r>
              <a:rPr sz="1800" spc="-5" dirty="0">
                <a:latin typeface="Arial"/>
                <a:cs typeface="Arial"/>
              </a:rPr>
              <a:t>place  </a:t>
            </a:r>
            <a:r>
              <a:rPr sz="1800" spc="-15" dirty="0">
                <a:latin typeface="Arial"/>
                <a:cs typeface="Arial"/>
              </a:rPr>
              <a:t>with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simple harmonic</a:t>
            </a:r>
            <a:r>
              <a:rPr sz="1800" spc="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motion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29375" y="1962150"/>
            <a:ext cx="2580513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571" y="1071499"/>
            <a:ext cx="7962900" cy="1866264"/>
            <a:chOff x="608571" y="1071499"/>
            <a:chExt cx="7962900" cy="1866264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96362" y="1071499"/>
              <a:ext cx="3175889" cy="18662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-4</a:t>
            </a:r>
            <a:endParaRPr sz="3600"/>
          </a:p>
        </p:txBody>
      </p:sp>
      <p:sp>
        <p:nvSpPr>
          <p:cNvPr id="6" name="object 6"/>
          <p:cNvSpPr/>
          <p:nvPr/>
        </p:nvSpPr>
        <p:spPr>
          <a:xfrm>
            <a:off x="1298077" y="3331054"/>
            <a:ext cx="6443265" cy="22602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93873" y="5674867"/>
            <a:ext cx="29521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[ </a:t>
            </a:r>
            <a:r>
              <a:rPr sz="900" spc="-5" dirty="0">
                <a:latin typeface="Arial"/>
                <a:cs typeface="Arial"/>
              </a:rPr>
              <a:t>This </a:t>
            </a:r>
            <a:r>
              <a:rPr sz="900" dirty="0">
                <a:latin typeface="Arial"/>
                <a:cs typeface="Arial"/>
              </a:rPr>
              <a:t>Figure </a:t>
            </a:r>
            <a:r>
              <a:rPr sz="900" spc="-5" dirty="0">
                <a:latin typeface="Arial"/>
                <a:cs typeface="Arial"/>
              </a:rPr>
              <a:t>is </a:t>
            </a:r>
            <a:r>
              <a:rPr sz="900" dirty="0">
                <a:latin typeface="Arial"/>
                <a:cs typeface="Arial"/>
              </a:rPr>
              <a:t>taken from </a:t>
            </a:r>
            <a:r>
              <a:rPr sz="900" spc="-5" dirty="0">
                <a:latin typeface="Arial"/>
                <a:cs typeface="Arial"/>
              </a:rPr>
              <a:t>Book authored by R </a:t>
            </a:r>
            <a:r>
              <a:rPr sz="900" dirty="0">
                <a:latin typeface="Arial"/>
                <a:cs typeface="Arial"/>
              </a:rPr>
              <a:t>S Khurmi</a:t>
            </a:r>
            <a:r>
              <a:rPr sz="900" spc="-6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]</a:t>
            </a:r>
            <a:endParaRPr sz="9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-4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1466909" y="1582674"/>
            <a:ext cx="4664075" cy="2997200"/>
            <a:chOff x="1466909" y="1582674"/>
            <a:chExt cx="4664075" cy="2997200"/>
          </a:xfrm>
        </p:grpSpPr>
        <p:sp>
          <p:nvSpPr>
            <p:cNvPr id="5" name="object 5"/>
            <p:cNvSpPr/>
            <p:nvPr/>
          </p:nvSpPr>
          <p:spPr>
            <a:xfrm>
              <a:off x="3603625" y="2128774"/>
              <a:ext cx="2209800" cy="2057400"/>
            </a:xfrm>
            <a:custGeom>
              <a:avLst/>
              <a:gdLst/>
              <a:ahLst/>
              <a:cxnLst/>
              <a:rect l="l" t="t" r="r" b="b"/>
              <a:pathLst>
                <a:path w="2209800" h="2057400">
                  <a:moveTo>
                    <a:pt x="0" y="1028700"/>
                  </a:moveTo>
                  <a:lnTo>
                    <a:pt x="1076" y="982882"/>
                  </a:lnTo>
                  <a:lnTo>
                    <a:pt x="4276" y="937577"/>
                  </a:lnTo>
                  <a:lnTo>
                    <a:pt x="9553" y="892827"/>
                  </a:lnTo>
                  <a:lnTo>
                    <a:pt x="16865" y="848674"/>
                  </a:lnTo>
                  <a:lnTo>
                    <a:pt x="26164" y="805158"/>
                  </a:lnTo>
                  <a:lnTo>
                    <a:pt x="37407" y="762323"/>
                  </a:lnTo>
                  <a:lnTo>
                    <a:pt x="50548" y="720209"/>
                  </a:lnTo>
                  <a:lnTo>
                    <a:pt x="65544" y="678860"/>
                  </a:lnTo>
                  <a:lnTo>
                    <a:pt x="82347" y="638315"/>
                  </a:lnTo>
                  <a:lnTo>
                    <a:pt x="100915" y="598619"/>
                  </a:lnTo>
                  <a:lnTo>
                    <a:pt x="121202" y="559811"/>
                  </a:lnTo>
                  <a:lnTo>
                    <a:pt x="143163" y="521935"/>
                  </a:lnTo>
                  <a:lnTo>
                    <a:pt x="166753" y="485031"/>
                  </a:lnTo>
                  <a:lnTo>
                    <a:pt x="191927" y="449143"/>
                  </a:lnTo>
                  <a:lnTo>
                    <a:pt x="218640" y="414311"/>
                  </a:lnTo>
                  <a:lnTo>
                    <a:pt x="246848" y="380577"/>
                  </a:lnTo>
                  <a:lnTo>
                    <a:pt x="276506" y="347983"/>
                  </a:lnTo>
                  <a:lnTo>
                    <a:pt x="307568" y="316572"/>
                  </a:lnTo>
                  <a:lnTo>
                    <a:pt x="339989" y="286385"/>
                  </a:lnTo>
                  <a:lnTo>
                    <a:pt x="373726" y="257463"/>
                  </a:lnTo>
                  <a:lnTo>
                    <a:pt x="408732" y="229849"/>
                  </a:lnTo>
                  <a:lnTo>
                    <a:pt x="444964" y="203585"/>
                  </a:lnTo>
                  <a:lnTo>
                    <a:pt x="482375" y="178712"/>
                  </a:lnTo>
                  <a:lnTo>
                    <a:pt x="520922" y="155271"/>
                  </a:lnTo>
                  <a:lnTo>
                    <a:pt x="560559" y="133306"/>
                  </a:lnTo>
                  <a:lnTo>
                    <a:pt x="601241" y="112858"/>
                  </a:lnTo>
                  <a:lnTo>
                    <a:pt x="642924" y="93968"/>
                  </a:lnTo>
                  <a:lnTo>
                    <a:pt x="685563" y="76679"/>
                  </a:lnTo>
                  <a:lnTo>
                    <a:pt x="729112" y="61032"/>
                  </a:lnTo>
                  <a:lnTo>
                    <a:pt x="773527" y="47069"/>
                  </a:lnTo>
                  <a:lnTo>
                    <a:pt x="818762" y="34832"/>
                  </a:lnTo>
                  <a:lnTo>
                    <a:pt x="864774" y="24363"/>
                  </a:lnTo>
                  <a:lnTo>
                    <a:pt x="911517" y="15704"/>
                  </a:lnTo>
                  <a:lnTo>
                    <a:pt x="958945" y="8896"/>
                  </a:lnTo>
                  <a:lnTo>
                    <a:pt x="1007015" y="3981"/>
                  </a:lnTo>
                  <a:lnTo>
                    <a:pt x="1055682" y="1002"/>
                  </a:lnTo>
                  <a:lnTo>
                    <a:pt x="1104900" y="0"/>
                  </a:lnTo>
                  <a:lnTo>
                    <a:pt x="1154117" y="1002"/>
                  </a:lnTo>
                  <a:lnTo>
                    <a:pt x="1202784" y="3981"/>
                  </a:lnTo>
                  <a:lnTo>
                    <a:pt x="1250854" y="8896"/>
                  </a:lnTo>
                  <a:lnTo>
                    <a:pt x="1298282" y="15704"/>
                  </a:lnTo>
                </a:path>
                <a:path w="2209800" h="2057400">
                  <a:moveTo>
                    <a:pt x="1298282" y="15704"/>
                  </a:moveTo>
                  <a:lnTo>
                    <a:pt x="1345025" y="24363"/>
                  </a:lnTo>
                  <a:lnTo>
                    <a:pt x="1391037" y="34832"/>
                  </a:lnTo>
                  <a:lnTo>
                    <a:pt x="1436272" y="47069"/>
                  </a:lnTo>
                  <a:lnTo>
                    <a:pt x="1480687" y="61032"/>
                  </a:lnTo>
                </a:path>
                <a:path w="2209800" h="2057400">
                  <a:moveTo>
                    <a:pt x="1480687" y="61032"/>
                  </a:moveTo>
                  <a:lnTo>
                    <a:pt x="1524236" y="76679"/>
                  </a:lnTo>
                  <a:lnTo>
                    <a:pt x="1566875" y="93968"/>
                  </a:lnTo>
                  <a:lnTo>
                    <a:pt x="1608558" y="112858"/>
                  </a:lnTo>
                  <a:lnTo>
                    <a:pt x="1649240" y="133306"/>
                  </a:lnTo>
                  <a:lnTo>
                    <a:pt x="1688877" y="155271"/>
                  </a:lnTo>
                  <a:lnTo>
                    <a:pt x="1727424" y="178712"/>
                  </a:lnTo>
                  <a:lnTo>
                    <a:pt x="1764835" y="203585"/>
                  </a:lnTo>
                  <a:lnTo>
                    <a:pt x="1801067" y="229849"/>
                  </a:lnTo>
                  <a:lnTo>
                    <a:pt x="1836073" y="257463"/>
                  </a:lnTo>
                  <a:lnTo>
                    <a:pt x="1869810" y="286385"/>
                  </a:lnTo>
                  <a:lnTo>
                    <a:pt x="1902231" y="316572"/>
                  </a:lnTo>
                  <a:lnTo>
                    <a:pt x="1933293" y="347983"/>
                  </a:lnTo>
                  <a:lnTo>
                    <a:pt x="1962951" y="380577"/>
                  </a:lnTo>
                  <a:lnTo>
                    <a:pt x="1991159" y="414311"/>
                  </a:lnTo>
                  <a:lnTo>
                    <a:pt x="2017872" y="449143"/>
                  </a:lnTo>
                  <a:lnTo>
                    <a:pt x="2043046" y="485031"/>
                  </a:lnTo>
                  <a:lnTo>
                    <a:pt x="2066636" y="521935"/>
                  </a:lnTo>
                  <a:lnTo>
                    <a:pt x="2088597" y="559811"/>
                  </a:lnTo>
                  <a:lnTo>
                    <a:pt x="2108884" y="598619"/>
                  </a:lnTo>
                  <a:lnTo>
                    <a:pt x="2127452" y="638315"/>
                  </a:lnTo>
                  <a:lnTo>
                    <a:pt x="2144255" y="678860"/>
                  </a:lnTo>
                  <a:lnTo>
                    <a:pt x="2159251" y="720209"/>
                  </a:lnTo>
                  <a:lnTo>
                    <a:pt x="2172392" y="762323"/>
                  </a:lnTo>
                  <a:lnTo>
                    <a:pt x="2183635" y="805158"/>
                  </a:lnTo>
                  <a:lnTo>
                    <a:pt x="2192934" y="848674"/>
                  </a:lnTo>
                  <a:lnTo>
                    <a:pt x="2200246" y="892827"/>
                  </a:lnTo>
                </a:path>
                <a:path w="2209800" h="2057400">
                  <a:moveTo>
                    <a:pt x="2200246" y="892827"/>
                  </a:moveTo>
                  <a:lnTo>
                    <a:pt x="2205523" y="937577"/>
                  </a:lnTo>
                  <a:lnTo>
                    <a:pt x="2208723" y="982882"/>
                  </a:lnTo>
                  <a:lnTo>
                    <a:pt x="2209800" y="1028700"/>
                  </a:lnTo>
                  <a:lnTo>
                    <a:pt x="2208723" y="1074527"/>
                  </a:lnTo>
                  <a:lnTo>
                    <a:pt x="2205523" y="1119840"/>
                  </a:lnTo>
                  <a:lnTo>
                    <a:pt x="2200246" y="1164598"/>
                  </a:lnTo>
                  <a:lnTo>
                    <a:pt x="2192934" y="1208758"/>
                  </a:lnTo>
                  <a:lnTo>
                    <a:pt x="2183635" y="1252279"/>
                  </a:lnTo>
                  <a:lnTo>
                    <a:pt x="2172392" y="1295120"/>
                  </a:lnTo>
                  <a:lnTo>
                    <a:pt x="2159251" y="1337237"/>
                  </a:lnTo>
                  <a:lnTo>
                    <a:pt x="2144255" y="1378590"/>
                  </a:lnTo>
                  <a:lnTo>
                    <a:pt x="2127452" y="1419137"/>
                  </a:lnTo>
                  <a:lnTo>
                    <a:pt x="2108884" y="1458835"/>
                  </a:lnTo>
                  <a:lnTo>
                    <a:pt x="2088597" y="1497644"/>
                  </a:lnTo>
                  <a:lnTo>
                    <a:pt x="2066636" y="1535521"/>
                  </a:lnTo>
                  <a:lnTo>
                    <a:pt x="2043046" y="1572424"/>
                  </a:lnTo>
                  <a:lnTo>
                    <a:pt x="2017872" y="1608312"/>
                  </a:lnTo>
                  <a:lnTo>
                    <a:pt x="1991159" y="1643143"/>
                  </a:lnTo>
                  <a:lnTo>
                    <a:pt x="1962951" y="1676875"/>
                  </a:lnTo>
                  <a:lnTo>
                    <a:pt x="1933293" y="1709467"/>
                  </a:lnTo>
                  <a:lnTo>
                    <a:pt x="1902231" y="1740876"/>
                  </a:lnTo>
                  <a:lnTo>
                    <a:pt x="1869810" y="1771061"/>
                  </a:lnTo>
                  <a:lnTo>
                    <a:pt x="1836073" y="1799979"/>
                  </a:lnTo>
                  <a:lnTo>
                    <a:pt x="1801067" y="1827590"/>
                  </a:lnTo>
                  <a:lnTo>
                    <a:pt x="1764835" y="1853851"/>
                  </a:lnTo>
                  <a:lnTo>
                    <a:pt x="1727424" y="1878721"/>
                  </a:lnTo>
                  <a:lnTo>
                    <a:pt x="1688877" y="1902158"/>
                  </a:lnTo>
                  <a:lnTo>
                    <a:pt x="1649240" y="1924120"/>
                  </a:lnTo>
                  <a:lnTo>
                    <a:pt x="1608558" y="1944565"/>
                  </a:lnTo>
                  <a:lnTo>
                    <a:pt x="1566875" y="1963451"/>
                  </a:lnTo>
                  <a:lnTo>
                    <a:pt x="1524236" y="1980737"/>
                  </a:lnTo>
                  <a:lnTo>
                    <a:pt x="1480687" y="1996381"/>
                  </a:lnTo>
                  <a:lnTo>
                    <a:pt x="1436272" y="2010341"/>
                  </a:lnTo>
                  <a:lnTo>
                    <a:pt x="1391037" y="2022575"/>
                  </a:lnTo>
                  <a:lnTo>
                    <a:pt x="1345025" y="2033042"/>
                  </a:lnTo>
                  <a:lnTo>
                    <a:pt x="1298282" y="2041699"/>
                  </a:lnTo>
                  <a:lnTo>
                    <a:pt x="1250854" y="2048505"/>
                  </a:lnTo>
                  <a:lnTo>
                    <a:pt x="1202784" y="2053419"/>
                  </a:lnTo>
                  <a:lnTo>
                    <a:pt x="1154117" y="2056397"/>
                  </a:lnTo>
                  <a:lnTo>
                    <a:pt x="1104900" y="2057400"/>
                  </a:lnTo>
                  <a:lnTo>
                    <a:pt x="1055682" y="2056397"/>
                  </a:lnTo>
                </a:path>
                <a:path w="2209800" h="2057400">
                  <a:moveTo>
                    <a:pt x="1007015" y="2053419"/>
                  </a:moveTo>
                  <a:lnTo>
                    <a:pt x="958945" y="2048505"/>
                  </a:lnTo>
                  <a:lnTo>
                    <a:pt x="911517" y="2041699"/>
                  </a:lnTo>
                  <a:lnTo>
                    <a:pt x="864774" y="2033042"/>
                  </a:lnTo>
                  <a:lnTo>
                    <a:pt x="818762" y="2022575"/>
                  </a:lnTo>
                  <a:lnTo>
                    <a:pt x="773527" y="2010341"/>
                  </a:lnTo>
                  <a:lnTo>
                    <a:pt x="729112" y="1996381"/>
                  </a:lnTo>
                  <a:lnTo>
                    <a:pt x="685563" y="1980737"/>
                  </a:lnTo>
                  <a:lnTo>
                    <a:pt x="642924" y="1963451"/>
                  </a:lnTo>
                  <a:lnTo>
                    <a:pt x="601241" y="1944565"/>
                  </a:lnTo>
                  <a:lnTo>
                    <a:pt x="560559" y="1924120"/>
                  </a:lnTo>
                  <a:lnTo>
                    <a:pt x="520922" y="1902158"/>
                  </a:lnTo>
                  <a:lnTo>
                    <a:pt x="482375" y="1878721"/>
                  </a:lnTo>
                  <a:lnTo>
                    <a:pt x="444964" y="1853851"/>
                  </a:lnTo>
                  <a:lnTo>
                    <a:pt x="408732" y="1827590"/>
                  </a:lnTo>
                  <a:lnTo>
                    <a:pt x="373726" y="1799979"/>
                  </a:lnTo>
                  <a:lnTo>
                    <a:pt x="339989" y="1771061"/>
                  </a:lnTo>
                  <a:lnTo>
                    <a:pt x="307568" y="1740876"/>
                  </a:lnTo>
                  <a:lnTo>
                    <a:pt x="276506" y="1709467"/>
                  </a:lnTo>
                  <a:lnTo>
                    <a:pt x="246848" y="1676875"/>
                  </a:lnTo>
                  <a:lnTo>
                    <a:pt x="218640" y="1643143"/>
                  </a:lnTo>
                  <a:lnTo>
                    <a:pt x="191927" y="1608312"/>
                  </a:lnTo>
                  <a:lnTo>
                    <a:pt x="166753" y="1572424"/>
                  </a:lnTo>
                  <a:lnTo>
                    <a:pt x="143163" y="1535521"/>
                  </a:lnTo>
                  <a:lnTo>
                    <a:pt x="121202" y="1497644"/>
                  </a:lnTo>
                  <a:lnTo>
                    <a:pt x="100915" y="1458835"/>
                  </a:lnTo>
                  <a:lnTo>
                    <a:pt x="82347" y="1419137"/>
                  </a:lnTo>
                  <a:lnTo>
                    <a:pt x="65544" y="1378590"/>
                  </a:lnTo>
                  <a:lnTo>
                    <a:pt x="50548" y="1337237"/>
                  </a:lnTo>
                  <a:lnTo>
                    <a:pt x="37407" y="1295120"/>
                  </a:lnTo>
                  <a:lnTo>
                    <a:pt x="26164" y="1252279"/>
                  </a:lnTo>
                  <a:lnTo>
                    <a:pt x="16865" y="1208758"/>
                  </a:lnTo>
                  <a:lnTo>
                    <a:pt x="9553" y="1164598"/>
                  </a:lnTo>
                  <a:lnTo>
                    <a:pt x="4276" y="1119840"/>
                  </a:lnTo>
                  <a:lnTo>
                    <a:pt x="1076" y="1074527"/>
                  </a:lnTo>
                  <a:lnTo>
                    <a:pt x="0" y="10287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03625" y="1824863"/>
              <a:ext cx="2209800" cy="2743200"/>
            </a:xfrm>
            <a:custGeom>
              <a:avLst/>
              <a:gdLst/>
              <a:ahLst/>
              <a:cxnLst/>
              <a:rect l="l" t="t" r="r" b="b"/>
              <a:pathLst>
                <a:path w="2209800" h="2743200">
                  <a:moveTo>
                    <a:pt x="1091438" y="0"/>
                  </a:moveTo>
                  <a:lnTo>
                    <a:pt x="1092962" y="2743200"/>
                  </a:lnTo>
                </a:path>
                <a:path w="2209800" h="2743200">
                  <a:moveTo>
                    <a:pt x="0" y="1334262"/>
                  </a:moveTo>
                  <a:lnTo>
                    <a:pt x="2209800" y="1332611"/>
                  </a:lnTo>
                </a:path>
              </a:pathLst>
            </a:custGeom>
            <a:ln w="6350">
              <a:solidFill>
                <a:srgbClr val="00AF5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73425" y="1823974"/>
              <a:ext cx="2844800" cy="2743200"/>
            </a:xfrm>
            <a:custGeom>
              <a:avLst/>
              <a:gdLst/>
              <a:ahLst/>
              <a:cxnLst/>
              <a:rect l="l" t="t" r="r" b="b"/>
              <a:pathLst>
                <a:path w="2844800" h="2743200">
                  <a:moveTo>
                    <a:pt x="0" y="1371600"/>
                  </a:moveTo>
                  <a:lnTo>
                    <a:pt x="824" y="1324451"/>
                  </a:lnTo>
                  <a:lnTo>
                    <a:pt x="3281" y="1277701"/>
                  </a:lnTo>
                  <a:lnTo>
                    <a:pt x="7343" y="1231376"/>
                  </a:lnTo>
                </a:path>
                <a:path w="2844800" h="2743200">
                  <a:moveTo>
                    <a:pt x="7343" y="1231376"/>
                  </a:moveTo>
                  <a:lnTo>
                    <a:pt x="12983" y="1185500"/>
                  </a:lnTo>
                  <a:lnTo>
                    <a:pt x="20176" y="1140099"/>
                  </a:lnTo>
                  <a:lnTo>
                    <a:pt x="28895" y="1095199"/>
                  </a:lnTo>
                  <a:lnTo>
                    <a:pt x="39114" y="1050825"/>
                  </a:lnTo>
                  <a:lnTo>
                    <a:pt x="50805" y="1007004"/>
                  </a:lnTo>
                  <a:lnTo>
                    <a:pt x="63943" y="963759"/>
                  </a:lnTo>
                  <a:lnTo>
                    <a:pt x="78501" y="921118"/>
                  </a:lnTo>
                  <a:lnTo>
                    <a:pt x="94453" y="879106"/>
                  </a:lnTo>
                </a:path>
                <a:path w="2844800" h="2743200">
                  <a:moveTo>
                    <a:pt x="94453" y="879106"/>
                  </a:moveTo>
                  <a:lnTo>
                    <a:pt x="111771" y="837747"/>
                  </a:lnTo>
                  <a:lnTo>
                    <a:pt x="130431" y="797068"/>
                  </a:lnTo>
                  <a:lnTo>
                    <a:pt x="150404" y="757094"/>
                  </a:lnTo>
                  <a:lnTo>
                    <a:pt x="171665" y="717851"/>
                  </a:lnTo>
                  <a:lnTo>
                    <a:pt x="194187" y="679365"/>
                  </a:lnTo>
                  <a:lnTo>
                    <a:pt x="217944" y="641660"/>
                  </a:lnTo>
                  <a:lnTo>
                    <a:pt x="242909" y="604763"/>
                  </a:lnTo>
                  <a:lnTo>
                    <a:pt x="269056" y="568698"/>
                  </a:lnTo>
                  <a:lnTo>
                    <a:pt x="296359" y="533492"/>
                  </a:lnTo>
                  <a:lnTo>
                    <a:pt x="324790" y="499170"/>
                  </a:lnTo>
                  <a:lnTo>
                    <a:pt x="354323" y="465758"/>
                  </a:lnTo>
                  <a:lnTo>
                    <a:pt x="384932" y="433281"/>
                  </a:lnTo>
                  <a:lnTo>
                    <a:pt x="416591" y="401764"/>
                  </a:lnTo>
                  <a:lnTo>
                    <a:pt x="449273" y="371234"/>
                  </a:lnTo>
                  <a:lnTo>
                    <a:pt x="482951" y="341715"/>
                  </a:lnTo>
                  <a:lnTo>
                    <a:pt x="517599" y="313234"/>
                  </a:lnTo>
                  <a:lnTo>
                    <a:pt x="553191" y="285816"/>
                  </a:lnTo>
                  <a:lnTo>
                    <a:pt x="589700" y="259486"/>
                  </a:lnTo>
                  <a:lnTo>
                    <a:pt x="627099" y="234270"/>
                  </a:lnTo>
                  <a:lnTo>
                    <a:pt x="665363" y="210193"/>
                  </a:lnTo>
                  <a:lnTo>
                    <a:pt x="704464" y="187282"/>
                  </a:lnTo>
                  <a:lnTo>
                    <a:pt x="744376" y="165561"/>
                  </a:lnTo>
                  <a:lnTo>
                    <a:pt x="785073" y="145057"/>
                  </a:lnTo>
                  <a:lnTo>
                    <a:pt x="826528" y="125794"/>
                  </a:lnTo>
                  <a:lnTo>
                    <a:pt x="868715" y="107799"/>
                  </a:lnTo>
                  <a:lnTo>
                    <a:pt x="911607" y="91096"/>
                  </a:lnTo>
                  <a:lnTo>
                    <a:pt x="955178" y="75712"/>
                  </a:lnTo>
                  <a:lnTo>
                    <a:pt x="999402" y="61671"/>
                  </a:lnTo>
                  <a:lnTo>
                    <a:pt x="1044251" y="49000"/>
                  </a:lnTo>
                  <a:lnTo>
                    <a:pt x="1089700" y="37724"/>
                  </a:lnTo>
                  <a:lnTo>
                    <a:pt x="1135721" y="27869"/>
                  </a:lnTo>
                  <a:lnTo>
                    <a:pt x="1182289" y="19460"/>
                  </a:lnTo>
                  <a:lnTo>
                    <a:pt x="1229377" y="12522"/>
                  </a:lnTo>
                  <a:lnTo>
                    <a:pt x="1276959" y="7082"/>
                  </a:lnTo>
                  <a:lnTo>
                    <a:pt x="1325007" y="3164"/>
                  </a:lnTo>
                  <a:lnTo>
                    <a:pt x="1373496" y="795"/>
                  </a:lnTo>
                  <a:lnTo>
                    <a:pt x="1422400" y="0"/>
                  </a:lnTo>
                </a:path>
                <a:path w="2844800" h="2743200">
                  <a:moveTo>
                    <a:pt x="1471295" y="795"/>
                  </a:moveTo>
                  <a:lnTo>
                    <a:pt x="1519777" y="3164"/>
                  </a:lnTo>
                  <a:lnTo>
                    <a:pt x="1567819" y="7082"/>
                  </a:lnTo>
                  <a:lnTo>
                    <a:pt x="1615395" y="12522"/>
                  </a:lnTo>
                  <a:lnTo>
                    <a:pt x="1662478" y="19460"/>
                  </a:lnTo>
                  <a:lnTo>
                    <a:pt x="1709041" y="27869"/>
                  </a:lnTo>
                  <a:lnTo>
                    <a:pt x="1755059" y="37724"/>
                  </a:lnTo>
                  <a:lnTo>
                    <a:pt x="1800504" y="49000"/>
                  </a:lnTo>
                  <a:lnTo>
                    <a:pt x="1845350" y="61671"/>
                  </a:lnTo>
                  <a:lnTo>
                    <a:pt x="1889571" y="75712"/>
                  </a:lnTo>
                  <a:lnTo>
                    <a:pt x="1933140" y="91096"/>
                  </a:lnTo>
                  <a:lnTo>
                    <a:pt x="1976030" y="107799"/>
                  </a:lnTo>
                  <a:lnTo>
                    <a:pt x="2018216" y="125794"/>
                  </a:lnTo>
                  <a:lnTo>
                    <a:pt x="2059670" y="145057"/>
                  </a:lnTo>
                  <a:lnTo>
                    <a:pt x="2100367" y="165561"/>
                  </a:lnTo>
                  <a:lnTo>
                    <a:pt x="2140279" y="187282"/>
                  </a:lnTo>
                  <a:lnTo>
                    <a:pt x="2179380" y="210193"/>
                  </a:lnTo>
                  <a:lnTo>
                    <a:pt x="2217644" y="234270"/>
                  </a:lnTo>
                  <a:lnTo>
                    <a:pt x="2255044" y="259486"/>
                  </a:lnTo>
                  <a:lnTo>
                    <a:pt x="2291554" y="285816"/>
                  </a:lnTo>
                  <a:lnTo>
                    <a:pt x="2327147" y="313234"/>
                  </a:lnTo>
                  <a:lnTo>
                    <a:pt x="2361797" y="341715"/>
                  </a:lnTo>
                  <a:lnTo>
                    <a:pt x="2395477" y="371234"/>
                  </a:lnTo>
                  <a:lnTo>
                    <a:pt x="2428160" y="401764"/>
                  </a:lnTo>
                  <a:lnTo>
                    <a:pt x="2459821" y="433281"/>
                  </a:lnTo>
                  <a:lnTo>
                    <a:pt x="2490433" y="465758"/>
                  </a:lnTo>
                  <a:lnTo>
                    <a:pt x="2519968" y="499170"/>
                  </a:lnTo>
                  <a:lnTo>
                    <a:pt x="2548402" y="533492"/>
                  </a:lnTo>
                  <a:lnTo>
                    <a:pt x="2575707" y="568698"/>
                  </a:lnTo>
                  <a:lnTo>
                    <a:pt x="2601856" y="604763"/>
                  </a:lnTo>
                  <a:lnTo>
                    <a:pt x="2626824" y="641660"/>
                  </a:lnTo>
                  <a:lnTo>
                    <a:pt x="2650584" y="679365"/>
                  </a:lnTo>
                  <a:lnTo>
                    <a:pt x="2673108" y="717851"/>
                  </a:lnTo>
                  <a:lnTo>
                    <a:pt x="2694372" y="757094"/>
                  </a:lnTo>
                  <a:lnTo>
                    <a:pt x="2714348" y="797068"/>
                  </a:lnTo>
                  <a:lnTo>
                    <a:pt x="2733010" y="837747"/>
                  </a:lnTo>
                  <a:lnTo>
                    <a:pt x="2750331" y="879106"/>
                  </a:lnTo>
                  <a:lnTo>
                    <a:pt x="2766285" y="921118"/>
                  </a:lnTo>
                  <a:lnTo>
                    <a:pt x="2780845" y="963759"/>
                  </a:lnTo>
                  <a:lnTo>
                    <a:pt x="2793985" y="1007004"/>
                  </a:lnTo>
                  <a:lnTo>
                    <a:pt x="2805678" y="1050825"/>
                  </a:lnTo>
                  <a:lnTo>
                    <a:pt x="2815898" y="1095199"/>
                  </a:lnTo>
                  <a:lnTo>
                    <a:pt x="2824619" y="1140099"/>
                  </a:lnTo>
                  <a:lnTo>
                    <a:pt x="2831813" y="1185500"/>
                  </a:lnTo>
                  <a:lnTo>
                    <a:pt x="2837455" y="1231376"/>
                  </a:lnTo>
                  <a:lnTo>
                    <a:pt x="2841518" y="1277701"/>
                  </a:lnTo>
                  <a:lnTo>
                    <a:pt x="2843975" y="1324451"/>
                  </a:lnTo>
                  <a:lnTo>
                    <a:pt x="2844800" y="1371600"/>
                  </a:lnTo>
                  <a:lnTo>
                    <a:pt x="2843975" y="1418756"/>
                  </a:lnTo>
                  <a:lnTo>
                    <a:pt x="2841518" y="1465512"/>
                  </a:lnTo>
                  <a:lnTo>
                    <a:pt x="2837455" y="1511844"/>
                  </a:lnTo>
                  <a:lnTo>
                    <a:pt x="2831813" y="1557726"/>
                  </a:lnTo>
                  <a:lnTo>
                    <a:pt x="2824619" y="1603132"/>
                  </a:lnTo>
                </a:path>
                <a:path w="2844800" h="2743200">
                  <a:moveTo>
                    <a:pt x="2824619" y="1603132"/>
                  </a:moveTo>
                  <a:lnTo>
                    <a:pt x="2815898" y="1648037"/>
                  </a:lnTo>
                  <a:lnTo>
                    <a:pt x="2805678" y="1692414"/>
                  </a:lnTo>
                  <a:lnTo>
                    <a:pt x="2793985" y="1736239"/>
                  </a:lnTo>
                </a:path>
                <a:path w="2844800" h="2743200">
                  <a:moveTo>
                    <a:pt x="2793985" y="1736239"/>
                  </a:moveTo>
                  <a:lnTo>
                    <a:pt x="2780845" y="1779487"/>
                  </a:lnTo>
                  <a:lnTo>
                    <a:pt x="2766285" y="1822130"/>
                  </a:lnTo>
                  <a:lnTo>
                    <a:pt x="2750331" y="1864145"/>
                  </a:lnTo>
                  <a:lnTo>
                    <a:pt x="2733010" y="1905506"/>
                  </a:lnTo>
                  <a:lnTo>
                    <a:pt x="2714348" y="1946186"/>
                  </a:lnTo>
                  <a:lnTo>
                    <a:pt x="2694372" y="1986160"/>
                  </a:lnTo>
                  <a:lnTo>
                    <a:pt x="2673108" y="2025404"/>
                  </a:lnTo>
                  <a:lnTo>
                    <a:pt x="2650584" y="2063891"/>
                  </a:lnTo>
                  <a:lnTo>
                    <a:pt x="2626824" y="2101595"/>
                  </a:lnTo>
                  <a:lnTo>
                    <a:pt x="2601856" y="2138492"/>
                  </a:lnTo>
                  <a:lnTo>
                    <a:pt x="2575707" y="2174556"/>
                  </a:lnTo>
                  <a:lnTo>
                    <a:pt x="2548402" y="2209761"/>
                  </a:lnTo>
                  <a:lnTo>
                    <a:pt x="2519968" y="2244082"/>
                  </a:lnTo>
                  <a:lnTo>
                    <a:pt x="2490433" y="2277492"/>
                  </a:lnTo>
                  <a:lnTo>
                    <a:pt x="2459821" y="2309968"/>
                  </a:lnTo>
                  <a:lnTo>
                    <a:pt x="2428160" y="2341483"/>
                  </a:lnTo>
                  <a:lnTo>
                    <a:pt x="2395477" y="2372011"/>
                  </a:lnTo>
                  <a:lnTo>
                    <a:pt x="2361797" y="2401527"/>
                  </a:lnTo>
                  <a:lnTo>
                    <a:pt x="2327147" y="2430006"/>
                  </a:lnTo>
                  <a:lnTo>
                    <a:pt x="2291554" y="2457422"/>
                  </a:lnTo>
                  <a:lnTo>
                    <a:pt x="2255044" y="2483749"/>
                  </a:lnTo>
                  <a:lnTo>
                    <a:pt x="2217644" y="2508963"/>
                  </a:lnTo>
                  <a:lnTo>
                    <a:pt x="2179380" y="2533036"/>
                  </a:lnTo>
                  <a:lnTo>
                    <a:pt x="2140279" y="2555945"/>
                  </a:lnTo>
                  <a:lnTo>
                    <a:pt x="2100367" y="2577663"/>
                  </a:lnTo>
                  <a:lnTo>
                    <a:pt x="2059670" y="2598165"/>
                  </a:lnTo>
                  <a:lnTo>
                    <a:pt x="2018216" y="2617425"/>
                  </a:lnTo>
                  <a:lnTo>
                    <a:pt x="1976030" y="2635418"/>
                  </a:lnTo>
                  <a:lnTo>
                    <a:pt x="1933140" y="2652118"/>
                  </a:lnTo>
                  <a:lnTo>
                    <a:pt x="1889571" y="2667500"/>
                  </a:lnTo>
                  <a:lnTo>
                    <a:pt x="1845350" y="2681539"/>
                  </a:lnTo>
                  <a:lnTo>
                    <a:pt x="1800504" y="2694207"/>
                  </a:lnTo>
                  <a:lnTo>
                    <a:pt x="1755059" y="2705482"/>
                  </a:lnTo>
                  <a:lnTo>
                    <a:pt x="1709041" y="2715335"/>
                  </a:lnTo>
                  <a:lnTo>
                    <a:pt x="1662478" y="2723743"/>
                  </a:lnTo>
                  <a:lnTo>
                    <a:pt x="1615395" y="2730679"/>
                  </a:lnTo>
                  <a:lnTo>
                    <a:pt x="1567819" y="2736119"/>
                  </a:lnTo>
                  <a:lnTo>
                    <a:pt x="1519777" y="2740035"/>
                  </a:lnTo>
                  <a:lnTo>
                    <a:pt x="1471295" y="2742404"/>
                  </a:lnTo>
                  <a:lnTo>
                    <a:pt x="1422400" y="2743200"/>
                  </a:lnTo>
                  <a:lnTo>
                    <a:pt x="1373496" y="2742404"/>
                  </a:lnTo>
                  <a:lnTo>
                    <a:pt x="1325007" y="2740035"/>
                  </a:lnTo>
                  <a:lnTo>
                    <a:pt x="1276959" y="2736119"/>
                  </a:lnTo>
                  <a:lnTo>
                    <a:pt x="1229377" y="2730679"/>
                  </a:lnTo>
                  <a:lnTo>
                    <a:pt x="1182289" y="2723743"/>
                  </a:lnTo>
                  <a:lnTo>
                    <a:pt x="1135721" y="2715335"/>
                  </a:lnTo>
                  <a:lnTo>
                    <a:pt x="1089700" y="2705482"/>
                  </a:lnTo>
                  <a:lnTo>
                    <a:pt x="1044251" y="2694207"/>
                  </a:lnTo>
                  <a:lnTo>
                    <a:pt x="999402" y="2681539"/>
                  </a:lnTo>
                  <a:lnTo>
                    <a:pt x="955178" y="2667500"/>
                  </a:lnTo>
                  <a:lnTo>
                    <a:pt x="911607" y="2652118"/>
                  </a:lnTo>
                  <a:lnTo>
                    <a:pt x="868715" y="2635418"/>
                  </a:lnTo>
                  <a:lnTo>
                    <a:pt x="826528" y="2617425"/>
                  </a:lnTo>
                  <a:lnTo>
                    <a:pt x="785073" y="2598165"/>
                  </a:lnTo>
                  <a:lnTo>
                    <a:pt x="744376" y="2577663"/>
                  </a:lnTo>
                  <a:lnTo>
                    <a:pt x="704464" y="2555945"/>
                  </a:lnTo>
                  <a:lnTo>
                    <a:pt x="665363" y="2533036"/>
                  </a:lnTo>
                  <a:lnTo>
                    <a:pt x="627099" y="2508963"/>
                  </a:lnTo>
                  <a:lnTo>
                    <a:pt x="589700" y="2483749"/>
                  </a:lnTo>
                  <a:lnTo>
                    <a:pt x="553191" y="2457422"/>
                  </a:lnTo>
                  <a:lnTo>
                    <a:pt x="517599" y="2430006"/>
                  </a:lnTo>
                  <a:lnTo>
                    <a:pt x="482951" y="2401527"/>
                  </a:lnTo>
                  <a:lnTo>
                    <a:pt x="449273" y="2372011"/>
                  </a:lnTo>
                  <a:lnTo>
                    <a:pt x="416591" y="2341483"/>
                  </a:lnTo>
                  <a:lnTo>
                    <a:pt x="384932" y="2309968"/>
                  </a:lnTo>
                  <a:lnTo>
                    <a:pt x="354323" y="2277492"/>
                  </a:lnTo>
                  <a:lnTo>
                    <a:pt x="324790" y="2244082"/>
                  </a:lnTo>
                  <a:lnTo>
                    <a:pt x="296359" y="2209761"/>
                  </a:lnTo>
                  <a:lnTo>
                    <a:pt x="269056" y="2174556"/>
                  </a:lnTo>
                  <a:lnTo>
                    <a:pt x="242909" y="2138492"/>
                  </a:lnTo>
                  <a:lnTo>
                    <a:pt x="217944" y="2101595"/>
                  </a:lnTo>
                  <a:lnTo>
                    <a:pt x="194187" y="2063891"/>
                  </a:lnTo>
                  <a:lnTo>
                    <a:pt x="171665" y="2025404"/>
                  </a:lnTo>
                  <a:lnTo>
                    <a:pt x="150404" y="1986160"/>
                  </a:lnTo>
                  <a:lnTo>
                    <a:pt x="130431" y="1946186"/>
                  </a:lnTo>
                  <a:lnTo>
                    <a:pt x="111771" y="1905506"/>
                  </a:lnTo>
                  <a:lnTo>
                    <a:pt x="94453" y="1864145"/>
                  </a:lnTo>
                  <a:lnTo>
                    <a:pt x="78501" y="1822130"/>
                  </a:lnTo>
                  <a:lnTo>
                    <a:pt x="63943" y="1779487"/>
                  </a:lnTo>
                  <a:lnTo>
                    <a:pt x="50805" y="1736239"/>
                  </a:lnTo>
                  <a:lnTo>
                    <a:pt x="39114" y="1692414"/>
                  </a:lnTo>
                  <a:lnTo>
                    <a:pt x="28895" y="1648037"/>
                  </a:lnTo>
                  <a:lnTo>
                    <a:pt x="20176" y="1603132"/>
                  </a:lnTo>
                  <a:lnTo>
                    <a:pt x="12983" y="1557726"/>
                  </a:lnTo>
                  <a:lnTo>
                    <a:pt x="7343" y="1511844"/>
                  </a:lnTo>
                  <a:lnTo>
                    <a:pt x="3281" y="1465512"/>
                  </a:lnTo>
                  <a:lnTo>
                    <a:pt x="824" y="1418756"/>
                  </a:lnTo>
                  <a:lnTo>
                    <a:pt x="0" y="137160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54525" y="1595374"/>
              <a:ext cx="495300" cy="533400"/>
            </a:xfrm>
            <a:custGeom>
              <a:avLst/>
              <a:gdLst/>
              <a:ahLst/>
              <a:cxnLst/>
              <a:rect l="l" t="t" r="r" b="b"/>
              <a:pathLst>
                <a:path w="495300" h="533400">
                  <a:moveTo>
                    <a:pt x="0" y="266700"/>
                  </a:moveTo>
                  <a:lnTo>
                    <a:pt x="3989" y="218787"/>
                  </a:lnTo>
                  <a:lnTo>
                    <a:pt x="15492" y="173680"/>
                  </a:lnTo>
                  <a:lnTo>
                    <a:pt x="33810" y="132136"/>
                  </a:lnTo>
                  <a:lnTo>
                    <a:pt x="58242" y="94910"/>
                  </a:lnTo>
                  <a:lnTo>
                    <a:pt x="88089" y="62757"/>
                  </a:lnTo>
                  <a:lnTo>
                    <a:pt x="122653" y="36434"/>
                  </a:lnTo>
                  <a:lnTo>
                    <a:pt x="161234" y="16697"/>
                  </a:lnTo>
                  <a:lnTo>
                    <a:pt x="203133" y="4300"/>
                  </a:lnTo>
                  <a:lnTo>
                    <a:pt x="247650" y="0"/>
                  </a:lnTo>
                  <a:lnTo>
                    <a:pt x="292166" y="4300"/>
                  </a:lnTo>
                  <a:lnTo>
                    <a:pt x="334065" y="16697"/>
                  </a:lnTo>
                  <a:lnTo>
                    <a:pt x="372646" y="36434"/>
                  </a:lnTo>
                  <a:lnTo>
                    <a:pt x="407210" y="62757"/>
                  </a:lnTo>
                  <a:lnTo>
                    <a:pt x="437057" y="94910"/>
                  </a:lnTo>
                  <a:lnTo>
                    <a:pt x="461489" y="132136"/>
                  </a:lnTo>
                  <a:lnTo>
                    <a:pt x="479807" y="173680"/>
                  </a:lnTo>
                  <a:lnTo>
                    <a:pt x="491310" y="218787"/>
                  </a:lnTo>
                  <a:lnTo>
                    <a:pt x="495300" y="266700"/>
                  </a:lnTo>
                  <a:lnTo>
                    <a:pt x="491310" y="314646"/>
                  </a:lnTo>
                  <a:lnTo>
                    <a:pt x="479807" y="359770"/>
                  </a:lnTo>
                  <a:lnTo>
                    <a:pt x="461489" y="401319"/>
                  </a:lnTo>
                  <a:lnTo>
                    <a:pt x="437057" y="438541"/>
                  </a:lnTo>
                  <a:lnTo>
                    <a:pt x="407210" y="470683"/>
                  </a:lnTo>
                  <a:lnTo>
                    <a:pt x="372646" y="496993"/>
                  </a:lnTo>
                  <a:lnTo>
                    <a:pt x="334065" y="516717"/>
                  </a:lnTo>
                  <a:lnTo>
                    <a:pt x="292166" y="529103"/>
                  </a:lnTo>
                  <a:lnTo>
                    <a:pt x="247650" y="533400"/>
                  </a:lnTo>
                  <a:lnTo>
                    <a:pt x="203133" y="529103"/>
                  </a:lnTo>
                  <a:lnTo>
                    <a:pt x="161234" y="516717"/>
                  </a:lnTo>
                  <a:lnTo>
                    <a:pt x="122653" y="496993"/>
                  </a:lnTo>
                  <a:lnTo>
                    <a:pt x="88089" y="470683"/>
                  </a:lnTo>
                  <a:lnTo>
                    <a:pt x="58242" y="438541"/>
                  </a:lnTo>
                  <a:lnTo>
                    <a:pt x="33810" y="401320"/>
                  </a:lnTo>
                  <a:lnTo>
                    <a:pt x="15492" y="359770"/>
                  </a:lnTo>
                  <a:lnTo>
                    <a:pt x="3989" y="314646"/>
                  </a:lnTo>
                  <a:lnTo>
                    <a:pt x="0" y="266700"/>
                  </a:lnTo>
                </a:path>
              </a:pathLst>
            </a:custGeom>
            <a:ln w="25400">
              <a:solidFill>
                <a:srgbClr val="DBE7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68825" y="1709674"/>
              <a:ext cx="254000" cy="254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66909" y="1719258"/>
              <a:ext cx="234830" cy="2348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84324" y="1936750"/>
              <a:ext cx="3124200" cy="1905"/>
            </a:xfrm>
            <a:custGeom>
              <a:avLst/>
              <a:gdLst/>
              <a:ahLst/>
              <a:cxnLst/>
              <a:rect l="l" t="t" r="r" b="b"/>
              <a:pathLst>
                <a:path w="3124200" h="1905">
                  <a:moveTo>
                    <a:pt x="0" y="0"/>
                  </a:moveTo>
                  <a:lnTo>
                    <a:pt x="3124200" y="152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508753" y="3121533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89702" y="3830065"/>
            <a:ext cx="933450" cy="103505"/>
          </a:xfrm>
          <a:custGeom>
            <a:avLst/>
            <a:gdLst/>
            <a:ahLst/>
            <a:cxnLst/>
            <a:rect l="l" t="t" r="r" b="b"/>
            <a:pathLst>
              <a:path w="933450" h="103504">
                <a:moveTo>
                  <a:pt x="922536" y="45084"/>
                </a:moveTo>
                <a:lnTo>
                  <a:pt x="920750" y="45084"/>
                </a:lnTo>
                <a:lnTo>
                  <a:pt x="920750" y="57784"/>
                </a:lnTo>
                <a:lnTo>
                  <a:pt x="897233" y="57872"/>
                </a:lnTo>
                <a:lnTo>
                  <a:pt x="838453" y="92455"/>
                </a:lnTo>
                <a:lnTo>
                  <a:pt x="837438" y="96265"/>
                </a:lnTo>
                <a:lnTo>
                  <a:pt x="840994" y="102361"/>
                </a:lnTo>
                <a:lnTo>
                  <a:pt x="844931" y="103377"/>
                </a:lnTo>
                <a:lnTo>
                  <a:pt x="847851" y="101599"/>
                </a:lnTo>
                <a:lnTo>
                  <a:pt x="933323" y="51307"/>
                </a:lnTo>
                <a:lnTo>
                  <a:pt x="922536" y="45084"/>
                </a:lnTo>
                <a:close/>
              </a:path>
              <a:path w="933450" h="103504">
                <a:moveTo>
                  <a:pt x="897294" y="45172"/>
                </a:moveTo>
                <a:lnTo>
                  <a:pt x="0" y="48513"/>
                </a:lnTo>
                <a:lnTo>
                  <a:pt x="126" y="61213"/>
                </a:lnTo>
                <a:lnTo>
                  <a:pt x="897233" y="57872"/>
                </a:lnTo>
                <a:lnTo>
                  <a:pt x="908149" y="51447"/>
                </a:lnTo>
                <a:lnTo>
                  <a:pt x="897294" y="45172"/>
                </a:lnTo>
                <a:close/>
              </a:path>
              <a:path w="933450" h="103504">
                <a:moveTo>
                  <a:pt x="908149" y="51447"/>
                </a:moveTo>
                <a:lnTo>
                  <a:pt x="897233" y="57872"/>
                </a:lnTo>
                <a:lnTo>
                  <a:pt x="920750" y="57784"/>
                </a:lnTo>
                <a:lnTo>
                  <a:pt x="920750" y="56895"/>
                </a:lnTo>
                <a:lnTo>
                  <a:pt x="917575" y="56895"/>
                </a:lnTo>
                <a:lnTo>
                  <a:pt x="908149" y="51447"/>
                </a:lnTo>
                <a:close/>
              </a:path>
              <a:path w="933450" h="103504">
                <a:moveTo>
                  <a:pt x="917448" y="45973"/>
                </a:moveTo>
                <a:lnTo>
                  <a:pt x="908149" y="51447"/>
                </a:lnTo>
                <a:lnTo>
                  <a:pt x="917575" y="56895"/>
                </a:lnTo>
                <a:lnTo>
                  <a:pt x="917448" y="45973"/>
                </a:lnTo>
                <a:close/>
              </a:path>
              <a:path w="933450" h="103504">
                <a:moveTo>
                  <a:pt x="920750" y="45973"/>
                </a:moveTo>
                <a:lnTo>
                  <a:pt x="917448" y="45973"/>
                </a:lnTo>
                <a:lnTo>
                  <a:pt x="917575" y="56895"/>
                </a:lnTo>
                <a:lnTo>
                  <a:pt x="920750" y="56895"/>
                </a:lnTo>
                <a:lnTo>
                  <a:pt x="920750" y="45973"/>
                </a:lnTo>
                <a:close/>
              </a:path>
              <a:path w="933450" h="103504">
                <a:moveTo>
                  <a:pt x="920750" y="45084"/>
                </a:moveTo>
                <a:lnTo>
                  <a:pt x="897294" y="45172"/>
                </a:lnTo>
                <a:lnTo>
                  <a:pt x="908149" y="51447"/>
                </a:lnTo>
                <a:lnTo>
                  <a:pt x="917448" y="45973"/>
                </a:lnTo>
                <a:lnTo>
                  <a:pt x="920750" y="45973"/>
                </a:lnTo>
                <a:lnTo>
                  <a:pt x="920750" y="45084"/>
                </a:lnTo>
                <a:close/>
              </a:path>
              <a:path w="933450" h="103504">
                <a:moveTo>
                  <a:pt x="844550" y="0"/>
                </a:moveTo>
                <a:lnTo>
                  <a:pt x="840613" y="1015"/>
                </a:lnTo>
                <a:lnTo>
                  <a:pt x="837057" y="7111"/>
                </a:lnTo>
                <a:lnTo>
                  <a:pt x="838200" y="10921"/>
                </a:lnTo>
                <a:lnTo>
                  <a:pt x="841121" y="12699"/>
                </a:lnTo>
                <a:lnTo>
                  <a:pt x="897294" y="45172"/>
                </a:lnTo>
                <a:lnTo>
                  <a:pt x="922536" y="45084"/>
                </a:lnTo>
                <a:lnTo>
                  <a:pt x="847471" y="1777"/>
                </a:lnTo>
                <a:lnTo>
                  <a:pt x="844550" y="0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426834" y="3718686"/>
            <a:ext cx="1884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Base circle R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40  </a:t>
            </a:r>
            <a:r>
              <a:rPr sz="1800" dirty="0">
                <a:latin typeface="Arial"/>
                <a:cs typeface="Arial"/>
              </a:rPr>
              <a:t>mm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701410" y="2156205"/>
            <a:ext cx="645795" cy="103505"/>
          </a:xfrm>
          <a:custGeom>
            <a:avLst/>
            <a:gdLst/>
            <a:ahLst/>
            <a:cxnLst/>
            <a:rect l="l" t="t" r="r" b="b"/>
            <a:pathLst>
              <a:path w="645795" h="103505">
                <a:moveTo>
                  <a:pt x="634611" y="42926"/>
                </a:moveTo>
                <a:lnTo>
                  <a:pt x="632587" y="42926"/>
                </a:lnTo>
                <a:lnTo>
                  <a:pt x="632967" y="55499"/>
                </a:lnTo>
                <a:lnTo>
                  <a:pt x="609586" y="56254"/>
                </a:lnTo>
                <a:lnTo>
                  <a:pt x="551688" y="92583"/>
                </a:lnTo>
                <a:lnTo>
                  <a:pt x="550799" y="96520"/>
                </a:lnTo>
                <a:lnTo>
                  <a:pt x="552703" y="99441"/>
                </a:lnTo>
                <a:lnTo>
                  <a:pt x="554609" y="102489"/>
                </a:lnTo>
                <a:lnTo>
                  <a:pt x="558546" y="103378"/>
                </a:lnTo>
                <a:lnTo>
                  <a:pt x="561466" y="101473"/>
                </a:lnTo>
                <a:lnTo>
                  <a:pt x="645413" y="48768"/>
                </a:lnTo>
                <a:lnTo>
                  <a:pt x="634611" y="42926"/>
                </a:lnTo>
                <a:close/>
              </a:path>
              <a:path w="645795" h="103505">
                <a:moveTo>
                  <a:pt x="609311" y="43673"/>
                </a:moveTo>
                <a:lnTo>
                  <a:pt x="0" y="63246"/>
                </a:lnTo>
                <a:lnTo>
                  <a:pt x="380" y="75946"/>
                </a:lnTo>
                <a:lnTo>
                  <a:pt x="609586" y="56254"/>
                </a:lnTo>
                <a:lnTo>
                  <a:pt x="620234" y="49573"/>
                </a:lnTo>
                <a:lnTo>
                  <a:pt x="609311" y="43673"/>
                </a:lnTo>
                <a:close/>
              </a:path>
              <a:path w="645795" h="103505">
                <a:moveTo>
                  <a:pt x="620234" y="49573"/>
                </a:moveTo>
                <a:lnTo>
                  <a:pt x="609586" y="56254"/>
                </a:lnTo>
                <a:lnTo>
                  <a:pt x="632967" y="55499"/>
                </a:lnTo>
                <a:lnTo>
                  <a:pt x="632944" y="54737"/>
                </a:lnTo>
                <a:lnTo>
                  <a:pt x="629792" y="54737"/>
                </a:lnTo>
                <a:lnTo>
                  <a:pt x="620234" y="49573"/>
                </a:lnTo>
                <a:close/>
              </a:path>
              <a:path w="645795" h="103505">
                <a:moveTo>
                  <a:pt x="629412" y="43815"/>
                </a:moveTo>
                <a:lnTo>
                  <a:pt x="620234" y="49573"/>
                </a:lnTo>
                <a:lnTo>
                  <a:pt x="629792" y="54737"/>
                </a:lnTo>
                <a:lnTo>
                  <a:pt x="629412" y="43815"/>
                </a:lnTo>
                <a:close/>
              </a:path>
              <a:path w="645795" h="103505">
                <a:moveTo>
                  <a:pt x="632613" y="43815"/>
                </a:moveTo>
                <a:lnTo>
                  <a:pt x="629412" y="43815"/>
                </a:lnTo>
                <a:lnTo>
                  <a:pt x="629792" y="54737"/>
                </a:lnTo>
                <a:lnTo>
                  <a:pt x="632944" y="54737"/>
                </a:lnTo>
                <a:lnTo>
                  <a:pt x="632613" y="43815"/>
                </a:lnTo>
                <a:close/>
              </a:path>
              <a:path w="645795" h="103505">
                <a:moveTo>
                  <a:pt x="632587" y="42926"/>
                </a:moveTo>
                <a:lnTo>
                  <a:pt x="609311" y="43673"/>
                </a:lnTo>
                <a:lnTo>
                  <a:pt x="620234" y="49573"/>
                </a:lnTo>
                <a:lnTo>
                  <a:pt x="629412" y="43815"/>
                </a:lnTo>
                <a:lnTo>
                  <a:pt x="632613" y="43815"/>
                </a:lnTo>
                <a:lnTo>
                  <a:pt x="632587" y="42926"/>
                </a:lnTo>
                <a:close/>
              </a:path>
              <a:path w="645795" h="103505">
                <a:moveTo>
                  <a:pt x="555116" y="0"/>
                </a:moveTo>
                <a:lnTo>
                  <a:pt x="551306" y="1143"/>
                </a:lnTo>
                <a:lnTo>
                  <a:pt x="548004" y="7239"/>
                </a:lnTo>
                <a:lnTo>
                  <a:pt x="549148" y="11176"/>
                </a:lnTo>
                <a:lnTo>
                  <a:pt x="609311" y="43673"/>
                </a:lnTo>
                <a:lnTo>
                  <a:pt x="632587" y="42926"/>
                </a:lnTo>
                <a:lnTo>
                  <a:pt x="634611" y="42926"/>
                </a:lnTo>
                <a:lnTo>
                  <a:pt x="558291" y="1651"/>
                </a:lnTo>
                <a:lnTo>
                  <a:pt x="555116" y="0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363080" y="2054733"/>
            <a:ext cx="1959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Prime circle R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50  </a:t>
            </a:r>
            <a:r>
              <a:rPr sz="1800" dirty="0">
                <a:latin typeface="Arial"/>
                <a:cs typeface="Arial"/>
              </a:rPr>
              <a:t>mm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46225" y="1855216"/>
            <a:ext cx="3149600" cy="1289685"/>
          </a:xfrm>
          <a:custGeom>
            <a:avLst/>
            <a:gdLst/>
            <a:ahLst/>
            <a:cxnLst/>
            <a:rect l="l" t="t" r="r" b="b"/>
            <a:pathLst>
              <a:path w="3149600" h="1289685">
                <a:moveTo>
                  <a:pt x="3149600" y="1289558"/>
                </a:moveTo>
                <a:lnTo>
                  <a:pt x="0" y="0"/>
                </a:lnTo>
              </a:path>
            </a:pathLst>
          </a:custGeom>
          <a:ln w="635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16940" y="1431163"/>
            <a:ext cx="4512945" cy="55435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644525" marR="30480" indent="-607060">
              <a:lnSpc>
                <a:spcPts val="2000"/>
              </a:lnSpc>
              <a:spcBef>
                <a:spcPts val="300"/>
              </a:spcBef>
              <a:tabLst>
                <a:tab pos="1730375" algn="l"/>
                <a:tab pos="4168775" algn="l"/>
                <a:tab pos="4321810" algn="l"/>
              </a:tabLst>
            </a:pPr>
            <a:r>
              <a:rPr sz="1800" dirty="0">
                <a:latin typeface="Arial"/>
                <a:cs typeface="Arial"/>
              </a:rPr>
              <a:t>Pivot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poin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	</a:t>
            </a:r>
            <a:r>
              <a:rPr sz="2700" u="sng" spc="-7" baseline="617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AA1</a:t>
            </a:r>
            <a:r>
              <a:rPr sz="2700" u="sng" spc="-82" baseline="617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700" u="sng" baseline="617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=</a:t>
            </a:r>
            <a:r>
              <a:rPr sz="2700" u="sng" spc="-60" baseline="617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700" u="sng" spc="-7" baseline="617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120 </a:t>
            </a:r>
            <a:r>
              <a:rPr sz="2700" u="sng" baseline="617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2700" baseline="6172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200" dirty="0">
                <a:latin typeface="Arial"/>
                <a:cs typeface="Arial"/>
              </a:rPr>
              <a:t> </a:t>
            </a:r>
            <a:r>
              <a:rPr sz="2700" strike="sngStrike" baseline="1543" dirty="0">
                <a:latin typeface="Arial"/>
                <a:cs typeface="Arial"/>
              </a:rPr>
              <a:t> 	mm	</a:t>
            </a:r>
            <a:r>
              <a:rPr sz="2700" strike="sngStrike" spc="-615" baseline="1543" dirty="0">
                <a:latin typeface="Arial"/>
                <a:cs typeface="Arial"/>
              </a:rPr>
              <a:t> </a:t>
            </a:r>
            <a:r>
              <a:rPr sz="2700" strike="noStrike" baseline="1543" dirty="0">
                <a:latin typeface="Arial"/>
                <a:cs typeface="Arial"/>
              </a:rPr>
              <a:t>	</a:t>
            </a:r>
            <a:r>
              <a:rPr sz="2700" strike="noStrike" baseline="6172" dirty="0">
                <a:latin typeface="Arial"/>
                <a:cs typeface="Arial"/>
              </a:rPr>
              <a:t>A</a:t>
            </a:r>
            <a:endParaRPr sz="2700" baseline="6172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65223" y="2498216"/>
            <a:ext cx="1567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OA1 = </a:t>
            </a:r>
            <a:r>
              <a:rPr sz="1800" spc="-5" dirty="0">
                <a:latin typeface="Arial"/>
                <a:cs typeface="Arial"/>
              </a:rPr>
              <a:t>130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28053" y="936371"/>
            <a:ext cx="462280" cy="103505"/>
          </a:xfrm>
          <a:custGeom>
            <a:avLst/>
            <a:gdLst/>
            <a:ahLst/>
            <a:cxnLst/>
            <a:rect l="l" t="t" r="r" b="b"/>
            <a:pathLst>
              <a:path w="462279" h="103505">
                <a:moveTo>
                  <a:pt x="450913" y="43433"/>
                </a:moveTo>
                <a:lnTo>
                  <a:pt x="449072" y="43433"/>
                </a:lnTo>
                <a:lnTo>
                  <a:pt x="449325" y="56133"/>
                </a:lnTo>
                <a:lnTo>
                  <a:pt x="425763" y="56733"/>
                </a:lnTo>
                <a:lnTo>
                  <a:pt x="370840" y="90804"/>
                </a:lnTo>
                <a:lnTo>
                  <a:pt x="367792" y="92582"/>
                </a:lnTo>
                <a:lnTo>
                  <a:pt x="366902" y="96519"/>
                </a:lnTo>
                <a:lnTo>
                  <a:pt x="368680" y="99440"/>
                </a:lnTo>
                <a:lnTo>
                  <a:pt x="370586" y="102488"/>
                </a:lnTo>
                <a:lnTo>
                  <a:pt x="374523" y="103377"/>
                </a:lnTo>
                <a:lnTo>
                  <a:pt x="377444" y="101600"/>
                </a:lnTo>
                <a:lnTo>
                  <a:pt x="461772" y="49402"/>
                </a:lnTo>
                <a:lnTo>
                  <a:pt x="450913" y="43433"/>
                </a:lnTo>
                <a:close/>
              </a:path>
              <a:path w="462279" h="103505">
                <a:moveTo>
                  <a:pt x="425537" y="44033"/>
                </a:moveTo>
                <a:lnTo>
                  <a:pt x="0" y="54863"/>
                </a:lnTo>
                <a:lnTo>
                  <a:pt x="253" y="67563"/>
                </a:lnTo>
                <a:lnTo>
                  <a:pt x="425763" y="56733"/>
                </a:lnTo>
                <a:lnTo>
                  <a:pt x="436508" y="50068"/>
                </a:lnTo>
                <a:lnTo>
                  <a:pt x="425537" y="44033"/>
                </a:lnTo>
                <a:close/>
              </a:path>
              <a:path w="462279" h="103505">
                <a:moveTo>
                  <a:pt x="436508" y="50068"/>
                </a:moveTo>
                <a:lnTo>
                  <a:pt x="425763" y="56733"/>
                </a:lnTo>
                <a:lnTo>
                  <a:pt x="449325" y="56133"/>
                </a:lnTo>
                <a:lnTo>
                  <a:pt x="449310" y="55371"/>
                </a:lnTo>
                <a:lnTo>
                  <a:pt x="446150" y="55371"/>
                </a:lnTo>
                <a:lnTo>
                  <a:pt x="436508" y="50068"/>
                </a:lnTo>
                <a:close/>
              </a:path>
              <a:path w="462279" h="103505">
                <a:moveTo>
                  <a:pt x="445770" y="44323"/>
                </a:moveTo>
                <a:lnTo>
                  <a:pt x="436508" y="50068"/>
                </a:lnTo>
                <a:lnTo>
                  <a:pt x="446150" y="55371"/>
                </a:lnTo>
                <a:lnTo>
                  <a:pt x="445770" y="44323"/>
                </a:lnTo>
                <a:close/>
              </a:path>
              <a:path w="462279" h="103505">
                <a:moveTo>
                  <a:pt x="449089" y="44323"/>
                </a:moveTo>
                <a:lnTo>
                  <a:pt x="445770" y="44323"/>
                </a:lnTo>
                <a:lnTo>
                  <a:pt x="446150" y="55371"/>
                </a:lnTo>
                <a:lnTo>
                  <a:pt x="449310" y="55371"/>
                </a:lnTo>
                <a:lnTo>
                  <a:pt x="449089" y="44323"/>
                </a:lnTo>
                <a:close/>
              </a:path>
              <a:path w="462279" h="103505">
                <a:moveTo>
                  <a:pt x="449072" y="43433"/>
                </a:moveTo>
                <a:lnTo>
                  <a:pt x="425537" y="44033"/>
                </a:lnTo>
                <a:lnTo>
                  <a:pt x="436508" y="50068"/>
                </a:lnTo>
                <a:lnTo>
                  <a:pt x="445770" y="44323"/>
                </a:lnTo>
                <a:lnTo>
                  <a:pt x="449089" y="44323"/>
                </a:lnTo>
                <a:lnTo>
                  <a:pt x="449072" y="43433"/>
                </a:lnTo>
                <a:close/>
              </a:path>
              <a:path w="462279" h="103505">
                <a:moveTo>
                  <a:pt x="371855" y="0"/>
                </a:moveTo>
                <a:lnTo>
                  <a:pt x="367919" y="1142"/>
                </a:lnTo>
                <a:lnTo>
                  <a:pt x="364617" y="7238"/>
                </a:lnTo>
                <a:lnTo>
                  <a:pt x="365760" y="11175"/>
                </a:lnTo>
                <a:lnTo>
                  <a:pt x="425537" y="44033"/>
                </a:lnTo>
                <a:lnTo>
                  <a:pt x="449072" y="43433"/>
                </a:lnTo>
                <a:lnTo>
                  <a:pt x="450913" y="43433"/>
                </a:lnTo>
                <a:lnTo>
                  <a:pt x="371855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215999" y="906399"/>
            <a:ext cx="6820534" cy="5502910"/>
            <a:chOff x="1215999" y="906399"/>
            <a:chExt cx="6820534" cy="5502910"/>
          </a:xfrm>
        </p:grpSpPr>
        <p:sp>
          <p:nvSpPr>
            <p:cNvPr id="22" name="object 22"/>
            <p:cNvSpPr/>
            <p:nvPr/>
          </p:nvSpPr>
          <p:spPr>
            <a:xfrm>
              <a:off x="1228699" y="3233701"/>
              <a:ext cx="6795134" cy="3162935"/>
            </a:xfrm>
            <a:custGeom>
              <a:avLst/>
              <a:gdLst/>
              <a:ahLst/>
              <a:cxnLst/>
              <a:rect l="l" t="t" r="r" b="b"/>
              <a:pathLst>
                <a:path w="6795134" h="3162935">
                  <a:moveTo>
                    <a:pt x="3703279" y="3149622"/>
                  </a:moveTo>
                  <a:lnTo>
                    <a:pt x="3646321" y="3153954"/>
                  </a:lnTo>
                  <a:lnTo>
                    <a:pt x="3596881" y="3156954"/>
                  </a:lnTo>
                  <a:lnTo>
                    <a:pt x="3547252" y="3159296"/>
                  </a:lnTo>
                  <a:lnTo>
                    <a:pt x="3497438" y="3160974"/>
                  </a:lnTo>
                  <a:lnTo>
                    <a:pt x="3447444" y="3161984"/>
                  </a:lnTo>
                  <a:lnTo>
                    <a:pt x="3397275" y="3162322"/>
                  </a:lnTo>
                  <a:lnTo>
                    <a:pt x="3347103" y="3161984"/>
                  </a:lnTo>
                  <a:lnTo>
                    <a:pt x="3297105" y="3160974"/>
                  </a:lnTo>
                  <a:lnTo>
                    <a:pt x="3247288" y="3159296"/>
                  </a:lnTo>
                  <a:lnTo>
                    <a:pt x="3197655" y="3156954"/>
                  </a:lnTo>
                  <a:lnTo>
                    <a:pt x="3148213" y="3153954"/>
                  </a:lnTo>
                  <a:lnTo>
                    <a:pt x="3098965" y="3150299"/>
                  </a:lnTo>
                  <a:lnTo>
                    <a:pt x="3091252" y="3149622"/>
                  </a:lnTo>
                </a:path>
                <a:path w="6795134" h="3162935">
                  <a:moveTo>
                    <a:pt x="3829339" y="3136922"/>
                  </a:moveTo>
                  <a:lnTo>
                    <a:pt x="3793451" y="3141047"/>
                  </a:lnTo>
                  <a:lnTo>
                    <a:pt x="3744611" y="3145995"/>
                  </a:lnTo>
                  <a:lnTo>
                    <a:pt x="3703279" y="3149622"/>
                  </a:lnTo>
                </a:path>
                <a:path w="6795134" h="3162935">
                  <a:moveTo>
                    <a:pt x="3091252" y="3149622"/>
                  </a:moveTo>
                  <a:lnTo>
                    <a:pt x="3049917" y="3145995"/>
                  </a:lnTo>
                  <a:lnTo>
                    <a:pt x="3001074" y="3141047"/>
                  </a:lnTo>
                  <a:lnTo>
                    <a:pt x="2965184" y="3136922"/>
                  </a:lnTo>
                </a:path>
                <a:path w="6795134" h="3162935">
                  <a:moveTo>
                    <a:pt x="3925731" y="3124222"/>
                  </a:moveTo>
                  <a:lnTo>
                    <a:pt x="3890498" y="3129234"/>
                  </a:lnTo>
                  <a:lnTo>
                    <a:pt x="3842082" y="3135458"/>
                  </a:lnTo>
                  <a:lnTo>
                    <a:pt x="3829339" y="3136922"/>
                  </a:lnTo>
                </a:path>
                <a:path w="6795134" h="3162935">
                  <a:moveTo>
                    <a:pt x="2965184" y="3136922"/>
                  </a:moveTo>
                  <a:lnTo>
                    <a:pt x="2952441" y="3135458"/>
                  </a:lnTo>
                  <a:lnTo>
                    <a:pt x="2904022" y="3129234"/>
                  </a:lnTo>
                  <a:lnTo>
                    <a:pt x="2868788" y="3124222"/>
                  </a:lnTo>
                </a:path>
                <a:path w="6795134" h="3162935">
                  <a:moveTo>
                    <a:pt x="4077840" y="3098822"/>
                  </a:moveTo>
                  <a:lnTo>
                    <a:pt x="4034409" y="3106794"/>
                  </a:lnTo>
                  <a:lnTo>
                    <a:pt x="3986667" y="3114897"/>
                  </a:lnTo>
                  <a:lnTo>
                    <a:pt x="3938695" y="3122378"/>
                  </a:lnTo>
                  <a:lnTo>
                    <a:pt x="3925731" y="3124222"/>
                  </a:lnTo>
                </a:path>
                <a:path w="6795134" h="3162935">
                  <a:moveTo>
                    <a:pt x="2868788" y="3124222"/>
                  </a:moveTo>
                  <a:lnTo>
                    <a:pt x="2855824" y="3122378"/>
                  </a:lnTo>
                  <a:lnTo>
                    <a:pt x="2807849" y="3114897"/>
                  </a:lnTo>
                  <a:lnTo>
                    <a:pt x="2760105" y="3106794"/>
                  </a:lnTo>
                  <a:lnTo>
                    <a:pt x="2716672" y="3098822"/>
                  </a:lnTo>
                </a:path>
                <a:path w="6795134" h="3162935">
                  <a:moveTo>
                    <a:pt x="6794524" y="0"/>
                  </a:moveTo>
                  <a:lnTo>
                    <a:pt x="6794162" y="46673"/>
                  </a:lnTo>
                  <a:lnTo>
                    <a:pt x="6793076" y="93212"/>
                  </a:lnTo>
                  <a:lnTo>
                    <a:pt x="6791273" y="139583"/>
                  </a:lnTo>
                  <a:lnTo>
                    <a:pt x="6788757" y="185782"/>
                  </a:lnTo>
                  <a:lnTo>
                    <a:pt x="6785534" y="231805"/>
                  </a:lnTo>
                  <a:lnTo>
                    <a:pt x="6781608" y="277646"/>
                  </a:lnTo>
                  <a:lnTo>
                    <a:pt x="6776984" y="323301"/>
                  </a:lnTo>
                  <a:lnTo>
                    <a:pt x="6771668" y="368766"/>
                  </a:lnTo>
                  <a:lnTo>
                    <a:pt x="6765664" y="414035"/>
                  </a:lnTo>
                  <a:lnTo>
                    <a:pt x="6758977" y="459105"/>
                  </a:lnTo>
                  <a:lnTo>
                    <a:pt x="6751612" y="503970"/>
                  </a:lnTo>
                  <a:lnTo>
                    <a:pt x="6743575" y="548626"/>
                  </a:lnTo>
                  <a:lnTo>
                    <a:pt x="6734869" y="593068"/>
                  </a:lnTo>
                  <a:lnTo>
                    <a:pt x="6725501" y="637291"/>
                  </a:lnTo>
                  <a:lnTo>
                    <a:pt x="6715476" y="681292"/>
                  </a:lnTo>
                  <a:lnTo>
                    <a:pt x="6704797" y="725065"/>
                  </a:lnTo>
                  <a:lnTo>
                    <a:pt x="6693470" y="768606"/>
                  </a:lnTo>
                  <a:lnTo>
                    <a:pt x="6681501" y="811910"/>
                  </a:lnTo>
                  <a:lnTo>
                    <a:pt x="6668893" y="854972"/>
                  </a:lnTo>
                  <a:lnTo>
                    <a:pt x="6655653" y="897788"/>
                  </a:lnTo>
                  <a:lnTo>
                    <a:pt x="6641784" y="940353"/>
                  </a:lnTo>
                  <a:lnTo>
                    <a:pt x="6627293" y="982662"/>
                  </a:lnTo>
                  <a:lnTo>
                    <a:pt x="6612184" y="1024712"/>
                  </a:lnTo>
                  <a:lnTo>
                    <a:pt x="6596461" y="1066496"/>
                  </a:lnTo>
                  <a:lnTo>
                    <a:pt x="6580131" y="1108012"/>
                  </a:lnTo>
                  <a:lnTo>
                    <a:pt x="6563197" y="1149253"/>
                  </a:lnTo>
                  <a:lnTo>
                    <a:pt x="6545666" y="1190216"/>
                  </a:lnTo>
                  <a:lnTo>
                    <a:pt x="6527541" y="1230895"/>
                  </a:lnTo>
                  <a:lnTo>
                    <a:pt x="6508828" y="1271287"/>
                  </a:lnTo>
                  <a:lnTo>
                    <a:pt x="6489532" y="1311386"/>
                  </a:lnTo>
                  <a:lnTo>
                    <a:pt x="6469658" y="1351187"/>
                  </a:lnTo>
                  <a:lnTo>
                    <a:pt x="6449211" y="1390687"/>
                  </a:lnTo>
                  <a:lnTo>
                    <a:pt x="6428195" y="1429881"/>
                  </a:lnTo>
                  <a:lnTo>
                    <a:pt x="6406616" y="1468763"/>
                  </a:lnTo>
                  <a:lnTo>
                    <a:pt x="6384479" y="1507329"/>
                  </a:lnTo>
                  <a:lnTo>
                    <a:pt x="6361789" y="1545576"/>
                  </a:lnTo>
                  <a:lnTo>
                    <a:pt x="6338550" y="1583497"/>
                  </a:lnTo>
                  <a:lnTo>
                    <a:pt x="6314768" y="1621088"/>
                  </a:lnTo>
                  <a:lnTo>
                    <a:pt x="6290448" y="1658346"/>
                  </a:lnTo>
                  <a:lnTo>
                    <a:pt x="6265594" y="1695264"/>
                  </a:lnTo>
                  <a:lnTo>
                    <a:pt x="6240212" y="1731839"/>
                  </a:lnTo>
                  <a:lnTo>
                    <a:pt x="6214307" y="1768066"/>
                  </a:lnTo>
                  <a:lnTo>
                    <a:pt x="6187883" y="1803940"/>
                  </a:lnTo>
                  <a:lnTo>
                    <a:pt x="6160946" y="1839456"/>
                  </a:lnTo>
                  <a:lnTo>
                    <a:pt x="6133500" y="1874610"/>
                  </a:lnTo>
                  <a:lnTo>
                    <a:pt x="6105551" y="1909398"/>
                  </a:lnTo>
                  <a:lnTo>
                    <a:pt x="6077104" y="1943814"/>
                  </a:lnTo>
                  <a:lnTo>
                    <a:pt x="6048162" y="1977855"/>
                  </a:lnTo>
                  <a:lnTo>
                    <a:pt x="6018733" y="2011514"/>
                  </a:lnTo>
                  <a:lnTo>
                    <a:pt x="5988819" y="2044789"/>
                  </a:lnTo>
                  <a:lnTo>
                    <a:pt x="5958427" y="2077673"/>
                  </a:lnTo>
                  <a:lnTo>
                    <a:pt x="5927562" y="2110164"/>
                  </a:lnTo>
                  <a:lnTo>
                    <a:pt x="5896228" y="2142254"/>
                  </a:lnTo>
                  <a:lnTo>
                    <a:pt x="5864430" y="2173942"/>
                  </a:lnTo>
                  <a:lnTo>
                    <a:pt x="5832174" y="2205220"/>
                  </a:lnTo>
                  <a:lnTo>
                    <a:pt x="5799464" y="2236086"/>
                  </a:lnTo>
                  <a:lnTo>
                    <a:pt x="5766305" y="2266534"/>
                  </a:lnTo>
                  <a:lnTo>
                    <a:pt x="5732703" y="2296560"/>
                  </a:lnTo>
                  <a:lnTo>
                    <a:pt x="5698661" y="2326158"/>
                  </a:lnTo>
                  <a:lnTo>
                    <a:pt x="5664186" y="2355325"/>
                  </a:lnTo>
                  <a:lnTo>
                    <a:pt x="5629283" y="2384056"/>
                  </a:lnTo>
                  <a:lnTo>
                    <a:pt x="5593955" y="2412346"/>
                  </a:lnTo>
                  <a:lnTo>
                    <a:pt x="5558209" y="2440191"/>
                  </a:lnTo>
                  <a:lnTo>
                    <a:pt x="5522048" y="2467585"/>
                  </a:lnTo>
                  <a:lnTo>
                    <a:pt x="5485479" y="2494525"/>
                  </a:lnTo>
                  <a:lnTo>
                    <a:pt x="5448506" y="2521005"/>
                  </a:lnTo>
                  <a:lnTo>
                    <a:pt x="5411134" y="2547021"/>
                  </a:lnTo>
                  <a:lnTo>
                    <a:pt x="5373369" y="2572568"/>
                  </a:lnTo>
                  <a:lnTo>
                    <a:pt x="5335214" y="2597643"/>
                  </a:lnTo>
                  <a:lnTo>
                    <a:pt x="5296675" y="2622239"/>
                  </a:lnTo>
                  <a:lnTo>
                    <a:pt x="5257757" y="2646352"/>
                  </a:lnTo>
                  <a:lnTo>
                    <a:pt x="5218466" y="2669979"/>
                  </a:lnTo>
                  <a:lnTo>
                    <a:pt x="5178805" y="2693113"/>
                  </a:lnTo>
                  <a:lnTo>
                    <a:pt x="5138780" y="2715752"/>
                  </a:lnTo>
                  <a:lnTo>
                    <a:pt x="5098396" y="2737889"/>
                  </a:lnTo>
                  <a:lnTo>
                    <a:pt x="5057658" y="2759520"/>
                  </a:lnTo>
                  <a:lnTo>
                    <a:pt x="5016571" y="2780641"/>
                  </a:lnTo>
                  <a:lnTo>
                    <a:pt x="4975140" y="2801247"/>
                  </a:lnTo>
                  <a:lnTo>
                    <a:pt x="4933369" y="2821333"/>
                  </a:lnTo>
                  <a:lnTo>
                    <a:pt x="4891265" y="2840895"/>
                  </a:lnTo>
                  <a:lnTo>
                    <a:pt x="4848831" y="2859928"/>
                  </a:lnTo>
                  <a:lnTo>
                    <a:pt x="4806073" y="2878427"/>
                  </a:lnTo>
                  <a:lnTo>
                    <a:pt x="4762996" y="2896389"/>
                  </a:lnTo>
                  <a:lnTo>
                    <a:pt x="4719605" y="2913807"/>
                  </a:lnTo>
                  <a:lnTo>
                    <a:pt x="4675904" y="2930678"/>
                  </a:lnTo>
                  <a:lnTo>
                    <a:pt x="4631899" y="2946997"/>
                  </a:lnTo>
                  <a:lnTo>
                    <a:pt x="4587595" y="2962759"/>
                  </a:lnTo>
                  <a:lnTo>
                    <a:pt x="4542996" y="2977960"/>
                  </a:lnTo>
                  <a:lnTo>
                    <a:pt x="4498108" y="2992595"/>
                  </a:lnTo>
                  <a:lnTo>
                    <a:pt x="4452936" y="3006659"/>
                  </a:lnTo>
                  <a:lnTo>
                    <a:pt x="4407484" y="3020148"/>
                  </a:lnTo>
                  <a:lnTo>
                    <a:pt x="4361758" y="3033057"/>
                  </a:lnTo>
                  <a:lnTo>
                    <a:pt x="4315762" y="3045382"/>
                  </a:lnTo>
                  <a:lnTo>
                    <a:pt x="4269502" y="3057117"/>
                  </a:lnTo>
                  <a:lnTo>
                    <a:pt x="4222982" y="3068259"/>
                  </a:lnTo>
                  <a:lnTo>
                    <a:pt x="4176208" y="3078802"/>
                  </a:lnTo>
                  <a:lnTo>
                    <a:pt x="4129185" y="3088742"/>
                  </a:lnTo>
                  <a:lnTo>
                    <a:pt x="4081917" y="3098074"/>
                  </a:lnTo>
                  <a:lnTo>
                    <a:pt x="4077840" y="3098822"/>
                  </a:lnTo>
                </a:path>
                <a:path w="6795134" h="3162935">
                  <a:moveTo>
                    <a:pt x="2716672" y="3098822"/>
                  </a:moveTo>
                  <a:lnTo>
                    <a:pt x="2665325" y="3088742"/>
                  </a:lnTo>
                  <a:lnTo>
                    <a:pt x="2618300" y="3078802"/>
                  </a:lnTo>
                  <a:lnTo>
                    <a:pt x="2571524" y="3068259"/>
                  </a:lnTo>
                  <a:lnTo>
                    <a:pt x="2525003" y="3057117"/>
                  </a:lnTo>
                  <a:lnTo>
                    <a:pt x="2478741" y="3045382"/>
                  </a:lnTo>
                  <a:lnTo>
                    <a:pt x="2432744" y="3033057"/>
                  </a:lnTo>
                  <a:lnTo>
                    <a:pt x="2387016" y="3020148"/>
                  </a:lnTo>
                  <a:lnTo>
                    <a:pt x="2341563" y="3006659"/>
                  </a:lnTo>
                  <a:lnTo>
                    <a:pt x="2296389" y="2992595"/>
                  </a:lnTo>
                  <a:lnTo>
                    <a:pt x="2251500" y="2977960"/>
                  </a:lnTo>
                  <a:lnTo>
                    <a:pt x="2206900" y="2962759"/>
                  </a:lnTo>
                  <a:lnTo>
                    <a:pt x="2162595" y="2946997"/>
                  </a:lnTo>
                  <a:lnTo>
                    <a:pt x="2118589" y="2930678"/>
                  </a:lnTo>
                  <a:lnTo>
                    <a:pt x="2074887" y="2913807"/>
                  </a:lnTo>
                  <a:lnTo>
                    <a:pt x="2031495" y="2896389"/>
                  </a:lnTo>
                  <a:lnTo>
                    <a:pt x="1988417" y="2878427"/>
                  </a:lnTo>
                  <a:lnTo>
                    <a:pt x="1945658" y="2859928"/>
                  </a:lnTo>
                  <a:lnTo>
                    <a:pt x="1903224" y="2840895"/>
                  </a:lnTo>
                  <a:lnTo>
                    <a:pt x="1861119" y="2821333"/>
                  </a:lnTo>
                  <a:lnTo>
                    <a:pt x="1819348" y="2801247"/>
                  </a:lnTo>
                  <a:lnTo>
                    <a:pt x="1777916" y="2780641"/>
                  </a:lnTo>
                  <a:lnTo>
                    <a:pt x="1736829" y="2759520"/>
                  </a:lnTo>
                  <a:lnTo>
                    <a:pt x="1696090" y="2737889"/>
                  </a:lnTo>
                  <a:lnTo>
                    <a:pt x="1655706" y="2715752"/>
                  </a:lnTo>
                  <a:lnTo>
                    <a:pt x="1615681" y="2693113"/>
                  </a:lnTo>
                  <a:lnTo>
                    <a:pt x="1576020" y="2669979"/>
                  </a:lnTo>
                  <a:lnTo>
                    <a:pt x="1536728" y="2646352"/>
                  </a:lnTo>
                  <a:lnTo>
                    <a:pt x="1497810" y="2622239"/>
                  </a:lnTo>
                  <a:lnTo>
                    <a:pt x="1459272" y="2597643"/>
                  </a:lnTo>
                  <a:lnTo>
                    <a:pt x="1421117" y="2572568"/>
                  </a:lnTo>
                  <a:lnTo>
                    <a:pt x="1383351" y="2547021"/>
                  </a:lnTo>
                  <a:lnTo>
                    <a:pt x="1345979" y="2521005"/>
                  </a:lnTo>
                  <a:lnTo>
                    <a:pt x="1309007" y="2494525"/>
                  </a:lnTo>
                  <a:lnTo>
                    <a:pt x="1272438" y="2467585"/>
                  </a:lnTo>
                  <a:lnTo>
                    <a:pt x="1236278" y="2440191"/>
                  </a:lnTo>
                  <a:lnTo>
                    <a:pt x="1200532" y="2412346"/>
                  </a:lnTo>
                  <a:lnTo>
                    <a:pt x="1165204" y="2384056"/>
                  </a:lnTo>
                  <a:lnTo>
                    <a:pt x="1130301" y="2355325"/>
                  </a:lnTo>
                  <a:lnTo>
                    <a:pt x="1095826" y="2326158"/>
                  </a:lnTo>
                  <a:lnTo>
                    <a:pt x="1061786" y="2296560"/>
                  </a:lnTo>
                  <a:lnTo>
                    <a:pt x="1028183" y="2266534"/>
                  </a:lnTo>
                  <a:lnTo>
                    <a:pt x="995025" y="2236086"/>
                  </a:lnTo>
                  <a:lnTo>
                    <a:pt x="962316" y="2205220"/>
                  </a:lnTo>
                  <a:lnTo>
                    <a:pt x="930060" y="2173942"/>
                  </a:lnTo>
                  <a:lnTo>
                    <a:pt x="898263" y="2142254"/>
                  </a:lnTo>
                  <a:lnTo>
                    <a:pt x="866929" y="2110164"/>
                  </a:lnTo>
                  <a:lnTo>
                    <a:pt x="836064" y="2077673"/>
                  </a:lnTo>
                  <a:lnTo>
                    <a:pt x="805673" y="2044789"/>
                  </a:lnTo>
                  <a:lnTo>
                    <a:pt x="775761" y="2011514"/>
                  </a:lnTo>
                  <a:lnTo>
                    <a:pt x="746332" y="1977855"/>
                  </a:lnTo>
                  <a:lnTo>
                    <a:pt x="717391" y="1943814"/>
                  </a:lnTo>
                  <a:lnTo>
                    <a:pt x="688944" y="1909398"/>
                  </a:lnTo>
                  <a:lnTo>
                    <a:pt x="660996" y="1874610"/>
                  </a:lnTo>
                  <a:lnTo>
                    <a:pt x="633551" y="1839456"/>
                  </a:lnTo>
                  <a:lnTo>
                    <a:pt x="606614" y="1803940"/>
                  </a:lnTo>
                  <a:lnTo>
                    <a:pt x="580191" y="1768066"/>
                  </a:lnTo>
                  <a:lnTo>
                    <a:pt x="554287" y="1731839"/>
                  </a:lnTo>
                  <a:lnTo>
                    <a:pt x="528906" y="1695264"/>
                  </a:lnTo>
                  <a:lnTo>
                    <a:pt x="504053" y="1658346"/>
                  </a:lnTo>
                  <a:lnTo>
                    <a:pt x="479733" y="1621088"/>
                  </a:lnTo>
                  <a:lnTo>
                    <a:pt x="455952" y="1583497"/>
                  </a:lnTo>
                  <a:lnTo>
                    <a:pt x="432715" y="1545576"/>
                  </a:lnTo>
                  <a:lnTo>
                    <a:pt x="410025" y="1507329"/>
                  </a:lnTo>
                  <a:lnTo>
                    <a:pt x="387889" y="1468763"/>
                  </a:lnTo>
                  <a:lnTo>
                    <a:pt x="366311" y="1429881"/>
                  </a:lnTo>
                  <a:lnTo>
                    <a:pt x="345296" y="1390687"/>
                  </a:lnTo>
                  <a:lnTo>
                    <a:pt x="324850" y="1351187"/>
                  </a:lnTo>
                  <a:lnTo>
                    <a:pt x="304976" y="1311386"/>
                  </a:lnTo>
                  <a:lnTo>
                    <a:pt x="285681" y="1271287"/>
                  </a:lnTo>
                  <a:lnTo>
                    <a:pt x="266969" y="1230895"/>
                  </a:lnTo>
                  <a:lnTo>
                    <a:pt x="248845" y="1190216"/>
                  </a:lnTo>
                  <a:lnTo>
                    <a:pt x="231314" y="1149253"/>
                  </a:lnTo>
                  <a:lnTo>
                    <a:pt x="214382" y="1108012"/>
                  </a:lnTo>
                  <a:lnTo>
                    <a:pt x="198052" y="1066496"/>
                  </a:lnTo>
                  <a:lnTo>
                    <a:pt x="182330" y="1024712"/>
                  </a:lnTo>
                  <a:lnTo>
                    <a:pt x="167222" y="982662"/>
                  </a:lnTo>
                  <a:lnTo>
                    <a:pt x="152731" y="940353"/>
                  </a:lnTo>
                  <a:lnTo>
                    <a:pt x="138863" y="897788"/>
                  </a:lnTo>
                  <a:lnTo>
                    <a:pt x="125624" y="854972"/>
                  </a:lnTo>
                  <a:lnTo>
                    <a:pt x="113017" y="811910"/>
                  </a:lnTo>
                  <a:lnTo>
                    <a:pt x="101048" y="768606"/>
                  </a:lnTo>
                  <a:lnTo>
                    <a:pt x="89722" y="725065"/>
                  </a:lnTo>
                  <a:lnTo>
                    <a:pt x="79044" y="681292"/>
                  </a:lnTo>
                  <a:lnTo>
                    <a:pt x="69018" y="637291"/>
                  </a:lnTo>
                  <a:lnTo>
                    <a:pt x="59651" y="593068"/>
                  </a:lnTo>
                  <a:lnTo>
                    <a:pt x="50946" y="548626"/>
                  </a:lnTo>
                  <a:lnTo>
                    <a:pt x="42909" y="503970"/>
                  </a:lnTo>
                  <a:lnTo>
                    <a:pt x="35545" y="459105"/>
                  </a:lnTo>
                  <a:lnTo>
                    <a:pt x="28859" y="414035"/>
                  </a:lnTo>
                  <a:lnTo>
                    <a:pt x="22855" y="368766"/>
                  </a:lnTo>
                  <a:lnTo>
                    <a:pt x="17539" y="323301"/>
                  </a:lnTo>
                  <a:lnTo>
                    <a:pt x="12915" y="277646"/>
                  </a:lnTo>
                  <a:lnTo>
                    <a:pt x="8989" y="231805"/>
                  </a:lnTo>
                  <a:lnTo>
                    <a:pt x="5766" y="185782"/>
                  </a:lnTo>
                  <a:lnTo>
                    <a:pt x="3251" y="139583"/>
                  </a:lnTo>
                  <a:lnTo>
                    <a:pt x="1448" y="93212"/>
                  </a:lnTo>
                  <a:lnTo>
                    <a:pt x="362" y="46673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83125" y="909574"/>
              <a:ext cx="2197100" cy="5410835"/>
            </a:xfrm>
            <a:custGeom>
              <a:avLst/>
              <a:gdLst/>
              <a:ahLst/>
              <a:cxnLst/>
              <a:rect l="l" t="t" r="r" b="b"/>
              <a:pathLst>
                <a:path w="2197100" h="5410835">
                  <a:moveTo>
                    <a:pt x="0" y="2222500"/>
                  </a:moveTo>
                  <a:lnTo>
                    <a:pt x="673100" y="5410238"/>
                  </a:lnTo>
                </a:path>
                <a:path w="2197100" h="5410835">
                  <a:moveTo>
                    <a:pt x="12700" y="2184400"/>
                  </a:moveTo>
                  <a:lnTo>
                    <a:pt x="2197100" y="0"/>
                  </a:lnTo>
                </a:path>
              </a:pathLst>
            </a:custGeom>
            <a:ln w="63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95318" y="2996056"/>
              <a:ext cx="745490" cy="602615"/>
            </a:xfrm>
            <a:custGeom>
              <a:avLst/>
              <a:gdLst/>
              <a:ahLst/>
              <a:cxnLst/>
              <a:rect l="l" t="t" r="r" b="b"/>
              <a:pathLst>
                <a:path w="745489" h="602614">
                  <a:moveTo>
                    <a:pt x="574040" y="380873"/>
                  </a:moveTo>
                  <a:lnTo>
                    <a:pt x="483870" y="421767"/>
                  </a:lnTo>
                  <a:lnTo>
                    <a:pt x="480695" y="423291"/>
                  </a:lnTo>
                  <a:lnTo>
                    <a:pt x="479171" y="426974"/>
                  </a:lnTo>
                  <a:lnTo>
                    <a:pt x="480695" y="430149"/>
                  </a:lnTo>
                  <a:lnTo>
                    <a:pt x="482092" y="433451"/>
                  </a:lnTo>
                  <a:lnTo>
                    <a:pt x="485902" y="434848"/>
                  </a:lnTo>
                  <a:lnTo>
                    <a:pt x="489077" y="433324"/>
                  </a:lnTo>
                  <a:lnTo>
                    <a:pt x="543763" y="408495"/>
                  </a:lnTo>
                  <a:lnTo>
                    <a:pt x="513334" y="437007"/>
                  </a:lnTo>
                  <a:lnTo>
                    <a:pt x="467614" y="465963"/>
                  </a:lnTo>
                  <a:lnTo>
                    <a:pt x="429641" y="481965"/>
                  </a:lnTo>
                  <a:lnTo>
                    <a:pt x="389255" y="492887"/>
                  </a:lnTo>
                  <a:lnTo>
                    <a:pt x="347091" y="498475"/>
                  </a:lnTo>
                  <a:lnTo>
                    <a:pt x="318516" y="499364"/>
                  </a:lnTo>
                  <a:lnTo>
                    <a:pt x="304165" y="498856"/>
                  </a:lnTo>
                  <a:lnTo>
                    <a:pt x="260985" y="493395"/>
                  </a:lnTo>
                  <a:lnTo>
                    <a:pt x="218059" y="482346"/>
                  </a:lnTo>
                  <a:lnTo>
                    <a:pt x="176276" y="465582"/>
                  </a:lnTo>
                  <a:lnTo>
                    <a:pt x="137033" y="442976"/>
                  </a:lnTo>
                  <a:lnTo>
                    <a:pt x="102870" y="416560"/>
                  </a:lnTo>
                  <a:lnTo>
                    <a:pt x="73787" y="386588"/>
                  </a:lnTo>
                  <a:lnTo>
                    <a:pt x="50165" y="353822"/>
                  </a:lnTo>
                  <a:lnTo>
                    <a:pt x="32004" y="318897"/>
                  </a:lnTo>
                  <a:lnTo>
                    <a:pt x="19812" y="282448"/>
                  </a:lnTo>
                  <a:lnTo>
                    <a:pt x="12750" y="233299"/>
                  </a:lnTo>
                  <a:lnTo>
                    <a:pt x="12700" y="219837"/>
                  </a:lnTo>
                  <a:lnTo>
                    <a:pt x="13208" y="207137"/>
                  </a:lnTo>
                  <a:lnTo>
                    <a:pt x="22860" y="157480"/>
                  </a:lnTo>
                  <a:lnTo>
                    <a:pt x="37719" y="121285"/>
                  </a:lnTo>
                  <a:lnTo>
                    <a:pt x="59817" y="85979"/>
                  </a:lnTo>
                  <a:lnTo>
                    <a:pt x="89535" y="53213"/>
                  </a:lnTo>
                  <a:lnTo>
                    <a:pt x="105829" y="39281"/>
                  </a:lnTo>
                  <a:lnTo>
                    <a:pt x="77089" y="93345"/>
                  </a:lnTo>
                  <a:lnTo>
                    <a:pt x="75438" y="96393"/>
                  </a:lnTo>
                  <a:lnTo>
                    <a:pt x="76581" y="100203"/>
                  </a:lnTo>
                  <a:lnTo>
                    <a:pt x="82677" y="103505"/>
                  </a:lnTo>
                  <a:lnTo>
                    <a:pt x="86614" y="102362"/>
                  </a:lnTo>
                  <a:lnTo>
                    <a:pt x="88265" y="99314"/>
                  </a:lnTo>
                  <a:lnTo>
                    <a:pt x="134188" y="13081"/>
                  </a:lnTo>
                  <a:lnTo>
                    <a:pt x="134874" y="11811"/>
                  </a:lnTo>
                  <a:lnTo>
                    <a:pt x="35814" y="14224"/>
                  </a:lnTo>
                  <a:lnTo>
                    <a:pt x="32258" y="14351"/>
                  </a:lnTo>
                  <a:lnTo>
                    <a:pt x="29464" y="17272"/>
                  </a:lnTo>
                  <a:lnTo>
                    <a:pt x="29718" y="24257"/>
                  </a:lnTo>
                  <a:lnTo>
                    <a:pt x="32639" y="27051"/>
                  </a:lnTo>
                  <a:lnTo>
                    <a:pt x="36068" y="26924"/>
                  </a:lnTo>
                  <a:lnTo>
                    <a:pt x="103136" y="25285"/>
                  </a:lnTo>
                  <a:lnTo>
                    <a:pt x="69469" y="55118"/>
                  </a:lnTo>
                  <a:lnTo>
                    <a:pt x="40640" y="91186"/>
                  </a:lnTo>
                  <a:lnTo>
                    <a:pt x="20320" y="128397"/>
                  </a:lnTo>
                  <a:lnTo>
                    <a:pt x="6985" y="167005"/>
                  </a:lnTo>
                  <a:lnTo>
                    <a:pt x="635" y="206629"/>
                  </a:lnTo>
                  <a:lnTo>
                    <a:pt x="0" y="219837"/>
                  </a:lnTo>
                  <a:lnTo>
                    <a:pt x="0" y="233299"/>
                  </a:lnTo>
                  <a:lnTo>
                    <a:pt x="4572" y="272796"/>
                  </a:lnTo>
                  <a:lnTo>
                    <a:pt x="15494" y="311531"/>
                  </a:lnTo>
                  <a:lnTo>
                    <a:pt x="32512" y="348742"/>
                  </a:lnTo>
                  <a:lnTo>
                    <a:pt x="55372" y="383921"/>
                  </a:lnTo>
                  <a:lnTo>
                    <a:pt x="83820" y="416179"/>
                  </a:lnTo>
                  <a:lnTo>
                    <a:pt x="117856" y="445135"/>
                  </a:lnTo>
                  <a:lnTo>
                    <a:pt x="157099" y="469900"/>
                  </a:lnTo>
                  <a:lnTo>
                    <a:pt x="199771" y="489458"/>
                  </a:lnTo>
                  <a:lnTo>
                    <a:pt x="243967" y="502920"/>
                  </a:lnTo>
                  <a:lnTo>
                    <a:pt x="288798" y="510286"/>
                  </a:lnTo>
                  <a:lnTo>
                    <a:pt x="318643" y="512064"/>
                  </a:lnTo>
                  <a:lnTo>
                    <a:pt x="333629" y="511937"/>
                  </a:lnTo>
                  <a:lnTo>
                    <a:pt x="377571" y="507873"/>
                  </a:lnTo>
                  <a:lnTo>
                    <a:pt x="416509" y="499364"/>
                  </a:lnTo>
                  <a:lnTo>
                    <a:pt x="420243" y="498348"/>
                  </a:lnTo>
                  <a:lnTo>
                    <a:pt x="460756" y="483362"/>
                  </a:lnTo>
                  <a:lnTo>
                    <a:pt x="498602" y="463042"/>
                  </a:lnTo>
                  <a:lnTo>
                    <a:pt x="543052" y="427990"/>
                  </a:lnTo>
                  <a:lnTo>
                    <a:pt x="558622" y="411187"/>
                  </a:lnTo>
                  <a:lnTo>
                    <a:pt x="552704" y="478409"/>
                  </a:lnTo>
                  <a:lnTo>
                    <a:pt x="552323" y="481965"/>
                  </a:lnTo>
                  <a:lnTo>
                    <a:pt x="554990" y="485013"/>
                  </a:lnTo>
                  <a:lnTo>
                    <a:pt x="558419" y="485267"/>
                  </a:lnTo>
                  <a:lnTo>
                    <a:pt x="561975" y="485648"/>
                  </a:lnTo>
                  <a:lnTo>
                    <a:pt x="565023" y="482981"/>
                  </a:lnTo>
                  <a:lnTo>
                    <a:pt x="565492" y="477012"/>
                  </a:lnTo>
                  <a:lnTo>
                    <a:pt x="573443" y="387477"/>
                  </a:lnTo>
                  <a:lnTo>
                    <a:pt x="574040" y="380873"/>
                  </a:lnTo>
                  <a:close/>
                </a:path>
                <a:path w="745489" h="602614">
                  <a:moveTo>
                    <a:pt x="745490" y="288671"/>
                  </a:moveTo>
                  <a:lnTo>
                    <a:pt x="740156" y="225171"/>
                  </a:lnTo>
                  <a:lnTo>
                    <a:pt x="727075" y="165100"/>
                  </a:lnTo>
                  <a:lnTo>
                    <a:pt x="706374" y="110490"/>
                  </a:lnTo>
                  <a:lnTo>
                    <a:pt x="678688" y="62992"/>
                  </a:lnTo>
                  <a:lnTo>
                    <a:pt x="653415" y="32893"/>
                  </a:lnTo>
                  <a:lnTo>
                    <a:pt x="631621" y="13690"/>
                  </a:lnTo>
                  <a:lnTo>
                    <a:pt x="699897" y="12700"/>
                  </a:lnTo>
                  <a:lnTo>
                    <a:pt x="703453" y="12700"/>
                  </a:lnTo>
                  <a:lnTo>
                    <a:pt x="706247" y="9779"/>
                  </a:lnTo>
                  <a:lnTo>
                    <a:pt x="706120" y="2794"/>
                  </a:lnTo>
                  <a:lnTo>
                    <a:pt x="705612" y="2286"/>
                  </a:lnTo>
                  <a:lnTo>
                    <a:pt x="703326" y="0"/>
                  </a:lnTo>
                  <a:lnTo>
                    <a:pt x="699770" y="0"/>
                  </a:lnTo>
                  <a:lnTo>
                    <a:pt x="600710" y="1397"/>
                  </a:lnTo>
                  <a:lnTo>
                    <a:pt x="652399" y="90043"/>
                  </a:lnTo>
                  <a:lnTo>
                    <a:pt x="656336" y="91059"/>
                  </a:lnTo>
                  <a:lnTo>
                    <a:pt x="662432" y="87503"/>
                  </a:lnTo>
                  <a:lnTo>
                    <a:pt x="663448" y="83693"/>
                  </a:lnTo>
                  <a:lnTo>
                    <a:pt x="632599" y="30975"/>
                  </a:lnTo>
                  <a:lnTo>
                    <a:pt x="635889" y="33782"/>
                  </a:lnTo>
                  <a:lnTo>
                    <a:pt x="668528" y="70612"/>
                  </a:lnTo>
                  <a:lnTo>
                    <a:pt x="695071" y="116459"/>
                  </a:lnTo>
                  <a:lnTo>
                    <a:pt x="715137" y="169164"/>
                  </a:lnTo>
                  <a:lnTo>
                    <a:pt x="727710" y="227330"/>
                  </a:lnTo>
                  <a:lnTo>
                    <a:pt x="732790" y="289179"/>
                  </a:lnTo>
                  <a:lnTo>
                    <a:pt x="732155" y="321056"/>
                  </a:lnTo>
                  <a:lnTo>
                    <a:pt x="724662" y="385445"/>
                  </a:lnTo>
                  <a:lnTo>
                    <a:pt x="709295" y="445770"/>
                  </a:lnTo>
                  <a:lnTo>
                    <a:pt x="688086" y="497967"/>
                  </a:lnTo>
                  <a:lnTo>
                    <a:pt x="661162" y="543699"/>
                  </a:lnTo>
                  <a:lnTo>
                    <a:pt x="640778" y="569239"/>
                  </a:lnTo>
                  <a:lnTo>
                    <a:pt x="660146" y="512445"/>
                  </a:lnTo>
                  <a:lnTo>
                    <a:pt x="661289" y="509143"/>
                  </a:lnTo>
                  <a:lnTo>
                    <a:pt x="659511" y="505460"/>
                  </a:lnTo>
                  <a:lnTo>
                    <a:pt x="656209" y="504317"/>
                  </a:lnTo>
                  <a:lnTo>
                    <a:pt x="652780" y="503174"/>
                  </a:lnTo>
                  <a:lnTo>
                    <a:pt x="649224" y="504952"/>
                  </a:lnTo>
                  <a:lnTo>
                    <a:pt x="648081" y="508381"/>
                  </a:lnTo>
                  <a:lnTo>
                    <a:pt x="638683" y="535914"/>
                  </a:lnTo>
                  <a:lnTo>
                    <a:pt x="638683" y="590296"/>
                  </a:lnTo>
                  <a:lnTo>
                    <a:pt x="629920" y="598563"/>
                  </a:lnTo>
                  <a:lnTo>
                    <a:pt x="632739" y="595884"/>
                  </a:lnTo>
                  <a:lnTo>
                    <a:pt x="638683" y="590296"/>
                  </a:lnTo>
                  <a:lnTo>
                    <a:pt x="638683" y="535914"/>
                  </a:lnTo>
                  <a:lnTo>
                    <a:pt x="616077" y="602107"/>
                  </a:lnTo>
                  <a:lnTo>
                    <a:pt x="635012" y="598563"/>
                  </a:lnTo>
                  <a:lnTo>
                    <a:pt x="716915" y="583184"/>
                  </a:lnTo>
                  <a:lnTo>
                    <a:pt x="719201" y="579882"/>
                  </a:lnTo>
                  <a:lnTo>
                    <a:pt x="717931" y="572897"/>
                  </a:lnTo>
                  <a:lnTo>
                    <a:pt x="714629" y="570611"/>
                  </a:lnTo>
                  <a:lnTo>
                    <a:pt x="711200" y="571373"/>
                  </a:lnTo>
                  <a:lnTo>
                    <a:pt x="644601" y="583857"/>
                  </a:lnTo>
                  <a:lnTo>
                    <a:pt x="671830" y="550545"/>
                  </a:lnTo>
                  <a:lnTo>
                    <a:pt x="699643" y="503174"/>
                  </a:lnTo>
                  <a:lnTo>
                    <a:pt x="721487" y="449326"/>
                  </a:lnTo>
                  <a:lnTo>
                    <a:pt x="733806" y="403987"/>
                  </a:lnTo>
                  <a:lnTo>
                    <a:pt x="742188" y="354203"/>
                  </a:lnTo>
                  <a:lnTo>
                    <a:pt x="744855" y="321310"/>
                  </a:lnTo>
                  <a:lnTo>
                    <a:pt x="745490" y="288671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607934" y="695325"/>
            <a:ext cx="11283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Pivot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circle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R =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OA1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73500" y="3375786"/>
            <a:ext cx="405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120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04053" y="3223386"/>
            <a:ext cx="405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120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°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1612900"/>
            <a:ext cx="9070975" cy="5245100"/>
            <a:chOff x="73402" y="1612900"/>
            <a:chExt cx="9070975" cy="5245100"/>
          </a:xfrm>
        </p:grpSpPr>
        <p:sp>
          <p:nvSpPr>
            <p:cNvPr id="3" name="object 3"/>
            <p:cNvSpPr/>
            <p:nvPr/>
          </p:nvSpPr>
          <p:spPr>
            <a:xfrm>
              <a:off x="3910076" y="2159000"/>
              <a:ext cx="2209800" cy="2057400"/>
            </a:xfrm>
            <a:custGeom>
              <a:avLst/>
              <a:gdLst/>
              <a:ahLst/>
              <a:cxnLst/>
              <a:rect l="l" t="t" r="r" b="b"/>
              <a:pathLst>
                <a:path w="2209800" h="2057400">
                  <a:moveTo>
                    <a:pt x="0" y="1028700"/>
                  </a:moveTo>
                  <a:lnTo>
                    <a:pt x="1076" y="982872"/>
                  </a:lnTo>
                  <a:lnTo>
                    <a:pt x="4276" y="937559"/>
                  </a:lnTo>
                  <a:lnTo>
                    <a:pt x="9553" y="892801"/>
                  </a:lnTo>
                  <a:lnTo>
                    <a:pt x="16865" y="848641"/>
                  </a:lnTo>
                  <a:lnTo>
                    <a:pt x="26164" y="805120"/>
                  </a:lnTo>
                  <a:lnTo>
                    <a:pt x="37407" y="762279"/>
                  </a:lnTo>
                  <a:lnTo>
                    <a:pt x="50548" y="720162"/>
                  </a:lnTo>
                  <a:lnTo>
                    <a:pt x="65544" y="678809"/>
                  </a:lnTo>
                  <a:lnTo>
                    <a:pt x="82347" y="638262"/>
                  </a:lnTo>
                  <a:lnTo>
                    <a:pt x="100915" y="598564"/>
                  </a:lnTo>
                  <a:lnTo>
                    <a:pt x="121202" y="559755"/>
                  </a:lnTo>
                  <a:lnTo>
                    <a:pt x="143163" y="521878"/>
                  </a:lnTo>
                  <a:lnTo>
                    <a:pt x="166753" y="484975"/>
                  </a:lnTo>
                  <a:lnTo>
                    <a:pt x="191927" y="449087"/>
                  </a:lnTo>
                  <a:lnTo>
                    <a:pt x="218640" y="414256"/>
                  </a:lnTo>
                  <a:lnTo>
                    <a:pt x="246848" y="380524"/>
                  </a:lnTo>
                  <a:lnTo>
                    <a:pt x="276506" y="347932"/>
                  </a:lnTo>
                  <a:lnTo>
                    <a:pt x="307568" y="316523"/>
                  </a:lnTo>
                  <a:lnTo>
                    <a:pt x="339989" y="286338"/>
                  </a:lnTo>
                  <a:lnTo>
                    <a:pt x="373726" y="257420"/>
                  </a:lnTo>
                  <a:lnTo>
                    <a:pt x="408732" y="229809"/>
                  </a:lnTo>
                  <a:lnTo>
                    <a:pt x="444964" y="203548"/>
                  </a:lnTo>
                  <a:lnTo>
                    <a:pt x="482375" y="178678"/>
                  </a:lnTo>
                  <a:lnTo>
                    <a:pt x="520922" y="155241"/>
                  </a:lnTo>
                  <a:lnTo>
                    <a:pt x="560559" y="133279"/>
                  </a:lnTo>
                  <a:lnTo>
                    <a:pt x="601241" y="112834"/>
                  </a:lnTo>
                  <a:lnTo>
                    <a:pt x="642924" y="93948"/>
                  </a:lnTo>
                  <a:lnTo>
                    <a:pt x="685563" y="76662"/>
                  </a:lnTo>
                  <a:lnTo>
                    <a:pt x="729112" y="61018"/>
                  </a:lnTo>
                  <a:lnTo>
                    <a:pt x="773527" y="47058"/>
                  </a:lnTo>
                  <a:lnTo>
                    <a:pt x="818762" y="34824"/>
                  </a:lnTo>
                  <a:lnTo>
                    <a:pt x="864774" y="24357"/>
                  </a:lnTo>
                  <a:lnTo>
                    <a:pt x="911517" y="15700"/>
                  </a:lnTo>
                  <a:lnTo>
                    <a:pt x="958945" y="8894"/>
                  </a:lnTo>
                  <a:lnTo>
                    <a:pt x="1007015" y="3980"/>
                  </a:lnTo>
                  <a:lnTo>
                    <a:pt x="1055682" y="1002"/>
                  </a:lnTo>
                  <a:lnTo>
                    <a:pt x="1104900" y="0"/>
                  </a:lnTo>
                  <a:lnTo>
                    <a:pt x="1154117" y="1002"/>
                  </a:lnTo>
                  <a:lnTo>
                    <a:pt x="1202784" y="3980"/>
                  </a:lnTo>
                  <a:lnTo>
                    <a:pt x="1250854" y="8894"/>
                  </a:lnTo>
                  <a:lnTo>
                    <a:pt x="1298282" y="15700"/>
                  </a:lnTo>
                  <a:lnTo>
                    <a:pt x="1345025" y="24357"/>
                  </a:lnTo>
                  <a:lnTo>
                    <a:pt x="1391037" y="34824"/>
                  </a:lnTo>
                  <a:lnTo>
                    <a:pt x="1436272" y="47058"/>
                  </a:lnTo>
                  <a:lnTo>
                    <a:pt x="1480687" y="61018"/>
                  </a:lnTo>
                  <a:lnTo>
                    <a:pt x="1524236" y="76662"/>
                  </a:lnTo>
                  <a:lnTo>
                    <a:pt x="1566875" y="93948"/>
                  </a:lnTo>
                  <a:lnTo>
                    <a:pt x="1608558" y="112834"/>
                  </a:lnTo>
                  <a:lnTo>
                    <a:pt x="1649240" y="133279"/>
                  </a:lnTo>
                  <a:lnTo>
                    <a:pt x="1688877" y="155241"/>
                  </a:lnTo>
                  <a:lnTo>
                    <a:pt x="1727424" y="178678"/>
                  </a:lnTo>
                  <a:lnTo>
                    <a:pt x="1764835" y="203548"/>
                  </a:lnTo>
                  <a:lnTo>
                    <a:pt x="1801067" y="229809"/>
                  </a:lnTo>
                  <a:lnTo>
                    <a:pt x="1836073" y="257420"/>
                  </a:lnTo>
                  <a:lnTo>
                    <a:pt x="1869810" y="286338"/>
                  </a:lnTo>
                  <a:lnTo>
                    <a:pt x="1902231" y="316523"/>
                  </a:lnTo>
                  <a:lnTo>
                    <a:pt x="1933293" y="347932"/>
                  </a:lnTo>
                  <a:lnTo>
                    <a:pt x="1962951" y="380524"/>
                  </a:lnTo>
                  <a:lnTo>
                    <a:pt x="1991159" y="414256"/>
                  </a:lnTo>
                  <a:lnTo>
                    <a:pt x="2017872" y="449087"/>
                  </a:lnTo>
                  <a:lnTo>
                    <a:pt x="2043046" y="484975"/>
                  </a:lnTo>
                  <a:lnTo>
                    <a:pt x="2066636" y="521878"/>
                  </a:lnTo>
                  <a:lnTo>
                    <a:pt x="2088597" y="559755"/>
                  </a:lnTo>
                  <a:lnTo>
                    <a:pt x="2108884" y="598564"/>
                  </a:lnTo>
                  <a:lnTo>
                    <a:pt x="2127452" y="638262"/>
                  </a:lnTo>
                  <a:lnTo>
                    <a:pt x="2144255" y="678809"/>
                  </a:lnTo>
                  <a:lnTo>
                    <a:pt x="2159251" y="720162"/>
                  </a:lnTo>
                  <a:lnTo>
                    <a:pt x="2172392" y="762279"/>
                  </a:lnTo>
                  <a:lnTo>
                    <a:pt x="2183635" y="805120"/>
                  </a:lnTo>
                  <a:lnTo>
                    <a:pt x="2192934" y="848641"/>
                  </a:lnTo>
                  <a:lnTo>
                    <a:pt x="2200246" y="892801"/>
                  </a:lnTo>
                  <a:lnTo>
                    <a:pt x="2205523" y="937559"/>
                  </a:lnTo>
                  <a:lnTo>
                    <a:pt x="2208723" y="982872"/>
                  </a:lnTo>
                  <a:lnTo>
                    <a:pt x="2209800" y="1028700"/>
                  </a:lnTo>
                  <a:lnTo>
                    <a:pt x="2208723" y="1074517"/>
                  </a:lnTo>
                  <a:lnTo>
                    <a:pt x="2205523" y="1119822"/>
                  </a:lnTo>
                  <a:lnTo>
                    <a:pt x="2200246" y="1164572"/>
                  </a:lnTo>
                  <a:lnTo>
                    <a:pt x="2192934" y="1208725"/>
                  </a:lnTo>
                  <a:lnTo>
                    <a:pt x="2183635" y="1252241"/>
                  </a:lnTo>
                  <a:lnTo>
                    <a:pt x="2172392" y="1295076"/>
                  </a:lnTo>
                  <a:lnTo>
                    <a:pt x="2159251" y="1337190"/>
                  </a:lnTo>
                  <a:lnTo>
                    <a:pt x="2144255" y="1378539"/>
                  </a:lnTo>
                  <a:lnTo>
                    <a:pt x="2127452" y="1419084"/>
                  </a:lnTo>
                  <a:lnTo>
                    <a:pt x="2108884" y="1458780"/>
                  </a:lnTo>
                  <a:lnTo>
                    <a:pt x="2088597" y="1497588"/>
                  </a:lnTo>
                  <a:lnTo>
                    <a:pt x="2066636" y="1535464"/>
                  </a:lnTo>
                  <a:lnTo>
                    <a:pt x="2043046" y="1572368"/>
                  </a:lnTo>
                  <a:lnTo>
                    <a:pt x="2017872" y="1608256"/>
                  </a:lnTo>
                  <a:lnTo>
                    <a:pt x="1991159" y="1643088"/>
                  </a:lnTo>
                  <a:lnTo>
                    <a:pt x="1962951" y="1676822"/>
                  </a:lnTo>
                  <a:lnTo>
                    <a:pt x="1933293" y="1709416"/>
                  </a:lnTo>
                  <a:lnTo>
                    <a:pt x="1902231" y="1740827"/>
                  </a:lnTo>
                  <a:lnTo>
                    <a:pt x="1869810" y="1771014"/>
                  </a:lnTo>
                  <a:lnTo>
                    <a:pt x="1836073" y="1799936"/>
                  </a:lnTo>
                  <a:lnTo>
                    <a:pt x="1801067" y="1827550"/>
                  </a:lnTo>
                  <a:lnTo>
                    <a:pt x="1764835" y="1853814"/>
                  </a:lnTo>
                  <a:lnTo>
                    <a:pt x="1727424" y="1878687"/>
                  </a:lnTo>
                  <a:lnTo>
                    <a:pt x="1688877" y="1902128"/>
                  </a:lnTo>
                  <a:lnTo>
                    <a:pt x="1649240" y="1924093"/>
                  </a:lnTo>
                  <a:lnTo>
                    <a:pt x="1608558" y="1944541"/>
                  </a:lnTo>
                  <a:lnTo>
                    <a:pt x="1566875" y="1963431"/>
                  </a:lnTo>
                  <a:lnTo>
                    <a:pt x="1524236" y="1980720"/>
                  </a:lnTo>
                  <a:lnTo>
                    <a:pt x="1480687" y="1996367"/>
                  </a:lnTo>
                  <a:lnTo>
                    <a:pt x="1436272" y="2010330"/>
                  </a:lnTo>
                  <a:lnTo>
                    <a:pt x="1391037" y="2022567"/>
                  </a:lnTo>
                  <a:lnTo>
                    <a:pt x="1345025" y="2033036"/>
                  </a:lnTo>
                  <a:lnTo>
                    <a:pt x="1298282" y="2041695"/>
                  </a:lnTo>
                  <a:lnTo>
                    <a:pt x="1250854" y="2048503"/>
                  </a:lnTo>
                  <a:lnTo>
                    <a:pt x="1202784" y="2053418"/>
                  </a:lnTo>
                  <a:lnTo>
                    <a:pt x="1154117" y="2056397"/>
                  </a:lnTo>
                  <a:lnTo>
                    <a:pt x="1104900" y="2057400"/>
                  </a:lnTo>
                  <a:lnTo>
                    <a:pt x="1055682" y="2056397"/>
                  </a:lnTo>
                  <a:lnTo>
                    <a:pt x="1007015" y="2053418"/>
                  </a:lnTo>
                  <a:lnTo>
                    <a:pt x="958945" y="2048503"/>
                  </a:lnTo>
                  <a:lnTo>
                    <a:pt x="911517" y="2041695"/>
                  </a:lnTo>
                  <a:lnTo>
                    <a:pt x="864774" y="2033036"/>
                  </a:lnTo>
                  <a:lnTo>
                    <a:pt x="818762" y="2022567"/>
                  </a:lnTo>
                  <a:lnTo>
                    <a:pt x="773527" y="2010330"/>
                  </a:lnTo>
                  <a:lnTo>
                    <a:pt x="729112" y="1996367"/>
                  </a:lnTo>
                  <a:lnTo>
                    <a:pt x="685563" y="1980720"/>
                  </a:lnTo>
                  <a:lnTo>
                    <a:pt x="642924" y="1963431"/>
                  </a:lnTo>
                  <a:lnTo>
                    <a:pt x="601241" y="1944541"/>
                  </a:lnTo>
                  <a:lnTo>
                    <a:pt x="560559" y="1924093"/>
                  </a:lnTo>
                  <a:lnTo>
                    <a:pt x="520922" y="1902128"/>
                  </a:lnTo>
                  <a:lnTo>
                    <a:pt x="482375" y="1878687"/>
                  </a:lnTo>
                  <a:lnTo>
                    <a:pt x="444964" y="1853814"/>
                  </a:lnTo>
                  <a:lnTo>
                    <a:pt x="408732" y="1827550"/>
                  </a:lnTo>
                  <a:lnTo>
                    <a:pt x="373726" y="1799936"/>
                  </a:lnTo>
                  <a:lnTo>
                    <a:pt x="339989" y="1771014"/>
                  </a:lnTo>
                  <a:lnTo>
                    <a:pt x="307568" y="1740827"/>
                  </a:lnTo>
                  <a:lnTo>
                    <a:pt x="276506" y="1709416"/>
                  </a:lnTo>
                  <a:lnTo>
                    <a:pt x="246848" y="1676822"/>
                  </a:lnTo>
                  <a:lnTo>
                    <a:pt x="218640" y="1643088"/>
                  </a:lnTo>
                  <a:lnTo>
                    <a:pt x="191927" y="1608256"/>
                  </a:lnTo>
                  <a:lnTo>
                    <a:pt x="166753" y="1572368"/>
                  </a:lnTo>
                  <a:lnTo>
                    <a:pt x="143163" y="1535464"/>
                  </a:lnTo>
                  <a:lnTo>
                    <a:pt x="121202" y="1497588"/>
                  </a:lnTo>
                  <a:lnTo>
                    <a:pt x="100915" y="1458780"/>
                  </a:lnTo>
                  <a:lnTo>
                    <a:pt x="82347" y="1419084"/>
                  </a:lnTo>
                  <a:lnTo>
                    <a:pt x="65544" y="1378539"/>
                  </a:lnTo>
                  <a:lnTo>
                    <a:pt x="50548" y="1337190"/>
                  </a:lnTo>
                  <a:lnTo>
                    <a:pt x="37407" y="1295076"/>
                  </a:lnTo>
                  <a:lnTo>
                    <a:pt x="26164" y="1252241"/>
                  </a:lnTo>
                  <a:lnTo>
                    <a:pt x="16865" y="1208725"/>
                  </a:lnTo>
                  <a:lnTo>
                    <a:pt x="9553" y="1164572"/>
                  </a:lnTo>
                  <a:lnTo>
                    <a:pt x="4276" y="1119822"/>
                  </a:lnTo>
                  <a:lnTo>
                    <a:pt x="1076" y="1074517"/>
                  </a:lnTo>
                  <a:lnTo>
                    <a:pt x="0" y="102870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9876" y="1854200"/>
              <a:ext cx="2844800" cy="2743200"/>
            </a:xfrm>
            <a:custGeom>
              <a:avLst/>
              <a:gdLst/>
              <a:ahLst/>
              <a:cxnLst/>
              <a:rect l="l" t="t" r="r" b="b"/>
              <a:pathLst>
                <a:path w="2844800" h="2743200">
                  <a:moveTo>
                    <a:pt x="0" y="1371600"/>
                  </a:moveTo>
                  <a:lnTo>
                    <a:pt x="824" y="1324443"/>
                  </a:lnTo>
                  <a:lnTo>
                    <a:pt x="3281" y="1277687"/>
                  </a:lnTo>
                  <a:lnTo>
                    <a:pt x="7343" y="1231355"/>
                  </a:lnTo>
                  <a:lnTo>
                    <a:pt x="12983" y="1185473"/>
                  </a:lnTo>
                  <a:lnTo>
                    <a:pt x="20176" y="1140067"/>
                  </a:lnTo>
                  <a:lnTo>
                    <a:pt x="28895" y="1095162"/>
                  </a:lnTo>
                  <a:lnTo>
                    <a:pt x="39114" y="1050785"/>
                  </a:lnTo>
                  <a:lnTo>
                    <a:pt x="50805" y="1006960"/>
                  </a:lnTo>
                  <a:lnTo>
                    <a:pt x="63943" y="963712"/>
                  </a:lnTo>
                  <a:lnTo>
                    <a:pt x="78501" y="921069"/>
                  </a:lnTo>
                  <a:lnTo>
                    <a:pt x="94453" y="879054"/>
                  </a:lnTo>
                  <a:lnTo>
                    <a:pt x="111771" y="837693"/>
                  </a:lnTo>
                  <a:lnTo>
                    <a:pt x="130431" y="797013"/>
                  </a:lnTo>
                  <a:lnTo>
                    <a:pt x="150404" y="757039"/>
                  </a:lnTo>
                </a:path>
                <a:path w="2844800" h="2743200">
                  <a:moveTo>
                    <a:pt x="150404" y="757039"/>
                  </a:moveTo>
                  <a:lnTo>
                    <a:pt x="171665" y="717795"/>
                  </a:lnTo>
                  <a:lnTo>
                    <a:pt x="194187" y="679308"/>
                  </a:lnTo>
                  <a:lnTo>
                    <a:pt x="217944" y="641604"/>
                  </a:lnTo>
                  <a:lnTo>
                    <a:pt x="242909" y="604707"/>
                  </a:lnTo>
                  <a:lnTo>
                    <a:pt x="269056" y="568643"/>
                  </a:lnTo>
                  <a:lnTo>
                    <a:pt x="296359" y="533438"/>
                  </a:lnTo>
                  <a:lnTo>
                    <a:pt x="324790" y="499117"/>
                  </a:lnTo>
                  <a:lnTo>
                    <a:pt x="354323" y="465707"/>
                  </a:lnTo>
                  <a:lnTo>
                    <a:pt x="384932" y="433231"/>
                  </a:lnTo>
                  <a:lnTo>
                    <a:pt x="416591" y="401716"/>
                  </a:lnTo>
                  <a:lnTo>
                    <a:pt x="449273" y="371188"/>
                  </a:lnTo>
                  <a:lnTo>
                    <a:pt x="482951" y="341672"/>
                  </a:lnTo>
                  <a:lnTo>
                    <a:pt x="517599" y="313193"/>
                  </a:lnTo>
                  <a:lnTo>
                    <a:pt x="553191" y="285777"/>
                  </a:lnTo>
                  <a:lnTo>
                    <a:pt x="589700" y="259450"/>
                  </a:lnTo>
                  <a:lnTo>
                    <a:pt x="627099" y="234236"/>
                  </a:lnTo>
                  <a:lnTo>
                    <a:pt x="665363" y="210163"/>
                  </a:lnTo>
                  <a:lnTo>
                    <a:pt x="704464" y="187254"/>
                  </a:lnTo>
                  <a:lnTo>
                    <a:pt x="744376" y="165536"/>
                  </a:lnTo>
                  <a:lnTo>
                    <a:pt x="785073" y="145034"/>
                  </a:lnTo>
                  <a:lnTo>
                    <a:pt x="826528" y="125774"/>
                  </a:lnTo>
                  <a:lnTo>
                    <a:pt x="868715" y="107781"/>
                  </a:lnTo>
                  <a:lnTo>
                    <a:pt x="911607" y="91081"/>
                  </a:lnTo>
                  <a:lnTo>
                    <a:pt x="955178" y="75699"/>
                  </a:lnTo>
                  <a:lnTo>
                    <a:pt x="999402" y="61660"/>
                  </a:lnTo>
                  <a:lnTo>
                    <a:pt x="1044251" y="48992"/>
                  </a:lnTo>
                  <a:lnTo>
                    <a:pt x="1089700" y="37717"/>
                  </a:lnTo>
                  <a:lnTo>
                    <a:pt x="1135721" y="27864"/>
                  </a:lnTo>
                  <a:lnTo>
                    <a:pt x="1182289" y="19456"/>
                  </a:lnTo>
                  <a:lnTo>
                    <a:pt x="1229377" y="12520"/>
                  </a:lnTo>
                  <a:lnTo>
                    <a:pt x="1276959" y="7080"/>
                  </a:lnTo>
                  <a:lnTo>
                    <a:pt x="1325007" y="3164"/>
                  </a:lnTo>
                  <a:lnTo>
                    <a:pt x="1373496" y="795"/>
                  </a:lnTo>
                  <a:lnTo>
                    <a:pt x="1422400" y="0"/>
                  </a:lnTo>
                  <a:lnTo>
                    <a:pt x="1471295" y="795"/>
                  </a:lnTo>
                  <a:lnTo>
                    <a:pt x="1519777" y="3164"/>
                  </a:lnTo>
                  <a:lnTo>
                    <a:pt x="1567819" y="7080"/>
                  </a:lnTo>
                  <a:lnTo>
                    <a:pt x="1615395" y="12520"/>
                  </a:lnTo>
                  <a:lnTo>
                    <a:pt x="1662478" y="19456"/>
                  </a:lnTo>
                  <a:lnTo>
                    <a:pt x="1709041" y="27864"/>
                  </a:lnTo>
                  <a:lnTo>
                    <a:pt x="1755059" y="37717"/>
                  </a:lnTo>
                  <a:lnTo>
                    <a:pt x="1800504" y="48992"/>
                  </a:lnTo>
                  <a:lnTo>
                    <a:pt x="1845350" y="61660"/>
                  </a:lnTo>
                  <a:lnTo>
                    <a:pt x="1889571" y="75699"/>
                  </a:lnTo>
                  <a:lnTo>
                    <a:pt x="1933140" y="91081"/>
                  </a:lnTo>
                  <a:lnTo>
                    <a:pt x="1976030" y="107781"/>
                  </a:lnTo>
                  <a:lnTo>
                    <a:pt x="2018216" y="125774"/>
                  </a:lnTo>
                  <a:lnTo>
                    <a:pt x="2059670" y="145034"/>
                  </a:lnTo>
                  <a:lnTo>
                    <a:pt x="2100367" y="165536"/>
                  </a:lnTo>
                  <a:lnTo>
                    <a:pt x="2140279" y="187254"/>
                  </a:lnTo>
                  <a:lnTo>
                    <a:pt x="2179380" y="210163"/>
                  </a:lnTo>
                  <a:lnTo>
                    <a:pt x="2217644" y="234236"/>
                  </a:lnTo>
                  <a:lnTo>
                    <a:pt x="2255044" y="259450"/>
                  </a:lnTo>
                  <a:lnTo>
                    <a:pt x="2291554" y="285777"/>
                  </a:lnTo>
                  <a:lnTo>
                    <a:pt x="2327147" y="313193"/>
                  </a:lnTo>
                  <a:lnTo>
                    <a:pt x="2361797" y="341672"/>
                  </a:lnTo>
                  <a:lnTo>
                    <a:pt x="2395477" y="371188"/>
                  </a:lnTo>
                  <a:lnTo>
                    <a:pt x="2428160" y="401716"/>
                  </a:lnTo>
                  <a:lnTo>
                    <a:pt x="2459821" y="433231"/>
                  </a:lnTo>
                  <a:lnTo>
                    <a:pt x="2490433" y="465707"/>
                  </a:lnTo>
                  <a:lnTo>
                    <a:pt x="2519968" y="499117"/>
                  </a:lnTo>
                  <a:lnTo>
                    <a:pt x="2548402" y="533438"/>
                  </a:lnTo>
                  <a:lnTo>
                    <a:pt x="2575707" y="568643"/>
                  </a:lnTo>
                  <a:lnTo>
                    <a:pt x="2601856" y="604707"/>
                  </a:lnTo>
                  <a:lnTo>
                    <a:pt x="2626824" y="641604"/>
                  </a:lnTo>
                  <a:lnTo>
                    <a:pt x="2650584" y="679308"/>
                  </a:lnTo>
                  <a:lnTo>
                    <a:pt x="2673108" y="717795"/>
                  </a:lnTo>
                  <a:lnTo>
                    <a:pt x="2694372" y="757039"/>
                  </a:lnTo>
                  <a:lnTo>
                    <a:pt x="2714348" y="797013"/>
                  </a:lnTo>
                  <a:lnTo>
                    <a:pt x="2733010" y="837693"/>
                  </a:lnTo>
                  <a:lnTo>
                    <a:pt x="2750331" y="879054"/>
                  </a:lnTo>
                  <a:lnTo>
                    <a:pt x="2766285" y="921069"/>
                  </a:lnTo>
                  <a:lnTo>
                    <a:pt x="2780845" y="963712"/>
                  </a:lnTo>
                  <a:lnTo>
                    <a:pt x="2793985" y="1006960"/>
                  </a:lnTo>
                  <a:lnTo>
                    <a:pt x="2805678" y="1050785"/>
                  </a:lnTo>
                  <a:lnTo>
                    <a:pt x="2815898" y="1095162"/>
                  </a:lnTo>
                  <a:lnTo>
                    <a:pt x="2824619" y="1140067"/>
                  </a:lnTo>
                  <a:lnTo>
                    <a:pt x="2831813" y="1185473"/>
                  </a:lnTo>
                  <a:lnTo>
                    <a:pt x="2837455" y="1231355"/>
                  </a:lnTo>
                  <a:lnTo>
                    <a:pt x="2841518" y="1277687"/>
                  </a:lnTo>
                  <a:lnTo>
                    <a:pt x="2843975" y="1324443"/>
                  </a:lnTo>
                  <a:lnTo>
                    <a:pt x="2844800" y="1371600"/>
                  </a:lnTo>
                  <a:lnTo>
                    <a:pt x="2843975" y="1418756"/>
                  </a:lnTo>
                  <a:lnTo>
                    <a:pt x="2841518" y="1465512"/>
                  </a:lnTo>
                  <a:lnTo>
                    <a:pt x="2837455" y="1511844"/>
                  </a:lnTo>
                  <a:lnTo>
                    <a:pt x="2831813" y="1557726"/>
                  </a:lnTo>
                  <a:lnTo>
                    <a:pt x="2824619" y="1603132"/>
                  </a:lnTo>
                </a:path>
                <a:path w="2844800" h="2743200">
                  <a:moveTo>
                    <a:pt x="2824619" y="1603132"/>
                  </a:moveTo>
                  <a:lnTo>
                    <a:pt x="2815898" y="1648037"/>
                  </a:lnTo>
                  <a:lnTo>
                    <a:pt x="2805678" y="1692414"/>
                  </a:lnTo>
                </a:path>
                <a:path w="2844800" h="2743200">
                  <a:moveTo>
                    <a:pt x="2805678" y="1692414"/>
                  </a:moveTo>
                  <a:lnTo>
                    <a:pt x="2793985" y="1736239"/>
                  </a:lnTo>
                </a:path>
                <a:path w="2844800" h="2743200">
                  <a:moveTo>
                    <a:pt x="2793985" y="1736239"/>
                  </a:moveTo>
                  <a:lnTo>
                    <a:pt x="2780845" y="1779487"/>
                  </a:lnTo>
                  <a:lnTo>
                    <a:pt x="2766285" y="1822130"/>
                  </a:lnTo>
                  <a:lnTo>
                    <a:pt x="2750331" y="1864145"/>
                  </a:lnTo>
                  <a:lnTo>
                    <a:pt x="2733010" y="1905506"/>
                  </a:lnTo>
                  <a:lnTo>
                    <a:pt x="2714348" y="1946186"/>
                  </a:lnTo>
                  <a:lnTo>
                    <a:pt x="2694372" y="1986160"/>
                  </a:lnTo>
                  <a:lnTo>
                    <a:pt x="2673108" y="2025404"/>
                  </a:lnTo>
                  <a:lnTo>
                    <a:pt x="2650584" y="2063891"/>
                  </a:lnTo>
                  <a:lnTo>
                    <a:pt x="2626824" y="2101595"/>
                  </a:lnTo>
                  <a:lnTo>
                    <a:pt x="2601856" y="2138492"/>
                  </a:lnTo>
                  <a:lnTo>
                    <a:pt x="2575707" y="2174556"/>
                  </a:lnTo>
                  <a:lnTo>
                    <a:pt x="2548402" y="2209761"/>
                  </a:lnTo>
                  <a:lnTo>
                    <a:pt x="2519968" y="2244082"/>
                  </a:lnTo>
                  <a:lnTo>
                    <a:pt x="2490433" y="2277492"/>
                  </a:lnTo>
                  <a:lnTo>
                    <a:pt x="2459821" y="2309968"/>
                  </a:lnTo>
                  <a:lnTo>
                    <a:pt x="2428160" y="2341483"/>
                  </a:lnTo>
                  <a:lnTo>
                    <a:pt x="2395477" y="2372011"/>
                  </a:lnTo>
                  <a:lnTo>
                    <a:pt x="2361797" y="2401527"/>
                  </a:lnTo>
                  <a:lnTo>
                    <a:pt x="2327147" y="2430006"/>
                  </a:lnTo>
                  <a:lnTo>
                    <a:pt x="2291554" y="2457422"/>
                  </a:lnTo>
                  <a:lnTo>
                    <a:pt x="2255044" y="2483749"/>
                  </a:lnTo>
                  <a:lnTo>
                    <a:pt x="2217644" y="2508963"/>
                  </a:lnTo>
                  <a:lnTo>
                    <a:pt x="2179380" y="2533036"/>
                  </a:lnTo>
                  <a:lnTo>
                    <a:pt x="2140279" y="2555945"/>
                  </a:lnTo>
                  <a:lnTo>
                    <a:pt x="2100367" y="2577663"/>
                  </a:lnTo>
                  <a:lnTo>
                    <a:pt x="2059670" y="2598165"/>
                  </a:lnTo>
                  <a:lnTo>
                    <a:pt x="2018216" y="2617425"/>
                  </a:lnTo>
                  <a:lnTo>
                    <a:pt x="1976030" y="2635418"/>
                  </a:lnTo>
                  <a:lnTo>
                    <a:pt x="1933140" y="2652118"/>
                  </a:lnTo>
                  <a:lnTo>
                    <a:pt x="1889571" y="2667500"/>
                  </a:lnTo>
                  <a:lnTo>
                    <a:pt x="1845350" y="2681539"/>
                  </a:lnTo>
                  <a:lnTo>
                    <a:pt x="1800504" y="2694207"/>
                  </a:lnTo>
                  <a:lnTo>
                    <a:pt x="1755059" y="2705482"/>
                  </a:lnTo>
                  <a:lnTo>
                    <a:pt x="1709041" y="2715335"/>
                  </a:lnTo>
                  <a:lnTo>
                    <a:pt x="1662478" y="2723743"/>
                  </a:lnTo>
                  <a:lnTo>
                    <a:pt x="1615395" y="2730679"/>
                  </a:lnTo>
                  <a:lnTo>
                    <a:pt x="1567819" y="2736119"/>
                  </a:lnTo>
                  <a:lnTo>
                    <a:pt x="1519777" y="2740035"/>
                  </a:lnTo>
                  <a:lnTo>
                    <a:pt x="1471295" y="2742404"/>
                  </a:lnTo>
                  <a:lnTo>
                    <a:pt x="1422400" y="2743200"/>
                  </a:lnTo>
                  <a:lnTo>
                    <a:pt x="1373496" y="2742404"/>
                  </a:lnTo>
                  <a:lnTo>
                    <a:pt x="1325007" y="2740035"/>
                  </a:lnTo>
                  <a:lnTo>
                    <a:pt x="1276959" y="2736119"/>
                  </a:lnTo>
                  <a:lnTo>
                    <a:pt x="1229377" y="2730679"/>
                  </a:lnTo>
                  <a:lnTo>
                    <a:pt x="1182289" y="2723743"/>
                  </a:lnTo>
                  <a:lnTo>
                    <a:pt x="1135721" y="2715335"/>
                  </a:lnTo>
                  <a:lnTo>
                    <a:pt x="1089700" y="2705482"/>
                  </a:lnTo>
                  <a:lnTo>
                    <a:pt x="1044251" y="2694207"/>
                  </a:lnTo>
                  <a:lnTo>
                    <a:pt x="999402" y="2681539"/>
                  </a:lnTo>
                  <a:lnTo>
                    <a:pt x="955178" y="2667500"/>
                  </a:lnTo>
                  <a:lnTo>
                    <a:pt x="911607" y="2652118"/>
                  </a:lnTo>
                  <a:lnTo>
                    <a:pt x="868715" y="2635418"/>
                  </a:lnTo>
                  <a:lnTo>
                    <a:pt x="826528" y="2617425"/>
                  </a:lnTo>
                  <a:lnTo>
                    <a:pt x="785073" y="2598165"/>
                  </a:lnTo>
                  <a:lnTo>
                    <a:pt x="744376" y="2577663"/>
                  </a:lnTo>
                  <a:lnTo>
                    <a:pt x="704464" y="2555945"/>
                  </a:lnTo>
                  <a:lnTo>
                    <a:pt x="665363" y="2533036"/>
                  </a:lnTo>
                  <a:lnTo>
                    <a:pt x="627099" y="2508963"/>
                  </a:lnTo>
                  <a:lnTo>
                    <a:pt x="589700" y="2483749"/>
                  </a:lnTo>
                  <a:lnTo>
                    <a:pt x="553191" y="2457422"/>
                  </a:lnTo>
                  <a:lnTo>
                    <a:pt x="517599" y="2430006"/>
                  </a:lnTo>
                  <a:lnTo>
                    <a:pt x="482951" y="2401527"/>
                  </a:lnTo>
                  <a:lnTo>
                    <a:pt x="449273" y="2372011"/>
                  </a:lnTo>
                  <a:lnTo>
                    <a:pt x="416591" y="2341483"/>
                  </a:lnTo>
                  <a:lnTo>
                    <a:pt x="384932" y="2309968"/>
                  </a:lnTo>
                  <a:lnTo>
                    <a:pt x="354323" y="2277492"/>
                  </a:lnTo>
                  <a:lnTo>
                    <a:pt x="324790" y="2244082"/>
                  </a:lnTo>
                  <a:lnTo>
                    <a:pt x="296359" y="2209761"/>
                  </a:lnTo>
                  <a:lnTo>
                    <a:pt x="269056" y="2174556"/>
                  </a:lnTo>
                  <a:lnTo>
                    <a:pt x="242909" y="2138492"/>
                  </a:lnTo>
                  <a:lnTo>
                    <a:pt x="217944" y="2101595"/>
                  </a:lnTo>
                  <a:lnTo>
                    <a:pt x="194187" y="2063891"/>
                  </a:lnTo>
                  <a:lnTo>
                    <a:pt x="171665" y="2025404"/>
                  </a:lnTo>
                  <a:lnTo>
                    <a:pt x="150404" y="1986160"/>
                  </a:lnTo>
                  <a:lnTo>
                    <a:pt x="130431" y="1946186"/>
                  </a:lnTo>
                  <a:lnTo>
                    <a:pt x="111771" y="1905506"/>
                  </a:lnTo>
                  <a:lnTo>
                    <a:pt x="94453" y="1864145"/>
                  </a:lnTo>
                  <a:lnTo>
                    <a:pt x="78501" y="1822130"/>
                  </a:lnTo>
                  <a:lnTo>
                    <a:pt x="63943" y="1779487"/>
                  </a:lnTo>
                  <a:lnTo>
                    <a:pt x="50805" y="1736239"/>
                  </a:lnTo>
                  <a:lnTo>
                    <a:pt x="39114" y="1692414"/>
                  </a:lnTo>
                  <a:lnTo>
                    <a:pt x="28895" y="1648037"/>
                  </a:lnTo>
                  <a:lnTo>
                    <a:pt x="20176" y="1603132"/>
                  </a:lnTo>
                  <a:lnTo>
                    <a:pt x="12983" y="1557726"/>
                  </a:lnTo>
                  <a:lnTo>
                    <a:pt x="7343" y="1511844"/>
                  </a:lnTo>
                  <a:lnTo>
                    <a:pt x="3281" y="1465512"/>
                  </a:lnTo>
                  <a:lnTo>
                    <a:pt x="824" y="1418756"/>
                  </a:lnTo>
                  <a:lnTo>
                    <a:pt x="0" y="137160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60976" y="1625600"/>
              <a:ext cx="495300" cy="533400"/>
            </a:xfrm>
            <a:custGeom>
              <a:avLst/>
              <a:gdLst/>
              <a:ahLst/>
              <a:cxnLst/>
              <a:rect l="l" t="t" r="r" b="b"/>
              <a:pathLst>
                <a:path w="495300" h="533400">
                  <a:moveTo>
                    <a:pt x="0" y="266700"/>
                  </a:moveTo>
                  <a:lnTo>
                    <a:pt x="3989" y="218753"/>
                  </a:lnTo>
                  <a:lnTo>
                    <a:pt x="15492" y="173629"/>
                  </a:lnTo>
                  <a:lnTo>
                    <a:pt x="33810" y="132080"/>
                  </a:lnTo>
                  <a:lnTo>
                    <a:pt x="58242" y="94858"/>
                  </a:lnTo>
                  <a:lnTo>
                    <a:pt x="88089" y="62716"/>
                  </a:lnTo>
                  <a:lnTo>
                    <a:pt x="122653" y="36406"/>
                  </a:lnTo>
                  <a:lnTo>
                    <a:pt x="161234" y="16682"/>
                  </a:lnTo>
                  <a:lnTo>
                    <a:pt x="203133" y="4296"/>
                  </a:lnTo>
                  <a:lnTo>
                    <a:pt x="247650" y="0"/>
                  </a:lnTo>
                  <a:lnTo>
                    <a:pt x="292166" y="4296"/>
                  </a:lnTo>
                  <a:lnTo>
                    <a:pt x="334065" y="16682"/>
                  </a:lnTo>
                  <a:lnTo>
                    <a:pt x="372646" y="36406"/>
                  </a:lnTo>
                  <a:lnTo>
                    <a:pt x="407210" y="62716"/>
                  </a:lnTo>
                  <a:lnTo>
                    <a:pt x="437057" y="94858"/>
                  </a:lnTo>
                  <a:lnTo>
                    <a:pt x="461489" y="132079"/>
                  </a:lnTo>
                  <a:lnTo>
                    <a:pt x="479807" y="173629"/>
                  </a:lnTo>
                  <a:lnTo>
                    <a:pt x="491310" y="218753"/>
                  </a:lnTo>
                  <a:lnTo>
                    <a:pt x="495300" y="266700"/>
                  </a:lnTo>
                  <a:lnTo>
                    <a:pt x="491310" y="314646"/>
                  </a:lnTo>
                  <a:lnTo>
                    <a:pt x="479807" y="359770"/>
                  </a:lnTo>
                  <a:lnTo>
                    <a:pt x="461489" y="401319"/>
                  </a:lnTo>
                  <a:lnTo>
                    <a:pt x="437057" y="438541"/>
                  </a:lnTo>
                  <a:lnTo>
                    <a:pt x="407210" y="470683"/>
                  </a:lnTo>
                  <a:lnTo>
                    <a:pt x="372646" y="496993"/>
                  </a:lnTo>
                  <a:lnTo>
                    <a:pt x="334065" y="516717"/>
                  </a:lnTo>
                  <a:lnTo>
                    <a:pt x="292166" y="529103"/>
                  </a:lnTo>
                  <a:lnTo>
                    <a:pt x="247650" y="533400"/>
                  </a:lnTo>
                  <a:lnTo>
                    <a:pt x="203133" y="529103"/>
                  </a:lnTo>
                  <a:lnTo>
                    <a:pt x="161234" y="516717"/>
                  </a:lnTo>
                  <a:lnTo>
                    <a:pt x="122653" y="496993"/>
                  </a:lnTo>
                  <a:lnTo>
                    <a:pt x="88089" y="470683"/>
                  </a:lnTo>
                  <a:lnTo>
                    <a:pt x="58242" y="438541"/>
                  </a:lnTo>
                  <a:lnTo>
                    <a:pt x="33810" y="401320"/>
                  </a:lnTo>
                  <a:lnTo>
                    <a:pt x="15492" y="359770"/>
                  </a:lnTo>
                  <a:lnTo>
                    <a:pt x="3989" y="314646"/>
                  </a:lnTo>
                  <a:lnTo>
                    <a:pt x="0" y="266700"/>
                  </a:lnTo>
                </a:path>
              </a:pathLst>
            </a:custGeom>
            <a:ln w="25400">
              <a:solidFill>
                <a:srgbClr val="DBE7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75276" y="1739900"/>
              <a:ext cx="254000" cy="254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73183" y="1749307"/>
              <a:ext cx="235185" cy="23518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65375" y="1727200"/>
              <a:ext cx="3124200" cy="1905"/>
            </a:xfrm>
            <a:custGeom>
              <a:avLst/>
              <a:gdLst/>
              <a:ahLst/>
              <a:cxnLst/>
              <a:rect l="l" t="t" r="r" b="b"/>
              <a:pathLst>
                <a:path w="3124200" h="1905">
                  <a:moveTo>
                    <a:pt x="0" y="0"/>
                  </a:moveTo>
                  <a:lnTo>
                    <a:pt x="3124200" y="152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903978" y="3151759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522523" y="936625"/>
            <a:ext cx="6819900" cy="5502275"/>
            <a:chOff x="1522523" y="936625"/>
            <a:chExt cx="6819900" cy="5502275"/>
          </a:xfrm>
        </p:grpSpPr>
        <p:sp>
          <p:nvSpPr>
            <p:cNvPr id="11" name="object 11"/>
            <p:cNvSpPr/>
            <p:nvPr/>
          </p:nvSpPr>
          <p:spPr>
            <a:xfrm>
              <a:off x="4251809" y="6362687"/>
              <a:ext cx="1361440" cy="63500"/>
            </a:xfrm>
            <a:custGeom>
              <a:avLst/>
              <a:gdLst/>
              <a:ahLst/>
              <a:cxnLst/>
              <a:rect l="l" t="t" r="r" b="b"/>
              <a:pathLst>
                <a:path w="1361439" h="63500">
                  <a:moveTo>
                    <a:pt x="986626" y="50799"/>
                  </a:moveTo>
                  <a:lnTo>
                    <a:pt x="929662" y="55131"/>
                  </a:lnTo>
                  <a:lnTo>
                    <a:pt x="880222" y="58131"/>
                  </a:lnTo>
                  <a:lnTo>
                    <a:pt x="830593" y="60473"/>
                  </a:lnTo>
                  <a:lnTo>
                    <a:pt x="780778" y="62151"/>
                  </a:lnTo>
                  <a:lnTo>
                    <a:pt x="730784" y="63162"/>
                  </a:lnTo>
                  <a:lnTo>
                    <a:pt x="680615" y="63499"/>
                  </a:lnTo>
                  <a:lnTo>
                    <a:pt x="630443" y="63162"/>
                  </a:lnTo>
                  <a:lnTo>
                    <a:pt x="580446" y="62151"/>
                  </a:lnTo>
                  <a:lnTo>
                    <a:pt x="530629" y="60473"/>
                  </a:lnTo>
                  <a:lnTo>
                    <a:pt x="480996" y="58131"/>
                  </a:lnTo>
                  <a:lnTo>
                    <a:pt x="431554" y="55131"/>
                  </a:lnTo>
                  <a:lnTo>
                    <a:pt x="382306" y="51477"/>
                  </a:lnTo>
                  <a:lnTo>
                    <a:pt x="374586" y="50799"/>
                  </a:lnTo>
                </a:path>
                <a:path w="1361439" h="63500">
                  <a:moveTo>
                    <a:pt x="1112690" y="38099"/>
                  </a:moveTo>
                  <a:lnTo>
                    <a:pt x="1076792" y="42225"/>
                  </a:lnTo>
                  <a:lnTo>
                    <a:pt x="1027952" y="47173"/>
                  </a:lnTo>
                  <a:lnTo>
                    <a:pt x="986626" y="50799"/>
                  </a:lnTo>
                </a:path>
                <a:path w="1361439" h="63500">
                  <a:moveTo>
                    <a:pt x="374586" y="50799"/>
                  </a:moveTo>
                  <a:lnTo>
                    <a:pt x="333258" y="47173"/>
                  </a:lnTo>
                  <a:lnTo>
                    <a:pt x="284415" y="42225"/>
                  </a:lnTo>
                  <a:lnTo>
                    <a:pt x="248516" y="38099"/>
                  </a:lnTo>
                </a:path>
                <a:path w="1361439" h="63500">
                  <a:moveTo>
                    <a:pt x="1209083" y="25399"/>
                  </a:moveTo>
                  <a:lnTo>
                    <a:pt x="1173839" y="30412"/>
                  </a:lnTo>
                  <a:lnTo>
                    <a:pt x="1125423" y="36636"/>
                  </a:lnTo>
                  <a:lnTo>
                    <a:pt x="1112690" y="38099"/>
                  </a:lnTo>
                </a:path>
                <a:path w="1361439" h="63500">
                  <a:moveTo>
                    <a:pt x="248516" y="38099"/>
                  </a:moveTo>
                  <a:lnTo>
                    <a:pt x="235782" y="36636"/>
                  </a:lnTo>
                  <a:lnTo>
                    <a:pt x="187364" y="30412"/>
                  </a:lnTo>
                  <a:lnTo>
                    <a:pt x="152118" y="25399"/>
                  </a:lnTo>
                </a:path>
                <a:path w="1361439" h="63500">
                  <a:moveTo>
                    <a:pt x="1361195" y="0"/>
                  </a:moveTo>
                  <a:lnTo>
                    <a:pt x="1317750" y="7974"/>
                  </a:lnTo>
                  <a:lnTo>
                    <a:pt x="1270007" y="16076"/>
                  </a:lnTo>
                  <a:lnTo>
                    <a:pt x="1222036" y="23557"/>
                  </a:lnTo>
                  <a:lnTo>
                    <a:pt x="1209083" y="25399"/>
                  </a:lnTo>
                </a:path>
                <a:path w="1361439" h="63500">
                  <a:moveTo>
                    <a:pt x="152118" y="25399"/>
                  </a:moveTo>
                  <a:lnTo>
                    <a:pt x="139165" y="23557"/>
                  </a:lnTo>
                  <a:lnTo>
                    <a:pt x="91191" y="16076"/>
                  </a:lnTo>
                  <a:lnTo>
                    <a:pt x="43447" y="7974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52676" y="1885441"/>
              <a:ext cx="3149600" cy="1289685"/>
            </a:xfrm>
            <a:custGeom>
              <a:avLst/>
              <a:gdLst/>
              <a:ahLst/>
              <a:cxnLst/>
              <a:rect l="l" t="t" r="r" b="b"/>
              <a:pathLst>
                <a:path w="3149600" h="1289685">
                  <a:moveTo>
                    <a:pt x="3149600" y="1289558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35223" y="3269976"/>
              <a:ext cx="6794500" cy="3093085"/>
            </a:xfrm>
            <a:custGeom>
              <a:avLst/>
              <a:gdLst/>
              <a:ahLst/>
              <a:cxnLst/>
              <a:rect l="l" t="t" r="r" b="b"/>
              <a:pathLst>
                <a:path w="6794500" h="3093085">
                  <a:moveTo>
                    <a:pt x="6794405" y="0"/>
                  </a:moveTo>
                  <a:lnTo>
                    <a:pt x="6794089" y="40624"/>
                  </a:lnTo>
                  <a:lnTo>
                    <a:pt x="6793004" y="87163"/>
                  </a:lnTo>
                  <a:lnTo>
                    <a:pt x="6791201" y="133534"/>
                  </a:lnTo>
                  <a:lnTo>
                    <a:pt x="6788685" y="179733"/>
                  </a:lnTo>
                  <a:lnTo>
                    <a:pt x="6785462" y="225755"/>
                  </a:lnTo>
                  <a:lnTo>
                    <a:pt x="6781536" y="271596"/>
                  </a:lnTo>
                  <a:lnTo>
                    <a:pt x="6776912" y="317251"/>
                  </a:lnTo>
                  <a:lnTo>
                    <a:pt x="6771595" y="362716"/>
                  </a:lnTo>
                  <a:lnTo>
                    <a:pt x="6765591" y="407985"/>
                  </a:lnTo>
                  <a:lnTo>
                    <a:pt x="6758904" y="453054"/>
                  </a:lnTo>
                  <a:lnTo>
                    <a:pt x="6751540" y="497919"/>
                  </a:lnTo>
                  <a:lnTo>
                    <a:pt x="6743502" y="542575"/>
                  </a:lnTo>
                  <a:lnTo>
                    <a:pt x="6734797" y="587016"/>
                  </a:lnTo>
                  <a:lnTo>
                    <a:pt x="6725429" y="631240"/>
                  </a:lnTo>
                  <a:lnTo>
                    <a:pt x="6715403" y="675240"/>
                  </a:lnTo>
                  <a:lnTo>
                    <a:pt x="6704724" y="719013"/>
                  </a:lnTo>
                  <a:lnTo>
                    <a:pt x="6693398" y="762553"/>
                  </a:lnTo>
                  <a:lnTo>
                    <a:pt x="6681428" y="805856"/>
                  </a:lnTo>
                  <a:lnTo>
                    <a:pt x="6668821" y="848918"/>
                  </a:lnTo>
                  <a:lnTo>
                    <a:pt x="6655580" y="891733"/>
                  </a:lnTo>
                  <a:lnTo>
                    <a:pt x="6641712" y="934298"/>
                  </a:lnTo>
                  <a:lnTo>
                    <a:pt x="6627221" y="976607"/>
                  </a:lnTo>
                  <a:lnTo>
                    <a:pt x="6612111" y="1018656"/>
                  </a:lnTo>
                  <a:lnTo>
                    <a:pt x="6596389" y="1060440"/>
                  </a:lnTo>
                  <a:lnTo>
                    <a:pt x="6580058" y="1101955"/>
                  </a:lnTo>
                  <a:lnTo>
                    <a:pt x="6563125" y="1143195"/>
                  </a:lnTo>
                  <a:lnTo>
                    <a:pt x="6545593" y="1184158"/>
                  </a:lnTo>
                  <a:lnTo>
                    <a:pt x="6527469" y="1224836"/>
                  </a:lnTo>
                  <a:lnTo>
                    <a:pt x="6508756" y="1265227"/>
                  </a:lnTo>
                  <a:lnTo>
                    <a:pt x="6489460" y="1305325"/>
                  </a:lnTo>
                  <a:lnTo>
                    <a:pt x="6469586" y="1345126"/>
                  </a:lnTo>
                  <a:lnTo>
                    <a:pt x="6449138" y="1384626"/>
                  </a:lnTo>
                  <a:lnTo>
                    <a:pt x="6428123" y="1423818"/>
                  </a:lnTo>
                  <a:lnTo>
                    <a:pt x="6406544" y="1462700"/>
                  </a:lnTo>
                  <a:lnTo>
                    <a:pt x="6384407" y="1501266"/>
                  </a:lnTo>
                  <a:lnTo>
                    <a:pt x="6361716" y="1539511"/>
                  </a:lnTo>
                  <a:lnTo>
                    <a:pt x="6338478" y="1577432"/>
                  </a:lnTo>
                  <a:lnTo>
                    <a:pt x="6314696" y="1615022"/>
                  </a:lnTo>
                  <a:lnTo>
                    <a:pt x="6290376" y="1652279"/>
                  </a:lnTo>
                  <a:lnTo>
                    <a:pt x="6265522" y="1689197"/>
                  </a:lnTo>
                  <a:lnTo>
                    <a:pt x="6240140" y="1725771"/>
                  </a:lnTo>
                  <a:lnTo>
                    <a:pt x="6214235" y="1761997"/>
                  </a:lnTo>
                  <a:lnTo>
                    <a:pt x="6187811" y="1797870"/>
                  </a:lnTo>
                  <a:lnTo>
                    <a:pt x="6160874" y="1833385"/>
                  </a:lnTo>
                  <a:lnTo>
                    <a:pt x="6133428" y="1868539"/>
                  </a:lnTo>
                  <a:lnTo>
                    <a:pt x="6105479" y="1903326"/>
                  </a:lnTo>
                  <a:lnTo>
                    <a:pt x="6077031" y="1937741"/>
                  </a:lnTo>
                  <a:lnTo>
                    <a:pt x="6048090" y="1971781"/>
                  </a:lnTo>
                  <a:lnTo>
                    <a:pt x="6018660" y="2005440"/>
                  </a:lnTo>
                  <a:lnTo>
                    <a:pt x="5988747" y="2038713"/>
                  </a:lnTo>
                  <a:lnTo>
                    <a:pt x="5958355" y="2071597"/>
                  </a:lnTo>
                  <a:lnTo>
                    <a:pt x="5927490" y="2104086"/>
                  </a:lnTo>
                  <a:lnTo>
                    <a:pt x="5896156" y="2136176"/>
                  </a:lnTo>
                  <a:lnTo>
                    <a:pt x="5864358" y="2167863"/>
                  </a:lnTo>
                  <a:lnTo>
                    <a:pt x="5832101" y="2199140"/>
                  </a:lnTo>
                  <a:lnTo>
                    <a:pt x="5799391" y="2230005"/>
                  </a:lnTo>
                  <a:lnTo>
                    <a:pt x="5766233" y="2260452"/>
                  </a:lnTo>
                  <a:lnTo>
                    <a:pt x="5732630" y="2290477"/>
                  </a:lnTo>
                  <a:lnTo>
                    <a:pt x="5698589" y="2320075"/>
                  </a:lnTo>
                  <a:lnTo>
                    <a:pt x="5664114" y="2349241"/>
                  </a:lnTo>
                  <a:lnTo>
                    <a:pt x="5629210" y="2377971"/>
                  </a:lnTo>
                  <a:lnTo>
                    <a:pt x="5593883" y="2406260"/>
                  </a:lnTo>
                  <a:lnTo>
                    <a:pt x="5558136" y="2434104"/>
                  </a:lnTo>
                  <a:lnTo>
                    <a:pt x="5521976" y="2461497"/>
                  </a:lnTo>
                  <a:lnTo>
                    <a:pt x="5485407" y="2488436"/>
                  </a:lnTo>
                  <a:lnTo>
                    <a:pt x="5448434" y="2514916"/>
                  </a:lnTo>
                  <a:lnTo>
                    <a:pt x="5411062" y="2540931"/>
                  </a:lnTo>
                  <a:lnTo>
                    <a:pt x="5373296" y="2566478"/>
                  </a:lnTo>
                  <a:lnTo>
                    <a:pt x="5335141" y="2591551"/>
                  </a:lnTo>
                  <a:lnTo>
                    <a:pt x="5296603" y="2616146"/>
                  </a:lnTo>
                  <a:lnTo>
                    <a:pt x="5257685" y="2640259"/>
                  </a:lnTo>
                  <a:lnTo>
                    <a:pt x="5218393" y="2663885"/>
                  </a:lnTo>
                  <a:lnTo>
                    <a:pt x="5178732" y="2687019"/>
                  </a:lnTo>
                  <a:lnTo>
                    <a:pt x="5138708" y="2709656"/>
                  </a:lnTo>
                  <a:lnTo>
                    <a:pt x="5098324" y="2731792"/>
                  </a:lnTo>
                  <a:lnTo>
                    <a:pt x="5057586" y="2753423"/>
                  </a:lnTo>
                  <a:lnTo>
                    <a:pt x="5016499" y="2774543"/>
                  </a:lnTo>
                  <a:lnTo>
                    <a:pt x="4975067" y="2795148"/>
                  </a:lnTo>
                  <a:lnTo>
                    <a:pt x="4933297" y="2815234"/>
                  </a:lnTo>
                  <a:lnTo>
                    <a:pt x="4891193" y="2834795"/>
                  </a:lnTo>
                  <a:lnTo>
                    <a:pt x="4848759" y="2853827"/>
                  </a:lnTo>
                  <a:lnTo>
                    <a:pt x="4806001" y="2872326"/>
                  </a:lnTo>
                  <a:lnTo>
                    <a:pt x="4762924" y="2890287"/>
                  </a:lnTo>
                  <a:lnTo>
                    <a:pt x="4719532" y="2907705"/>
                  </a:lnTo>
                  <a:lnTo>
                    <a:pt x="4675832" y="2924575"/>
                  </a:lnTo>
                  <a:lnTo>
                    <a:pt x="4631827" y="2940893"/>
                  </a:lnTo>
                  <a:lnTo>
                    <a:pt x="4587522" y="2956655"/>
                  </a:lnTo>
                  <a:lnTo>
                    <a:pt x="4542924" y="2971855"/>
                  </a:lnTo>
                  <a:lnTo>
                    <a:pt x="4498036" y="2986489"/>
                  </a:lnTo>
                  <a:lnTo>
                    <a:pt x="4452863" y="3000553"/>
                  </a:lnTo>
                  <a:lnTo>
                    <a:pt x="4407411" y="3014041"/>
                  </a:lnTo>
                  <a:lnTo>
                    <a:pt x="4361685" y="3026950"/>
                  </a:lnTo>
                  <a:lnTo>
                    <a:pt x="4315690" y="3039274"/>
                  </a:lnTo>
                  <a:lnTo>
                    <a:pt x="4269429" y="3051009"/>
                  </a:lnTo>
                  <a:lnTo>
                    <a:pt x="4222910" y="3062150"/>
                  </a:lnTo>
                  <a:lnTo>
                    <a:pt x="4176136" y="3072693"/>
                  </a:lnTo>
                  <a:lnTo>
                    <a:pt x="4129112" y="3082632"/>
                  </a:lnTo>
                  <a:lnTo>
                    <a:pt x="4081844" y="3091964"/>
                  </a:lnTo>
                  <a:lnTo>
                    <a:pt x="4077782" y="3092710"/>
                  </a:lnTo>
                </a:path>
                <a:path w="6794500" h="3093085">
                  <a:moveTo>
                    <a:pt x="2716586" y="3092710"/>
                  </a:moveTo>
                  <a:lnTo>
                    <a:pt x="2665254" y="3082632"/>
                  </a:lnTo>
                  <a:lnTo>
                    <a:pt x="2618229" y="3072693"/>
                  </a:lnTo>
                  <a:lnTo>
                    <a:pt x="2571453" y="3062150"/>
                  </a:lnTo>
                  <a:lnTo>
                    <a:pt x="2524932" y="3051009"/>
                  </a:lnTo>
                  <a:lnTo>
                    <a:pt x="2478670" y="3039274"/>
                  </a:lnTo>
                  <a:lnTo>
                    <a:pt x="2432673" y="3026950"/>
                  </a:lnTo>
                  <a:lnTo>
                    <a:pt x="2386946" y="3014041"/>
                  </a:lnTo>
                  <a:lnTo>
                    <a:pt x="2341493" y="3000553"/>
                  </a:lnTo>
                  <a:lnTo>
                    <a:pt x="2296320" y="2986489"/>
                  </a:lnTo>
                  <a:lnTo>
                    <a:pt x="2251431" y="2971855"/>
                  </a:lnTo>
                  <a:lnTo>
                    <a:pt x="2206831" y="2956655"/>
                  </a:lnTo>
                  <a:lnTo>
                    <a:pt x="2162526" y="2940893"/>
                  </a:lnTo>
                  <a:lnTo>
                    <a:pt x="2118520" y="2924575"/>
                  </a:lnTo>
                  <a:lnTo>
                    <a:pt x="2074819" y="2907705"/>
                  </a:lnTo>
                  <a:lnTo>
                    <a:pt x="2031427" y="2890287"/>
                  </a:lnTo>
                  <a:lnTo>
                    <a:pt x="1988349" y="2872326"/>
                  </a:lnTo>
                  <a:lnTo>
                    <a:pt x="1945591" y="2853827"/>
                  </a:lnTo>
                  <a:lnTo>
                    <a:pt x="1903157" y="2834795"/>
                  </a:lnTo>
                  <a:lnTo>
                    <a:pt x="1861052" y="2815234"/>
                  </a:lnTo>
                  <a:lnTo>
                    <a:pt x="1819281" y="2795148"/>
                  </a:lnTo>
                  <a:lnTo>
                    <a:pt x="1777850" y="2774543"/>
                  </a:lnTo>
                  <a:lnTo>
                    <a:pt x="1736762" y="2753423"/>
                  </a:lnTo>
                  <a:lnTo>
                    <a:pt x="1696024" y="2731792"/>
                  </a:lnTo>
                  <a:lnTo>
                    <a:pt x="1655641" y="2709656"/>
                  </a:lnTo>
                  <a:lnTo>
                    <a:pt x="1615616" y="2687019"/>
                  </a:lnTo>
                  <a:lnTo>
                    <a:pt x="1575955" y="2663885"/>
                  </a:lnTo>
                  <a:lnTo>
                    <a:pt x="1536664" y="2640259"/>
                  </a:lnTo>
                  <a:lnTo>
                    <a:pt x="1497746" y="2616146"/>
                  </a:lnTo>
                  <a:lnTo>
                    <a:pt x="1459208" y="2591551"/>
                  </a:lnTo>
                  <a:lnTo>
                    <a:pt x="1421053" y="2566478"/>
                  </a:lnTo>
                  <a:lnTo>
                    <a:pt x="1383288" y="2540931"/>
                  </a:lnTo>
                  <a:lnTo>
                    <a:pt x="1345916" y="2514916"/>
                  </a:lnTo>
                  <a:lnTo>
                    <a:pt x="1308944" y="2488436"/>
                  </a:lnTo>
                  <a:lnTo>
                    <a:pt x="1272375" y="2461497"/>
                  </a:lnTo>
                  <a:lnTo>
                    <a:pt x="1236216" y="2434104"/>
                  </a:lnTo>
                  <a:lnTo>
                    <a:pt x="1200470" y="2406260"/>
                  </a:lnTo>
                  <a:lnTo>
                    <a:pt x="1165143" y="2377971"/>
                  </a:lnTo>
                  <a:lnTo>
                    <a:pt x="1130240" y="2349241"/>
                  </a:lnTo>
                  <a:lnTo>
                    <a:pt x="1095766" y="2320075"/>
                  </a:lnTo>
                  <a:lnTo>
                    <a:pt x="1061725" y="2290477"/>
                  </a:lnTo>
                  <a:lnTo>
                    <a:pt x="1028123" y="2260452"/>
                  </a:lnTo>
                  <a:lnTo>
                    <a:pt x="994966" y="2230005"/>
                  </a:lnTo>
                  <a:lnTo>
                    <a:pt x="962256" y="2199140"/>
                  </a:lnTo>
                  <a:lnTo>
                    <a:pt x="930001" y="2167863"/>
                  </a:lnTo>
                  <a:lnTo>
                    <a:pt x="898204" y="2136176"/>
                  </a:lnTo>
                  <a:lnTo>
                    <a:pt x="866871" y="2104086"/>
                  </a:lnTo>
                  <a:lnTo>
                    <a:pt x="836006" y="2071597"/>
                  </a:lnTo>
                  <a:lnTo>
                    <a:pt x="805616" y="2038713"/>
                  </a:lnTo>
                  <a:lnTo>
                    <a:pt x="775703" y="2005440"/>
                  </a:lnTo>
                  <a:lnTo>
                    <a:pt x="746275" y="1971781"/>
                  </a:lnTo>
                  <a:lnTo>
                    <a:pt x="717334" y="1937741"/>
                  </a:lnTo>
                  <a:lnTo>
                    <a:pt x="688888" y="1903326"/>
                  </a:lnTo>
                  <a:lnTo>
                    <a:pt x="660940" y="1868539"/>
                  </a:lnTo>
                  <a:lnTo>
                    <a:pt x="633495" y="1833385"/>
                  </a:lnTo>
                  <a:lnTo>
                    <a:pt x="606559" y="1797870"/>
                  </a:lnTo>
                  <a:lnTo>
                    <a:pt x="580136" y="1761997"/>
                  </a:lnTo>
                  <a:lnTo>
                    <a:pt x="554232" y="1725771"/>
                  </a:lnTo>
                  <a:lnTo>
                    <a:pt x="528851" y="1689197"/>
                  </a:lnTo>
                  <a:lnTo>
                    <a:pt x="503999" y="1652279"/>
                  </a:lnTo>
                  <a:lnTo>
                    <a:pt x="479680" y="1615022"/>
                  </a:lnTo>
                  <a:lnTo>
                    <a:pt x="455899" y="1577432"/>
                  </a:lnTo>
                  <a:lnTo>
                    <a:pt x="432661" y="1539511"/>
                  </a:lnTo>
                  <a:lnTo>
                    <a:pt x="409972" y="1501266"/>
                  </a:lnTo>
                  <a:lnTo>
                    <a:pt x="387836" y="1462700"/>
                  </a:lnTo>
                  <a:lnTo>
                    <a:pt x="366259" y="1423818"/>
                  </a:lnTo>
                  <a:lnTo>
                    <a:pt x="345244" y="1384626"/>
                  </a:lnTo>
                  <a:lnTo>
                    <a:pt x="324798" y="1345126"/>
                  </a:lnTo>
                  <a:lnTo>
                    <a:pt x="304925" y="1305325"/>
                  </a:lnTo>
                  <a:lnTo>
                    <a:pt x="285630" y="1265227"/>
                  </a:lnTo>
                  <a:lnTo>
                    <a:pt x="266918" y="1224836"/>
                  </a:lnTo>
                  <a:lnTo>
                    <a:pt x="248795" y="1184158"/>
                  </a:lnTo>
                  <a:lnTo>
                    <a:pt x="231264" y="1143195"/>
                  </a:lnTo>
                  <a:lnTo>
                    <a:pt x="214331" y="1101955"/>
                  </a:lnTo>
                  <a:lnTo>
                    <a:pt x="198002" y="1060440"/>
                  </a:lnTo>
                  <a:lnTo>
                    <a:pt x="182281" y="1018656"/>
                  </a:lnTo>
                  <a:lnTo>
                    <a:pt x="167172" y="976607"/>
                  </a:lnTo>
                  <a:lnTo>
                    <a:pt x="152682" y="934298"/>
                  </a:lnTo>
                  <a:lnTo>
                    <a:pt x="138814" y="891733"/>
                  </a:lnTo>
                  <a:lnTo>
                    <a:pt x="125575" y="848918"/>
                  </a:lnTo>
                  <a:lnTo>
                    <a:pt x="112968" y="805856"/>
                  </a:lnTo>
                  <a:lnTo>
                    <a:pt x="100999" y="762553"/>
                  </a:lnTo>
                  <a:lnTo>
                    <a:pt x="89674" y="719013"/>
                  </a:lnTo>
                  <a:lnTo>
                    <a:pt x="78996" y="675240"/>
                  </a:lnTo>
                  <a:lnTo>
                    <a:pt x="68970" y="631240"/>
                  </a:lnTo>
                  <a:lnTo>
                    <a:pt x="59603" y="587016"/>
                  </a:lnTo>
                  <a:lnTo>
                    <a:pt x="50898" y="542575"/>
                  </a:lnTo>
                  <a:lnTo>
                    <a:pt x="42862" y="497919"/>
                  </a:lnTo>
                  <a:lnTo>
                    <a:pt x="35497" y="453054"/>
                  </a:lnTo>
                  <a:lnTo>
                    <a:pt x="28811" y="407985"/>
                  </a:lnTo>
                  <a:lnTo>
                    <a:pt x="22807" y="362716"/>
                  </a:lnTo>
                  <a:lnTo>
                    <a:pt x="17491" y="317251"/>
                  </a:lnTo>
                  <a:lnTo>
                    <a:pt x="12868" y="271596"/>
                  </a:lnTo>
                  <a:lnTo>
                    <a:pt x="8942" y="225755"/>
                  </a:lnTo>
                  <a:lnTo>
                    <a:pt x="5719" y="179733"/>
                  </a:lnTo>
                  <a:lnTo>
                    <a:pt x="3204" y="133534"/>
                  </a:lnTo>
                  <a:lnTo>
                    <a:pt x="1401" y="87163"/>
                  </a:lnTo>
                  <a:lnTo>
                    <a:pt x="315" y="40624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89575" y="939800"/>
              <a:ext cx="2197100" cy="5410200"/>
            </a:xfrm>
            <a:custGeom>
              <a:avLst/>
              <a:gdLst/>
              <a:ahLst/>
              <a:cxnLst/>
              <a:rect l="l" t="t" r="r" b="b"/>
              <a:pathLst>
                <a:path w="2197100" h="5410200">
                  <a:moveTo>
                    <a:pt x="0" y="2222500"/>
                  </a:moveTo>
                  <a:lnTo>
                    <a:pt x="673100" y="5410174"/>
                  </a:lnTo>
                </a:path>
                <a:path w="2197100" h="5410200">
                  <a:moveTo>
                    <a:pt x="12700" y="2209800"/>
                  </a:moveTo>
                  <a:lnTo>
                    <a:pt x="2197100" y="0"/>
                  </a:lnTo>
                </a:path>
              </a:pathLst>
            </a:custGeom>
            <a:ln w="63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47876" y="3073400"/>
              <a:ext cx="3467100" cy="3276600"/>
            </a:xfrm>
            <a:custGeom>
              <a:avLst/>
              <a:gdLst/>
              <a:ahLst/>
              <a:cxnLst/>
              <a:rect l="l" t="t" r="r" b="b"/>
              <a:pathLst>
                <a:path w="3467100" h="3276600">
                  <a:moveTo>
                    <a:pt x="3467100" y="50800"/>
                  </a:moveTo>
                  <a:lnTo>
                    <a:pt x="762000" y="2209800"/>
                  </a:lnTo>
                </a:path>
                <a:path w="3467100" h="3276600">
                  <a:moveTo>
                    <a:pt x="3467100" y="50800"/>
                  </a:moveTo>
                  <a:lnTo>
                    <a:pt x="1828800" y="3047974"/>
                  </a:lnTo>
                </a:path>
                <a:path w="3467100" h="3276600">
                  <a:moveTo>
                    <a:pt x="3467100" y="50800"/>
                  </a:moveTo>
                  <a:lnTo>
                    <a:pt x="3060700" y="3276574"/>
                  </a:lnTo>
                </a:path>
                <a:path w="3467100" h="3276600">
                  <a:moveTo>
                    <a:pt x="3467100" y="50800"/>
                  </a:moveTo>
                  <a:lnTo>
                    <a:pt x="152400" y="1143000"/>
                  </a:lnTo>
                </a:path>
                <a:path w="3467100" h="3276600">
                  <a:moveTo>
                    <a:pt x="3467100" y="5080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30147" y="1715515"/>
            <a:ext cx="3905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57200" algn="l"/>
                <a:tab pos="3647440" algn="l"/>
              </a:tabLst>
            </a:pPr>
            <a:r>
              <a:rPr sz="1800" spc="-5" dirty="0">
                <a:latin typeface="Arial"/>
                <a:cs typeface="Arial"/>
              </a:rPr>
              <a:t>A1	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2700" baseline="6172" dirty="0">
                <a:latin typeface="Arial"/>
                <a:cs typeface="Arial"/>
              </a:rPr>
              <a:t>A</a:t>
            </a:r>
            <a:endParaRPr sz="2700" baseline="6172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65047" y="2910281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68374" y="409168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77973" y="515886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729476" y="1701800"/>
            <a:ext cx="1676400" cy="4267200"/>
          </a:xfrm>
          <a:custGeom>
            <a:avLst/>
            <a:gdLst/>
            <a:ahLst/>
            <a:cxnLst/>
            <a:rect l="l" t="t" r="r" b="b"/>
            <a:pathLst>
              <a:path w="1676400" h="4267200">
                <a:moveTo>
                  <a:pt x="1371600" y="2362200"/>
                </a:moveTo>
                <a:lnTo>
                  <a:pt x="1524000" y="2438400"/>
                </a:lnTo>
              </a:path>
              <a:path w="1676400" h="4267200">
                <a:moveTo>
                  <a:pt x="0" y="4114774"/>
                </a:moveTo>
                <a:lnTo>
                  <a:pt x="152400" y="4267174"/>
                </a:lnTo>
              </a:path>
              <a:path w="1676400" h="4267200">
                <a:moveTo>
                  <a:pt x="838200" y="3352800"/>
                </a:moveTo>
                <a:lnTo>
                  <a:pt x="1066800" y="3505200"/>
                </a:lnTo>
              </a:path>
              <a:path w="1676400" h="4267200">
                <a:moveTo>
                  <a:pt x="1143000" y="76200"/>
                </a:moveTo>
                <a:lnTo>
                  <a:pt x="1219200" y="0"/>
                </a:lnTo>
              </a:path>
              <a:path w="1676400" h="4267200">
                <a:moveTo>
                  <a:pt x="1524000" y="1141349"/>
                </a:moveTo>
                <a:lnTo>
                  <a:pt x="1676400" y="1143000"/>
                </a:lnTo>
              </a:path>
            </a:pathLst>
          </a:custGeom>
          <a:ln w="635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660263" y="5870244"/>
            <a:ext cx="1579880" cy="50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0015">
              <a:lnSpc>
                <a:spcPts val="188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1’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880"/>
              </a:lnSpc>
            </a:pPr>
            <a:r>
              <a:rPr sz="1800" spc="-5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01685" y="5031740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2’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09813" y="4015485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3’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09813" y="2719832"/>
            <a:ext cx="20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4’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05013" y="1576527"/>
            <a:ext cx="2019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5’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66558" y="662178"/>
            <a:ext cx="20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6’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544955" y="1457452"/>
            <a:ext cx="2901950" cy="2446020"/>
            <a:chOff x="1544955" y="1457452"/>
            <a:chExt cx="2901950" cy="2446020"/>
          </a:xfrm>
        </p:grpSpPr>
        <p:sp>
          <p:nvSpPr>
            <p:cNvPr id="28" name="object 28"/>
            <p:cNvSpPr/>
            <p:nvPr/>
          </p:nvSpPr>
          <p:spPr>
            <a:xfrm>
              <a:off x="4180966" y="1460627"/>
              <a:ext cx="262890" cy="508000"/>
            </a:xfrm>
            <a:custGeom>
              <a:avLst/>
              <a:gdLst/>
              <a:ahLst/>
              <a:cxnLst/>
              <a:rect l="l" t="t" r="r" b="b"/>
              <a:pathLst>
                <a:path w="262889" h="508000">
                  <a:moveTo>
                    <a:pt x="0" y="0"/>
                  </a:moveTo>
                  <a:lnTo>
                    <a:pt x="40274" y="33591"/>
                  </a:lnTo>
                  <a:lnTo>
                    <a:pt x="77477" y="69299"/>
                  </a:lnTo>
                  <a:lnTo>
                    <a:pt x="111525" y="106965"/>
                  </a:lnTo>
                  <a:lnTo>
                    <a:pt x="142338" y="146430"/>
                  </a:lnTo>
                  <a:lnTo>
                    <a:pt x="169833" y="187536"/>
                  </a:lnTo>
                  <a:lnTo>
                    <a:pt x="193928" y="230124"/>
                  </a:lnTo>
                  <a:lnTo>
                    <a:pt x="214542" y="274034"/>
                  </a:lnTo>
                  <a:lnTo>
                    <a:pt x="231591" y="319108"/>
                  </a:lnTo>
                  <a:lnTo>
                    <a:pt x="244994" y="365188"/>
                  </a:lnTo>
                  <a:lnTo>
                    <a:pt x="254670" y="412114"/>
                  </a:lnTo>
                  <a:lnTo>
                    <a:pt x="260535" y="459729"/>
                  </a:lnTo>
                  <a:lnTo>
                    <a:pt x="262509" y="50787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44955" y="1620012"/>
              <a:ext cx="2822575" cy="1459230"/>
            </a:xfrm>
            <a:custGeom>
              <a:avLst/>
              <a:gdLst/>
              <a:ahLst/>
              <a:cxnLst/>
              <a:rect l="l" t="t" r="r" b="b"/>
              <a:pathLst>
                <a:path w="2822575" h="1459230">
                  <a:moveTo>
                    <a:pt x="2787178" y="16395"/>
                  </a:moveTo>
                  <a:lnTo>
                    <a:pt x="0" y="1447673"/>
                  </a:lnTo>
                  <a:lnTo>
                    <a:pt x="5841" y="1458976"/>
                  </a:lnTo>
                  <a:lnTo>
                    <a:pt x="2793225" y="27592"/>
                  </a:lnTo>
                  <a:lnTo>
                    <a:pt x="2799938" y="17075"/>
                  </a:lnTo>
                  <a:lnTo>
                    <a:pt x="2787178" y="16395"/>
                  </a:lnTo>
                  <a:close/>
                </a:path>
                <a:path w="2822575" h="1459230">
                  <a:moveTo>
                    <a:pt x="2822321" y="5587"/>
                  </a:moveTo>
                  <a:lnTo>
                    <a:pt x="2808223" y="5587"/>
                  </a:lnTo>
                  <a:lnTo>
                    <a:pt x="2814066" y="16890"/>
                  </a:lnTo>
                  <a:lnTo>
                    <a:pt x="2793225" y="27592"/>
                  </a:lnTo>
                  <a:lnTo>
                    <a:pt x="2758312" y="82296"/>
                  </a:lnTo>
                  <a:lnTo>
                    <a:pt x="2756408" y="85216"/>
                  </a:lnTo>
                  <a:lnTo>
                    <a:pt x="2757297" y="89153"/>
                  </a:lnTo>
                  <a:lnTo>
                    <a:pt x="2760218" y="91059"/>
                  </a:lnTo>
                  <a:lnTo>
                    <a:pt x="2763139" y="92837"/>
                  </a:lnTo>
                  <a:lnTo>
                    <a:pt x="2767075" y="92075"/>
                  </a:lnTo>
                  <a:lnTo>
                    <a:pt x="2768981" y="89026"/>
                  </a:lnTo>
                  <a:lnTo>
                    <a:pt x="2822321" y="5587"/>
                  </a:lnTo>
                  <a:close/>
                </a:path>
                <a:path w="2822575" h="1459230">
                  <a:moveTo>
                    <a:pt x="2799938" y="17075"/>
                  </a:moveTo>
                  <a:lnTo>
                    <a:pt x="2793225" y="27592"/>
                  </a:lnTo>
                  <a:lnTo>
                    <a:pt x="2812582" y="17652"/>
                  </a:lnTo>
                  <a:lnTo>
                    <a:pt x="2810764" y="17652"/>
                  </a:lnTo>
                  <a:lnTo>
                    <a:pt x="2799938" y="17075"/>
                  </a:lnTo>
                  <a:close/>
                </a:path>
                <a:path w="2822575" h="1459230">
                  <a:moveTo>
                    <a:pt x="2805810" y="7874"/>
                  </a:moveTo>
                  <a:lnTo>
                    <a:pt x="2799938" y="17075"/>
                  </a:lnTo>
                  <a:lnTo>
                    <a:pt x="2810764" y="17652"/>
                  </a:lnTo>
                  <a:lnTo>
                    <a:pt x="2805810" y="7874"/>
                  </a:lnTo>
                  <a:close/>
                </a:path>
                <a:path w="2822575" h="1459230">
                  <a:moveTo>
                    <a:pt x="2809405" y="7874"/>
                  </a:moveTo>
                  <a:lnTo>
                    <a:pt x="2805810" y="7874"/>
                  </a:lnTo>
                  <a:lnTo>
                    <a:pt x="2810764" y="17652"/>
                  </a:lnTo>
                  <a:lnTo>
                    <a:pt x="2812582" y="17652"/>
                  </a:lnTo>
                  <a:lnTo>
                    <a:pt x="2814066" y="16890"/>
                  </a:lnTo>
                  <a:lnTo>
                    <a:pt x="2809405" y="7874"/>
                  </a:lnTo>
                  <a:close/>
                </a:path>
                <a:path w="2822575" h="1459230">
                  <a:moveTo>
                    <a:pt x="2808223" y="5587"/>
                  </a:moveTo>
                  <a:lnTo>
                    <a:pt x="2787178" y="16395"/>
                  </a:lnTo>
                  <a:lnTo>
                    <a:pt x="2799938" y="17075"/>
                  </a:lnTo>
                  <a:lnTo>
                    <a:pt x="2805810" y="7874"/>
                  </a:lnTo>
                  <a:lnTo>
                    <a:pt x="2809405" y="7874"/>
                  </a:lnTo>
                  <a:lnTo>
                    <a:pt x="2808223" y="5587"/>
                  </a:lnTo>
                  <a:close/>
                </a:path>
                <a:path w="2822575" h="1459230">
                  <a:moveTo>
                    <a:pt x="2719832" y="0"/>
                  </a:moveTo>
                  <a:lnTo>
                    <a:pt x="2716910" y="2666"/>
                  </a:lnTo>
                  <a:lnTo>
                    <a:pt x="2716657" y="6223"/>
                  </a:lnTo>
                  <a:lnTo>
                    <a:pt x="2716530" y="9778"/>
                  </a:lnTo>
                  <a:lnTo>
                    <a:pt x="2719197" y="12700"/>
                  </a:lnTo>
                  <a:lnTo>
                    <a:pt x="2722625" y="12953"/>
                  </a:lnTo>
                  <a:lnTo>
                    <a:pt x="2787178" y="16395"/>
                  </a:lnTo>
                  <a:lnTo>
                    <a:pt x="2808223" y="5587"/>
                  </a:lnTo>
                  <a:lnTo>
                    <a:pt x="2822321" y="5587"/>
                  </a:lnTo>
                  <a:lnTo>
                    <a:pt x="2723387" y="253"/>
                  </a:lnTo>
                  <a:lnTo>
                    <a:pt x="27198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37483" y="1718310"/>
              <a:ext cx="274320" cy="516890"/>
            </a:xfrm>
            <a:custGeom>
              <a:avLst/>
              <a:gdLst/>
              <a:ahLst/>
              <a:cxnLst/>
              <a:rect l="l" t="t" r="r" b="b"/>
              <a:pathLst>
                <a:path w="274320" h="516889">
                  <a:moveTo>
                    <a:pt x="0" y="0"/>
                  </a:moveTo>
                  <a:lnTo>
                    <a:pt x="41971" y="33759"/>
                  </a:lnTo>
                  <a:lnTo>
                    <a:pt x="80767" y="69773"/>
                  </a:lnTo>
                  <a:lnTo>
                    <a:pt x="116298" y="107874"/>
                  </a:lnTo>
                  <a:lnTo>
                    <a:pt x="148472" y="147893"/>
                  </a:lnTo>
                  <a:lnTo>
                    <a:pt x="177199" y="189662"/>
                  </a:lnTo>
                  <a:lnTo>
                    <a:pt x="202390" y="233013"/>
                  </a:lnTo>
                  <a:lnTo>
                    <a:pt x="223953" y="277776"/>
                  </a:lnTo>
                  <a:lnTo>
                    <a:pt x="241798" y="323784"/>
                  </a:lnTo>
                  <a:lnTo>
                    <a:pt x="255835" y="370867"/>
                  </a:lnTo>
                  <a:lnTo>
                    <a:pt x="265973" y="418858"/>
                  </a:lnTo>
                  <a:lnTo>
                    <a:pt x="272123" y="467589"/>
                  </a:lnTo>
                  <a:lnTo>
                    <a:pt x="274192" y="516889"/>
                  </a:lnTo>
                </a:path>
              </a:pathLst>
            </a:custGeom>
            <a:ln w="6350">
              <a:solidFill>
                <a:srgbClr val="DBE7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19453" y="1574673"/>
              <a:ext cx="2214880" cy="2328545"/>
            </a:xfrm>
            <a:custGeom>
              <a:avLst/>
              <a:gdLst/>
              <a:ahLst/>
              <a:cxnLst/>
              <a:rect l="l" t="t" r="r" b="b"/>
              <a:pathLst>
                <a:path w="2214879" h="2328545">
                  <a:moveTo>
                    <a:pt x="2197153" y="18253"/>
                  </a:moveTo>
                  <a:lnTo>
                    <a:pt x="2185049" y="21774"/>
                  </a:lnTo>
                  <a:lnTo>
                    <a:pt x="0" y="2319782"/>
                  </a:lnTo>
                  <a:lnTo>
                    <a:pt x="9271" y="2328545"/>
                  </a:lnTo>
                  <a:lnTo>
                    <a:pt x="2194221" y="30640"/>
                  </a:lnTo>
                  <a:lnTo>
                    <a:pt x="2197153" y="18253"/>
                  </a:lnTo>
                  <a:close/>
                </a:path>
                <a:path w="2214879" h="2328545">
                  <a:moveTo>
                    <a:pt x="2213356" y="4825"/>
                  </a:moveTo>
                  <a:lnTo>
                    <a:pt x="2201164" y="4825"/>
                  </a:lnTo>
                  <a:lnTo>
                    <a:pt x="2210435" y="13588"/>
                  </a:lnTo>
                  <a:lnTo>
                    <a:pt x="2194221" y="30640"/>
                  </a:lnTo>
                  <a:lnTo>
                    <a:pt x="2179320" y="93599"/>
                  </a:lnTo>
                  <a:lnTo>
                    <a:pt x="2178431" y="97027"/>
                  </a:lnTo>
                  <a:lnTo>
                    <a:pt x="2180590" y="100456"/>
                  </a:lnTo>
                  <a:lnTo>
                    <a:pt x="2187448" y="101980"/>
                  </a:lnTo>
                  <a:lnTo>
                    <a:pt x="2190877" y="99949"/>
                  </a:lnTo>
                  <a:lnTo>
                    <a:pt x="2191639" y="96519"/>
                  </a:lnTo>
                  <a:lnTo>
                    <a:pt x="2213356" y="4825"/>
                  </a:lnTo>
                  <a:close/>
                </a:path>
                <a:path w="2214879" h="2328545">
                  <a:moveTo>
                    <a:pt x="2214499" y="0"/>
                  </a:moveTo>
                  <a:lnTo>
                    <a:pt x="2119249" y="27686"/>
                  </a:lnTo>
                  <a:lnTo>
                    <a:pt x="2115947" y="28701"/>
                  </a:lnTo>
                  <a:lnTo>
                    <a:pt x="2113915" y="32130"/>
                  </a:lnTo>
                  <a:lnTo>
                    <a:pt x="2114931" y="35560"/>
                  </a:lnTo>
                  <a:lnTo>
                    <a:pt x="2115947" y="38862"/>
                  </a:lnTo>
                  <a:lnTo>
                    <a:pt x="2119503" y="40893"/>
                  </a:lnTo>
                  <a:lnTo>
                    <a:pt x="2122805" y="39877"/>
                  </a:lnTo>
                  <a:lnTo>
                    <a:pt x="2185049" y="21774"/>
                  </a:lnTo>
                  <a:lnTo>
                    <a:pt x="2201164" y="4825"/>
                  </a:lnTo>
                  <a:lnTo>
                    <a:pt x="2213356" y="4825"/>
                  </a:lnTo>
                  <a:lnTo>
                    <a:pt x="2214499" y="0"/>
                  </a:lnTo>
                  <a:close/>
                </a:path>
                <a:path w="2214879" h="2328545">
                  <a:moveTo>
                    <a:pt x="2204254" y="7747"/>
                  </a:moveTo>
                  <a:lnTo>
                    <a:pt x="2199640" y="7747"/>
                  </a:lnTo>
                  <a:lnTo>
                    <a:pt x="2207514" y="15239"/>
                  </a:lnTo>
                  <a:lnTo>
                    <a:pt x="2197153" y="18253"/>
                  </a:lnTo>
                  <a:lnTo>
                    <a:pt x="2194221" y="30640"/>
                  </a:lnTo>
                  <a:lnTo>
                    <a:pt x="2210435" y="13588"/>
                  </a:lnTo>
                  <a:lnTo>
                    <a:pt x="2204254" y="7747"/>
                  </a:lnTo>
                  <a:close/>
                </a:path>
                <a:path w="2214879" h="2328545">
                  <a:moveTo>
                    <a:pt x="2201164" y="4825"/>
                  </a:moveTo>
                  <a:lnTo>
                    <a:pt x="2185049" y="21774"/>
                  </a:lnTo>
                  <a:lnTo>
                    <a:pt x="2197153" y="18253"/>
                  </a:lnTo>
                  <a:lnTo>
                    <a:pt x="2199640" y="7747"/>
                  </a:lnTo>
                  <a:lnTo>
                    <a:pt x="2204254" y="7747"/>
                  </a:lnTo>
                  <a:lnTo>
                    <a:pt x="2201164" y="4825"/>
                  </a:lnTo>
                  <a:close/>
                </a:path>
                <a:path w="2214879" h="2328545">
                  <a:moveTo>
                    <a:pt x="2199640" y="7747"/>
                  </a:moveTo>
                  <a:lnTo>
                    <a:pt x="2197153" y="18253"/>
                  </a:lnTo>
                  <a:lnTo>
                    <a:pt x="2207514" y="15239"/>
                  </a:lnTo>
                  <a:lnTo>
                    <a:pt x="2199640" y="7747"/>
                  </a:lnTo>
                  <a:close/>
                </a:path>
              </a:pathLst>
            </a:custGeom>
            <a:solidFill>
              <a:srgbClr val="DBE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446778" y="188163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89578" y="218643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78714" y="26923"/>
            <a:ext cx="23996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 as </a:t>
            </a:r>
            <a:r>
              <a:rPr sz="1800" spc="-20" dirty="0">
                <a:latin typeface="Arial"/>
                <a:cs typeface="Arial"/>
              </a:rPr>
              <a:t>center, </a:t>
            </a:r>
            <a:r>
              <a:rPr sz="1800" dirty="0">
                <a:latin typeface="Arial"/>
                <a:cs typeface="Arial"/>
              </a:rPr>
              <a:t>AA1 = </a:t>
            </a:r>
            <a:r>
              <a:rPr sz="1800" spc="-5" dirty="0">
                <a:latin typeface="Arial"/>
                <a:cs typeface="Arial"/>
              </a:rPr>
              <a:t>120  </a:t>
            </a:r>
            <a:r>
              <a:rPr sz="1800" dirty="0">
                <a:latin typeface="Arial"/>
                <a:cs typeface="Arial"/>
              </a:rPr>
              <a:t>mm </a:t>
            </a:r>
            <a:r>
              <a:rPr sz="1800" spc="-5" dirty="0">
                <a:latin typeface="Arial"/>
                <a:cs typeface="Arial"/>
              </a:rPr>
              <a:t>as radius, make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an  arc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intersect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Prime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8714" y="850138"/>
            <a:ext cx="8404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391525" algn="l"/>
              </a:tabLst>
            </a:pPr>
            <a:r>
              <a:rPr sz="1800" spc="-5" dirty="0">
                <a:latin typeface="Arial"/>
                <a:cs typeface="Arial"/>
              </a:rPr>
              <a:t>circl</a:t>
            </a:r>
            <a:r>
              <a:rPr sz="1800" u="sng" spc="-5" dirty="0"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e</a:t>
            </a:r>
            <a:r>
              <a:rPr sz="1800" u="sng" spc="-40" dirty="0"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1800" u="sng" spc="-5" dirty="0"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at</a:t>
            </a:r>
            <a:r>
              <a:rPr sz="1800" u="sng" spc="-45" dirty="0"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1800" u="sng" spc="-5" dirty="0">
                <a:solidFill>
                  <a:srgbClr val="FF0000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1 </a:t>
            </a:r>
            <a:r>
              <a:rPr sz="1800" u="sng" dirty="0">
                <a:solidFill>
                  <a:srgbClr val="FF0000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	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                                                                                                         </a:t>
            </a:r>
            <a:r>
              <a:rPr sz="18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Similarly </a:t>
            </a:r>
            <a:r>
              <a:rPr sz="1800" dirty="0">
                <a:latin typeface="Arial"/>
                <a:cs typeface="Arial"/>
              </a:rPr>
              <a:t>fix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2 </a:t>
            </a:r>
            <a:r>
              <a:rPr sz="1800" dirty="0">
                <a:latin typeface="Arial"/>
                <a:cs typeface="Arial"/>
              </a:rPr>
              <a:t>&amp; </a:t>
            </a:r>
            <a:r>
              <a:rPr sz="1800" spc="-5" dirty="0">
                <a:latin typeface="Arial"/>
                <a:cs typeface="Arial"/>
              </a:rPr>
              <a:t>other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8714" y="1398778"/>
            <a:ext cx="633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-4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2071623" y="1071625"/>
            <a:ext cx="5162550" cy="4286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5871" y="1030351"/>
            <a:ext cx="79883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67305" algn="l"/>
                <a:tab pos="7974330" algn="l"/>
              </a:tabLst>
            </a:pPr>
            <a:r>
              <a:rPr sz="900" strike="sngStrike" dirty="0">
                <a:latin typeface="Arial"/>
                <a:cs typeface="Arial"/>
              </a:rPr>
              <a:t> 	[ </a:t>
            </a:r>
            <a:r>
              <a:rPr sz="900" strike="sngStrike" spc="-5" dirty="0">
                <a:latin typeface="Arial"/>
                <a:cs typeface="Arial"/>
              </a:rPr>
              <a:t>This </a:t>
            </a:r>
            <a:r>
              <a:rPr sz="900" strike="sngStrike" dirty="0">
                <a:latin typeface="Arial"/>
                <a:cs typeface="Arial"/>
              </a:rPr>
              <a:t>Figure </a:t>
            </a:r>
            <a:r>
              <a:rPr sz="900" strike="sngStrike" spc="-5" dirty="0">
                <a:latin typeface="Arial"/>
                <a:cs typeface="Arial"/>
              </a:rPr>
              <a:t>is </a:t>
            </a:r>
            <a:r>
              <a:rPr sz="900" strike="sngStrike" dirty="0">
                <a:latin typeface="Arial"/>
                <a:cs typeface="Arial"/>
              </a:rPr>
              <a:t>taken from </a:t>
            </a:r>
            <a:r>
              <a:rPr sz="900" strike="sngStrike" spc="-5" dirty="0">
                <a:latin typeface="Arial"/>
                <a:cs typeface="Arial"/>
              </a:rPr>
              <a:t>Book authored by R </a:t>
            </a:r>
            <a:r>
              <a:rPr sz="900" strike="sngStrike" dirty="0">
                <a:latin typeface="Arial"/>
                <a:cs typeface="Arial"/>
              </a:rPr>
              <a:t>S Khurmi</a:t>
            </a:r>
            <a:r>
              <a:rPr sz="900" strike="sngStrike" spc="-60" dirty="0">
                <a:latin typeface="Arial"/>
                <a:cs typeface="Arial"/>
              </a:rPr>
              <a:t> </a:t>
            </a:r>
            <a:r>
              <a:rPr sz="900" strike="sngStrike" dirty="0">
                <a:latin typeface="Arial"/>
                <a:cs typeface="Arial"/>
              </a:rPr>
              <a:t>]	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3268" y="5241112"/>
            <a:ext cx="780034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Arial"/>
                <a:cs typeface="Arial"/>
              </a:rPr>
              <a:t>Set </a:t>
            </a:r>
            <a:r>
              <a:rPr sz="2000" spc="-15" dirty="0">
                <a:latin typeface="Arial"/>
                <a:cs typeface="Arial"/>
              </a:rPr>
              <a:t>off </a:t>
            </a:r>
            <a:r>
              <a:rPr sz="2000" dirty="0">
                <a:latin typeface="Arial"/>
                <a:cs typeface="Arial"/>
              </a:rPr>
              <a:t>the distances 1B, 2C, 3D... 4L, 5M along the arcs drawn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equal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to 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distances as measured from the displacement</a:t>
            </a:r>
            <a:r>
              <a:rPr sz="2000" spc="-2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diagram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-4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44422"/>
            <a:ext cx="7806055" cy="37623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40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curve passing through the points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A, B, C....L,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M, N is known</a:t>
            </a:r>
            <a:r>
              <a:rPr sz="2000" spc="-3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as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r>
              <a:rPr sz="20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curve.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Now draw circles with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A, B,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D....L, M,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centre and</a:t>
            </a:r>
            <a:r>
              <a:rPr sz="2000" spc="1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radius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equal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radius of</a:t>
            </a:r>
            <a:r>
              <a:rPr sz="2000" spc="-1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roller.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41300" marR="469900" indent="-228600">
              <a:lnSpc>
                <a:spcPct val="110000"/>
              </a:lnSpc>
              <a:spcBef>
                <a:spcPts val="1500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Join the bottoms of the circles with a smooth curve as shown</a:t>
            </a:r>
            <a:r>
              <a:rPr sz="2000" spc="-2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in  Fig.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17406C"/>
              </a:buClr>
              <a:buFont typeface="Arial"/>
              <a:buChar char="•"/>
            </a:pPr>
            <a:endParaRPr sz="2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760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This is the required CAM</a:t>
            </a:r>
            <a:r>
              <a:rPr sz="2000" spc="-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profile.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54583"/>
            <a:ext cx="75717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14" dirty="0"/>
              <a:t>CAMS </a:t>
            </a:r>
            <a:r>
              <a:rPr sz="3200" spc="110" dirty="0"/>
              <a:t>WITH </a:t>
            </a:r>
            <a:r>
              <a:rPr sz="3200" spc="135" dirty="0"/>
              <a:t>SPECIFIED</a:t>
            </a:r>
            <a:r>
              <a:rPr sz="3200" spc="500" dirty="0"/>
              <a:t> </a:t>
            </a:r>
            <a:r>
              <a:rPr sz="3200" spc="120" dirty="0"/>
              <a:t>CONTOURS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688949" y="1244422"/>
            <a:ext cx="7806690" cy="2887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the previous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sessions,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we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have discussed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design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profile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a cam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when 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follower moves with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specified motion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-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the 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shape of the cam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profile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obtained </a:t>
            </a:r>
            <a:r>
              <a:rPr sz="2000" u="heavy" spc="-1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may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be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difficult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and costly </a:t>
            </a:r>
            <a:r>
              <a:rPr sz="2000" u="heavy" spc="-1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to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manufacture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1520"/>
              </a:spcBef>
            </a:pP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In actual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practice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cams with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specified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contours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(cam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profiles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consisting of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circular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arcs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 and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straight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lines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 preferred) are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assumed and then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motion of the follower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is</a:t>
            </a:r>
            <a:r>
              <a:rPr sz="2000" spc="-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determined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54583"/>
            <a:ext cx="75717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14" dirty="0"/>
              <a:t>CAMS </a:t>
            </a:r>
            <a:r>
              <a:rPr sz="3200" spc="110" dirty="0"/>
              <a:t>WITH </a:t>
            </a:r>
            <a:r>
              <a:rPr sz="3200" spc="135" dirty="0"/>
              <a:t>SPECIFIED</a:t>
            </a:r>
            <a:r>
              <a:rPr sz="3200" spc="500" dirty="0"/>
              <a:t> </a:t>
            </a:r>
            <a:r>
              <a:rPr sz="3200" spc="120" dirty="0"/>
              <a:t>CONTOURS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35940" y="1362557"/>
            <a:ext cx="4101465" cy="2551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flanks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  straight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tangential to 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base 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circle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and nose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circle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then the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known as a tangent</a:t>
            </a:r>
            <a:r>
              <a:rPr sz="2000" spc="-1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17406C"/>
              </a:buClr>
              <a:buFont typeface="Arial"/>
              <a:buChar char="•"/>
            </a:pPr>
            <a:endParaRPr sz="2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750"/>
              </a:spcBef>
              <a:buChar char="•"/>
              <a:tabLst>
                <a:tab pos="240665" algn="l"/>
                <a:tab pos="241300" algn="l"/>
                <a:tab pos="966469" algn="l"/>
                <a:tab pos="1393190" algn="l"/>
                <a:tab pos="2582545" algn="l"/>
                <a:tab pos="3065780" algn="l"/>
                <a:tab pos="3662679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U</a:t>
            </a:r>
            <a:r>
              <a:rPr sz="2000" spc="10" dirty="0">
                <a:solidFill>
                  <a:srgbClr val="17406C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ed	f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	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op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er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ting	t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h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	inlet	and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exhaust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valves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IC</a:t>
            </a:r>
            <a:r>
              <a:rPr sz="2000" spc="-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engines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81423" y="1285875"/>
            <a:ext cx="4022440" cy="37098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52008" y="5174741"/>
            <a:ext cx="29521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[ </a:t>
            </a:r>
            <a:r>
              <a:rPr sz="900" spc="-5" dirty="0">
                <a:latin typeface="Arial"/>
                <a:cs typeface="Arial"/>
              </a:rPr>
              <a:t>This </a:t>
            </a:r>
            <a:r>
              <a:rPr sz="900" dirty="0">
                <a:latin typeface="Arial"/>
                <a:cs typeface="Arial"/>
              </a:rPr>
              <a:t>Figure </a:t>
            </a:r>
            <a:r>
              <a:rPr sz="900" spc="-5" dirty="0">
                <a:latin typeface="Arial"/>
                <a:cs typeface="Arial"/>
              </a:rPr>
              <a:t>is </a:t>
            </a:r>
            <a:r>
              <a:rPr sz="900" dirty="0">
                <a:latin typeface="Arial"/>
                <a:cs typeface="Arial"/>
              </a:rPr>
              <a:t>taken from </a:t>
            </a:r>
            <a:r>
              <a:rPr sz="900" spc="-5" dirty="0">
                <a:latin typeface="Arial"/>
                <a:cs typeface="Arial"/>
              </a:rPr>
              <a:t>Book authored by R </a:t>
            </a:r>
            <a:r>
              <a:rPr sz="900" dirty="0">
                <a:latin typeface="Arial"/>
                <a:cs typeface="Arial"/>
              </a:rPr>
              <a:t>S Khurmi</a:t>
            </a:r>
            <a:r>
              <a:rPr sz="900" spc="-6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]</a:t>
            </a:r>
            <a:endParaRPr sz="9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02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/>
              <a:t>RADIUS </a:t>
            </a:r>
            <a:r>
              <a:rPr sz="3600" spc="70" dirty="0"/>
              <a:t>OF</a:t>
            </a:r>
            <a:r>
              <a:rPr sz="3600" spc="380" dirty="0"/>
              <a:t> </a:t>
            </a:r>
            <a:r>
              <a:rPr sz="3600" spc="65" dirty="0"/>
              <a:t>CURVATURE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362557"/>
            <a:ext cx="7960359" cy="373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mathematical property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of a function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No matter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how </a:t>
            </a:r>
            <a:r>
              <a:rPr sz="2000" spc="5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complicated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curve’s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shape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may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be,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nor how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high the degree of 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function,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it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will have always an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instantaneous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radius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curvature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at every point of the</a:t>
            </a:r>
            <a:r>
              <a:rPr sz="2000" spc="-1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curve.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17406C"/>
              </a:buClr>
              <a:buFont typeface="Arial"/>
              <a:buChar char="•"/>
            </a:pPr>
            <a:endParaRPr sz="2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750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When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they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wrapped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around</a:t>
            </a:r>
            <a:r>
              <a:rPr sz="2000" spc="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their</a:t>
            </a:r>
            <a:r>
              <a:rPr sz="2000" spc="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prime</a:t>
            </a:r>
            <a:r>
              <a:rPr sz="2000" spc="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or</a:t>
            </a:r>
            <a:r>
              <a:rPr sz="2000" spc="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base</a:t>
            </a:r>
            <a:r>
              <a:rPr sz="2000" spc="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circle,</a:t>
            </a:r>
            <a:r>
              <a:rPr sz="2000" spc="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they</a:t>
            </a:r>
            <a:r>
              <a:rPr sz="2000" spc="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may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be concave, convex or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flat</a:t>
            </a:r>
            <a:r>
              <a:rPr sz="2000" spc="-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portions.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739"/>
              </a:spcBef>
              <a:buClr>
                <a:srgbClr val="17406C"/>
              </a:buClr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Both,</a:t>
            </a:r>
            <a:r>
              <a:rPr sz="2000" spc="1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the</a:t>
            </a:r>
            <a:r>
              <a:rPr sz="2000" spc="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pressure</a:t>
            </a:r>
            <a:r>
              <a:rPr sz="2000" spc="1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angle</a:t>
            </a:r>
            <a:r>
              <a:rPr sz="2000" spc="1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and</a:t>
            </a:r>
            <a:r>
              <a:rPr sz="2000" spc="1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the</a:t>
            </a:r>
            <a:r>
              <a:rPr sz="2000" spc="1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radius</a:t>
            </a:r>
            <a:r>
              <a:rPr sz="2000" spc="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of</a:t>
            </a:r>
            <a:r>
              <a:rPr sz="2000" spc="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curvature</a:t>
            </a:r>
            <a:r>
              <a:rPr sz="2000" spc="1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will</a:t>
            </a:r>
            <a:r>
              <a:rPr sz="2000" spc="1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dictate</a:t>
            </a:r>
            <a:r>
              <a:rPr sz="2000" spc="1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minimum size of the cam and they must be</a:t>
            </a:r>
            <a:r>
              <a:rPr sz="2000" spc="-2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AF50"/>
                </a:solidFill>
                <a:latin typeface="Arial"/>
                <a:cs typeface="Arial"/>
              </a:rPr>
              <a:t>checked.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02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/>
              <a:t>RADIUS </a:t>
            </a:r>
            <a:r>
              <a:rPr sz="3600" spc="70" dirty="0"/>
              <a:t>OF</a:t>
            </a:r>
            <a:r>
              <a:rPr sz="3600" spc="380" dirty="0"/>
              <a:t> </a:t>
            </a:r>
            <a:r>
              <a:rPr sz="3600" spc="65" dirty="0"/>
              <a:t>CURVATURE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293014" y="1240027"/>
            <a:ext cx="5702935" cy="3826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715" indent="-2286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Undercutting: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roller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follower radius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17406C"/>
                </a:solidFill>
                <a:latin typeface="Arial"/>
                <a:cs typeface="Arial"/>
              </a:rPr>
              <a:t>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larger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than 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smallest positive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(convex)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local  radius. No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sharp corners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acceptable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  design.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7406C"/>
              </a:buClr>
              <a:buFont typeface="Arial"/>
              <a:buChar char="•"/>
            </a:pPr>
            <a:endParaRPr sz="2650">
              <a:latin typeface="Arial"/>
              <a:cs typeface="Arial"/>
            </a:endParaRPr>
          </a:p>
          <a:p>
            <a:pPr marL="241300" marR="5080" indent="-228600" algn="just">
              <a:lnSpc>
                <a:spcPct val="100000"/>
              </a:lnSpc>
              <a:buClr>
                <a:srgbClr val="17406C"/>
              </a:buClr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The golden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rule is to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keep the absolute value of  the minimum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radius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curvature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cam  pitch curve </a:t>
            </a:r>
            <a:r>
              <a:rPr sz="2000" spc="-10" dirty="0">
                <a:solidFill>
                  <a:srgbClr val="00AF50"/>
                </a:solidFill>
                <a:latin typeface="Arial"/>
                <a:cs typeface="Arial"/>
              </a:rPr>
              <a:t>at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least 2 or 3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times large </a:t>
            </a:r>
            <a:r>
              <a:rPr sz="2000" spc="-10" dirty="0">
                <a:solidFill>
                  <a:srgbClr val="00AF50"/>
                </a:solidFill>
                <a:latin typeface="Arial"/>
                <a:cs typeface="Arial"/>
              </a:rPr>
              <a:t>as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the  radius of the</a:t>
            </a:r>
            <a:r>
              <a:rPr sz="2000" spc="-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Arial"/>
                <a:cs typeface="Arial"/>
              </a:rPr>
              <a:t>follower.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7406C"/>
              </a:buClr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241300" marR="5715" indent="-228600" algn="just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Radius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curvature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can not be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negative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for a  flat-faced</a:t>
            </a:r>
            <a:r>
              <a:rPr sz="2000" spc="-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follower.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78652" y="1714500"/>
            <a:ext cx="3022473" cy="3248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522859"/>
            <a:ext cx="69621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20" dirty="0"/>
              <a:t>MANUFACTURING</a:t>
            </a:r>
            <a:r>
              <a:rPr sz="2800" spc="270" dirty="0"/>
              <a:t> </a:t>
            </a:r>
            <a:r>
              <a:rPr sz="2800" spc="114" dirty="0"/>
              <a:t>CONSIDERATIONS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6218682" y="1071829"/>
            <a:ext cx="2277110" cy="6965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340"/>
              </a:spcBef>
              <a:tabLst>
                <a:tab pos="1012190" algn="l"/>
                <a:tab pos="1713230" algn="l"/>
              </a:tabLst>
            </a:pPr>
            <a:r>
              <a:rPr sz="2000" b="1" spc="-5" dirty="0">
                <a:solidFill>
                  <a:srgbClr val="17406C"/>
                </a:solidFill>
                <a:latin typeface="Arial"/>
                <a:cs typeface="Arial"/>
              </a:rPr>
              <a:t>steels,	cast	</a:t>
            </a:r>
            <a:r>
              <a:rPr sz="2000" b="1" spc="-10" dirty="0">
                <a:solidFill>
                  <a:srgbClr val="17406C"/>
                </a:solidFill>
                <a:latin typeface="Arial"/>
                <a:cs typeface="Arial"/>
              </a:rPr>
              <a:t>iron.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cams (low load</a:t>
            </a:r>
            <a:r>
              <a:rPr sz="2000" spc="3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071829"/>
            <a:ext cx="553339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17406C"/>
                </a:solidFill>
                <a:latin typeface="Arial"/>
                <a:cs typeface="Arial"/>
              </a:rPr>
              <a:t>Materials: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Hard </a:t>
            </a:r>
            <a:r>
              <a:rPr sz="2000" b="1" spc="-10" dirty="0">
                <a:solidFill>
                  <a:srgbClr val="17406C"/>
                </a:solidFill>
                <a:latin typeface="Arial"/>
                <a:cs typeface="Arial"/>
              </a:rPr>
              <a:t>materials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as high carbon 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Sometimes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made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brass, bronze and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plastic  low speed</a:t>
            </a:r>
            <a:r>
              <a:rPr sz="2000" spc="-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applications).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557982"/>
            <a:ext cx="7959090" cy="2852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100"/>
              </a:spcBef>
            </a:pP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Production process: </a:t>
            </a:r>
            <a:r>
              <a:rPr sz="2000" b="1" spc="-5" dirty="0">
                <a:solidFill>
                  <a:srgbClr val="17406C"/>
                </a:solidFill>
                <a:latin typeface="Arial"/>
                <a:cs typeface="Arial"/>
              </a:rPr>
              <a:t>rotating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cutters. </a:t>
            </a:r>
            <a:r>
              <a:rPr sz="2000" b="1" spc="-5" dirty="0">
                <a:solidFill>
                  <a:srgbClr val="17406C"/>
                </a:solidFill>
                <a:latin typeface="Arial"/>
                <a:cs typeface="Arial"/>
              </a:rPr>
              <a:t>Numerical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control  </a:t>
            </a:r>
            <a:r>
              <a:rPr sz="2000" b="1" spc="-20" dirty="0">
                <a:solidFill>
                  <a:srgbClr val="17406C"/>
                </a:solidFill>
                <a:latin typeface="Arial"/>
                <a:cs typeface="Arial"/>
              </a:rPr>
              <a:t>machinery. 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For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better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finishing, the cam can be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ground after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milling  away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most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unneeded material.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Heat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treatments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are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usually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required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get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sufficient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hardness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prevent rapid</a:t>
            </a:r>
            <a:r>
              <a:rPr sz="2000" spc="-1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wear.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5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</a:pPr>
            <a:r>
              <a:rPr sz="2000" b="1" spc="-5" dirty="0">
                <a:solidFill>
                  <a:srgbClr val="17406C"/>
                </a:solidFill>
                <a:latin typeface="Arial"/>
                <a:cs typeface="Arial"/>
              </a:rPr>
              <a:t>Geometric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generation: actual </a:t>
            </a:r>
            <a:r>
              <a:rPr sz="2000" b="1" spc="-5" dirty="0">
                <a:solidFill>
                  <a:srgbClr val="17406C"/>
                </a:solidFill>
                <a:latin typeface="Arial"/>
                <a:cs typeface="Arial"/>
              </a:rPr>
              <a:t>geometries are 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far from been 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perfect.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Cycloidal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function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can be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generated. </a:t>
            </a:r>
            <a:r>
              <a:rPr sz="2000" spc="-30" dirty="0">
                <a:solidFill>
                  <a:srgbClr val="17406C"/>
                </a:solidFill>
                <a:latin typeface="Arial"/>
                <a:cs typeface="Arial"/>
              </a:rPr>
              <a:t>Very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few other curves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3" name="object 7"/>
          <p:cNvSpPr txBox="1">
            <a:spLocks/>
          </p:cNvSpPr>
          <p:nvPr/>
        </p:nvSpPr>
        <p:spPr>
          <a:xfrm>
            <a:off x="838200" y="2362200"/>
            <a:ext cx="7477759" cy="1038104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ts val="7130"/>
              </a:lnSpc>
              <a:spcBef>
                <a:spcPts val="994"/>
              </a:spcBef>
              <a:spcAft>
                <a:spcPts val="0"/>
              </a:spcAft>
              <a:buClrTx/>
              <a:buSzTx/>
              <a:buFontTx/>
              <a:buNone/>
              <a:tabLst>
                <a:tab pos="6224905" algn="l"/>
              </a:tabLst>
              <a:defRPr/>
            </a:pPr>
            <a:r>
              <a:rPr lang="en-US" sz="6600" b="1" spc="585" dirty="0" smtClean="0">
                <a:solidFill>
                  <a:srgbClr val="17406C"/>
                </a:solidFill>
                <a:latin typeface="Arial"/>
                <a:ea typeface="+mj-ea"/>
                <a:cs typeface="Arial"/>
              </a:rPr>
              <a:t>UNIT-V</a:t>
            </a:r>
            <a:endParaRPr lang="en-US" sz="6600" b="1" spc="585" dirty="0">
              <a:solidFill>
                <a:srgbClr val="17406C"/>
              </a:solidFill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81660"/>
            <a:ext cx="73177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20" dirty="0">
                <a:solidFill>
                  <a:srgbClr val="009DD9"/>
                </a:solidFill>
              </a:rPr>
              <a:t>POWER </a:t>
            </a:r>
            <a:r>
              <a:rPr sz="3200" spc="135" dirty="0">
                <a:solidFill>
                  <a:srgbClr val="009DD9"/>
                </a:solidFill>
              </a:rPr>
              <a:t>TRANSMISSION</a:t>
            </a:r>
            <a:r>
              <a:rPr sz="3200" spc="330" dirty="0">
                <a:solidFill>
                  <a:srgbClr val="009DD9"/>
                </a:solidFill>
              </a:rPr>
              <a:t> </a:t>
            </a:r>
            <a:r>
              <a:rPr sz="3200" spc="130" dirty="0">
                <a:solidFill>
                  <a:srgbClr val="009DD9"/>
                </a:solidFill>
              </a:rPr>
              <a:t>SYSTEMS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688949" y="1668881"/>
            <a:ext cx="1931035" cy="6959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Belt/Rope</a:t>
            </a:r>
            <a:r>
              <a:rPr sz="2000" spc="-1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Drives</a:t>
            </a:r>
            <a:endParaRPr sz="20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shafts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04541" y="1698751"/>
            <a:ext cx="37953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0715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-	Large center distance of</a:t>
            </a:r>
            <a:r>
              <a:rPr sz="2000" spc="-1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949" y="2853004"/>
            <a:ext cx="1811020" cy="6965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Chain</a:t>
            </a:r>
            <a:r>
              <a:rPr sz="2000" spc="-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Drives</a:t>
            </a:r>
            <a:endParaRPr sz="20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-10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shafts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72536" y="2882849"/>
            <a:ext cx="36614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72465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-	Medium center distance</a:t>
            </a:r>
            <a:r>
              <a:rPr sz="2000" spc="-1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949" y="4037533"/>
            <a:ext cx="1390650" cy="6965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R="15240" algn="r">
              <a:lnSpc>
                <a:spcPct val="100000"/>
              </a:lnSpc>
              <a:spcBef>
                <a:spcPts val="3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Gear</a:t>
            </a:r>
            <a:r>
              <a:rPr sz="2000" spc="-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Drives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h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af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40532" y="4067378"/>
            <a:ext cx="38487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485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-	Small center distance of</a:t>
            </a:r>
            <a:r>
              <a:rPr sz="2000" spc="-1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8640" y="296652"/>
            <a:ext cx="1705610" cy="51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79"/>
              </a:lnSpc>
            </a:pPr>
            <a:r>
              <a:rPr sz="3600" b="1" spc="145" dirty="0">
                <a:solidFill>
                  <a:srgbClr val="17406C"/>
                </a:solidFill>
                <a:latin typeface="Arial"/>
                <a:cs typeface="Arial"/>
              </a:rPr>
              <a:t>G</a:t>
            </a:r>
            <a:r>
              <a:rPr sz="3600" b="1" spc="150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3600" b="1" spc="155" dirty="0">
                <a:solidFill>
                  <a:srgbClr val="17406C"/>
                </a:solidFill>
                <a:latin typeface="Arial"/>
                <a:cs typeface="Arial"/>
              </a:rPr>
              <a:t>AR</a:t>
            </a:r>
            <a:r>
              <a:rPr sz="3600" b="1" dirty="0">
                <a:solidFill>
                  <a:srgbClr val="17406C"/>
                </a:solidFill>
                <a:latin typeface="Arial"/>
                <a:cs typeface="Arial"/>
              </a:rPr>
              <a:t>S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2475" y="3362325"/>
            <a:ext cx="2066925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4939" y="5099430"/>
            <a:ext cx="570801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when </a:t>
            </a: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tangential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force </a:t>
            </a:r>
            <a:r>
              <a:rPr sz="2000" dirty="0">
                <a:latin typeface="Times New Roman"/>
                <a:cs typeface="Times New Roman"/>
              </a:rPr>
              <a:t>(</a:t>
            </a:r>
            <a:r>
              <a:rPr sz="2000" i="1" dirty="0">
                <a:latin typeface="Times New Roman"/>
                <a:cs typeface="Times New Roman"/>
              </a:rPr>
              <a:t>P)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exceeds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the frictional 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resistance </a:t>
            </a:r>
            <a:r>
              <a:rPr sz="2000" i="1" spc="-10" dirty="0">
                <a:latin typeface="Times New Roman"/>
                <a:cs typeface="Times New Roman"/>
              </a:rPr>
              <a:t>(F), </a:t>
            </a: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slipping </a:t>
            </a:r>
            <a:r>
              <a:rPr sz="2000" i="1" spc="-5" dirty="0">
                <a:latin typeface="Times New Roman"/>
                <a:cs typeface="Times New Roman"/>
              </a:rPr>
              <a:t>will </a:t>
            </a:r>
            <a:r>
              <a:rPr sz="2000" i="1" spc="-10" dirty="0">
                <a:latin typeface="Times New Roman"/>
                <a:cs typeface="Times New Roman"/>
              </a:rPr>
              <a:t>take </a:t>
            </a:r>
            <a:r>
              <a:rPr sz="2000" i="1" dirty="0">
                <a:latin typeface="Times New Roman"/>
                <a:cs typeface="Times New Roman"/>
              </a:rPr>
              <a:t>place </a:t>
            </a:r>
            <a:r>
              <a:rPr sz="2000" i="1" spc="-5" dirty="0">
                <a:latin typeface="Times New Roman"/>
                <a:cs typeface="Times New Roman"/>
              </a:rPr>
              <a:t>between </a:t>
            </a:r>
            <a:r>
              <a:rPr sz="2000" i="1" dirty="0">
                <a:latin typeface="Times New Roman"/>
                <a:cs typeface="Times New Roman"/>
              </a:rPr>
              <a:t>the </a:t>
            </a:r>
            <a:r>
              <a:rPr sz="2000" i="1" spc="-10" dirty="0">
                <a:latin typeface="Times New Roman"/>
                <a:cs typeface="Times New Roman"/>
              </a:rPr>
              <a:t>two  </a:t>
            </a:r>
            <a:r>
              <a:rPr sz="2000" dirty="0">
                <a:latin typeface="Times New Roman"/>
                <a:cs typeface="Times New Roman"/>
              </a:rPr>
              <a:t>wheels. Thus the </a:t>
            </a:r>
            <a:r>
              <a:rPr sz="2000" spc="-5" dirty="0">
                <a:latin typeface="Times New Roman"/>
                <a:cs typeface="Times New Roman"/>
              </a:rPr>
              <a:t>friction </a:t>
            </a:r>
            <a:r>
              <a:rPr sz="2000" dirty="0">
                <a:latin typeface="Times New Roman"/>
                <a:cs typeface="Times New Roman"/>
              </a:rPr>
              <a:t>drive </a:t>
            </a:r>
            <a:r>
              <a:rPr sz="2000" spc="-5" dirty="0">
                <a:latin typeface="Times New Roman"/>
                <a:cs typeface="Times New Roman"/>
              </a:rPr>
              <a:t>is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 positive</a:t>
            </a:r>
            <a:r>
              <a:rPr sz="2000" u="sng" spc="-2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drive.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65126" y="4207693"/>
            <a:ext cx="2191168" cy="1038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304800" y="133350"/>
            <a:ext cx="8463915" cy="4843145"/>
            <a:chOff x="304800" y="133350"/>
            <a:chExt cx="8463915" cy="4843145"/>
          </a:xfrm>
        </p:grpSpPr>
        <p:sp>
          <p:nvSpPr>
            <p:cNvPr id="11" name="object 11"/>
            <p:cNvSpPr/>
            <p:nvPr/>
          </p:nvSpPr>
          <p:spPr>
            <a:xfrm>
              <a:off x="304800" y="133350"/>
              <a:ext cx="3143250" cy="3143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57800" y="381000"/>
              <a:ext cx="3510915" cy="36957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83914" y="3863149"/>
              <a:ext cx="2118994" cy="111283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667759" y="2655189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95" dirty="0"/>
              <a:t>ADVANTAGES AND </a:t>
            </a:r>
            <a:r>
              <a:rPr spc="105" dirty="0"/>
              <a:t>DISADVANTAGES </a:t>
            </a:r>
            <a:r>
              <a:rPr spc="75" dirty="0"/>
              <a:t>OF</a:t>
            </a:r>
            <a:r>
              <a:rPr spc="700" dirty="0"/>
              <a:t> </a:t>
            </a:r>
            <a:r>
              <a:rPr spc="110" dirty="0"/>
              <a:t>GEAR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14" dirty="0">
                <a:uFill>
                  <a:solidFill>
                    <a:srgbClr val="00AFEF"/>
                  </a:solidFill>
                </a:uFill>
              </a:rPr>
              <a:t>DRIVE	</a:t>
            </a:r>
          </a:p>
        </p:txBody>
      </p:sp>
      <p:sp>
        <p:nvSpPr>
          <p:cNvPr id="3" name="object 3"/>
          <p:cNvSpPr/>
          <p:nvPr/>
        </p:nvSpPr>
        <p:spPr>
          <a:xfrm>
            <a:off x="176844" y="2081509"/>
            <a:ext cx="8872943" cy="3282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1879758"/>
            <a:ext cx="9070975" cy="4978400"/>
            <a:chOff x="73402" y="1879758"/>
            <a:chExt cx="9070975" cy="4978400"/>
          </a:xfrm>
        </p:grpSpPr>
        <p:sp>
          <p:nvSpPr>
            <p:cNvPr id="3" name="object 3"/>
            <p:cNvSpPr/>
            <p:nvPr/>
          </p:nvSpPr>
          <p:spPr>
            <a:xfrm>
              <a:off x="2905036" y="4636802"/>
              <a:ext cx="1385727" cy="15108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60826" y="1879758"/>
              <a:ext cx="2382107" cy="232276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07052" y="4191000"/>
              <a:ext cx="1641348" cy="2057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60976" y="3263559"/>
              <a:ext cx="1479348" cy="14796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97535" y="526237"/>
            <a:ext cx="759523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0" dirty="0"/>
              <a:t>CLASSIFICATION </a:t>
            </a:r>
            <a:r>
              <a:rPr sz="2800" spc="65" dirty="0"/>
              <a:t>OF </a:t>
            </a:r>
            <a:r>
              <a:rPr sz="2800" spc="110" dirty="0"/>
              <a:t>TOOTHED</a:t>
            </a:r>
            <a:r>
              <a:rPr sz="2800" spc="765" dirty="0"/>
              <a:t> </a:t>
            </a:r>
            <a:r>
              <a:rPr sz="2800" spc="110" dirty="0"/>
              <a:t>WHEELS</a:t>
            </a:r>
            <a:endParaRPr sz="2800"/>
          </a:p>
        </p:txBody>
      </p:sp>
      <p:sp>
        <p:nvSpPr>
          <p:cNvPr id="9" name="object 9"/>
          <p:cNvSpPr txBox="1"/>
          <p:nvPr/>
        </p:nvSpPr>
        <p:spPr>
          <a:xfrm>
            <a:off x="535940" y="978763"/>
            <a:ext cx="5423535" cy="87312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1.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According to the position of axes of the</a:t>
            </a:r>
            <a:r>
              <a:rPr sz="2000" i="1" spc="-2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shafts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  <a:tabLst>
                <a:tab pos="527685" algn="l"/>
              </a:tabLst>
            </a:pP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(a)	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Parallel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61140" y="4503556"/>
            <a:ext cx="1195303" cy="16161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95908" y="6211620"/>
            <a:ext cx="1595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External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contact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06891" y="6211620"/>
            <a:ext cx="1543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Internal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contact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51628" y="6200647"/>
            <a:ext cx="2168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Parallel Helical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gears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83069" y="4969255"/>
            <a:ext cx="2282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8595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Heringbone gears  (Double Helical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gears)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57327"/>
            <a:ext cx="684720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114" dirty="0"/>
              <a:t>CLASSIFICATION </a:t>
            </a:r>
            <a:r>
              <a:rPr sz="2500" spc="65" dirty="0"/>
              <a:t>OF </a:t>
            </a:r>
            <a:r>
              <a:rPr sz="2500" spc="110" dirty="0"/>
              <a:t>TOOTHED</a:t>
            </a:r>
            <a:r>
              <a:rPr sz="2500" spc="770" dirty="0"/>
              <a:t> </a:t>
            </a:r>
            <a:r>
              <a:rPr sz="2500" spc="110" dirty="0"/>
              <a:t>WHEELS</a:t>
            </a:r>
            <a:endParaRPr sz="2500"/>
          </a:p>
        </p:txBody>
      </p:sp>
      <p:sp>
        <p:nvSpPr>
          <p:cNvPr id="4" name="object 4"/>
          <p:cNvSpPr txBox="1"/>
          <p:nvPr/>
        </p:nvSpPr>
        <p:spPr>
          <a:xfrm>
            <a:off x="535940" y="1262227"/>
            <a:ext cx="7329170" cy="6959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1.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According to the position of axes of the shafts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(b)</a:t>
            </a:r>
            <a:r>
              <a:rPr sz="2000" b="1" spc="-2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Intersecting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0"/>
              </a:spcBef>
            </a:pP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(Bevel</a:t>
            </a:r>
            <a:r>
              <a:rPr sz="2000" i="1" spc="-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Gears)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1000" y="1680591"/>
            <a:ext cx="6369685" cy="4700905"/>
            <a:chOff x="381000" y="1680591"/>
            <a:chExt cx="6369685" cy="4700905"/>
          </a:xfrm>
        </p:grpSpPr>
        <p:sp>
          <p:nvSpPr>
            <p:cNvPr id="6" name="object 6"/>
            <p:cNvSpPr/>
            <p:nvPr/>
          </p:nvSpPr>
          <p:spPr>
            <a:xfrm>
              <a:off x="1153287" y="4660087"/>
              <a:ext cx="2050542" cy="17212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20858" y="4330599"/>
              <a:ext cx="2275674" cy="18440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39720" y="1680591"/>
              <a:ext cx="4410456" cy="27565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1000" y="1905000"/>
              <a:ext cx="2514600" cy="23155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88314" y="4218813"/>
            <a:ext cx="1852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Spiral bevel</a:t>
            </a:r>
            <a:r>
              <a:rPr sz="1800" i="1" spc="-5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gears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96000" y="1676452"/>
            <a:ext cx="2650647" cy="24430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04609" y="4142613"/>
            <a:ext cx="2054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Straight bevel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gears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55854"/>
            <a:ext cx="7595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0" dirty="0"/>
              <a:t>CLASSIFICATION </a:t>
            </a:r>
            <a:r>
              <a:rPr sz="2800" spc="65" dirty="0"/>
              <a:t>OF </a:t>
            </a:r>
            <a:r>
              <a:rPr sz="2800" spc="110" dirty="0"/>
              <a:t>TOOTHED</a:t>
            </a:r>
            <a:r>
              <a:rPr sz="2800" spc="765" dirty="0"/>
              <a:t> </a:t>
            </a:r>
            <a:r>
              <a:rPr sz="2800" spc="110" dirty="0"/>
              <a:t>WHEELS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535940" y="1257045"/>
            <a:ext cx="78949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1. </a:t>
            </a:r>
            <a:r>
              <a:rPr sz="2000" i="1" dirty="0">
                <a:solidFill>
                  <a:srgbClr val="17406C"/>
                </a:solidFill>
                <a:latin typeface="Arial"/>
                <a:cs typeface="Arial"/>
              </a:rPr>
              <a:t>According to the position of axes of the shafts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(c)</a:t>
            </a:r>
            <a:r>
              <a:rPr sz="2000" b="1" spc="-22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Non-intersecting  and</a:t>
            </a: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non-parallel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9352" y="3143006"/>
            <a:ext cx="919449" cy="2124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877488" y="3368833"/>
            <a:ext cx="4904740" cy="2890520"/>
            <a:chOff x="1877488" y="3368833"/>
            <a:chExt cx="4904740" cy="2890520"/>
          </a:xfrm>
        </p:grpSpPr>
        <p:sp>
          <p:nvSpPr>
            <p:cNvPr id="7" name="object 7"/>
            <p:cNvSpPr/>
            <p:nvPr/>
          </p:nvSpPr>
          <p:spPr>
            <a:xfrm>
              <a:off x="4654035" y="4284256"/>
              <a:ext cx="2128018" cy="19751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77488" y="3368833"/>
              <a:ext cx="1521385" cy="17125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60221" y="5568492"/>
            <a:ext cx="22034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Crossed-helical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gears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1668" y="5321300"/>
            <a:ext cx="2185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imes New Roman"/>
                <a:cs typeface="Times New Roman"/>
              </a:rPr>
              <a:t>Worm </a:t>
            </a:r>
            <a:r>
              <a:rPr sz="1800" dirty="0">
                <a:latin typeface="Arial"/>
                <a:cs typeface="Arial"/>
              </a:rPr>
              <a:t>&amp; </a:t>
            </a:r>
            <a:r>
              <a:rPr sz="1800" spc="-10" dirty="0">
                <a:latin typeface="Arial"/>
                <a:cs typeface="Arial"/>
              </a:rPr>
              <a:t>Worm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Wheel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03829" y="1649348"/>
            <a:ext cx="5760720" cy="3304540"/>
            <a:chOff x="3203829" y="1649348"/>
            <a:chExt cx="5760720" cy="3304540"/>
          </a:xfrm>
        </p:grpSpPr>
        <p:sp>
          <p:nvSpPr>
            <p:cNvPr id="12" name="object 12"/>
            <p:cNvSpPr/>
            <p:nvPr/>
          </p:nvSpPr>
          <p:spPr>
            <a:xfrm>
              <a:off x="7295514" y="3140963"/>
              <a:ext cx="1668906" cy="18125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03829" y="1649348"/>
              <a:ext cx="4114800" cy="257175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949" y="451230"/>
            <a:ext cx="75971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14" dirty="0">
                <a:solidFill>
                  <a:srgbClr val="17406C"/>
                </a:solidFill>
                <a:latin typeface="Arial"/>
                <a:cs typeface="Arial"/>
              </a:rPr>
              <a:t>CLASSIFICATION </a:t>
            </a:r>
            <a:r>
              <a:rPr sz="2800" b="1" spc="6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800" b="1" spc="110" dirty="0">
                <a:solidFill>
                  <a:srgbClr val="17406C"/>
                </a:solidFill>
                <a:latin typeface="Arial"/>
                <a:cs typeface="Arial"/>
              </a:rPr>
              <a:t>TOOTHED</a:t>
            </a:r>
            <a:r>
              <a:rPr sz="2800" b="1" spc="7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110" dirty="0">
                <a:solidFill>
                  <a:srgbClr val="17406C"/>
                </a:solidFill>
                <a:latin typeface="Arial"/>
                <a:cs typeface="Arial"/>
              </a:rPr>
              <a:t>WHEELS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1218411"/>
            <a:ext cx="7620000" cy="1233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0000"/>
              </a:lnSpc>
              <a:spcBef>
                <a:spcPts val="100"/>
              </a:spcBef>
            </a:pPr>
            <a:r>
              <a:rPr sz="3600" b="0" dirty="0">
                <a:latin typeface="Arial"/>
                <a:cs typeface="Arial"/>
              </a:rPr>
              <a:t>2. According to the peripheral</a:t>
            </a:r>
            <a:r>
              <a:rPr sz="3600" b="0" spc="-350" dirty="0">
                <a:latin typeface="Arial"/>
                <a:cs typeface="Arial"/>
              </a:rPr>
              <a:t> </a:t>
            </a:r>
            <a:r>
              <a:rPr sz="3600" b="0" dirty="0">
                <a:latin typeface="Arial"/>
                <a:cs typeface="Arial"/>
              </a:rPr>
              <a:t>velocity  of </a:t>
            </a:r>
            <a:r>
              <a:rPr sz="3600" b="0" spc="-5" dirty="0">
                <a:latin typeface="Arial"/>
                <a:cs typeface="Arial"/>
              </a:rPr>
              <a:t>the</a:t>
            </a:r>
            <a:r>
              <a:rPr sz="3600" b="0" spc="-25" dirty="0">
                <a:latin typeface="Arial"/>
                <a:cs typeface="Arial"/>
              </a:rPr>
              <a:t> </a:t>
            </a:r>
            <a:r>
              <a:rPr sz="3600" b="0" spc="-5" dirty="0">
                <a:latin typeface="Arial"/>
                <a:cs typeface="Arial"/>
              </a:rPr>
              <a:t>gears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949" y="3119393"/>
            <a:ext cx="7614920" cy="210185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756285" indent="-744220">
              <a:lnSpc>
                <a:spcPct val="100000"/>
              </a:lnSpc>
              <a:spcBef>
                <a:spcPts val="1225"/>
              </a:spcBef>
              <a:buAutoNum type="alphaLcParenBoth"/>
              <a:tabLst>
                <a:tab pos="756920" algn="l"/>
              </a:tabLst>
            </a:pPr>
            <a:r>
              <a:rPr sz="3600" spc="-5" dirty="0">
                <a:solidFill>
                  <a:srgbClr val="17406C"/>
                </a:solidFill>
                <a:latin typeface="Arial"/>
                <a:cs typeface="Arial"/>
              </a:rPr>
              <a:t>Low </a:t>
            </a: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velocity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(velocity less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than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3</a:t>
            </a:r>
            <a:r>
              <a:rPr sz="28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m/s)</a:t>
            </a:r>
            <a:endParaRPr sz="2800">
              <a:latin typeface="Arial"/>
              <a:cs typeface="Arial"/>
            </a:endParaRPr>
          </a:p>
          <a:p>
            <a:pPr marL="756285" indent="-744220">
              <a:lnSpc>
                <a:spcPct val="100000"/>
              </a:lnSpc>
              <a:spcBef>
                <a:spcPts val="1130"/>
              </a:spcBef>
              <a:buAutoNum type="alphaLcParenBoth"/>
              <a:tabLst>
                <a:tab pos="756920" algn="l"/>
              </a:tabLst>
            </a:pP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Medium velocity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(between 3 to 15</a:t>
            </a:r>
            <a:r>
              <a:rPr sz="2800" spc="-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m/s)</a:t>
            </a:r>
            <a:endParaRPr sz="2800">
              <a:latin typeface="Arial"/>
              <a:cs typeface="Arial"/>
            </a:endParaRPr>
          </a:p>
          <a:p>
            <a:pPr marL="756285" indent="-744220">
              <a:lnSpc>
                <a:spcPct val="100000"/>
              </a:lnSpc>
              <a:spcBef>
                <a:spcPts val="1130"/>
              </a:spcBef>
              <a:buAutoNum type="alphaLcParenBoth"/>
              <a:tabLst>
                <a:tab pos="756285" algn="l"/>
                <a:tab pos="756920" algn="l"/>
              </a:tabLst>
            </a:pPr>
            <a:r>
              <a:rPr sz="3600" dirty="0">
                <a:solidFill>
                  <a:srgbClr val="17406C"/>
                </a:solidFill>
                <a:latin typeface="Arial"/>
                <a:cs typeface="Arial"/>
              </a:rPr>
              <a:t>High velocity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(More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than 15</a:t>
            </a:r>
            <a:r>
              <a:rPr sz="2800" spc="-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m/s)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526237"/>
            <a:ext cx="7595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0" dirty="0"/>
              <a:t>CLASSIFICATION </a:t>
            </a:r>
            <a:r>
              <a:rPr sz="2800" spc="65" dirty="0"/>
              <a:t>OF </a:t>
            </a:r>
            <a:r>
              <a:rPr sz="2800" spc="110" dirty="0"/>
              <a:t>TOOTHED</a:t>
            </a:r>
            <a:r>
              <a:rPr sz="2800" spc="765" dirty="0"/>
              <a:t> </a:t>
            </a:r>
            <a:r>
              <a:rPr sz="2800" spc="110" dirty="0"/>
              <a:t>WHEELS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535940" y="1382891"/>
            <a:ext cx="5422265" cy="19177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3. According to the type of</a:t>
            </a:r>
            <a:r>
              <a:rPr sz="2800" spc="-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gearing</a:t>
            </a:r>
            <a:endParaRPr sz="2800">
              <a:latin typeface="Arial"/>
              <a:cs typeface="Arial"/>
            </a:endParaRPr>
          </a:p>
          <a:p>
            <a:pPr marL="756285" indent="-744220">
              <a:lnSpc>
                <a:spcPct val="100000"/>
              </a:lnSpc>
              <a:spcBef>
                <a:spcPts val="365"/>
              </a:spcBef>
              <a:buAutoNum type="alphaLcParenBoth"/>
              <a:tabLst>
                <a:tab pos="756285" algn="l"/>
                <a:tab pos="756920" algn="l"/>
              </a:tabLst>
            </a:pP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External</a:t>
            </a:r>
            <a:r>
              <a:rPr sz="2800" spc="-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gearing</a:t>
            </a:r>
            <a:endParaRPr sz="2800">
              <a:latin typeface="Arial"/>
              <a:cs typeface="Arial"/>
            </a:endParaRPr>
          </a:p>
          <a:p>
            <a:pPr marL="756285" indent="-744220">
              <a:lnSpc>
                <a:spcPct val="100000"/>
              </a:lnSpc>
              <a:spcBef>
                <a:spcPts val="370"/>
              </a:spcBef>
              <a:buAutoNum type="alphaLcParenBoth"/>
              <a:tabLst>
                <a:tab pos="756285" algn="l"/>
                <a:tab pos="756920" algn="l"/>
              </a:tabLst>
            </a:pPr>
            <a:r>
              <a:rPr sz="2800" dirty="0">
                <a:solidFill>
                  <a:srgbClr val="17406C"/>
                </a:solidFill>
                <a:latin typeface="Arial"/>
                <a:cs typeface="Arial"/>
              </a:rPr>
              <a:t>Internal</a:t>
            </a:r>
            <a:r>
              <a:rPr sz="2800" spc="-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gearing</a:t>
            </a:r>
            <a:endParaRPr sz="2800">
              <a:latin typeface="Arial"/>
              <a:cs typeface="Arial"/>
            </a:endParaRPr>
          </a:p>
          <a:p>
            <a:pPr marL="756285" indent="-744220">
              <a:lnSpc>
                <a:spcPct val="100000"/>
              </a:lnSpc>
              <a:spcBef>
                <a:spcPts val="360"/>
              </a:spcBef>
              <a:buAutoNum type="alphaLcParenBoth"/>
              <a:tabLst>
                <a:tab pos="756285" algn="l"/>
                <a:tab pos="756920" algn="l"/>
              </a:tabLst>
            </a:pP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Rack and</a:t>
            </a:r>
            <a:r>
              <a:rPr sz="2800" spc="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7406C"/>
                </a:solidFill>
                <a:latin typeface="Arial"/>
                <a:cs typeface="Arial"/>
              </a:rPr>
              <a:t>pinion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30621" y="2060829"/>
            <a:ext cx="2754503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37884" y="5399938"/>
            <a:ext cx="1586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Rack and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pinion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6340" y="3829441"/>
            <a:ext cx="1195303" cy="1616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00236" y="3962661"/>
            <a:ext cx="1385727" cy="15108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90804" y="5537403"/>
            <a:ext cx="1632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External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gearing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82107" y="5537403"/>
            <a:ext cx="1581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Internal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gearing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836739"/>
            <a:ext cx="8281034" cy="4952365"/>
            <a:chOff x="457200" y="836739"/>
            <a:chExt cx="8281034" cy="4952365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836739"/>
              <a:ext cx="8281034" cy="49523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82677"/>
            <a:ext cx="6959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TERMINOLOGY </a:t>
            </a:r>
            <a:r>
              <a:rPr sz="3600" dirty="0"/>
              <a:t>: </a:t>
            </a:r>
            <a:r>
              <a:rPr sz="3600" spc="110" dirty="0"/>
              <a:t>SPUR</a:t>
            </a:r>
            <a:r>
              <a:rPr sz="3600" spc="595" dirty="0"/>
              <a:t> </a:t>
            </a:r>
            <a:r>
              <a:rPr sz="3600" spc="110" dirty="0"/>
              <a:t>GEAR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3667759" y="5977534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4220123"/>
            <a:ext cx="9070975" cy="2638425"/>
            <a:chOff x="73402" y="4220123"/>
            <a:chExt cx="9070975" cy="2638425"/>
          </a:xfrm>
        </p:grpSpPr>
        <p:sp>
          <p:nvSpPr>
            <p:cNvPr id="3" name="object 3"/>
            <p:cNvSpPr/>
            <p:nvPr/>
          </p:nvSpPr>
          <p:spPr>
            <a:xfrm>
              <a:off x="3230753" y="4220123"/>
              <a:ext cx="3093847" cy="24092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81400" y="5486399"/>
              <a:ext cx="304800" cy="685800"/>
            </a:xfrm>
            <a:custGeom>
              <a:avLst/>
              <a:gdLst/>
              <a:ahLst/>
              <a:cxnLst/>
              <a:rect l="l" t="t" r="r" b="b"/>
              <a:pathLst>
                <a:path w="304800" h="685800">
                  <a:moveTo>
                    <a:pt x="304800" y="0"/>
                  </a:moveTo>
                  <a:lnTo>
                    <a:pt x="0" y="6858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19400" y="6120676"/>
              <a:ext cx="762000" cy="103505"/>
            </a:xfrm>
            <a:custGeom>
              <a:avLst/>
              <a:gdLst/>
              <a:ahLst/>
              <a:cxnLst/>
              <a:rect l="l" t="t" r="r" b="b"/>
              <a:pathLst>
                <a:path w="762000" h="103504">
                  <a:moveTo>
                    <a:pt x="88645" y="0"/>
                  </a:moveTo>
                  <a:lnTo>
                    <a:pt x="85725" y="1765"/>
                  </a:lnTo>
                  <a:lnTo>
                    <a:pt x="0" y="51523"/>
                  </a:lnTo>
                  <a:lnTo>
                    <a:pt x="88518" y="103403"/>
                  </a:lnTo>
                  <a:lnTo>
                    <a:pt x="92329" y="102387"/>
                  </a:lnTo>
                  <a:lnTo>
                    <a:pt x="95885" y="96342"/>
                  </a:lnTo>
                  <a:lnTo>
                    <a:pt x="94868" y="92456"/>
                  </a:lnTo>
                  <a:lnTo>
                    <a:pt x="91948" y="90678"/>
                  </a:lnTo>
                  <a:lnTo>
                    <a:pt x="36031" y="57948"/>
                  </a:lnTo>
                  <a:lnTo>
                    <a:pt x="12573" y="57899"/>
                  </a:lnTo>
                  <a:lnTo>
                    <a:pt x="12573" y="45199"/>
                  </a:lnTo>
                  <a:lnTo>
                    <a:pt x="36149" y="45199"/>
                  </a:lnTo>
                  <a:lnTo>
                    <a:pt x="95123" y="10985"/>
                  </a:lnTo>
                  <a:lnTo>
                    <a:pt x="96138" y="7099"/>
                  </a:lnTo>
                  <a:lnTo>
                    <a:pt x="92582" y="1028"/>
                  </a:lnTo>
                  <a:lnTo>
                    <a:pt x="88645" y="0"/>
                  </a:lnTo>
                  <a:close/>
                </a:path>
                <a:path w="762000" h="103504">
                  <a:moveTo>
                    <a:pt x="36065" y="45248"/>
                  </a:moveTo>
                  <a:lnTo>
                    <a:pt x="25151" y="51579"/>
                  </a:lnTo>
                  <a:lnTo>
                    <a:pt x="36031" y="57948"/>
                  </a:lnTo>
                  <a:lnTo>
                    <a:pt x="762000" y="59461"/>
                  </a:lnTo>
                  <a:lnTo>
                    <a:pt x="762000" y="46761"/>
                  </a:lnTo>
                  <a:lnTo>
                    <a:pt x="36065" y="45248"/>
                  </a:lnTo>
                  <a:close/>
                </a:path>
                <a:path w="762000" h="103504">
                  <a:moveTo>
                    <a:pt x="12573" y="45199"/>
                  </a:moveTo>
                  <a:lnTo>
                    <a:pt x="12573" y="57899"/>
                  </a:lnTo>
                  <a:lnTo>
                    <a:pt x="36031" y="57948"/>
                  </a:lnTo>
                  <a:lnTo>
                    <a:pt x="34472" y="57035"/>
                  </a:lnTo>
                  <a:lnTo>
                    <a:pt x="15748" y="57035"/>
                  </a:lnTo>
                  <a:lnTo>
                    <a:pt x="15748" y="46075"/>
                  </a:lnTo>
                  <a:lnTo>
                    <a:pt x="34639" y="46075"/>
                  </a:lnTo>
                  <a:lnTo>
                    <a:pt x="36065" y="45248"/>
                  </a:lnTo>
                  <a:lnTo>
                    <a:pt x="12573" y="45199"/>
                  </a:lnTo>
                  <a:close/>
                </a:path>
                <a:path w="762000" h="103504">
                  <a:moveTo>
                    <a:pt x="15748" y="46075"/>
                  </a:moveTo>
                  <a:lnTo>
                    <a:pt x="15748" y="57035"/>
                  </a:lnTo>
                  <a:lnTo>
                    <a:pt x="25151" y="51579"/>
                  </a:lnTo>
                  <a:lnTo>
                    <a:pt x="15748" y="46075"/>
                  </a:lnTo>
                  <a:close/>
                </a:path>
                <a:path w="762000" h="103504">
                  <a:moveTo>
                    <a:pt x="25151" y="51579"/>
                  </a:moveTo>
                  <a:lnTo>
                    <a:pt x="15748" y="57035"/>
                  </a:lnTo>
                  <a:lnTo>
                    <a:pt x="34472" y="57035"/>
                  </a:lnTo>
                  <a:lnTo>
                    <a:pt x="25151" y="51579"/>
                  </a:lnTo>
                  <a:close/>
                </a:path>
                <a:path w="762000" h="103504">
                  <a:moveTo>
                    <a:pt x="34639" y="46075"/>
                  </a:moveTo>
                  <a:lnTo>
                    <a:pt x="15748" y="46075"/>
                  </a:lnTo>
                  <a:lnTo>
                    <a:pt x="25151" y="51579"/>
                  </a:lnTo>
                  <a:lnTo>
                    <a:pt x="34639" y="46075"/>
                  </a:lnTo>
                  <a:close/>
                </a:path>
                <a:path w="762000" h="103504">
                  <a:moveTo>
                    <a:pt x="36149" y="45199"/>
                  </a:moveTo>
                  <a:lnTo>
                    <a:pt x="12573" y="45199"/>
                  </a:lnTo>
                  <a:lnTo>
                    <a:pt x="36065" y="45248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335991"/>
            <a:ext cx="6959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5" dirty="0"/>
              <a:t>TERMINOLOGY </a:t>
            </a:r>
            <a:r>
              <a:rPr sz="3600" dirty="0"/>
              <a:t>: </a:t>
            </a:r>
            <a:r>
              <a:rPr sz="3600" spc="114" dirty="0"/>
              <a:t>SPUR</a:t>
            </a:r>
            <a:r>
              <a:rPr sz="3600" spc="530" dirty="0"/>
              <a:t> </a:t>
            </a:r>
            <a:r>
              <a:rPr sz="3600" spc="110" dirty="0"/>
              <a:t>GEAR</a:t>
            </a:r>
            <a:endParaRPr sz="3600"/>
          </a:p>
        </p:txBody>
      </p:sp>
      <p:sp>
        <p:nvSpPr>
          <p:cNvPr id="8" name="object 8"/>
          <p:cNvSpPr txBox="1"/>
          <p:nvPr/>
        </p:nvSpPr>
        <p:spPr>
          <a:xfrm>
            <a:off x="535940" y="1359829"/>
            <a:ext cx="8074659" cy="1878964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35"/>
              </a:spcBef>
            </a:pPr>
            <a:r>
              <a:rPr sz="2000" b="1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Pressure angle </a:t>
            </a:r>
            <a:r>
              <a:rPr sz="2000" b="1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or </a:t>
            </a:r>
            <a:r>
              <a:rPr sz="2000" b="1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angle </a:t>
            </a:r>
            <a:r>
              <a:rPr sz="2000" b="1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of</a:t>
            </a:r>
            <a:r>
              <a:rPr sz="2000" b="1" u="heavy" spc="-8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obliquity:</a:t>
            </a:r>
            <a:endParaRPr sz="20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695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It is the angle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between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common normal to two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gear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teeth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 point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contact and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common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tangent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at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pitch point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It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usually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denoted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ø. The standard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pressure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angles are 14.5° and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20°</a:t>
            </a:r>
            <a:r>
              <a:rPr sz="2000" spc="-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5985" y="5997346"/>
            <a:ext cx="2193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Arial"/>
                <a:cs typeface="Arial"/>
              </a:rPr>
              <a:t>Tangent </a:t>
            </a:r>
            <a:r>
              <a:rPr sz="1800" dirty="0">
                <a:latin typeface="Arial"/>
                <a:cs typeface="Arial"/>
              </a:rPr>
              <a:t>at </a:t>
            </a:r>
            <a:r>
              <a:rPr sz="1800" spc="-5" dirty="0">
                <a:latin typeface="Arial"/>
                <a:cs typeface="Arial"/>
              </a:rPr>
              <a:t>pitch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point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86301" y="3962400"/>
            <a:ext cx="1224280" cy="1376045"/>
          </a:xfrm>
          <a:custGeom>
            <a:avLst/>
            <a:gdLst/>
            <a:ahLst/>
            <a:cxnLst/>
            <a:rect l="l" t="t" r="r" b="b"/>
            <a:pathLst>
              <a:path w="1224279" h="1376045">
                <a:moveTo>
                  <a:pt x="1207153" y="18769"/>
                </a:moveTo>
                <a:lnTo>
                  <a:pt x="1195320" y="22641"/>
                </a:lnTo>
                <a:lnTo>
                  <a:pt x="0" y="1367409"/>
                </a:lnTo>
                <a:lnTo>
                  <a:pt x="9398" y="1375791"/>
                </a:lnTo>
                <a:lnTo>
                  <a:pt x="1204642" y="31250"/>
                </a:lnTo>
                <a:lnTo>
                  <a:pt x="1207153" y="18769"/>
                </a:lnTo>
                <a:close/>
              </a:path>
              <a:path w="1224279" h="1376045">
                <a:moveTo>
                  <a:pt x="1222850" y="5206"/>
                </a:moveTo>
                <a:lnTo>
                  <a:pt x="1210818" y="5206"/>
                </a:lnTo>
                <a:lnTo>
                  <a:pt x="1220343" y="13588"/>
                </a:lnTo>
                <a:lnTo>
                  <a:pt x="1204642" y="31250"/>
                </a:lnTo>
                <a:lnTo>
                  <a:pt x="1191895" y="94614"/>
                </a:lnTo>
                <a:lnTo>
                  <a:pt x="1191260" y="98043"/>
                </a:lnTo>
                <a:lnTo>
                  <a:pt x="1193419" y="101473"/>
                </a:lnTo>
                <a:lnTo>
                  <a:pt x="1200277" y="102743"/>
                </a:lnTo>
                <a:lnTo>
                  <a:pt x="1203706" y="100583"/>
                </a:lnTo>
                <a:lnTo>
                  <a:pt x="1204340" y="97155"/>
                </a:lnTo>
                <a:lnTo>
                  <a:pt x="1222850" y="5206"/>
                </a:lnTo>
                <a:close/>
              </a:path>
              <a:path w="1224279" h="1376045">
                <a:moveTo>
                  <a:pt x="1223899" y="0"/>
                </a:moveTo>
                <a:lnTo>
                  <a:pt x="1129664" y="30733"/>
                </a:lnTo>
                <a:lnTo>
                  <a:pt x="1126363" y="31876"/>
                </a:lnTo>
                <a:lnTo>
                  <a:pt x="1124585" y="35432"/>
                </a:lnTo>
                <a:lnTo>
                  <a:pt x="1125601" y="38735"/>
                </a:lnTo>
                <a:lnTo>
                  <a:pt x="1126744" y="42163"/>
                </a:lnTo>
                <a:lnTo>
                  <a:pt x="1130300" y="43942"/>
                </a:lnTo>
                <a:lnTo>
                  <a:pt x="1195320" y="22641"/>
                </a:lnTo>
                <a:lnTo>
                  <a:pt x="1210818" y="5206"/>
                </a:lnTo>
                <a:lnTo>
                  <a:pt x="1222850" y="5206"/>
                </a:lnTo>
                <a:lnTo>
                  <a:pt x="1223899" y="0"/>
                </a:lnTo>
                <a:close/>
              </a:path>
              <a:path w="1224279" h="1376045">
                <a:moveTo>
                  <a:pt x="1214137" y="8127"/>
                </a:moveTo>
                <a:lnTo>
                  <a:pt x="1209294" y="8127"/>
                </a:lnTo>
                <a:lnTo>
                  <a:pt x="1217549" y="15367"/>
                </a:lnTo>
                <a:lnTo>
                  <a:pt x="1207153" y="18769"/>
                </a:lnTo>
                <a:lnTo>
                  <a:pt x="1204642" y="31250"/>
                </a:lnTo>
                <a:lnTo>
                  <a:pt x="1220343" y="13588"/>
                </a:lnTo>
                <a:lnTo>
                  <a:pt x="1214137" y="8127"/>
                </a:lnTo>
                <a:close/>
              </a:path>
              <a:path w="1224279" h="1376045">
                <a:moveTo>
                  <a:pt x="1210818" y="5206"/>
                </a:moveTo>
                <a:lnTo>
                  <a:pt x="1195320" y="22641"/>
                </a:lnTo>
                <a:lnTo>
                  <a:pt x="1207153" y="18769"/>
                </a:lnTo>
                <a:lnTo>
                  <a:pt x="1209294" y="8127"/>
                </a:lnTo>
                <a:lnTo>
                  <a:pt x="1214137" y="8127"/>
                </a:lnTo>
                <a:lnTo>
                  <a:pt x="1210818" y="5206"/>
                </a:lnTo>
                <a:close/>
              </a:path>
              <a:path w="1224279" h="1376045">
                <a:moveTo>
                  <a:pt x="1209294" y="8127"/>
                </a:moveTo>
                <a:lnTo>
                  <a:pt x="1207153" y="18769"/>
                </a:lnTo>
                <a:lnTo>
                  <a:pt x="1217549" y="15367"/>
                </a:lnTo>
                <a:lnTo>
                  <a:pt x="1209294" y="8127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459348" y="3696970"/>
            <a:ext cx="2921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Common normal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the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tooth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surf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303" y="3735451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86075" y="5715000"/>
            <a:ext cx="3371850" cy="657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6956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TERMINOLOGY </a:t>
            </a:r>
            <a:r>
              <a:rPr sz="3600" dirty="0"/>
              <a:t>: </a:t>
            </a:r>
            <a:r>
              <a:rPr sz="3600" spc="110" dirty="0"/>
              <a:t>SPUR</a:t>
            </a:r>
            <a:r>
              <a:rPr sz="3600" spc="580" dirty="0"/>
              <a:t> </a:t>
            </a:r>
            <a:r>
              <a:rPr sz="3600" spc="110" dirty="0"/>
              <a:t>GEAR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535940" y="1395730"/>
            <a:ext cx="8072120" cy="17145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marR="5080" indent="-228600" algn="just">
              <a:lnSpc>
                <a:spcPct val="99800"/>
              </a:lnSpc>
              <a:spcBef>
                <a:spcPts val="110"/>
              </a:spcBef>
            </a:pPr>
            <a:r>
              <a:rPr sz="2600" b="1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Circular pitch:</a:t>
            </a:r>
            <a:r>
              <a:rPr sz="2600" b="1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600" spc="-5" dirty="0">
                <a:solidFill>
                  <a:srgbClr val="17406C"/>
                </a:solidFill>
                <a:latin typeface="Arial"/>
                <a:cs typeface="Arial"/>
              </a:rPr>
              <a:t>It 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is the distance measured on the  </a:t>
            </a:r>
            <a:r>
              <a:rPr sz="2600" spc="-5" dirty="0">
                <a:solidFill>
                  <a:srgbClr val="FF0000"/>
                </a:solidFill>
                <a:latin typeface="Arial"/>
                <a:cs typeface="Arial"/>
              </a:rPr>
              <a:t>circumference </a:t>
            </a: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of the pitch </a:t>
            </a:r>
            <a:r>
              <a:rPr sz="2600" spc="-5" dirty="0">
                <a:solidFill>
                  <a:srgbClr val="FF0000"/>
                </a:solidFill>
                <a:latin typeface="Arial"/>
                <a:cs typeface="Arial"/>
              </a:rPr>
              <a:t>circle </a:t>
            </a: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from a point of </a:t>
            </a:r>
            <a:r>
              <a:rPr sz="2600" spc="5" dirty="0">
                <a:solidFill>
                  <a:srgbClr val="FF0000"/>
                </a:solidFill>
                <a:latin typeface="Arial"/>
                <a:cs typeface="Arial"/>
              </a:rPr>
              <a:t>one  </a:t>
            </a: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tooth </a:t>
            </a:r>
            <a:r>
              <a:rPr sz="2600" spc="-5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600" spc="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corresponding </a:t>
            </a:r>
            <a:r>
              <a:rPr sz="2600" spc="-5" dirty="0">
                <a:solidFill>
                  <a:srgbClr val="FF0000"/>
                </a:solidFill>
                <a:latin typeface="Arial"/>
                <a:cs typeface="Arial"/>
              </a:rPr>
              <a:t>point </a:t>
            </a: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on the next tooth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600" spc="5" dirty="0">
                <a:solidFill>
                  <a:srgbClr val="17406C"/>
                </a:solidFill>
                <a:latin typeface="Arial"/>
                <a:cs typeface="Arial"/>
              </a:rPr>
              <a:t>It  </a:t>
            </a:r>
            <a:r>
              <a:rPr sz="26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usually denoted by </a:t>
            </a:r>
            <a:r>
              <a:rPr sz="3300" dirty="0">
                <a:solidFill>
                  <a:srgbClr val="17406C"/>
                </a:solidFill>
                <a:latin typeface="Arial"/>
                <a:cs typeface="Arial"/>
              </a:rPr>
              <a:t>p</a:t>
            </a:r>
            <a:r>
              <a:rPr sz="1700" dirty="0">
                <a:solidFill>
                  <a:srgbClr val="17406C"/>
                </a:solidFill>
                <a:latin typeface="Arial"/>
                <a:cs typeface="Arial"/>
              </a:rPr>
              <a:t>c</a:t>
            </a:r>
            <a:r>
              <a:rPr sz="1700" spc="2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8388" y="3449593"/>
            <a:ext cx="4120178" cy="10112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9740" y="4827270"/>
            <a:ext cx="7381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Note: </a:t>
            </a:r>
            <a:r>
              <a:rPr sz="2400" spc="-50" dirty="0">
                <a:latin typeface="Arial"/>
                <a:cs typeface="Arial"/>
              </a:rPr>
              <a:t>Two </a:t>
            </a:r>
            <a:r>
              <a:rPr sz="2400" spc="-5" dirty="0">
                <a:latin typeface="Arial"/>
                <a:cs typeface="Arial"/>
              </a:rPr>
              <a:t>gears will mesh together </a:t>
            </a:r>
            <a:r>
              <a:rPr sz="2400" spc="-20" dirty="0">
                <a:latin typeface="Arial"/>
                <a:cs typeface="Arial"/>
              </a:rPr>
              <a:t>correctly, </a:t>
            </a:r>
            <a:r>
              <a:rPr sz="2400" dirty="0">
                <a:latin typeface="Arial"/>
                <a:cs typeface="Arial"/>
              </a:rPr>
              <a:t>if the two  </a:t>
            </a:r>
            <a:r>
              <a:rPr sz="2400" spc="-5" dirty="0">
                <a:latin typeface="Arial"/>
                <a:cs typeface="Arial"/>
              </a:rPr>
              <a:t>wheels have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same circular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pitch.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" y="1052702"/>
            <a:ext cx="8981440" cy="4709160"/>
            <a:chOff x="76200" y="1052702"/>
            <a:chExt cx="8981440" cy="470916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9546" y="1052702"/>
              <a:ext cx="8165973" cy="29566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200" y="3933050"/>
              <a:ext cx="8980932" cy="1828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6959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5" dirty="0"/>
              <a:t>TERMINOLOGY </a:t>
            </a:r>
            <a:r>
              <a:rPr sz="3600" dirty="0"/>
              <a:t>: </a:t>
            </a:r>
            <a:r>
              <a:rPr sz="3600" spc="114" dirty="0"/>
              <a:t>SPUR</a:t>
            </a:r>
            <a:r>
              <a:rPr sz="3600" spc="530" dirty="0"/>
              <a:t> </a:t>
            </a:r>
            <a:r>
              <a:rPr sz="3600" spc="110" dirty="0"/>
              <a:t>GEAR</a:t>
            </a:r>
            <a:endParaRPr sz="3600"/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6956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TERMINOLOGY </a:t>
            </a:r>
            <a:r>
              <a:rPr sz="3600" dirty="0"/>
              <a:t>: </a:t>
            </a:r>
            <a:r>
              <a:rPr sz="3600" spc="110" dirty="0"/>
              <a:t>SPUR</a:t>
            </a:r>
            <a:r>
              <a:rPr sz="3600" spc="580" dirty="0"/>
              <a:t> </a:t>
            </a:r>
            <a:r>
              <a:rPr sz="3600" spc="110" dirty="0"/>
              <a:t>GEAR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8949" y="1244422"/>
            <a:ext cx="7806690" cy="221678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000" b="1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Backlash:</a:t>
            </a:r>
            <a:r>
              <a:rPr sz="2000" b="1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difference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between the tooth space and the</a:t>
            </a:r>
            <a:r>
              <a:rPr sz="2000" spc="-1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tooth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5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thickness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, as measured along the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pitch</a:t>
            </a:r>
            <a:r>
              <a:rPr sz="2000" u="heavy" spc="-16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circle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1515"/>
              </a:spcBef>
            </a:pP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Theoretically,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backlash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should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be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zero, but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actual practice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some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backlash must be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allowed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prevent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jamming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the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teeth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due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to tooth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errors and thermal</a:t>
            </a:r>
            <a:r>
              <a:rPr sz="2000" spc="-1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expansion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2752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45" dirty="0">
                <a:solidFill>
                  <a:srgbClr val="009DD9"/>
                </a:solidFill>
              </a:rPr>
              <a:t>FO</a:t>
            </a:r>
            <a:r>
              <a:rPr sz="3600" spc="150" dirty="0">
                <a:solidFill>
                  <a:srgbClr val="009DD9"/>
                </a:solidFill>
              </a:rPr>
              <a:t>RMU</a:t>
            </a:r>
            <a:r>
              <a:rPr sz="3600" spc="145" dirty="0">
                <a:solidFill>
                  <a:srgbClr val="009DD9"/>
                </a:solidFill>
              </a:rPr>
              <a:t>L</a:t>
            </a:r>
            <a:r>
              <a:rPr sz="3600" spc="150" dirty="0">
                <a:solidFill>
                  <a:srgbClr val="009DD9"/>
                </a:solidFill>
              </a:rPr>
              <a:t>A</a:t>
            </a:r>
            <a:r>
              <a:rPr sz="3600" dirty="0">
                <a:solidFill>
                  <a:srgbClr val="009DD9"/>
                </a:solidFill>
              </a:rPr>
              <a:t>E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5978957" y="2303575"/>
            <a:ext cx="2047239" cy="0"/>
          </a:xfrm>
          <a:custGeom>
            <a:avLst/>
            <a:gdLst/>
            <a:ahLst/>
            <a:cxnLst/>
            <a:rect l="l" t="t" r="r" b="b"/>
            <a:pathLst>
              <a:path w="2047240">
                <a:moveTo>
                  <a:pt x="0" y="0"/>
                </a:moveTo>
                <a:lnTo>
                  <a:pt x="2046868" y="0"/>
                </a:lnTo>
              </a:path>
            </a:pathLst>
          </a:custGeom>
          <a:ln w="14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89087" y="3426404"/>
            <a:ext cx="7051675" cy="207010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2010410">
              <a:lnSpc>
                <a:spcPct val="100000"/>
              </a:lnSpc>
              <a:spcBef>
                <a:spcPts val="635"/>
              </a:spcBef>
              <a:tabLst>
                <a:tab pos="3700145" algn="l"/>
              </a:tabLst>
            </a:pPr>
            <a:r>
              <a:rPr sz="3975" spc="22" baseline="-35639" dirty="0">
                <a:latin typeface="Symbol"/>
                <a:cs typeface="Symbol"/>
              </a:rPr>
              <a:t></a:t>
            </a:r>
            <a:r>
              <a:rPr sz="3975" spc="-195" baseline="-35639" dirty="0">
                <a:latin typeface="Times New Roman"/>
                <a:cs typeface="Times New Roman"/>
              </a:rPr>
              <a:t> </a:t>
            </a:r>
            <a:r>
              <a:rPr sz="3500" u="heavy" spc="-10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2650" i="1" u="heavy" spc="-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Teeth</a:t>
            </a:r>
            <a:r>
              <a:rPr sz="2650" i="1" u="heavy" spc="3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50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on	</a:t>
            </a:r>
            <a:r>
              <a:rPr sz="2650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pinion </a:t>
            </a:r>
            <a:r>
              <a:rPr sz="2650" u="heavy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2650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5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Teeth </a:t>
            </a:r>
            <a:r>
              <a:rPr sz="2650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on </a:t>
            </a:r>
            <a:r>
              <a:rPr sz="2650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Gear</a:t>
            </a:r>
            <a:r>
              <a:rPr sz="3500" u="heavy" spc="-1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3500">
              <a:latin typeface="Symbol"/>
              <a:cs typeface="Symbol"/>
            </a:endParaRPr>
          </a:p>
          <a:p>
            <a:pPr marL="3272790">
              <a:lnSpc>
                <a:spcPct val="100000"/>
              </a:lnSpc>
              <a:spcBef>
                <a:spcPts val="415"/>
              </a:spcBef>
              <a:tabLst>
                <a:tab pos="5279390" algn="l"/>
              </a:tabLst>
            </a:pPr>
            <a:r>
              <a:rPr sz="2650" spc="15" dirty="0">
                <a:latin typeface="Times New Roman"/>
                <a:cs typeface="Times New Roman"/>
              </a:rPr>
              <a:t>2</a:t>
            </a:r>
            <a:r>
              <a:rPr sz="2650" spc="-420" dirty="0">
                <a:latin typeface="Times New Roman"/>
                <a:cs typeface="Times New Roman"/>
              </a:rPr>
              <a:t> </a:t>
            </a:r>
            <a:r>
              <a:rPr sz="2650" spc="15" dirty="0">
                <a:latin typeface="Symbol"/>
                <a:cs typeface="Symbol"/>
              </a:rPr>
              <a:t></a:t>
            </a:r>
            <a:r>
              <a:rPr sz="2650" spc="-220" dirty="0">
                <a:latin typeface="Times New Roman"/>
                <a:cs typeface="Times New Roman"/>
              </a:rPr>
              <a:t> </a:t>
            </a:r>
            <a:r>
              <a:rPr sz="2650" i="1" spc="5" dirty="0">
                <a:latin typeface="Times New Roman"/>
                <a:cs typeface="Times New Roman"/>
              </a:rPr>
              <a:t>Diametral	</a:t>
            </a:r>
            <a:r>
              <a:rPr sz="2650" i="1" spc="-40" dirty="0">
                <a:latin typeface="Times New Roman"/>
                <a:cs typeface="Times New Roman"/>
              </a:rPr>
              <a:t>pitch</a:t>
            </a:r>
            <a:endParaRPr sz="2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sz="2750" spc="40" dirty="0">
                <a:latin typeface="Times New Roman"/>
                <a:cs typeface="Times New Roman"/>
              </a:rPr>
              <a:t>Base</a:t>
            </a:r>
            <a:r>
              <a:rPr sz="2750" spc="-310" dirty="0">
                <a:latin typeface="Times New Roman"/>
                <a:cs typeface="Times New Roman"/>
              </a:rPr>
              <a:t> </a:t>
            </a:r>
            <a:r>
              <a:rPr sz="2750" spc="-10" dirty="0">
                <a:latin typeface="Times New Roman"/>
                <a:cs typeface="Times New Roman"/>
              </a:rPr>
              <a:t>Circle</a:t>
            </a:r>
            <a:r>
              <a:rPr sz="2750" spc="-25" dirty="0">
                <a:latin typeface="Times New Roman"/>
                <a:cs typeface="Times New Roman"/>
              </a:rPr>
              <a:t> </a:t>
            </a:r>
            <a:r>
              <a:rPr sz="2750" spc="10" dirty="0">
                <a:latin typeface="Times New Roman"/>
                <a:cs typeface="Times New Roman"/>
              </a:rPr>
              <a:t>Diameter</a:t>
            </a:r>
            <a:r>
              <a:rPr sz="2750" spc="-25" dirty="0">
                <a:latin typeface="Times New Roman"/>
                <a:cs typeface="Times New Roman"/>
              </a:rPr>
              <a:t> </a:t>
            </a:r>
            <a:r>
              <a:rPr sz="2750" spc="114" dirty="0">
                <a:latin typeface="Symbol"/>
                <a:cs typeface="Symbol"/>
              </a:rPr>
              <a:t></a:t>
            </a:r>
            <a:r>
              <a:rPr sz="2750" spc="-220" dirty="0">
                <a:latin typeface="Times New Roman"/>
                <a:cs typeface="Times New Roman"/>
              </a:rPr>
              <a:t> </a:t>
            </a:r>
            <a:r>
              <a:rPr sz="2750" spc="50" dirty="0">
                <a:latin typeface="Times New Roman"/>
                <a:cs typeface="Times New Roman"/>
              </a:rPr>
              <a:t>Pitch</a:t>
            </a:r>
            <a:r>
              <a:rPr sz="2750" spc="-165" dirty="0">
                <a:latin typeface="Times New Roman"/>
                <a:cs typeface="Times New Roman"/>
              </a:rPr>
              <a:t> </a:t>
            </a:r>
            <a:r>
              <a:rPr sz="2750" spc="10" dirty="0">
                <a:latin typeface="Times New Roman"/>
                <a:cs typeface="Times New Roman"/>
              </a:rPr>
              <a:t>Diameter</a:t>
            </a:r>
            <a:r>
              <a:rPr sz="2750" spc="-204" dirty="0">
                <a:latin typeface="Times New Roman"/>
                <a:cs typeface="Times New Roman"/>
              </a:rPr>
              <a:t> </a:t>
            </a:r>
            <a:r>
              <a:rPr sz="2750" spc="114" dirty="0">
                <a:latin typeface="Symbol"/>
                <a:cs typeface="Symbol"/>
              </a:rPr>
              <a:t></a:t>
            </a:r>
            <a:r>
              <a:rPr sz="2750" spc="-350" dirty="0">
                <a:latin typeface="Times New Roman"/>
                <a:cs typeface="Times New Roman"/>
              </a:rPr>
              <a:t> </a:t>
            </a:r>
            <a:r>
              <a:rPr sz="2750" spc="45" dirty="0">
                <a:latin typeface="Times New Roman"/>
                <a:cs typeface="Times New Roman"/>
              </a:rPr>
              <a:t>Cos</a:t>
            </a:r>
            <a:r>
              <a:rPr sz="2750" spc="-385" dirty="0">
                <a:latin typeface="Times New Roman"/>
                <a:cs typeface="Times New Roman"/>
              </a:rPr>
              <a:t> </a:t>
            </a:r>
            <a:r>
              <a:rPr sz="2950" i="1" spc="5" dirty="0">
                <a:latin typeface="Symbol"/>
                <a:cs typeface="Symbol"/>
              </a:rPr>
              <a:t>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69815" y="2283251"/>
            <a:ext cx="625475" cy="4546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650" spc="15" dirty="0">
                <a:latin typeface="Times New Roman"/>
                <a:cs typeface="Times New Roman"/>
              </a:rPr>
              <a:t>2</a:t>
            </a:r>
            <a:r>
              <a:rPr sz="2650" spc="-490" dirty="0">
                <a:latin typeface="Times New Roman"/>
                <a:cs typeface="Times New Roman"/>
              </a:rPr>
              <a:t> </a:t>
            </a:r>
            <a:r>
              <a:rPr sz="2650" spc="70" dirty="0">
                <a:latin typeface="Symbol"/>
                <a:cs typeface="Symbol"/>
              </a:rPr>
              <a:t></a:t>
            </a:r>
            <a:r>
              <a:rPr sz="2800" i="1" spc="70" dirty="0">
                <a:latin typeface="Symbol"/>
                <a:cs typeface="Symbol"/>
              </a:rPr>
              <a:t></a:t>
            </a:r>
            <a:endParaRPr sz="28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86643" y="2419781"/>
            <a:ext cx="15621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10" dirty="0">
                <a:latin typeface="Symbol"/>
                <a:cs typeface="Symbol"/>
              </a:rPr>
              <a:t>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86643" y="2095125"/>
            <a:ext cx="15621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10" dirty="0">
                <a:latin typeface="Symbol"/>
                <a:cs typeface="Symbol"/>
              </a:rPr>
              <a:t>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243" y="1823699"/>
            <a:ext cx="2258695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569085" algn="l"/>
              </a:tabLst>
            </a:pPr>
            <a:r>
              <a:rPr sz="3975" spc="15" baseline="8385" dirty="0">
                <a:latin typeface="Symbol"/>
                <a:cs typeface="Symbol"/>
              </a:rPr>
              <a:t></a:t>
            </a:r>
            <a:r>
              <a:rPr sz="3975" spc="-277" baseline="8385" dirty="0">
                <a:latin typeface="Times New Roman"/>
                <a:cs typeface="Times New Roman"/>
              </a:rPr>
              <a:t> </a:t>
            </a:r>
            <a:r>
              <a:rPr sz="2650" i="1" spc="-15" dirty="0">
                <a:latin typeface="Times New Roman"/>
                <a:cs typeface="Times New Roman"/>
              </a:rPr>
              <a:t>Circular	</a:t>
            </a:r>
            <a:r>
              <a:rPr sz="2650" i="1" spc="-40" dirty="0">
                <a:latin typeface="Times New Roman"/>
                <a:cs typeface="Times New Roman"/>
              </a:rPr>
              <a:t>pitch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0166" y="2545277"/>
            <a:ext cx="221869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975" baseline="20964" dirty="0">
                <a:latin typeface="Symbol"/>
                <a:cs typeface="Symbol"/>
              </a:rPr>
              <a:t></a:t>
            </a:r>
            <a:r>
              <a:rPr sz="2650" i="1" dirty="0">
                <a:latin typeface="Times New Roman"/>
                <a:cs typeface="Times New Roman"/>
              </a:rPr>
              <a:t>Teeth </a:t>
            </a:r>
            <a:r>
              <a:rPr sz="2650" i="1" spc="10" dirty="0">
                <a:latin typeface="Times New Roman"/>
                <a:cs typeface="Times New Roman"/>
              </a:rPr>
              <a:t>on</a:t>
            </a:r>
            <a:r>
              <a:rPr sz="2650" i="1" spc="-290" dirty="0">
                <a:latin typeface="Times New Roman"/>
                <a:cs typeface="Times New Roman"/>
              </a:rPr>
              <a:t> </a:t>
            </a:r>
            <a:r>
              <a:rPr sz="2650" i="1" spc="5" dirty="0">
                <a:latin typeface="Times New Roman"/>
                <a:cs typeface="Times New Roman"/>
              </a:rPr>
              <a:t>Gear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25566" y="2636666"/>
            <a:ext cx="261747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473325" algn="l"/>
              </a:tabLst>
            </a:pPr>
            <a:r>
              <a:rPr sz="2650" spc="10" dirty="0">
                <a:latin typeface="Symbol"/>
                <a:cs typeface="Symbol"/>
              </a:rPr>
              <a:t></a:t>
            </a:r>
            <a:r>
              <a:rPr sz="2650" spc="10" dirty="0">
                <a:latin typeface="Times New Roman"/>
                <a:cs typeface="Times New Roman"/>
              </a:rPr>
              <a:t>	</a:t>
            </a:r>
            <a:r>
              <a:rPr sz="2650" spc="10" dirty="0">
                <a:latin typeface="Symbol"/>
                <a:cs typeface="Symbol"/>
              </a:rPr>
              <a:t>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25566" y="1529040"/>
            <a:ext cx="261747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510030" algn="l"/>
              </a:tabLst>
            </a:pPr>
            <a:r>
              <a:rPr sz="3975" baseline="-4192" dirty="0">
                <a:latin typeface="Symbol"/>
                <a:cs typeface="Symbol"/>
              </a:rPr>
              <a:t></a:t>
            </a:r>
            <a:r>
              <a:rPr sz="2650" i="1" dirty="0">
                <a:latin typeface="Times New Roman"/>
                <a:cs typeface="Times New Roman"/>
              </a:rPr>
              <a:t>Teeth</a:t>
            </a:r>
            <a:r>
              <a:rPr sz="2650" i="1" spc="310" dirty="0">
                <a:latin typeface="Times New Roman"/>
                <a:cs typeface="Times New Roman"/>
              </a:rPr>
              <a:t> </a:t>
            </a:r>
            <a:r>
              <a:rPr sz="2650" i="1" spc="10" dirty="0">
                <a:latin typeface="Times New Roman"/>
                <a:cs typeface="Times New Roman"/>
              </a:rPr>
              <a:t>on	</a:t>
            </a:r>
            <a:r>
              <a:rPr sz="2650" i="1" spc="-20" dirty="0">
                <a:latin typeface="Times New Roman"/>
                <a:cs typeface="Times New Roman"/>
              </a:rPr>
              <a:t>pinion</a:t>
            </a:r>
            <a:r>
              <a:rPr sz="2650" i="1" spc="175" dirty="0">
                <a:latin typeface="Times New Roman"/>
                <a:cs typeface="Times New Roman"/>
              </a:rPr>
              <a:t> </a:t>
            </a:r>
            <a:r>
              <a:rPr sz="3975" spc="15" baseline="-4192" dirty="0">
                <a:latin typeface="Symbol"/>
                <a:cs typeface="Symbol"/>
              </a:rPr>
              <a:t></a:t>
            </a:r>
            <a:endParaRPr sz="3975" baseline="-4192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25566" y="2095125"/>
            <a:ext cx="15621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10" dirty="0">
                <a:latin typeface="Symbol"/>
                <a:cs typeface="Symbol"/>
              </a:rPr>
              <a:t>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1656" y="2037172"/>
            <a:ext cx="3933825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0"/>
              </a:spcBef>
              <a:tabLst>
                <a:tab pos="3708400" algn="l"/>
              </a:tabLst>
            </a:pPr>
            <a:r>
              <a:rPr sz="2650" i="1" spc="-35" dirty="0">
                <a:latin typeface="Times New Roman"/>
                <a:cs typeface="Times New Roman"/>
              </a:rPr>
              <a:t>Center </a:t>
            </a:r>
            <a:r>
              <a:rPr sz="2650" i="1" spc="-20" dirty="0">
                <a:latin typeface="Times New Roman"/>
                <a:cs typeface="Times New Roman"/>
              </a:rPr>
              <a:t>dis </a:t>
            </a:r>
            <a:r>
              <a:rPr sz="2650" spc="30" dirty="0">
                <a:latin typeface="Times New Roman"/>
                <a:cs typeface="Times New Roman"/>
              </a:rPr>
              <a:t>tan</a:t>
            </a:r>
            <a:r>
              <a:rPr sz="2650" spc="-350" dirty="0">
                <a:latin typeface="Times New Roman"/>
                <a:cs typeface="Times New Roman"/>
              </a:rPr>
              <a:t> </a:t>
            </a:r>
            <a:r>
              <a:rPr sz="2650" i="1" spc="-30" dirty="0">
                <a:latin typeface="Times New Roman"/>
                <a:cs typeface="Times New Roman"/>
              </a:rPr>
              <a:t>ce</a:t>
            </a:r>
            <a:r>
              <a:rPr sz="2650" i="1" spc="245" dirty="0">
                <a:latin typeface="Times New Roman"/>
                <a:cs typeface="Times New Roman"/>
              </a:rPr>
              <a:t> </a:t>
            </a:r>
            <a:r>
              <a:rPr sz="2650" spc="155" dirty="0">
                <a:latin typeface="Symbol"/>
                <a:cs typeface="Symbol"/>
              </a:rPr>
              <a:t></a:t>
            </a:r>
            <a:r>
              <a:rPr sz="3975" spc="232" baseline="44025" dirty="0">
                <a:latin typeface="Symbol"/>
                <a:cs typeface="Symbol"/>
              </a:rPr>
              <a:t></a:t>
            </a:r>
            <a:r>
              <a:rPr sz="3975" spc="232" baseline="44025" dirty="0">
                <a:latin typeface="Times New Roman"/>
                <a:cs typeface="Times New Roman"/>
              </a:rPr>
              <a:t>	</a:t>
            </a:r>
            <a:r>
              <a:rPr sz="2650" spc="15" dirty="0">
                <a:latin typeface="Symbol"/>
                <a:cs typeface="Symbol"/>
              </a:rPr>
              <a:t></a:t>
            </a:r>
            <a:endParaRPr sz="2650">
              <a:latin typeface="Symbol"/>
              <a:cs typeface="Symbol"/>
            </a:endParaRPr>
          </a:p>
        </p:txBody>
      </p:sp>
      <p:pic>
        <p:nvPicPr>
          <p:cNvPr id="1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871" y="371347"/>
            <a:ext cx="7988300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ts val="2735"/>
              </a:lnSpc>
              <a:spcBef>
                <a:spcPts val="100"/>
              </a:spcBef>
            </a:pPr>
            <a:r>
              <a:rPr sz="2400" b="1" spc="130" dirty="0">
                <a:solidFill>
                  <a:srgbClr val="009DD9"/>
                </a:solidFill>
                <a:latin typeface="Arial"/>
                <a:cs typeface="Arial"/>
              </a:rPr>
              <a:t>FORMULAE </a:t>
            </a:r>
            <a:r>
              <a:rPr sz="2400" b="1" spc="125" dirty="0">
                <a:solidFill>
                  <a:srgbClr val="009DD9"/>
                </a:solidFill>
                <a:latin typeface="Arial"/>
                <a:cs typeface="Arial"/>
              </a:rPr>
              <a:t>SPECIFIC </a:t>
            </a:r>
            <a:r>
              <a:rPr sz="2400" b="1" spc="50" dirty="0">
                <a:solidFill>
                  <a:srgbClr val="009DD9"/>
                </a:solidFill>
                <a:latin typeface="Arial"/>
                <a:cs typeface="Arial"/>
              </a:rPr>
              <a:t>TO</a:t>
            </a:r>
            <a:r>
              <a:rPr sz="2400" b="1" spc="515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400" b="1" spc="114" dirty="0">
                <a:solidFill>
                  <a:srgbClr val="009DD9"/>
                </a:solidFill>
                <a:latin typeface="Arial"/>
                <a:cs typeface="Arial"/>
              </a:rPr>
              <a:t>GEARS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tabLst>
                <a:tab pos="7974330" algn="l"/>
              </a:tabLst>
            </a:pPr>
            <a:r>
              <a:rPr sz="2400" b="1" u="sng" spc="65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10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WITH </a:t>
            </a:r>
            <a:r>
              <a:rPr sz="2400" b="1" u="sng" spc="100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STANDARD</a:t>
            </a:r>
            <a:r>
              <a:rPr sz="2400" b="1" u="sng" spc="409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14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TEETH	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30426"/>
            <a:ext cx="1614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Ad</a:t>
            </a:r>
            <a:r>
              <a:rPr sz="2400" b="1" spc="-15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en</a:t>
            </a:r>
            <a:r>
              <a:rPr sz="2400" b="1" spc="-15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um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3975" y="1593469"/>
            <a:ext cx="3628390" cy="83121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698500">
              <a:lnSpc>
                <a:spcPct val="100000"/>
              </a:lnSpc>
              <a:spcBef>
                <a:spcPts val="390"/>
              </a:spcBef>
              <a:tabLst>
                <a:tab pos="1043305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1 </a:t>
            </a:r>
            <a:r>
              <a:rPr sz="2400" spc="80" dirty="0">
                <a:solidFill>
                  <a:srgbClr val="17406C"/>
                </a:solidFill>
                <a:latin typeface="Arial"/>
                <a:cs typeface="Arial"/>
              </a:rPr>
              <a:t>÷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Diametral</a:t>
            </a:r>
            <a:r>
              <a:rPr sz="2400" spc="-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357505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0.3183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×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Circular</a:t>
            </a:r>
            <a:r>
              <a:rPr sz="2400" spc="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016122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2400" b="1" spc="-15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de</a:t>
            </a:r>
            <a:r>
              <a:rPr sz="2400" b="1" spc="-15" dirty="0">
                <a:solidFill>
                  <a:srgbClr val="17406C"/>
                </a:solidFill>
                <a:latin typeface="Arial"/>
                <a:cs typeface="Arial"/>
              </a:rPr>
              <a:t>n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dum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3975" y="2979292"/>
            <a:ext cx="4221480" cy="83058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698500">
              <a:lnSpc>
                <a:spcPct val="100000"/>
              </a:lnSpc>
              <a:spcBef>
                <a:spcPts val="390"/>
              </a:spcBef>
              <a:tabLst>
                <a:tab pos="1043305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1.157 </a:t>
            </a:r>
            <a:r>
              <a:rPr sz="2400" spc="80" dirty="0">
                <a:solidFill>
                  <a:srgbClr val="17406C"/>
                </a:solidFill>
                <a:latin typeface="Arial"/>
                <a:cs typeface="Arial"/>
              </a:rPr>
              <a:t>÷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Diametral</a:t>
            </a:r>
            <a:r>
              <a:rPr sz="2400" spc="-1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357505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0.3683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×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Circular</a:t>
            </a:r>
            <a:r>
              <a:rPr sz="2400" spc="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4363211"/>
            <a:ext cx="5686425" cy="83121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  <a:tabLst>
                <a:tab pos="2755900" algn="l"/>
                <a:tab pos="3101340" algn="l"/>
              </a:tabLst>
            </a:pPr>
            <a:r>
              <a:rPr sz="2400" b="1" spc="-10" dirty="0">
                <a:solidFill>
                  <a:srgbClr val="17406C"/>
                </a:solidFill>
                <a:latin typeface="Arial"/>
                <a:cs typeface="Arial"/>
              </a:rPr>
              <a:t>Working</a:t>
            </a:r>
            <a:r>
              <a:rPr sz="2400" b="1" spc="-1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Depth	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2 </a:t>
            </a:r>
            <a:r>
              <a:rPr sz="2400" spc="80" dirty="0">
                <a:solidFill>
                  <a:srgbClr val="17406C"/>
                </a:solidFill>
                <a:latin typeface="Arial"/>
                <a:cs typeface="Arial"/>
              </a:rPr>
              <a:t>÷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Diametral</a:t>
            </a:r>
            <a:r>
              <a:rPr sz="2400" spc="-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  <a:p>
            <a:pPr marL="2070735">
              <a:lnSpc>
                <a:spcPct val="100000"/>
              </a:lnSpc>
              <a:spcBef>
                <a:spcPts val="290"/>
              </a:spcBef>
              <a:tabLst>
                <a:tab pos="2415540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0.6366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×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Circular</a:t>
            </a:r>
            <a:r>
              <a:rPr sz="2400" spc="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5786120"/>
            <a:ext cx="1883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Whole</a:t>
            </a:r>
            <a:r>
              <a:rPr sz="2400" b="1" spc="-9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Depth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93975" y="5749544"/>
            <a:ext cx="4221480" cy="8305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698500">
              <a:lnSpc>
                <a:spcPct val="100000"/>
              </a:lnSpc>
              <a:spcBef>
                <a:spcPts val="385"/>
              </a:spcBef>
              <a:tabLst>
                <a:tab pos="1043940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2.157 </a:t>
            </a:r>
            <a:r>
              <a:rPr sz="2400" spc="80" dirty="0">
                <a:solidFill>
                  <a:srgbClr val="17406C"/>
                </a:solidFill>
                <a:latin typeface="Arial"/>
                <a:cs typeface="Arial"/>
              </a:rPr>
              <a:t>÷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Diametral</a:t>
            </a:r>
            <a:r>
              <a:rPr sz="2400" spc="-1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357505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0.6866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×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Circular</a:t>
            </a:r>
            <a:r>
              <a:rPr sz="2400" spc="2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871" y="371347"/>
            <a:ext cx="7988300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>
              <a:lnSpc>
                <a:spcPts val="2735"/>
              </a:lnSpc>
              <a:spcBef>
                <a:spcPts val="100"/>
              </a:spcBef>
            </a:pPr>
            <a:r>
              <a:rPr sz="2400" b="1" spc="130" dirty="0">
                <a:solidFill>
                  <a:srgbClr val="009DD9"/>
                </a:solidFill>
                <a:latin typeface="Arial"/>
                <a:cs typeface="Arial"/>
              </a:rPr>
              <a:t>FORMULAE </a:t>
            </a:r>
            <a:r>
              <a:rPr sz="2400" b="1" spc="125" dirty="0">
                <a:solidFill>
                  <a:srgbClr val="009DD9"/>
                </a:solidFill>
                <a:latin typeface="Arial"/>
                <a:cs typeface="Arial"/>
              </a:rPr>
              <a:t>SPECIFIC </a:t>
            </a:r>
            <a:r>
              <a:rPr sz="2400" b="1" spc="50" dirty="0">
                <a:solidFill>
                  <a:srgbClr val="009DD9"/>
                </a:solidFill>
                <a:latin typeface="Arial"/>
                <a:cs typeface="Arial"/>
              </a:rPr>
              <a:t>TO</a:t>
            </a:r>
            <a:r>
              <a:rPr sz="2400" b="1" spc="515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400" b="1" spc="114" dirty="0">
                <a:solidFill>
                  <a:srgbClr val="009DD9"/>
                </a:solidFill>
                <a:latin typeface="Arial"/>
                <a:cs typeface="Arial"/>
              </a:rPr>
              <a:t>GEARS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tabLst>
                <a:tab pos="7974330" algn="l"/>
              </a:tabLst>
            </a:pPr>
            <a:r>
              <a:rPr sz="2400" b="1" u="sng" spc="65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10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WITH </a:t>
            </a:r>
            <a:r>
              <a:rPr sz="2400" b="1" u="sng" spc="100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STANDARD</a:t>
            </a:r>
            <a:r>
              <a:rPr sz="2400" b="1" u="sng" spc="409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114" dirty="0">
                <a:solidFill>
                  <a:srgbClr val="009DD9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TEETH	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640" y="1589278"/>
            <a:ext cx="1710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Clearance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51758" y="1552662"/>
            <a:ext cx="3465195" cy="8305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385"/>
              </a:spcBef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0.157 </a:t>
            </a:r>
            <a:r>
              <a:rPr sz="2400" spc="80" dirty="0">
                <a:solidFill>
                  <a:srgbClr val="17406C"/>
                </a:solidFill>
                <a:latin typeface="Arial"/>
                <a:cs typeface="Arial"/>
              </a:rPr>
              <a:t>÷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Diametral</a:t>
            </a:r>
            <a:r>
              <a:rPr sz="2400" spc="-1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 0.05 ×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Circular</a:t>
            </a:r>
            <a:r>
              <a:rPr sz="24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2938486"/>
            <a:ext cx="7582534" cy="8305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241300" algn="l"/>
                <a:tab pos="3441700" algn="l"/>
              </a:tabLst>
            </a:pPr>
            <a:r>
              <a:rPr sz="2400" b="1" dirty="0">
                <a:solidFill>
                  <a:srgbClr val="17406C"/>
                </a:solidFill>
                <a:latin typeface="Arial"/>
                <a:cs typeface="Arial"/>
              </a:rPr>
              <a:t>Outside</a:t>
            </a:r>
            <a:r>
              <a:rPr sz="2400" b="1" spc="-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Diameter	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 </a:t>
            </a:r>
            <a:r>
              <a:rPr sz="2400" spc="-45" dirty="0">
                <a:solidFill>
                  <a:srgbClr val="17406C"/>
                </a:solidFill>
                <a:latin typeface="Arial"/>
                <a:cs typeface="Arial"/>
              </a:rPr>
              <a:t>(Teeth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+ 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2) </a:t>
            </a:r>
            <a:r>
              <a:rPr sz="2400" spc="80" dirty="0">
                <a:solidFill>
                  <a:srgbClr val="17406C"/>
                </a:solidFill>
                <a:latin typeface="Arial"/>
                <a:cs typeface="Arial"/>
              </a:rPr>
              <a:t>÷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Diametral</a:t>
            </a:r>
            <a:r>
              <a:rPr sz="2400" spc="-15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  <a:spcBef>
                <a:spcPts val="290"/>
              </a:spcBef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 </a:t>
            </a:r>
            <a:r>
              <a:rPr sz="2400" spc="-45" dirty="0">
                <a:solidFill>
                  <a:srgbClr val="17406C"/>
                </a:solidFill>
                <a:latin typeface="Arial"/>
                <a:cs typeface="Arial"/>
              </a:rPr>
              <a:t>(Teeth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+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2)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×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Circular Pitch </a:t>
            </a:r>
            <a:r>
              <a:rPr sz="2400" spc="85" dirty="0">
                <a:solidFill>
                  <a:srgbClr val="17406C"/>
                </a:solidFill>
                <a:latin typeface="Arial"/>
                <a:cs typeface="Arial"/>
              </a:rPr>
              <a:t>÷</a:t>
            </a:r>
            <a:r>
              <a:rPr sz="2400" spc="-6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π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640" y="4359020"/>
            <a:ext cx="2473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17406C"/>
                </a:solidFill>
                <a:latin typeface="Arial"/>
                <a:cs typeface="Arial"/>
              </a:rPr>
              <a:t>Diametral</a:t>
            </a:r>
            <a:r>
              <a:rPr sz="2400" b="1" spc="-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406C"/>
                </a:solidFill>
                <a:latin typeface="Arial"/>
                <a:cs typeface="Arial"/>
              </a:rPr>
              <a:t>Pitch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65475" y="4359020"/>
            <a:ext cx="4457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= </a:t>
            </a:r>
            <a:r>
              <a:rPr sz="2400" spc="-45" dirty="0">
                <a:solidFill>
                  <a:srgbClr val="17406C"/>
                </a:solidFill>
                <a:latin typeface="Arial"/>
                <a:cs typeface="Arial"/>
              </a:rPr>
              <a:t>(Teeth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+ 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2) </a:t>
            </a:r>
            <a:r>
              <a:rPr sz="2400" spc="80" dirty="0">
                <a:solidFill>
                  <a:srgbClr val="17406C"/>
                </a:solidFill>
                <a:latin typeface="Arial"/>
                <a:cs typeface="Arial"/>
              </a:rPr>
              <a:t>÷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Outside</a:t>
            </a:r>
            <a:r>
              <a:rPr sz="2400" spc="-20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Diameter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43535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10" dirty="0"/>
              <a:t>GEAR</a:t>
            </a:r>
            <a:r>
              <a:rPr sz="3600" spc="204" dirty="0"/>
              <a:t> </a:t>
            </a:r>
            <a:r>
              <a:rPr sz="3600" spc="100" dirty="0"/>
              <a:t>MATERIALS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372295"/>
            <a:ext cx="8073390" cy="444881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Selection</a:t>
            </a:r>
            <a:r>
              <a:rPr sz="2000" spc="3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spc="3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materials</a:t>
            </a:r>
            <a:r>
              <a:rPr sz="2000" spc="3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depends</a:t>
            </a:r>
            <a:r>
              <a:rPr sz="2000" spc="3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upon</a:t>
            </a:r>
            <a:r>
              <a:rPr sz="2000" spc="3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strength</a:t>
            </a:r>
            <a:r>
              <a:rPr sz="2000" spc="3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r>
              <a:rPr sz="2000" spc="3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service</a:t>
            </a:r>
            <a:r>
              <a:rPr sz="2000" spc="3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conditions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like </a:t>
            </a:r>
            <a:r>
              <a:rPr sz="2000" u="heavy" spc="-2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wear,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noise</a:t>
            </a:r>
            <a:r>
              <a:rPr sz="2000" spc="-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etc.,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41300" marR="144145" indent="-228600">
              <a:lnSpc>
                <a:spcPct val="110000"/>
              </a:lnSpc>
              <a:spcBef>
                <a:spcPts val="1435"/>
              </a:spcBef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Metallic materials (cast iron, steel 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(plain carbon steel or</a:t>
            </a:r>
            <a:r>
              <a:rPr sz="2600" spc="-1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17406C"/>
                </a:solidFill>
                <a:latin typeface="Arial"/>
                <a:cs typeface="Arial"/>
              </a:rPr>
              <a:t>alloy  steel)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r>
              <a:rPr sz="2000" spc="-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bronze)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17406C"/>
              </a:buClr>
              <a:buFont typeface="Wingdings"/>
              <a:buChar char=""/>
            </a:pPr>
            <a:endParaRPr sz="3550">
              <a:latin typeface="Arial"/>
              <a:cs typeface="Arial"/>
            </a:endParaRPr>
          </a:p>
          <a:p>
            <a:pPr marL="241300" marR="5080" indent="-228600">
              <a:lnSpc>
                <a:spcPct val="110000"/>
              </a:lnSpc>
              <a:buFont typeface="Wingdings"/>
              <a:buChar char=""/>
              <a:tabLst>
                <a:tab pos="24130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Non-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Metallic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materials – reduces noise (wood,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compressed paper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synthetic resins like</a:t>
            </a:r>
            <a:r>
              <a:rPr sz="2000" spc="-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nylon)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41300" marR="9525" indent="-228600">
              <a:lnSpc>
                <a:spcPct val="110000"/>
              </a:lnSpc>
              <a:spcBef>
                <a:spcPts val="1515"/>
              </a:spcBef>
              <a:tabLst>
                <a:tab pos="767080" algn="l"/>
                <a:tab pos="1971039" algn="l"/>
                <a:tab pos="2894965" algn="l"/>
                <a:tab pos="3223895" algn="l"/>
                <a:tab pos="4077970" algn="l"/>
                <a:tab pos="4773930" algn="l"/>
                <a:tab pos="5215890" algn="l"/>
                <a:tab pos="5981700" algn="l"/>
                <a:tab pos="6764655" algn="l"/>
                <a:tab pos="7107555" algn="l"/>
                <a:tab pos="784733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Note:	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sphor	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ro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ze	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	wid</a:t>
            </a:r>
            <a:r>
              <a:rPr sz="2000" spc="5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ly	us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d	f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	worm	ge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rs	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	or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d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er	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reduce wear of the</a:t>
            </a:r>
            <a:r>
              <a:rPr sz="2000" spc="-9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worms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3410" y="423418"/>
            <a:ext cx="38627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40" dirty="0">
                <a:solidFill>
                  <a:srgbClr val="00AF50"/>
                </a:solidFill>
              </a:rPr>
              <a:t>LAW </a:t>
            </a:r>
            <a:r>
              <a:rPr sz="3200" spc="80" dirty="0">
                <a:solidFill>
                  <a:srgbClr val="00AF50"/>
                </a:solidFill>
              </a:rPr>
              <a:t>OF</a:t>
            </a:r>
            <a:r>
              <a:rPr sz="3200" spc="420" dirty="0">
                <a:solidFill>
                  <a:srgbClr val="00AF50"/>
                </a:solidFill>
              </a:rPr>
              <a:t> </a:t>
            </a:r>
            <a:r>
              <a:rPr sz="3200" spc="130" dirty="0">
                <a:solidFill>
                  <a:srgbClr val="00AF50"/>
                </a:solidFill>
              </a:rPr>
              <a:t>GEARING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4544948" y="1340764"/>
            <a:ext cx="4419600" cy="4419600"/>
            <a:chOff x="4544948" y="1340764"/>
            <a:chExt cx="4419600" cy="4419600"/>
          </a:xfrm>
        </p:grpSpPr>
        <p:sp>
          <p:nvSpPr>
            <p:cNvPr id="5" name="object 5"/>
            <p:cNvSpPr/>
            <p:nvPr/>
          </p:nvSpPr>
          <p:spPr>
            <a:xfrm>
              <a:off x="4544948" y="1340764"/>
              <a:ext cx="4419600" cy="4419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57975" y="2552191"/>
              <a:ext cx="101600" cy="101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29475" y="3485641"/>
              <a:ext cx="101600" cy="101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91450" y="4447666"/>
              <a:ext cx="101600" cy="101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91590" y="1072641"/>
            <a:ext cx="1854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Involute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Gear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3048" y="1779778"/>
            <a:ext cx="285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8844" algn="l"/>
                <a:tab pos="1583690" algn="l"/>
                <a:tab pos="2000250" algn="l"/>
                <a:tab pos="2336800" algn="l"/>
              </a:tabLst>
            </a:pPr>
            <a:r>
              <a:rPr sz="1800" spc="-5" dirty="0">
                <a:latin typeface="Arial"/>
                <a:cs typeface="Arial"/>
              </a:rPr>
              <a:t>mov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ng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	</a:t>
            </a:r>
            <a:r>
              <a:rPr sz="1800" spc="-5" dirty="0">
                <a:latin typeface="Arial"/>
                <a:cs typeface="Arial"/>
              </a:rPr>
              <a:t>‘</a:t>
            </a:r>
            <a:r>
              <a:rPr sz="1800" spc="5" dirty="0">
                <a:latin typeface="Arial"/>
                <a:cs typeface="Arial"/>
              </a:rPr>
              <a:t>P</a:t>
            </a:r>
            <a:r>
              <a:rPr sz="1800" dirty="0">
                <a:latin typeface="Arial"/>
                <a:cs typeface="Arial"/>
              </a:rPr>
              <a:t>’	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s</a:t>
            </a:r>
            <a:r>
              <a:rPr sz="1800" dirty="0">
                <a:latin typeface="Arial"/>
                <a:cs typeface="Arial"/>
              </a:rPr>
              <a:t>	Pitch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0" y="1779778"/>
            <a:ext cx="5829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The 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7340" y="2603119"/>
            <a:ext cx="34226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profiles </a:t>
            </a:r>
            <a:r>
              <a:rPr sz="1800" spc="-10" dirty="0">
                <a:latin typeface="Arial"/>
                <a:cs typeface="Arial"/>
              </a:rPr>
              <a:t>which </a:t>
            </a:r>
            <a:r>
              <a:rPr sz="1800" spc="-5" dirty="0">
                <a:latin typeface="Arial"/>
                <a:cs typeface="Arial"/>
              </a:rPr>
              <a:t>give constant  </a:t>
            </a:r>
            <a:r>
              <a:rPr sz="1800" spc="-15" dirty="0">
                <a:latin typeface="Arial"/>
                <a:cs typeface="Arial"/>
              </a:rPr>
              <a:t>Velocity </a:t>
            </a:r>
            <a:r>
              <a:rPr sz="1800" dirty="0">
                <a:latin typeface="Arial"/>
                <a:cs typeface="Arial"/>
              </a:rPr>
              <a:t>ratio &amp; </a:t>
            </a:r>
            <a:r>
              <a:rPr sz="1800" spc="-5" dirty="0">
                <a:latin typeface="Arial"/>
                <a:cs typeface="Arial"/>
              </a:rPr>
              <a:t>Positive drive </a:t>
            </a:r>
            <a:r>
              <a:rPr sz="1800" spc="-10" dirty="0">
                <a:latin typeface="Arial"/>
                <a:cs typeface="Arial"/>
              </a:rPr>
              <a:t>is  </a:t>
            </a:r>
            <a:r>
              <a:rPr sz="1800" spc="-15" dirty="0">
                <a:latin typeface="Arial"/>
                <a:cs typeface="Arial"/>
              </a:rPr>
              <a:t>known </a:t>
            </a:r>
            <a:r>
              <a:rPr sz="1800" spc="-5" dirty="0">
                <a:latin typeface="Arial"/>
                <a:cs typeface="Arial"/>
              </a:rPr>
              <a:t>as 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Conjugate</a:t>
            </a:r>
            <a:r>
              <a:rPr sz="1800" u="heavy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profiles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54085" y="3044697"/>
            <a:ext cx="634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Dr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ver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40" y="3981450"/>
            <a:ext cx="23171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05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KL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5" dirty="0">
                <a:latin typeface="Arial"/>
                <a:cs typeface="Arial"/>
              </a:rPr>
              <a:t>Length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path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  </a:t>
            </a:r>
            <a:r>
              <a:rPr sz="1800" spc="-5" dirty="0">
                <a:latin typeface="Arial"/>
                <a:cs typeface="Arial"/>
              </a:rPr>
              <a:t>contact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KP – </a:t>
            </a:r>
            <a:r>
              <a:rPr sz="1800" spc="-5" dirty="0">
                <a:latin typeface="Arial"/>
                <a:cs typeface="Arial"/>
              </a:rPr>
              <a:t>Path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approach  PL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5" dirty="0">
                <a:latin typeface="Arial"/>
                <a:cs typeface="Arial"/>
              </a:rPr>
              <a:t>Path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recess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05829" y="2492121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8755" y="3425774"/>
            <a:ext cx="1784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48830" y="436181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76978" y="3044697"/>
            <a:ext cx="685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Dr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ven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983" y="260604"/>
            <a:ext cx="8461375" cy="3581400"/>
            <a:chOff x="606983" y="260604"/>
            <a:chExt cx="8461375" cy="358140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62549" y="260604"/>
              <a:ext cx="3905250" cy="3581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43135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35" dirty="0">
                <a:solidFill>
                  <a:srgbClr val="00AF50"/>
                </a:solidFill>
              </a:rPr>
              <a:t>LAW </a:t>
            </a:r>
            <a:r>
              <a:rPr sz="3600" spc="70" dirty="0">
                <a:solidFill>
                  <a:srgbClr val="00AF50"/>
                </a:solidFill>
              </a:rPr>
              <a:t>OF</a:t>
            </a:r>
            <a:r>
              <a:rPr sz="3600" spc="450" dirty="0">
                <a:solidFill>
                  <a:srgbClr val="00AF50"/>
                </a:solidFill>
              </a:rPr>
              <a:t> </a:t>
            </a:r>
            <a:r>
              <a:rPr sz="3600" spc="130" dirty="0">
                <a:solidFill>
                  <a:srgbClr val="00AF50"/>
                </a:solidFill>
              </a:rPr>
              <a:t>GEARING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231140" y="1220799"/>
            <a:ext cx="5265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Angular </a:t>
            </a:r>
            <a:r>
              <a:rPr sz="2800" dirty="0">
                <a:latin typeface="Arial"/>
                <a:cs typeface="Arial"/>
              </a:rPr>
              <a:t>velocity </a:t>
            </a:r>
            <a:r>
              <a:rPr sz="2800" spc="-5" dirty="0">
                <a:latin typeface="Arial"/>
                <a:cs typeface="Arial"/>
              </a:rPr>
              <a:t>Ratio is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constant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80098" y="1700783"/>
            <a:ext cx="2996565" cy="1483360"/>
            <a:chOff x="280098" y="1700783"/>
            <a:chExt cx="2996565" cy="1483360"/>
          </a:xfrm>
        </p:grpSpPr>
        <p:sp>
          <p:nvSpPr>
            <p:cNvPr id="8" name="object 8"/>
            <p:cNvSpPr/>
            <p:nvPr/>
          </p:nvSpPr>
          <p:spPr>
            <a:xfrm>
              <a:off x="1409700" y="1700783"/>
              <a:ext cx="1866900" cy="7334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0098" y="2631566"/>
              <a:ext cx="2105025" cy="5524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3540" y="3244013"/>
            <a:ext cx="8378825" cy="181737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5175885">
              <a:lnSpc>
                <a:spcPct val="100000"/>
              </a:lnSpc>
              <a:spcBef>
                <a:spcPts val="1205"/>
              </a:spcBef>
            </a:pPr>
            <a:r>
              <a:rPr sz="1800" spc="-5" dirty="0">
                <a:latin typeface="Arial"/>
                <a:cs typeface="Arial"/>
              </a:rPr>
              <a:t>(Driver)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3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spc="-5" dirty="0">
                <a:latin typeface="Arial"/>
                <a:cs typeface="Arial"/>
              </a:rPr>
              <a:t>In order </a:t>
            </a:r>
            <a:r>
              <a:rPr sz="2000" spc="-10" dirty="0">
                <a:latin typeface="Arial"/>
                <a:cs typeface="Arial"/>
              </a:rPr>
              <a:t>to </a:t>
            </a:r>
            <a:r>
              <a:rPr sz="2000" spc="-5" dirty="0">
                <a:latin typeface="Arial"/>
                <a:cs typeface="Arial"/>
              </a:rPr>
              <a:t>have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constant </a:t>
            </a:r>
            <a:r>
              <a:rPr sz="2000" dirty="0">
                <a:latin typeface="Arial"/>
                <a:cs typeface="Arial"/>
              </a:rPr>
              <a:t>angular </a:t>
            </a:r>
            <a:r>
              <a:rPr sz="2000" spc="-5" dirty="0">
                <a:latin typeface="Arial"/>
                <a:cs typeface="Arial"/>
              </a:rPr>
              <a:t>velocity ratio </a:t>
            </a:r>
            <a:r>
              <a:rPr sz="2000" spc="-10" dirty="0">
                <a:latin typeface="Arial"/>
                <a:cs typeface="Arial"/>
              </a:rPr>
              <a:t>for </a:t>
            </a:r>
            <a:r>
              <a:rPr sz="2000" dirty="0">
                <a:latin typeface="Arial"/>
                <a:cs typeface="Arial"/>
              </a:rPr>
              <a:t>all positions of </a:t>
            </a:r>
            <a:r>
              <a:rPr sz="2000" spc="-5" dirty="0">
                <a:latin typeface="Arial"/>
                <a:cs typeface="Arial"/>
              </a:rPr>
              <a:t>the  </a:t>
            </a:r>
            <a:r>
              <a:rPr sz="2000" dirty="0">
                <a:latin typeface="Arial"/>
                <a:cs typeface="Arial"/>
              </a:rPr>
              <a:t>wheels, </a:t>
            </a:r>
            <a:r>
              <a:rPr sz="2000" spc="-5" dirty="0">
                <a:latin typeface="Arial"/>
                <a:cs typeface="Arial"/>
              </a:rPr>
              <a:t>the point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P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must be the fixed point </a:t>
            </a:r>
            <a:r>
              <a:rPr sz="2000" dirty="0">
                <a:latin typeface="Arial"/>
                <a:cs typeface="Arial"/>
              </a:rPr>
              <a:t>(called pitch </a:t>
            </a:r>
            <a:r>
              <a:rPr sz="2000" spc="-5" dirty="0">
                <a:latin typeface="Arial"/>
                <a:cs typeface="Arial"/>
              </a:rPr>
              <a:t>point) for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spc="-10" dirty="0">
                <a:latin typeface="Arial"/>
                <a:cs typeface="Arial"/>
              </a:rPr>
              <a:t>two  </a:t>
            </a:r>
            <a:r>
              <a:rPr sz="2000" dirty="0">
                <a:latin typeface="Arial"/>
                <a:cs typeface="Arial"/>
              </a:rPr>
              <a:t>wheels. </a:t>
            </a:r>
            <a:r>
              <a:rPr sz="2000" spc="-10" dirty="0">
                <a:latin typeface="Arial"/>
                <a:cs typeface="Arial"/>
              </a:rPr>
              <a:t>i.e.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common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normal at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point of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contact between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 pair 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 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teeth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must always pass through the pitch</a:t>
            </a:r>
            <a:r>
              <a:rPr sz="2000" u="heavy" spc="-1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point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3540" y="5187188"/>
            <a:ext cx="837819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dirty="0">
                <a:latin typeface="Arial"/>
                <a:cs typeface="Arial"/>
              </a:rPr>
              <a:t>This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fundamental </a:t>
            </a:r>
            <a:r>
              <a:rPr sz="2000" dirty="0">
                <a:latin typeface="Arial"/>
                <a:cs typeface="Arial"/>
              </a:rPr>
              <a:t>condition which </a:t>
            </a:r>
            <a:r>
              <a:rPr sz="2000" spc="-5" dirty="0">
                <a:latin typeface="Arial"/>
                <a:cs typeface="Arial"/>
              </a:rPr>
              <a:t>must </a:t>
            </a:r>
            <a:r>
              <a:rPr sz="2000" dirty="0">
                <a:latin typeface="Arial"/>
                <a:cs typeface="Arial"/>
              </a:rPr>
              <a:t>be </a:t>
            </a:r>
            <a:r>
              <a:rPr sz="2000" spc="-5" dirty="0">
                <a:latin typeface="Arial"/>
                <a:cs typeface="Arial"/>
              </a:rPr>
              <a:t>satisfied </a:t>
            </a:r>
            <a:r>
              <a:rPr sz="2000" dirty="0">
                <a:latin typeface="Arial"/>
                <a:cs typeface="Arial"/>
              </a:rPr>
              <a:t>while  designing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profiles </a:t>
            </a:r>
            <a:r>
              <a:rPr sz="2000" spc="-5" dirty="0">
                <a:latin typeface="Arial"/>
                <a:cs typeface="Arial"/>
              </a:rPr>
              <a:t>for the teeth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gear </a:t>
            </a:r>
            <a:r>
              <a:rPr sz="2000" dirty="0">
                <a:latin typeface="Arial"/>
                <a:cs typeface="Arial"/>
              </a:rPr>
              <a:t>wheels. </a:t>
            </a:r>
            <a:r>
              <a:rPr sz="2000" spc="-5" dirty="0">
                <a:latin typeface="Arial"/>
                <a:cs typeface="Arial"/>
              </a:rPr>
              <a:t>It is also known as </a:t>
            </a:r>
            <a:r>
              <a:rPr sz="2000" dirty="0">
                <a:latin typeface="Arial"/>
                <a:cs typeface="Arial"/>
              </a:rPr>
              <a:t>law  of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gearing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9520" y="2710662"/>
            <a:ext cx="2677160" cy="646430"/>
          </a:xfrm>
          <a:prstGeom prst="rect">
            <a:avLst/>
          </a:prstGeom>
          <a:ln w="9525">
            <a:solidFill>
              <a:srgbClr val="17406C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D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5" dirty="0">
                <a:latin typeface="Arial"/>
                <a:cs typeface="Arial"/>
              </a:rPr>
              <a:t>pitch circle diameter </a:t>
            </a:r>
            <a:r>
              <a:rPr sz="1800" dirty="0">
                <a:latin typeface="Arial"/>
                <a:cs typeface="Arial"/>
              </a:rPr>
              <a:t>;  T – </a:t>
            </a:r>
            <a:r>
              <a:rPr sz="1800" spc="-5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Teeth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08672" y="215646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0795"/>
            <a:ext cx="6562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>
                <a:solidFill>
                  <a:srgbClr val="00AF50"/>
                </a:solidFill>
              </a:rPr>
              <a:t>INVOLUTE </a:t>
            </a:r>
            <a:r>
              <a:rPr sz="3600" spc="105" dirty="0">
                <a:solidFill>
                  <a:srgbClr val="00AF50"/>
                </a:solidFill>
              </a:rPr>
              <a:t>TOOTH</a:t>
            </a:r>
            <a:r>
              <a:rPr sz="3600" spc="350" dirty="0">
                <a:solidFill>
                  <a:srgbClr val="00AF50"/>
                </a:solidFill>
              </a:rPr>
              <a:t> </a:t>
            </a:r>
            <a:r>
              <a:rPr sz="3600" spc="125" dirty="0">
                <a:solidFill>
                  <a:srgbClr val="00AF50"/>
                </a:solidFill>
              </a:rPr>
              <a:t>PROFILE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259079" y="539076"/>
            <a:ext cx="8310626" cy="5194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23669" y="5545328"/>
            <a:ext cx="5293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[https://</a:t>
            </a:r>
            <a:r>
              <a:rPr sz="1800" spc="-45" dirty="0">
                <a:latin typeface="Arial"/>
                <a:cs typeface="Arial"/>
                <a:hlinkClick r:id="rId3"/>
              </a:rPr>
              <a:t>w</a:t>
            </a:r>
            <a:r>
              <a:rPr sz="1800" spc="-35" dirty="0">
                <a:latin typeface="Arial"/>
                <a:cs typeface="Arial"/>
                <a:hlinkClick r:id="rId3"/>
              </a:rPr>
              <a:t>w</a:t>
            </a:r>
            <a:r>
              <a:rPr sz="1800" spc="-120" dirty="0">
                <a:latin typeface="Arial"/>
                <a:cs typeface="Arial"/>
                <a:hlinkClick r:id="rId3"/>
              </a:rPr>
              <a:t>w</a:t>
            </a:r>
            <a:r>
              <a:rPr sz="1800" spc="10" dirty="0">
                <a:latin typeface="Arial"/>
                <a:cs typeface="Arial"/>
                <a:hlinkClick r:id="rId3"/>
              </a:rPr>
              <a:t>.</a:t>
            </a:r>
            <a:r>
              <a:rPr sz="1800" spc="-15" dirty="0">
                <a:latin typeface="Arial"/>
                <a:cs typeface="Arial"/>
                <a:hlinkClick r:id="rId3"/>
              </a:rPr>
              <a:t>y</a:t>
            </a:r>
            <a:r>
              <a:rPr sz="1800" dirty="0">
                <a:latin typeface="Arial"/>
                <a:cs typeface="Arial"/>
                <a:hlinkClick r:id="rId3"/>
              </a:rPr>
              <a:t>o</a:t>
            </a:r>
            <a:r>
              <a:rPr sz="1800" spc="-5" dirty="0">
                <a:latin typeface="Arial"/>
                <a:cs typeface="Arial"/>
                <a:hlinkClick r:id="rId3"/>
              </a:rPr>
              <a:t>ut</a:t>
            </a:r>
            <a:r>
              <a:rPr sz="1800" spc="-15" dirty="0">
                <a:latin typeface="Arial"/>
                <a:cs typeface="Arial"/>
                <a:hlinkClick r:id="rId3"/>
              </a:rPr>
              <a:t>u</a:t>
            </a:r>
            <a:r>
              <a:rPr sz="1800" spc="-5" dirty="0">
                <a:latin typeface="Arial"/>
                <a:cs typeface="Arial"/>
                <a:hlinkClick r:id="rId3"/>
              </a:rPr>
              <a:t>b</a:t>
            </a:r>
            <a:r>
              <a:rPr sz="1800" spc="-15" dirty="0">
                <a:latin typeface="Arial"/>
                <a:cs typeface="Arial"/>
                <a:hlinkClick r:id="rId3"/>
              </a:rPr>
              <a:t>e</a:t>
            </a:r>
            <a:r>
              <a:rPr sz="1800" dirty="0">
                <a:latin typeface="Arial"/>
                <a:cs typeface="Arial"/>
                <a:hlinkClick r:id="rId3"/>
              </a:rPr>
              <a:t>.com</a:t>
            </a:r>
            <a:r>
              <a:rPr sz="1800" spc="10" dirty="0">
                <a:latin typeface="Arial"/>
                <a:cs typeface="Arial"/>
                <a:hlinkClick r:id="rId3"/>
              </a:rPr>
              <a:t>/</a:t>
            </a:r>
            <a:r>
              <a:rPr sz="1800" spc="-5" dirty="0">
                <a:latin typeface="Arial"/>
                <a:cs typeface="Arial"/>
                <a:hlinkClick r:id="rId3"/>
              </a:rPr>
              <a:t>w</a:t>
            </a:r>
            <a:r>
              <a:rPr sz="1800" spc="-15" dirty="0">
                <a:latin typeface="Arial"/>
                <a:cs typeface="Arial"/>
                <a:hlinkClick r:id="rId3"/>
              </a:rPr>
              <a:t>a</a:t>
            </a:r>
            <a:r>
              <a:rPr sz="1800" spc="-5" dirty="0">
                <a:latin typeface="Arial"/>
                <a:cs typeface="Arial"/>
                <a:hlinkClick r:id="rId3"/>
              </a:rPr>
              <a:t>tch</a:t>
            </a:r>
            <a:r>
              <a:rPr sz="1800" spc="-15" dirty="0">
                <a:latin typeface="Arial"/>
                <a:cs typeface="Arial"/>
                <a:hlinkClick r:id="rId3"/>
              </a:rPr>
              <a:t>?</a:t>
            </a:r>
            <a:r>
              <a:rPr sz="1800" spc="-5" dirty="0">
                <a:latin typeface="Arial"/>
                <a:cs typeface="Arial"/>
                <a:hlinkClick r:id="rId3"/>
              </a:rPr>
              <a:t>v=4QM0</a:t>
            </a:r>
            <a:r>
              <a:rPr sz="1800" spc="5" dirty="0">
                <a:latin typeface="Arial"/>
                <a:cs typeface="Arial"/>
                <a:hlinkClick r:id="rId3"/>
              </a:rPr>
              <a:t>j</a:t>
            </a:r>
            <a:r>
              <a:rPr sz="1800" spc="-5" dirty="0">
                <a:latin typeface="Arial"/>
                <a:cs typeface="Arial"/>
                <a:hlinkClick r:id="rId3"/>
              </a:rPr>
              <a:t>u</a:t>
            </a:r>
            <a:r>
              <a:rPr sz="1800" dirty="0">
                <a:latin typeface="Arial"/>
                <a:cs typeface="Arial"/>
                <a:hlinkClick r:id="rId3"/>
              </a:rPr>
              <a:t>V</a:t>
            </a:r>
            <a:r>
              <a:rPr sz="1800" spc="-20" dirty="0">
                <a:latin typeface="Arial"/>
                <a:cs typeface="Arial"/>
                <a:hlinkClick r:id="rId3"/>
              </a:rPr>
              <a:t>X</a:t>
            </a:r>
            <a:r>
              <a:rPr sz="1800" spc="-5" dirty="0">
                <a:latin typeface="Arial"/>
                <a:cs typeface="Arial"/>
                <a:hlinkClick r:id="rId3"/>
              </a:rPr>
              <a:t>W54]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8267" y="253111"/>
            <a:ext cx="738822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114" dirty="0"/>
              <a:t>COMPARISON </a:t>
            </a:r>
            <a:r>
              <a:rPr sz="2000" spc="130" dirty="0"/>
              <a:t>BETWEEN INVOLUTE </a:t>
            </a:r>
            <a:r>
              <a:rPr sz="2000" spc="105" dirty="0"/>
              <a:t>AND </a:t>
            </a:r>
            <a:r>
              <a:rPr sz="2000" spc="135" dirty="0"/>
              <a:t>CYCLOIDAL  </a:t>
            </a:r>
            <a:r>
              <a:rPr sz="2000" spc="120" dirty="0"/>
              <a:t>GEARS</a:t>
            </a:r>
            <a:endParaRPr sz="20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6050" y="1338833"/>
          <a:ext cx="8763000" cy="4754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9105"/>
                <a:gridCol w="4417695"/>
                <a:gridCol w="3886200"/>
              </a:tblGrid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Involute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Gears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10820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Cycloidal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Gears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118871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1.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509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Advantage of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involute gears is that  the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centre distance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a pair of involute  gears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can be varied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within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limits </a:t>
                      </a:r>
                      <a:r>
                        <a:rPr sz="18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without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affecting </a:t>
                      </a:r>
                      <a:r>
                        <a:rPr sz="18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velocity</a:t>
                      </a:r>
                      <a:r>
                        <a:rPr sz="1800" u="heavy" spc="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ratio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Not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 true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17373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2.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Pressure angle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,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from the start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the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engagement of teeth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the end of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the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engagement,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remains</a:t>
                      </a:r>
                      <a:r>
                        <a:rPr sz="1800" spc="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constant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1800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smooth running and less </a:t>
                      </a:r>
                      <a:r>
                        <a:rPr sz="1800" spc="-1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wear </a:t>
                      </a:r>
                      <a:r>
                        <a:rPr sz="1800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800" spc="8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gears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128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pressure angle is maximum at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the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beginning of engagement, reduces 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zero at pitch point,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starts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decreasing and again becomes  maximum at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end of engagement  (</a:t>
                      </a:r>
                      <a:r>
                        <a:rPr sz="1800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less smooth running of</a:t>
                      </a:r>
                      <a:r>
                        <a:rPr sz="1800" spc="20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gears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91436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3.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The face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and flank of Involute teeth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are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generated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by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single curve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. Hence, </a:t>
                      </a:r>
                      <a:r>
                        <a:rPr sz="1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easy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to</a:t>
                      </a:r>
                      <a:r>
                        <a:rPr sz="1800" u="heavy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manufacture.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double curves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(i.e. epi-cycloid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and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hypo-cycloid)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.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Hence, </a:t>
                      </a:r>
                      <a:r>
                        <a:rPr sz="18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difficult </a:t>
                      </a:r>
                      <a:r>
                        <a:rPr sz="1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to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manufacture.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>
              <a:lnSpc>
                <a:spcPts val="3020"/>
              </a:lnSpc>
              <a:spcBef>
                <a:spcPts val="480"/>
              </a:spcBef>
            </a:pPr>
            <a:r>
              <a:rPr sz="2800" spc="100" dirty="0"/>
              <a:t>COMPARISON </a:t>
            </a:r>
            <a:r>
              <a:rPr sz="2800" spc="114" dirty="0"/>
              <a:t>BETWEEN </a:t>
            </a:r>
            <a:r>
              <a:rPr sz="2800" spc="120" dirty="0"/>
              <a:t>INVOLUTE </a:t>
            </a:r>
            <a:r>
              <a:rPr sz="2800" spc="135" dirty="0"/>
              <a:t>AND  </a:t>
            </a:r>
            <a:r>
              <a:rPr sz="2800" spc="120" dirty="0"/>
              <a:t>CYCLOIDAL</a:t>
            </a:r>
            <a:r>
              <a:rPr sz="2800" spc="310" dirty="0"/>
              <a:t> </a:t>
            </a:r>
            <a:r>
              <a:rPr sz="2800" spc="105" dirty="0"/>
              <a:t>GEARS</a:t>
            </a:r>
            <a:endParaRPr sz="28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89179" y="1703197"/>
          <a:ext cx="8763000" cy="24993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"/>
                <a:gridCol w="3048000"/>
                <a:gridCol w="4876800"/>
              </a:tblGrid>
              <a:tr h="396239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S.No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6426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Involute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Cycloidal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13106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4.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Less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strong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49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Cycloidal teeth have </a:t>
                      </a:r>
                      <a:r>
                        <a:rPr sz="20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wider flanks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,  therefore the cycloidal gears are</a:t>
                      </a:r>
                      <a:r>
                        <a:rPr sz="20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stronger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 than the involute gears, for the same  pitch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Occurs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Interference does not</a:t>
                      </a:r>
                      <a:r>
                        <a:rPr sz="20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occur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6.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Less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weighted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outweighed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8728" y="613029"/>
            <a:ext cx="712533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100" dirty="0"/>
              <a:t>STANDARD </a:t>
            </a:r>
            <a:r>
              <a:rPr sz="2200" spc="125" dirty="0"/>
              <a:t>PROPORTIONS </a:t>
            </a:r>
            <a:r>
              <a:rPr sz="2200" spc="60" dirty="0"/>
              <a:t>OF </a:t>
            </a:r>
            <a:r>
              <a:rPr sz="2200" spc="100" dirty="0"/>
              <a:t>GEAR</a:t>
            </a:r>
            <a:r>
              <a:rPr sz="2200" spc="320" dirty="0"/>
              <a:t> </a:t>
            </a:r>
            <a:r>
              <a:rPr sz="2200" spc="114" dirty="0"/>
              <a:t>SYSTEMS</a:t>
            </a:r>
            <a:endParaRPr sz="2200"/>
          </a:p>
        </p:txBody>
      </p:sp>
      <p:sp>
        <p:nvSpPr>
          <p:cNvPr id="4" name="object 4"/>
          <p:cNvSpPr/>
          <p:nvPr/>
        </p:nvSpPr>
        <p:spPr>
          <a:xfrm>
            <a:off x="246276" y="1702914"/>
            <a:ext cx="8581977" cy="26161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717" y="4892118"/>
            <a:ext cx="7876802" cy="7693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13969"/>
            <a:ext cx="67322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25" dirty="0">
                <a:solidFill>
                  <a:srgbClr val="00AF50"/>
                </a:solidFill>
              </a:rPr>
              <a:t>LENGTH </a:t>
            </a:r>
            <a:r>
              <a:rPr sz="3200" spc="80" dirty="0">
                <a:solidFill>
                  <a:srgbClr val="00AF50"/>
                </a:solidFill>
              </a:rPr>
              <a:t>OF </a:t>
            </a:r>
            <a:r>
              <a:rPr sz="3200" spc="-5" dirty="0">
                <a:solidFill>
                  <a:srgbClr val="00AF50"/>
                </a:solidFill>
              </a:rPr>
              <a:t>PATH </a:t>
            </a:r>
            <a:r>
              <a:rPr sz="3200" spc="80" dirty="0">
                <a:solidFill>
                  <a:srgbClr val="00AF50"/>
                </a:solidFill>
              </a:rPr>
              <a:t>OF</a:t>
            </a:r>
            <a:r>
              <a:rPr sz="3200" spc="790" dirty="0">
                <a:solidFill>
                  <a:srgbClr val="00AF50"/>
                </a:solidFill>
              </a:rPr>
              <a:t> </a:t>
            </a:r>
            <a:r>
              <a:rPr sz="3200" spc="95" dirty="0">
                <a:solidFill>
                  <a:srgbClr val="00AF50"/>
                </a:solidFill>
              </a:rPr>
              <a:t>CONTACT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3962400" y="1241653"/>
            <a:ext cx="4419600" cy="4419600"/>
            <a:chOff x="3962400" y="1241653"/>
            <a:chExt cx="4419600" cy="4419600"/>
          </a:xfrm>
        </p:grpSpPr>
        <p:sp>
          <p:nvSpPr>
            <p:cNvPr id="5" name="object 5"/>
            <p:cNvSpPr/>
            <p:nvPr/>
          </p:nvSpPr>
          <p:spPr>
            <a:xfrm>
              <a:off x="3962400" y="1241653"/>
              <a:ext cx="4419600" cy="4419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49900" y="2448178"/>
              <a:ext cx="101600" cy="101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21400" y="3344290"/>
              <a:ext cx="101600" cy="101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83375" y="4348225"/>
              <a:ext cx="101600" cy="101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471409" y="2945638"/>
            <a:ext cx="634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Dr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ver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9740" y="3227908"/>
            <a:ext cx="23171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KL – </a:t>
            </a:r>
            <a:r>
              <a:rPr sz="1800" spc="-10" dirty="0">
                <a:latin typeface="Arial"/>
                <a:cs typeface="Arial"/>
              </a:rPr>
              <a:t>Length </a:t>
            </a:r>
            <a:r>
              <a:rPr sz="1800" spc="-5" dirty="0">
                <a:latin typeface="Arial"/>
                <a:cs typeface="Arial"/>
              </a:rPr>
              <a:t>of path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contact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KP – </a:t>
            </a:r>
            <a:r>
              <a:rPr sz="1800" spc="-5" dirty="0">
                <a:latin typeface="Arial"/>
                <a:cs typeface="Arial"/>
              </a:rPr>
              <a:t>Path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approach  PL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5" dirty="0">
                <a:latin typeface="Arial"/>
                <a:cs typeface="Arial"/>
              </a:rPr>
              <a:t>Path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recess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23153" y="2393060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66205" y="3326638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66407" y="4262450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94175" y="2945638"/>
            <a:ext cx="686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Driven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7517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>
                <a:solidFill>
                  <a:srgbClr val="00AF50"/>
                </a:solidFill>
              </a:rPr>
              <a:t>LENGTH </a:t>
            </a:r>
            <a:r>
              <a:rPr sz="3600" spc="70" dirty="0">
                <a:solidFill>
                  <a:srgbClr val="00AF50"/>
                </a:solidFill>
              </a:rPr>
              <a:t>OF </a:t>
            </a:r>
            <a:r>
              <a:rPr sz="3600" spc="-20" dirty="0">
                <a:solidFill>
                  <a:srgbClr val="00AF50"/>
                </a:solidFill>
              </a:rPr>
              <a:t>PATH </a:t>
            </a:r>
            <a:r>
              <a:rPr sz="3600" spc="70" dirty="0">
                <a:solidFill>
                  <a:srgbClr val="00AF50"/>
                </a:solidFill>
              </a:rPr>
              <a:t>OF</a:t>
            </a:r>
            <a:r>
              <a:rPr sz="3600" spc="915" dirty="0">
                <a:solidFill>
                  <a:srgbClr val="00AF50"/>
                </a:solidFill>
              </a:rPr>
              <a:t> </a:t>
            </a:r>
            <a:r>
              <a:rPr sz="3600" spc="90" dirty="0">
                <a:solidFill>
                  <a:srgbClr val="00AF50"/>
                </a:solidFill>
              </a:rPr>
              <a:t>CONTACT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4263264" y="1404023"/>
            <a:ext cx="4695949" cy="4361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1140" y="1410080"/>
            <a:ext cx="4155440" cy="4824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7495" algn="just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contact </a:t>
            </a:r>
            <a:r>
              <a:rPr sz="2400" spc="-5" dirty="0">
                <a:latin typeface="Arial"/>
                <a:cs typeface="Arial"/>
              </a:rPr>
              <a:t>between a pair of  involute teeth begins </a:t>
            </a:r>
            <a:r>
              <a:rPr sz="2400" spc="-10" dirty="0">
                <a:latin typeface="Arial"/>
                <a:cs typeface="Arial"/>
              </a:rPr>
              <a:t>at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K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ends at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"/>
            </a:pPr>
            <a:endParaRPr sz="2500">
              <a:latin typeface="Arial"/>
              <a:cs typeface="Arial"/>
            </a:endParaRPr>
          </a:p>
          <a:p>
            <a:pPr marL="12700" marR="280670" algn="just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MN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common normal </a:t>
            </a:r>
            <a:r>
              <a:rPr sz="2400" spc="-5" dirty="0">
                <a:latin typeface="Arial"/>
                <a:cs typeface="Arial"/>
              </a:rPr>
              <a:t> at the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point of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contact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"/>
            </a:pPr>
            <a:endParaRPr sz="2500">
              <a:latin typeface="Arial"/>
              <a:cs typeface="Arial"/>
            </a:endParaRPr>
          </a:p>
          <a:p>
            <a:pPr marL="12700" marR="280670" algn="just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MN </a:t>
            </a:r>
            <a:r>
              <a:rPr sz="2400" spc="-5" dirty="0">
                <a:latin typeface="Arial"/>
                <a:cs typeface="Arial"/>
              </a:rPr>
              <a:t>is also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common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tangent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base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circles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Arial"/>
              <a:cs typeface="Arial"/>
            </a:endParaRPr>
          </a:p>
          <a:p>
            <a:pPr marL="88900" marR="100203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KP – </a:t>
            </a:r>
            <a:r>
              <a:rPr sz="2400" spc="-5" dirty="0">
                <a:latin typeface="Arial"/>
                <a:cs typeface="Arial"/>
              </a:rPr>
              <a:t>Path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approach  PL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Path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recess</a:t>
            </a:r>
            <a:endParaRPr sz="24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KL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Length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path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contact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8373" y="1223898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" y="990600"/>
            <a:ext cx="9068358" cy="5867653"/>
            <a:chOff x="76200" y="990600"/>
            <a:chExt cx="9068358" cy="5867653"/>
          </a:xfrm>
        </p:grpSpPr>
        <p:sp>
          <p:nvSpPr>
            <p:cNvPr id="4" name="object 4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98493" y="1066800"/>
              <a:ext cx="4793107" cy="44584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600" y="990600"/>
              <a:ext cx="3962400" cy="23373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8461" y="3793410"/>
              <a:ext cx="3892884" cy="8441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200" y="4725098"/>
              <a:ext cx="4855845" cy="151079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240614"/>
            <a:ext cx="7517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20" dirty="0">
                <a:solidFill>
                  <a:srgbClr val="00AF50"/>
                </a:solidFill>
                <a:latin typeface="Arial"/>
                <a:cs typeface="Arial"/>
              </a:rPr>
              <a:t>LENGTH </a:t>
            </a:r>
            <a:r>
              <a:rPr sz="3600" b="1" spc="70" dirty="0">
                <a:solidFill>
                  <a:srgbClr val="00AF50"/>
                </a:solidFill>
                <a:latin typeface="Arial"/>
                <a:cs typeface="Arial"/>
              </a:rPr>
              <a:t>OF </a:t>
            </a:r>
            <a:r>
              <a:rPr sz="3600" b="1" spc="-20" dirty="0">
                <a:solidFill>
                  <a:srgbClr val="00AF50"/>
                </a:solidFill>
                <a:latin typeface="Arial"/>
                <a:cs typeface="Arial"/>
              </a:rPr>
              <a:t>PATH </a:t>
            </a:r>
            <a:r>
              <a:rPr sz="3600" b="1" spc="70" dirty="0">
                <a:solidFill>
                  <a:srgbClr val="00AF50"/>
                </a:solidFill>
                <a:latin typeface="Arial"/>
                <a:cs typeface="Arial"/>
              </a:rPr>
              <a:t>OF</a:t>
            </a:r>
            <a:r>
              <a:rPr sz="3600" b="1" spc="9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90" dirty="0">
                <a:solidFill>
                  <a:srgbClr val="00AF50"/>
                </a:solidFill>
                <a:latin typeface="Arial"/>
                <a:cs typeface="Arial"/>
              </a:rPr>
              <a:t>CONTACT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64528" y="1080008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240614"/>
            <a:ext cx="7517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20" dirty="0">
                <a:solidFill>
                  <a:srgbClr val="00AF50"/>
                </a:solidFill>
                <a:latin typeface="Arial"/>
                <a:cs typeface="Arial"/>
              </a:rPr>
              <a:t>LENGTH </a:t>
            </a:r>
            <a:r>
              <a:rPr sz="3600" b="1" spc="70" dirty="0">
                <a:solidFill>
                  <a:srgbClr val="00AF50"/>
                </a:solidFill>
                <a:latin typeface="Arial"/>
                <a:cs typeface="Arial"/>
              </a:rPr>
              <a:t>OF </a:t>
            </a:r>
            <a:r>
              <a:rPr sz="3600" b="1" spc="-20" dirty="0">
                <a:solidFill>
                  <a:srgbClr val="00AF50"/>
                </a:solidFill>
                <a:latin typeface="Arial"/>
                <a:cs typeface="Arial"/>
              </a:rPr>
              <a:t>PATH </a:t>
            </a:r>
            <a:r>
              <a:rPr sz="3600" b="1" spc="70" dirty="0">
                <a:solidFill>
                  <a:srgbClr val="00AF50"/>
                </a:solidFill>
                <a:latin typeface="Arial"/>
                <a:cs typeface="Arial"/>
              </a:rPr>
              <a:t>OF</a:t>
            </a:r>
            <a:r>
              <a:rPr sz="3600" b="1" spc="9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90" dirty="0">
                <a:solidFill>
                  <a:srgbClr val="00AF50"/>
                </a:solidFill>
                <a:latin typeface="Arial"/>
                <a:cs typeface="Arial"/>
              </a:rPr>
              <a:t>CONTACT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700" y="1440977"/>
            <a:ext cx="9103360" cy="4338955"/>
            <a:chOff x="12700" y="1440977"/>
            <a:chExt cx="9103360" cy="4338955"/>
          </a:xfrm>
        </p:grpSpPr>
        <p:sp>
          <p:nvSpPr>
            <p:cNvPr id="8" name="object 8"/>
            <p:cNvSpPr/>
            <p:nvPr/>
          </p:nvSpPr>
          <p:spPr>
            <a:xfrm>
              <a:off x="5022539" y="1440977"/>
              <a:ext cx="4093231" cy="38015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700" y="2636900"/>
              <a:ext cx="5105400" cy="21621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1000" y="4941163"/>
              <a:ext cx="7799324" cy="838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76200" y="1295400"/>
            <a:ext cx="4829175" cy="828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08672" y="1223898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28117"/>
            <a:ext cx="72948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>
                <a:solidFill>
                  <a:srgbClr val="00AF50"/>
                </a:solidFill>
              </a:rPr>
              <a:t>LENGTH </a:t>
            </a:r>
            <a:r>
              <a:rPr sz="3600" spc="70" dirty="0">
                <a:solidFill>
                  <a:srgbClr val="00AF50"/>
                </a:solidFill>
              </a:rPr>
              <a:t>OF </a:t>
            </a:r>
            <a:r>
              <a:rPr sz="3600" spc="100" dirty="0">
                <a:solidFill>
                  <a:srgbClr val="00AF50"/>
                </a:solidFill>
              </a:rPr>
              <a:t>ARC </a:t>
            </a:r>
            <a:r>
              <a:rPr sz="3600" spc="70" dirty="0">
                <a:solidFill>
                  <a:srgbClr val="00AF50"/>
                </a:solidFill>
              </a:rPr>
              <a:t>OF</a:t>
            </a:r>
            <a:r>
              <a:rPr sz="3600" spc="660" dirty="0">
                <a:solidFill>
                  <a:srgbClr val="00AF50"/>
                </a:solidFill>
              </a:rPr>
              <a:t> </a:t>
            </a:r>
            <a:r>
              <a:rPr sz="3600" spc="90" dirty="0">
                <a:solidFill>
                  <a:srgbClr val="00AF50"/>
                </a:solidFill>
              </a:rPr>
              <a:t>CONTACT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519554"/>
            <a:ext cx="4643120" cy="472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arc of contact is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path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traced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by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 point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on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pitch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circle 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from the beginning to 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end of 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engagement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of a given pair of 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teeth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17406C"/>
              </a:buClr>
              <a:buFont typeface="Wingdings"/>
              <a:buChar char=""/>
            </a:pPr>
            <a:endParaRPr sz="235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spcBef>
                <a:spcPts val="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Arc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contact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400" i="1" spc="-5" dirty="0">
                <a:solidFill>
                  <a:srgbClr val="17406C"/>
                </a:solidFill>
                <a:latin typeface="Arial"/>
                <a:cs typeface="Arial"/>
              </a:rPr>
              <a:t>EPF or</a:t>
            </a:r>
            <a:r>
              <a:rPr sz="2400" i="1" spc="-8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406C"/>
                </a:solidFill>
                <a:latin typeface="Arial"/>
                <a:cs typeface="Arial"/>
              </a:rPr>
              <a:t>GPH.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7406C"/>
              </a:buClr>
              <a:buFont typeface="Wingdings"/>
              <a:buChar char=""/>
            </a:pPr>
            <a:endParaRPr sz="2350">
              <a:latin typeface="Arial"/>
              <a:cs typeface="Arial"/>
            </a:endParaRPr>
          </a:p>
          <a:p>
            <a:pPr marL="241300" marR="6350" indent="-228600" algn="just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The arc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GP </a:t>
            </a:r>
            <a:r>
              <a:rPr sz="2400" i="1" spc="-5" dirty="0">
                <a:solidFill>
                  <a:srgbClr val="17406C"/>
                </a:solidFill>
                <a:latin typeface="Arial"/>
                <a:cs typeface="Arial"/>
              </a:rPr>
              <a:t>is known as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arc </a:t>
            </a:r>
            <a:r>
              <a:rPr sz="2400" i="1" spc="-10" dirty="0">
                <a:solidFill>
                  <a:srgbClr val="FF0000"/>
                </a:solidFill>
                <a:latin typeface="Arial"/>
                <a:cs typeface="Arial"/>
              </a:rPr>
              <a:t>of 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approach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17406C"/>
              </a:buClr>
              <a:buFont typeface="Wingdings"/>
              <a:buChar char=""/>
            </a:pPr>
            <a:endParaRPr sz="2350">
              <a:latin typeface="Arial"/>
              <a:cs typeface="Arial"/>
            </a:endParaRPr>
          </a:p>
          <a:p>
            <a:pPr marL="241300" marR="6350" indent="-228600" algn="just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The arc </a:t>
            </a:r>
            <a:r>
              <a:rPr sz="2400" i="1" spc="-5" dirty="0">
                <a:solidFill>
                  <a:srgbClr val="00AF50"/>
                </a:solidFill>
                <a:latin typeface="Arial"/>
                <a:cs typeface="Arial"/>
              </a:rPr>
              <a:t>PH </a:t>
            </a:r>
            <a:r>
              <a:rPr sz="2400" i="1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400" i="1" dirty="0">
                <a:solidFill>
                  <a:srgbClr val="17406C"/>
                </a:solidFill>
                <a:latin typeface="Arial"/>
                <a:cs typeface="Arial"/>
              </a:rPr>
              <a:t>called </a:t>
            </a:r>
            <a:r>
              <a:rPr sz="2400" i="1" spc="-5" dirty="0">
                <a:solidFill>
                  <a:srgbClr val="00AF50"/>
                </a:solidFill>
                <a:latin typeface="Arial"/>
                <a:cs typeface="Arial"/>
              </a:rPr>
              <a:t>arc </a:t>
            </a:r>
            <a:r>
              <a:rPr sz="2400" i="1" spc="-10" dirty="0">
                <a:solidFill>
                  <a:srgbClr val="00AF50"/>
                </a:solidFill>
                <a:latin typeface="Arial"/>
                <a:cs typeface="Arial"/>
              </a:rPr>
              <a:t>of  </a:t>
            </a:r>
            <a:r>
              <a:rPr sz="2400" i="1" dirty="0">
                <a:solidFill>
                  <a:srgbClr val="00AF50"/>
                </a:solidFill>
                <a:latin typeface="Arial"/>
                <a:cs typeface="Arial"/>
              </a:rPr>
              <a:t>recess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64963" y="1626768"/>
            <a:ext cx="3852467" cy="3577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48373" y="1223898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32994"/>
            <a:ext cx="80371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110" dirty="0">
                <a:solidFill>
                  <a:srgbClr val="00AF50"/>
                </a:solidFill>
              </a:rPr>
              <a:t>LENGTH </a:t>
            </a:r>
            <a:r>
              <a:rPr sz="4000" spc="65" dirty="0">
                <a:solidFill>
                  <a:srgbClr val="00AF50"/>
                </a:solidFill>
              </a:rPr>
              <a:t>OF </a:t>
            </a:r>
            <a:r>
              <a:rPr sz="4000" spc="85" dirty="0">
                <a:solidFill>
                  <a:srgbClr val="00AF50"/>
                </a:solidFill>
              </a:rPr>
              <a:t>ARC </a:t>
            </a:r>
            <a:r>
              <a:rPr sz="4000" spc="65" dirty="0">
                <a:solidFill>
                  <a:srgbClr val="00AF50"/>
                </a:solidFill>
              </a:rPr>
              <a:t>OF</a:t>
            </a:r>
            <a:r>
              <a:rPr sz="4000" spc="810" dirty="0">
                <a:solidFill>
                  <a:srgbClr val="00AF50"/>
                </a:solidFill>
              </a:rPr>
              <a:t> </a:t>
            </a:r>
            <a:r>
              <a:rPr sz="4000" spc="70" dirty="0">
                <a:solidFill>
                  <a:srgbClr val="00AF50"/>
                </a:solidFill>
              </a:rPr>
              <a:t>CONTACT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1013313" y="1256561"/>
            <a:ext cx="7200123" cy="1169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0200" y="3115700"/>
            <a:ext cx="5703380" cy="10842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8213" y="4347117"/>
            <a:ext cx="7714430" cy="1372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497839"/>
            <a:ext cx="35560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95" dirty="0">
                <a:solidFill>
                  <a:srgbClr val="00AF50"/>
                </a:solidFill>
              </a:rPr>
              <a:t>CONTACT</a:t>
            </a:r>
            <a:r>
              <a:rPr sz="3200" spc="150" dirty="0">
                <a:solidFill>
                  <a:srgbClr val="00AF50"/>
                </a:solidFill>
              </a:rPr>
              <a:t> </a:t>
            </a:r>
            <a:r>
              <a:rPr sz="3200" spc="75" dirty="0">
                <a:solidFill>
                  <a:srgbClr val="00AF50"/>
                </a:solidFill>
              </a:rPr>
              <a:t>RATIO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688949" y="945896"/>
            <a:ext cx="62706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14" dirty="0">
                <a:solidFill>
                  <a:srgbClr val="17406C"/>
                </a:solidFill>
                <a:latin typeface="Arial"/>
                <a:cs typeface="Arial"/>
              </a:rPr>
              <a:t>(NUMBER </a:t>
            </a:r>
            <a:r>
              <a:rPr sz="2800" b="1" spc="6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800" b="1" spc="65" dirty="0">
                <a:solidFill>
                  <a:srgbClr val="17406C"/>
                </a:solidFill>
                <a:latin typeface="Arial"/>
                <a:cs typeface="Arial"/>
              </a:rPr>
              <a:t>PAIRS </a:t>
            </a:r>
            <a:r>
              <a:rPr sz="2800" b="1" spc="6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800" b="1" spc="105" dirty="0">
                <a:solidFill>
                  <a:srgbClr val="17406C"/>
                </a:solidFill>
                <a:latin typeface="Arial"/>
                <a:cs typeface="Arial"/>
              </a:rPr>
              <a:t>TEETH</a:t>
            </a:r>
            <a:r>
              <a:rPr sz="2800" b="1" spc="3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65" dirty="0">
                <a:solidFill>
                  <a:srgbClr val="17406C"/>
                </a:solidFill>
                <a:latin typeface="Arial"/>
                <a:cs typeface="Arial"/>
              </a:rPr>
              <a:t>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2554" y="1127570"/>
            <a:ext cx="7937500" cy="1559560"/>
          </a:xfrm>
          <a:prstGeom prst="rect">
            <a:avLst/>
          </a:prstGeom>
        </p:spPr>
        <p:txBody>
          <a:bodyPr vert="horz" wrap="square" lIns="0" tIns="214630" rIns="0" bIns="0" rtlCol="0">
            <a:spAutoFit/>
          </a:bodyPr>
          <a:lstStyle/>
          <a:p>
            <a:pPr marL="278765">
              <a:lnSpc>
                <a:spcPct val="100000"/>
              </a:lnSpc>
              <a:spcBef>
                <a:spcPts val="1690"/>
              </a:spcBef>
            </a:pPr>
            <a:r>
              <a:rPr sz="2800" b="1" spc="95" dirty="0">
                <a:solidFill>
                  <a:srgbClr val="17406C"/>
                </a:solidFill>
                <a:latin typeface="Arial"/>
                <a:cs typeface="Arial"/>
              </a:rPr>
              <a:t>CONTACT)</a:t>
            </a:r>
            <a:endParaRPr sz="280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spcBef>
                <a:spcPts val="136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It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is defined as the ratio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of 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length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the arc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contact 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to 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circular</a:t>
            </a:r>
            <a:r>
              <a:rPr sz="2400" spc="-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pitch.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48931" y="2871748"/>
            <a:ext cx="5030170" cy="1405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8267" y="4391659"/>
            <a:ext cx="8150859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The contact </a:t>
            </a:r>
            <a:r>
              <a:rPr sz="2000" spc="-5" dirty="0">
                <a:latin typeface="Arial"/>
                <a:cs typeface="Arial"/>
              </a:rPr>
              <a:t>ratio, </a:t>
            </a:r>
            <a:r>
              <a:rPr sz="2000" spc="-20" dirty="0">
                <a:latin typeface="Arial"/>
                <a:cs typeface="Arial"/>
              </a:rPr>
              <a:t>usually,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not a </a:t>
            </a:r>
            <a:r>
              <a:rPr sz="2000" spc="-5" dirty="0">
                <a:latin typeface="Arial"/>
                <a:cs typeface="Arial"/>
              </a:rPr>
              <a:t>whole </a:t>
            </a:r>
            <a:r>
              <a:rPr sz="2000" spc="-20" dirty="0">
                <a:latin typeface="Arial"/>
                <a:cs typeface="Arial"/>
              </a:rPr>
              <a:t>number. </a:t>
            </a:r>
            <a:r>
              <a:rPr sz="2000" spc="-5" dirty="0">
                <a:latin typeface="Arial"/>
                <a:cs typeface="Arial"/>
              </a:rPr>
              <a:t>For example, if </a:t>
            </a:r>
            <a:r>
              <a:rPr sz="2000" dirty="0">
                <a:latin typeface="Arial"/>
                <a:cs typeface="Arial"/>
              </a:rPr>
              <a:t>the  </a:t>
            </a:r>
            <a:r>
              <a:rPr sz="2000" spc="-5" dirty="0">
                <a:latin typeface="Arial"/>
                <a:cs typeface="Arial"/>
              </a:rPr>
              <a:t>contact </a:t>
            </a:r>
            <a:r>
              <a:rPr sz="2000" dirty="0">
                <a:latin typeface="Arial"/>
                <a:cs typeface="Arial"/>
              </a:rPr>
              <a:t>ratio </a:t>
            </a:r>
            <a:r>
              <a:rPr sz="2000" spc="-10" dirty="0">
                <a:latin typeface="Arial"/>
                <a:cs typeface="Arial"/>
              </a:rPr>
              <a:t>is </a:t>
            </a:r>
            <a:r>
              <a:rPr sz="2000" spc="-5" dirty="0">
                <a:latin typeface="Arial"/>
                <a:cs typeface="Arial"/>
              </a:rPr>
              <a:t>1.6, it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does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not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mean 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there are 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1.6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pairs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teeth in  contact</a:t>
            </a:r>
            <a:r>
              <a:rPr sz="2000" spc="-5" dirty="0">
                <a:latin typeface="Arial"/>
                <a:cs typeface="Arial"/>
              </a:rPr>
              <a:t>. It means that there are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alternately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one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pair and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two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pairs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teeth in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contact</a:t>
            </a:r>
            <a:r>
              <a:rPr sz="2000" dirty="0">
                <a:latin typeface="Arial"/>
                <a:cs typeface="Arial"/>
              </a:rPr>
              <a:t> and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on a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time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basis the average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</a:t>
            </a:r>
            <a:r>
              <a:rPr sz="2000" u="heavy" spc="-1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1.6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Larger </a:t>
            </a:r>
            <a:r>
              <a:rPr sz="2000" dirty="0">
                <a:latin typeface="Arial"/>
                <a:cs typeface="Arial"/>
              </a:rPr>
              <a:t>the contact ratio,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more quietly </a:t>
            </a:r>
            <a:r>
              <a:rPr sz="2000" dirty="0">
                <a:latin typeface="Arial"/>
                <a:cs typeface="Arial"/>
              </a:rPr>
              <a:t>the gears will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operate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600174"/>
            <a:ext cx="8074659" cy="103251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1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number</a:t>
            </a:r>
            <a:r>
              <a:rPr sz="2000" spc="1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spc="1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teeth</a:t>
            </a:r>
            <a:r>
              <a:rPr sz="2000" spc="1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on</a:t>
            </a:r>
            <a:r>
              <a:rPr sz="2000" spc="1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each</a:t>
            </a:r>
            <a:r>
              <a:rPr sz="2000" spc="1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spc="1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spc="1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two</a:t>
            </a:r>
            <a:r>
              <a:rPr sz="2000" spc="1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equal</a:t>
            </a:r>
            <a:r>
              <a:rPr sz="2000" spc="1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spur</a:t>
            </a:r>
            <a:r>
              <a:rPr sz="2000" spc="1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gears</a:t>
            </a:r>
            <a:r>
              <a:rPr sz="2000" spc="15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</a:t>
            </a:r>
            <a:r>
              <a:rPr sz="2000" spc="1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mesh</a:t>
            </a:r>
            <a:r>
              <a:rPr sz="2000" spc="1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are</a:t>
            </a:r>
            <a:endParaRPr sz="2000">
              <a:latin typeface="Arial"/>
              <a:cs typeface="Arial"/>
            </a:endParaRPr>
          </a:p>
          <a:p>
            <a:pPr marL="241300" marR="7620">
              <a:lnSpc>
                <a:spcPct val="110000"/>
              </a:lnSpc>
              <a:spcBef>
                <a:spcPts val="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40.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teeth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have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20° involute profile and the module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6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mm. If the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arc of contact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1.75 times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circular pitch, find the</a:t>
            </a:r>
            <a:r>
              <a:rPr sz="2000" spc="-1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addendum.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80846" y="3403883"/>
            <a:ext cx="4900274" cy="644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631950" y="4200576"/>
            <a:ext cx="6191250" cy="975994"/>
            <a:chOff x="1631950" y="4200576"/>
            <a:chExt cx="6191250" cy="975994"/>
          </a:xfrm>
        </p:grpSpPr>
        <p:sp>
          <p:nvSpPr>
            <p:cNvPr id="7" name="object 7"/>
            <p:cNvSpPr/>
            <p:nvPr/>
          </p:nvSpPr>
          <p:spPr>
            <a:xfrm>
              <a:off x="1762897" y="4200576"/>
              <a:ext cx="5673790" cy="6487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1950" y="4879975"/>
              <a:ext cx="6191250" cy="29633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733425" y="5490933"/>
            <a:ext cx="7724775" cy="238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-1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1260157" y="1509286"/>
            <a:ext cx="6461045" cy="5631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8612" y="2838450"/>
            <a:ext cx="8458200" cy="99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0" y="4229100"/>
            <a:ext cx="1628775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00200" y="4760086"/>
            <a:ext cx="6274816" cy="7450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993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</a:t>
            </a:r>
            <a:r>
              <a:rPr sz="3600" spc="125" dirty="0"/>
              <a:t>EXAMPLE</a:t>
            </a:r>
            <a:r>
              <a:rPr sz="3600" spc="310" dirty="0"/>
              <a:t> </a:t>
            </a:r>
            <a:r>
              <a:rPr sz="3600" spc="75" dirty="0"/>
              <a:t>-2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676374"/>
            <a:ext cx="8074659" cy="3223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7620" indent="-228600" algn="just">
              <a:lnSpc>
                <a:spcPct val="110100"/>
              </a:lnSpc>
              <a:spcBef>
                <a:spcPts val="10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pair of gears, having 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40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20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teeth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respectively,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are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rotating in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mesh, the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speed of the smaller being 2000</a:t>
            </a:r>
            <a:r>
              <a:rPr sz="2000" u="heavy" spc="-175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 </a:t>
            </a:r>
            <a:r>
              <a:rPr sz="2000" u="heavy" spc="-20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r.p.m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695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Determine 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velocity of sliding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between the gear teeth faces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at the  point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engagement,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at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pitch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point, and at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point of  disengagement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if 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smaller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gear is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000" spc="-20" dirty="0">
                <a:solidFill>
                  <a:srgbClr val="FF0000"/>
                </a:solidFill>
                <a:latin typeface="Arial"/>
                <a:cs typeface="Arial"/>
              </a:rPr>
              <a:t>driver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Assume that the gear  teeth are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20°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involute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form,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addendum length </a:t>
            </a:r>
            <a:r>
              <a:rPr sz="2000" spc="-10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5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mm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module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20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mm.</a:t>
            </a:r>
            <a:endParaRPr sz="2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944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Also find the angle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through which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pinion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turns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while any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pairs</a:t>
            </a:r>
            <a:r>
              <a:rPr sz="2000" spc="3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  <a:p>
            <a:pPr marL="241300" algn="just">
              <a:lnSpc>
                <a:spcPct val="100000"/>
              </a:lnSpc>
              <a:spcBef>
                <a:spcPts val="245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teeth are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</a:t>
            </a:r>
            <a:r>
              <a:rPr sz="2000" spc="-6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contact.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3400" y="836663"/>
            <a:ext cx="8229600" cy="1242695"/>
            <a:chOff x="533400" y="836663"/>
            <a:chExt cx="8229600" cy="1242695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3400" y="836663"/>
              <a:ext cx="8229600" cy="12421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993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EXAMPLE</a:t>
            </a:r>
            <a:r>
              <a:rPr sz="3600" spc="275" dirty="0"/>
              <a:t> </a:t>
            </a:r>
            <a:r>
              <a:rPr sz="3600" spc="75" dirty="0"/>
              <a:t>-2</a:t>
            </a:r>
            <a:endParaRPr sz="3600"/>
          </a:p>
        </p:txBody>
      </p:sp>
      <p:grpSp>
        <p:nvGrpSpPr>
          <p:cNvPr id="6" name="object 6"/>
          <p:cNvGrpSpPr/>
          <p:nvPr/>
        </p:nvGrpSpPr>
        <p:grpSpPr>
          <a:xfrm>
            <a:off x="990600" y="2133755"/>
            <a:ext cx="6819900" cy="1165860"/>
            <a:chOff x="990600" y="2133755"/>
            <a:chExt cx="6819900" cy="1165860"/>
          </a:xfrm>
        </p:grpSpPr>
        <p:sp>
          <p:nvSpPr>
            <p:cNvPr id="7" name="object 7"/>
            <p:cNvSpPr/>
            <p:nvPr/>
          </p:nvSpPr>
          <p:spPr>
            <a:xfrm>
              <a:off x="1009918" y="2133755"/>
              <a:ext cx="6800030" cy="6085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90600" y="2708909"/>
              <a:ext cx="6648450" cy="5905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42925" y="3376040"/>
            <a:ext cx="7896225" cy="6191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9086" y="4553587"/>
            <a:ext cx="4263296" cy="13973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19712" y="4329836"/>
            <a:ext cx="3852675" cy="13483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9155" y="4998313"/>
            <a:ext cx="5181600" cy="1247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7200" y="914438"/>
            <a:ext cx="8229600" cy="1049020"/>
            <a:chOff x="457200" y="914438"/>
            <a:chExt cx="8229600" cy="1049020"/>
          </a:xfrm>
        </p:grpSpPr>
        <p:sp>
          <p:nvSpPr>
            <p:cNvPr id="4" name="object 4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914438"/>
              <a:ext cx="8229600" cy="1048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3721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 EXAMPLE</a:t>
            </a:r>
            <a:r>
              <a:rPr sz="3200" spc="295" dirty="0"/>
              <a:t> </a:t>
            </a:r>
            <a:r>
              <a:rPr sz="3200" spc="80" dirty="0"/>
              <a:t>-2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18756" y="2399688"/>
            <a:ext cx="9115864" cy="8628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0025" y="3467100"/>
            <a:ext cx="8181975" cy="952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8600" y="4537709"/>
            <a:ext cx="3657600" cy="2190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228600" y="1097597"/>
            <a:ext cx="8343900" cy="2265045"/>
            <a:chOff x="228600" y="1097597"/>
            <a:chExt cx="8343900" cy="2265045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8600" y="1124712"/>
              <a:ext cx="3919601" cy="22378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949" y="490804"/>
            <a:ext cx="710945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25" dirty="0">
                <a:solidFill>
                  <a:srgbClr val="00AF50"/>
                </a:solidFill>
              </a:rPr>
              <a:t>INTERFERENCE </a:t>
            </a:r>
            <a:r>
              <a:rPr sz="2800" spc="85" dirty="0">
                <a:solidFill>
                  <a:srgbClr val="00AF50"/>
                </a:solidFill>
              </a:rPr>
              <a:t>AND</a:t>
            </a:r>
            <a:r>
              <a:rPr sz="2800" spc="360" dirty="0">
                <a:solidFill>
                  <a:srgbClr val="00AF50"/>
                </a:solidFill>
              </a:rPr>
              <a:t> </a:t>
            </a:r>
            <a:r>
              <a:rPr sz="2800" spc="130" dirty="0">
                <a:solidFill>
                  <a:srgbClr val="00AF50"/>
                </a:solidFill>
              </a:rPr>
              <a:t>UNDERCUTTING</a:t>
            </a:r>
            <a:endParaRPr sz="2800"/>
          </a:p>
        </p:txBody>
      </p:sp>
      <p:sp>
        <p:nvSpPr>
          <p:cNvPr id="6" name="object 6"/>
          <p:cNvSpPr/>
          <p:nvPr/>
        </p:nvSpPr>
        <p:spPr>
          <a:xfrm>
            <a:off x="381000" y="3707853"/>
            <a:ext cx="3505200" cy="2313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3105" y="3384550"/>
            <a:ext cx="3515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Full </a:t>
            </a:r>
            <a:r>
              <a:rPr sz="1800" dirty="0">
                <a:latin typeface="Arial"/>
                <a:cs typeface="Arial"/>
              </a:rPr>
              <a:t>fit </a:t>
            </a:r>
            <a:r>
              <a:rPr sz="1800" spc="-5" dirty="0">
                <a:latin typeface="Arial"/>
                <a:cs typeface="Arial"/>
              </a:rPr>
              <a:t>involute </a:t>
            </a:r>
            <a:r>
              <a:rPr sz="1800" dirty="0">
                <a:latin typeface="Arial"/>
                <a:cs typeface="Arial"/>
              </a:rPr>
              <a:t>( </a:t>
            </a:r>
            <a:r>
              <a:rPr sz="1800" spc="-5" dirty="0">
                <a:latin typeface="Arial"/>
                <a:cs typeface="Arial"/>
              </a:rPr>
              <a:t>Conjugate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Profile)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3105" y="6049467"/>
            <a:ext cx="35159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Full </a:t>
            </a:r>
            <a:r>
              <a:rPr sz="1800" dirty="0">
                <a:latin typeface="Arial"/>
                <a:cs typeface="Arial"/>
              </a:rPr>
              <a:t>fit </a:t>
            </a:r>
            <a:r>
              <a:rPr sz="1800" spc="-5" dirty="0">
                <a:latin typeface="Arial"/>
                <a:cs typeface="Arial"/>
              </a:rPr>
              <a:t>involute </a:t>
            </a:r>
            <a:r>
              <a:rPr sz="1800" dirty="0">
                <a:latin typeface="Arial"/>
                <a:cs typeface="Arial"/>
              </a:rPr>
              <a:t>( </a:t>
            </a:r>
            <a:r>
              <a:rPr sz="1800" spc="-10" dirty="0">
                <a:latin typeface="Arial"/>
                <a:cs typeface="Arial"/>
              </a:rPr>
              <a:t>Conjugate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Profile)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48764" y="1984976"/>
            <a:ext cx="3888511" cy="36203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48373" y="1223898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33604"/>
            <a:ext cx="7112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25" dirty="0">
                <a:solidFill>
                  <a:srgbClr val="00AF50"/>
                </a:solidFill>
              </a:rPr>
              <a:t>INTERFERENCE </a:t>
            </a:r>
            <a:r>
              <a:rPr sz="2800" spc="85" dirty="0">
                <a:solidFill>
                  <a:srgbClr val="00AF50"/>
                </a:solidFill>
              </a:rPr>
              <a:t>AND</a:t>
            </a:r>
            <a:r>
              <a:rPr sz="2800" spc="385" dirty="0">
                <a:solidFill>
                  <a:srgbClr val="00AF50"/>
                </a:solidFill>
              </a:rPr>
              <a:t> </a:t>
            </a:r>
            <a:r>
              <a:rPr sz="2800" spc="130" dirty="0">
                <a:solidFill>
                  <a:srgbClr val="00AF50"/>
                </a:solidFill>
              </a:rPr>
              <a:t>UNDERCUTTING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4551593" y="2275255"/>
            <a:ext cx="4399800" cy="3493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7340" y="718184"/>
            <a:ext cx="8455025" cy="4177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7665" indent="-203200" algn="just">
              <a:lnSpc>
                <a:spcPct val="100000"/>
              </a:lnSpc>
              <a:spcBef>
                <a:spcPts val="105"/>
              </a:spcBef>
              <a:buSzPct val="95000"/>
              <a:buFont typeface="Wingdings"/>
              <a:buChar char=""/>
              <a:tabLst>
                <a:tab pos="368300" algn="l"/>
              </a:tabLst>
            </a:pPr>
            <a:r>
              <a:rPr sz="2000" spc="-5" dirty="0">
                <a:latin typeface="Arial"/>
                <a:cs typeface="Arial"/>
              </a:rPr>
              <a:t>if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radius</a:t>
            </a:r>
            <a:r>
              <a:rPr sz="2000" spc="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</a:t>
            </a:r>
            <a:r>
              <a:rPr sz="2000" spc="204" dirty="0">
                <a:latin typeface="Arial"/>
                <a:cs typeface="Arial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addendum</a:t>
            </a:r>
            <a:r>
              <a:rPr sz="2000" u="heavy" spc="1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circle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1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pinion</a:t>
            </a:r>
            <a:r>
              <a:rPr sz="2000" spc="204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increased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to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1</a:t>
            </a:r>
            <a:r>
              <a:rPr sz="2000" spc="-5" dirty="0">
                <a:latin typeface="Arial"/>
                <a:cs typeface="Arial"/>
              </a:rPr>
              <a:t>N,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point of contact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 will move from L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000" spc="-3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65100" marR="5080" algn="just">
              <a:lnSpc>
                <a:spcPct val="100000"/>
              </a:lnSpc>
              <a:spcBef>
                <a:spcPts val="5"/>
              </a:spcBef>
              <a:buSzPct val="95000"/>
              <a:buFont typeface="Wingdings"/>
              <a:buChar char=""/>
              <a:tabLst>
                <a:tab pos="368300" algn="l"/>
              </a:tabLst>
            </a:pPr>
            <a:r>
              <a:rPr sz="2000" dirty="0">
                <a:latin typeface="Arial"/>
                <a:cs typeface="Arial"/>
              </a:rPr>
              <a:t>When this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radius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is further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increased</a:t>
            </a:r>
            <a:r>
              <a:rPr sz="2000" dirty="0">
                <a:latin typeface="Arial"/>
                <a:cs typeface="Arial"/>
              </a:rPr>
              <a:t>,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point </a:t>
            </a:r>
            <a:r>
              <a:rPr sz="2000" spc="-1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contact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 </a:t>
            </a:r>
            <a:r>
              <a:rPr sz="2000" dirty="0">
                <a:latin typeface="Arial"/>
                <a:cs typeface="Arial"/>
              </a:rPr>
              <a:t>will be on  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inside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base circle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wheel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on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involute profile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10" dirty="0">
                <a:latin typeface="Arial"/>
                <a:cs typeface="Arial"/>
              </a:rPr>
              <a:t>tooth  </a:t>
            </a:r>
            <a:r>
              <a:rPr sz="2000" dirty="0">
                <a:latin typeface="Arial"/>
                <a:cs typeface="Arial"/>
              </a:rPr>
              <a:t>on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wheel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12700" marR="4501515" algn="just">
              <a:lnSpc>
                <a:spcPct val="100000"/>
              </a:lnSpc>
              <a:spcBef>
                <a:spcPts val="1590"/>
              </a:spcBef>
            </a:pPr>
            <a:r>
              <a:rPr sz="2000" dirty="0"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tip of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tooth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the pinion </a:t>
            </a:r>
            <a:r>
              <a:rPr sz="2000" dirty="0">
                <a:latin typeface="Arial"/>
                <a:cs typeface="Arial"/>
              </a:rPr>
              <a:t>will  then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undercut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tooth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the 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wheel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at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root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spc="-5" dirty="0">
                <a:latin typeface="Arial"/>
                <a:cs typeface="Arial"/>
              </a:rPr>
              <a:t>remove part  </a:t>
            </a:r>
            <a:r>
              <a:rPr sz="2000" dirty="0">
                <a:latin typeface="Arial"/>
                <a:cs typeface="Arial"/>
              </a:rPr>
              <a:t>of the </a:t>
            </a:r>
            <a:r>
              <a:rPr sz="2000" spc="-5" dirty="0">
                <a:latin typeface="Arial"/>
                <a:cs typeface="Arial"/>
              </a:rPr>
              <a:t>involute profile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tooth </a:t>
            </a:r>
            <a:r>
              <a:rPr sz="2000" spc="-15" dirty="0">
                <a:latin typeface="Arial"/>
                <a:cs typeface="Arial"/>
              </a:rPr>
              <a:t>on </a:t>
            </a:r>
            <a:r>
              <a:rPr sz="2000" spc="5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 wheel. This </a:t>
            </a:r>
            <a:r>
              <a:rPr sz="2000" spc="-10" dirty="0">
                <a:latin typeface="Arial"/>
                <a:cs typeface="Arial"/>
              </a:rPr>
              <a:t>effect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known </a:t>
            </a:r>
            <a:r>
              <a:rPr sz="2000" spc="-15" dirty="0">
                <a:latin typeface="Arial"/>
                <a:cs typeface="Arial"/>
              </a:rPr>
              <a:t>as 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interference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4967732"/>
            <a:ext cx="39585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81000" algn="l"/>
                <a:tab pos="600710" algn="l"/>
                <a:tab pos="1144905" algn="l"/>
                <a:tab pos="2329180" algn="l"/>
                <a:tab pos="2499995" algn="l"/>
                <a:tab pos="3009265" algn="l"/>
                <a:tab pos="3119120" algn="l"/>
                <a:tab pos="3632200" algn="l"/>
              </a:tabLst>
            </a:pP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Th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e	phenomenon	</a:t>
            </a:r>
            <a:r>
              <a:rPr sz="2000" b="1" spc="45" dirty="0">
                <a:solidFill>
                  <a:srgbClr val="00AF50"/>
                </a:solidFill>
                <a:latin typeface="Arial"/>
                <a:cs typeface="Arial"/>
              </a:rPr>
              <a:t>w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h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n		the	</a:t>
            </a:r>
            <a:r>
              <a:rPr sz="2000" b="1" spc="-5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p 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f	to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th	u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derc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ts	the	root	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5577027"/>
            <a:ext cx="395668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02920" algn="l"/>
                <a:tab pos="1527175" algn="l"/>
                <a:tab pos="2258695" algn="l"/>
                <a:tab pos="2663190" algn="l"/>
                <a:tab pos="3662679" algn="l"/>
              </a:tabLst>
            </a:pP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its	</a:t>
            </a:r>
            <a:r>
              <a:rPr sz="2000" b="1" spc="-20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g	gear	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s	kn</a:t>
            </a:r>
            <a:r>
              <a:rPr sz="2000" b="1" spc="-4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000" b="1" spc="40" dirty="0">
                <a:solidFill>
                  <a:srgbClr val="00AF50"/>
                </a:solidFill>
                <a:latin typeface="Arial"/>
                <a:cs typeface="Arial"/>
              </a:rPr>
              <a:t>w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n	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as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interference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4289" y="5104003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41223"/>
            <a:ext cx="6181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0" dirty="0">
                <a:solidFill>
                  <a:srgbClr val="00AF50"/>
                </a:solidFill>
              </a:rPr>
              <a:t>INTERFERENCE </a:t>
            </a:r>
            <a:r>
              <a:rPr spc="95" dirty="0">
                <a:solidFill>
                  <a:srgbClr val="00AF50"/>
                </a:solidFill>
              </a:rPr>
              <a:t>AND</a:t>
            </a:r>
            <a:r>
              <a:rPr spc="345" dirty="0">
                <a:solidFill>
                  <a:srgbClr val="00AF50"/>
                </a:solidFill>
              </a:rPr>
              <a:t> </a:t>
            </a:r>
            <a:r>
              <a:rPr spc="130" dirty="0">
                <a:solidFill>
                  <a:srgbClr val="00AF50"/>
                </a:solidFill>
              </a:rPr>
              <a:t>UNDERCUTTING</a:t>
            </a:r>
          </a:p>
        </p:txBody>
      </p:sp>
      <p:sp>
        <p:nvSpPr>
          <p:cNvPr id="4" name="object 4"/>
          <p:cNvSpPr/>
          <p:nvPr/>
        </p:nvSpPr>
        <p:spPr>
          <a:xfrm>
            <a:off x="4650399" y="2275255"/>
            <a:ext cx="4399800" cy="3493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7340" y="646303"/>
            <a:ext cx="8300084" cy="1610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spc="-20" dirty="0">
                <a:latin typeface="Arial"/>
                <a:cs typeface="Arial"/>
              </a:rPr>
              <a:t>Similarly, </a:t>
            </a:r>
            <a:r>
              <a:rPr sz="2200" spc="-5" dirty="0">
                <a:latin typeface="Arial"/>
                <a:cs typeface="Arial"/>
              </a:rPr>
              <a:t>if the radius of the </a:t>
            </a:r>
            <a:r>
              <a:rPr sz="2200" dirty="0">
                <a:latin typeface="Arial"/>
                <a:cs typeface="Arial"/>
              </a:rPr>
              <a:t>addendum </a:t>
            </a:r>
            <a:r>
              <a:rPr sz="2200" spc="-5" dirty="0">
                <a:latin typeface="Arial"/>
                <a:cs typeface="Arial"/>
              </a:rPr>
              <a:t>circle of the wheel  increases beyond </a:t>
            </a:r>
            <a:r>
              <a:rPr sz="2200" dirty="0">
                <a:latin typeface="Arial"/>
                <a:cs typeface="Arial"/>
              </a:rPr>
              <a:t>O2M, </a:t>
            </a:r>
            <a:r>
              <a:rPr sz="2200" spc="-5" dirty="0">
                <a:latin typeface="Arial"/>
                <a:cs typeface="Arial"/>
              </a:rPr>
              <a:t>the tip of tooth on wheel will cause  interference with the tooth on</a:t>
            </a:r>
            <a:r>
              <a:rPr sz="2200" spc="4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pinion.</a:t>
            </a:r>
            <a:endParaRPr sz="2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920"/>
              </a:spcBef>
            </a:pPr>
            <a:r>
              <a:rPr sz="2200" spc="-5" dirty="0">
                <a:latin typeface="Arial"/>
                <a:cs typeface="Arial"/>
              </a:rPr>
              <a:t>The points M and N are called interference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points.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241" y="3169157"/>
            <a:ext cx="410781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spc="-20" dirty="0">
                <a:latin typeface="Arial"/>
                <a:cs typeface="Arial"/>
              </a:rPr>
              <a:t>Obviously,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interference may be 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avoided </a:t>
            </a:r>
            <a:r>
              <a:rPr sz="2200" spc="-5" dirty="0">
                <a:latin typeface="Arial"/>
                <a:cs typeface="Arial"/>
              </a:rPr>
              <a:t>if </a:t>
            </a:r>
            <a:r>
              <a:rPr sz="2200" dirty="0">
                <a:latin typeface="Arial"/>
                <a:cs typeface="Arial"/>
              </a:rPr>
              <a:t>the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path of contact 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does not extend beyond 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interference</a:t>
            </a:r>
            <a:r>
              <a:rPr sz="2200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points</a:t>
            </a:r>
            <a:r>
              <a:rPr sz="2200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8241" y="4845811"/>
            <a:ext cx="410845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Arial"/>
                <a:cs typeface="Arial"/>
              </a:rPr>
              <a:t>The limiting value of </a:t>
            </a:r>
            <a:r>
              <a:rPr sz="2200" dirty="0">
                <a:latin typeface="Arial"/>
                <a:cs typeface="Arial"/>
              </a:rPr>
              <a:t>the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radius  </a:t>
            </a:r>
            <a:r>
              <a:rPr sz="2200" spc="-5" dirty="0">
                <a:latin typeface="Arial"/>
                <a:cs typeface="Arial"/>
              </a:rPr>
              <a:t>of the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addendum </a:t>
            </a:r>
            <a:r>
              <a:rPr sz="2200" spc="-5" dirty="0">
                <a:latin typeface="Arial"/>
                <a:cs typeface="Arial"/>
              </a:rPr>
              <a:t>circle of the  pinion is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O1N </a:t>
            </a:r>
            <a:r>
              <a:rPr sz="2200" spc="-5" dirty="0">
                <a:latin typeface="Arial"/>
                <a:cs typeface="Arial"/>
              </a:rPr>
              <a:t>and of </a:t>
            </a:r>
            <a:r>
              <a:rPr sz="2200" dirty="0">
                <a:latin typeface="Arial"/>
                <a:cs typeface="Arial"/>
              </a:rPr>
              <a:t>the </a:t>
            </a:r>
            <a:r>
              <a:rPr sz="2200" spc="-5" dirty="0">
                <a:latin typeface="Arial"/>
                <a:cs typeface="Arial"/>
              </a:rPr>
              <a:t>wheel  is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0AF50"/>
                </a:solidFill>
                <a:latin typeface="Arial"/>
                <a:cs typeface="Arial"/>
              </a:rPr>
              <a:t>O2M</a:t>
            </a:r>
            <a:r>
              <a:rPr sz="2200" spc="-10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36409" y="5185409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33604"/>
            <a:ext cx="7112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25" dirty="0">
                <a:solidFill>
                  <a:srgbClr val="00AF50"/>
                </a:solidFill>
              </a:rPr>
              <a:t>INTERFERENCE </a:t>
            </a:r>
            <a:r>
              <a:rPr sz="2800" spc="85" dirty="0">
                <a:solidFill>
                  <a:srgbClr val="00AF50"/>
                </a:solidFill>
              </a:rPr>
              <a:t>AND</a:t>
            </a:r>
            <a:r>
              <a:rPr sz="2800" spc="385" dirty="0">
                <a:solidFill>
                  <a:srgbClr val="00AF50"/>
                </a:solidFill>
              </a:rPr>
              <a:t> </a:t>
            </a:r>
            <a:r>
              <a:rPr sz="2800" spc="130" dirty="0">
                <a:solidFill>
                  <a:srgbClr val="00AF50"/>
                </a:solidFill>
              </a:rPr>
              <a:t>UNDERCUTTING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4883019" y="2414780"/>
            <a:ext cx="4118902" cy="3270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786129"/>
            <a:ext cx="8276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263255" algn="l"/>
              </a:tabLst>
            </a:pPr>
            <a:r>
              <a:rPr sz="2800" spc="-500" dirty="0">
                <a:latin typeface="Arial"/>
                <a:cs typeface="Arial"/>
              </a:rPr>
              <a:t>To</a:t>
            </a:r>
            <a:r>
              <a:rPr sz="2800" strike="sngStrike" spc="-500" dirty="0">
                <a:latin typeface="Arial"/>
                <a:cs typeface="Arial"/>
              </a:rPr>
              <a:t>     </a:t>
            </a:r>
            <a:r>
              <a:rPr sz="2800" strike="sngStrike" spc="-5" dirty="0">
                <a:latin typeface="Arial"/>
                <a:cs typeface="Arial"/>
              </a:rPr>
              <a:t>avoid</a:t>
            </a:r>
            <a:r>
              <a:rPr sz="2800" strike="sngStrike" spc="30" dirty="0">
                <a:latin typeface="Arial"/>
                <a:cs typeface="Arial"/>
              </a:rPr>
              <a:t> </a:t>
            </a:r>
            <a:r>
              <a:rPr sz="2800" strike="sngStrike" dirty="0">
                <a:latin typeface="Arial"/>
                <a:cs typeface="Arial"/>
              </a:rPr>
              <a:t>interference:	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2400" y="914400"/>
            <a:ext cx="8839200" cy="4006215"/>
            <a:chOff x="152400" y="914400"/>
            <a:chExt cx="8839200" cy="4006215"/>
          </a:xfrm>
        </p:grpSpPr>
        <p:sp>
          <p:nvSpPr>
            <p:cNvPr id="6" name="object 6"/>
            <p:cNvSpPr/>
            <p:nvPr/>
          </p:nvSpPr>
          <p:spPr>
            <a:xfrm>
              <a:off x="3710685" y="914400"/>
              <a:ext cx="5280914" cy="914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00" y="1700783"/>
              <a:ext cx="5322570" cy="685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9789" y="3919193"/>
              <a:ext cx="3871242" cy="10008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836409" y="5175884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993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 EXAMPLE</a:t>
            </a:r>
            <a:r>
              <a:rPr sz="3600" spc="275" dirty="0"/>
              <a:t> </a:t>
            </a:r>
            <a:r>
              <a:rPr sz="3600" spc="75" dirty="0"/>
              <a:t>-3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092453"/>
            <a:ext cx="815022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latin typeface="Arial"/>
                <a:cs typeface="Arial"/>
              </a:rPr>
              <a:t>Two </a:t>
            </a:r>
            <a:r>
              <a:rPr sz="2000" spc="-5" dirty="0">
                <a:latin typeface="Arial"/>
                <a:cs typeface="Arial"/>
              </a:rPr>
              <a:t>mating gears </a:t>
            </a:r>
            <a:r>
              <a:rPr sz="2000" dirty="0">
                <a:latin typeface="Arial"/>
                <a:cs typeface="Arial"/>
              </a:rPr>
              <a:t>have </a:t>
            </a:r>
            <a:r>
              <a:rPr sz="2000" spc="-10" dirty="0">
                <a:solidFill>
                  <a:srgbClr val="00AF50"/>
                </a:solidFill>
                <a:latin typeface="Arial"/>
                <a:cs typeface="Arial"/>
              </a:rPr>
              <a:t>20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40 </a:t>
            </a:r>
            <a:r>
              <a:rPr sz="2000" dirty="0">
                <a:latin typeface="Arial"/>
                <a:cs typeface="Arial"/>
              </a:rPr>
              <a:t>involute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teeth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module 10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mm </a:t>
            </a:r>
            <a:r>
              <a:rPr sz="2000" spc="-5" dirty="0">
                <a:latin typeface="Arial"/>
                <a:cs typeface="Arial"/>
              </a:rPr>
              <a:t>and 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20°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pressure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angle</a:t>
            </a:r>
            <a:r>
              <a:rPr sz="2000" dirty="0">
                <a:latin typeface="Arial"/>
                <a:cs typeface="Arial"/>
              </a:rPr>
              <a:t>.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addendum </a:t>
            </a:r>
            <a:r>
              <a:rPr sz="2000" spc="-10" dirty="0">
                <a:latin typeface="Arial"/>
                <a:cs typeface="Arial"/>
              </a:rPr>
              <a:t>on </a:t>
            </a:r>
            <a:r>
              <a:rPr sz="2000" dirty="0">
                <a:latin typeface="Arial"/>
                <a:cs typeface="Arial"/>
              </a:rPr>
              <a:t>each </a:t>
            </a:r>
            <a:r>
              <a:rPr sz="2000" spc="-5" dirty="0">
                <a:latin typeface="Arial"/>
                <a:cs typeface="Arial"/>
              </a:rPr>
              <a:t>wheel is to </a:t>
            </a:r>
            <a:r>
              <a:rPr sz="2000" spc="-10" dirty="0">
                <a:latin typeface="Arial"/>
                <a:cs typeface="Arial"/>
              </a:rPr>
              <a:t>be </a:t>
            </a:r>
            <a:r>
              <a:rPr sz="2000" spc="-5" dirty="0">
                <a:latin typeface="Arial"/>
                <a:cs typeface="Arial"/>
              </a:rPr>
              <a:t>made </a:t>
            </a:r>
            <a:r>
              <a:rPr sz="2000" spc="-15" dirty="0">
                <a:latin typeface="Arial"/>
                <a:cs typeface="Arial"/>
              </a:rPr>
              <a:t>of  </a:t>
            </a:r>
            <a:r>
              <a:rPr sz="2000" dirty="0">
                <a:latin typeface="Arial"/>
                <a:cs typeface="Arial"/>
              </a:rPr>
              <a:t>such a length that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line of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contact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 each side </a:t>
            </a:r>
            <a:r>
              <a:rPr sz="2000" spc="-5" dirty="0">
                <a:latin typeface="Arial"/>
                <a:cs typeface="Arial"/>
              </a:rPr>
              <a:t>of the </a:t>
            </a:r>
            <a:r>
              <a:rPr sz="2000" dirty="0">
                <a:latin typeface="Arial"/>
                <a:cs typeface="Arial"/>
              </a:rPr>
              <a:t>pitch point has 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half the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maximum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possible length</a:t>
            </a:r>
            <a:r>
              <a:rPr sz="2000" dirty="0">
                <a:latin typeface="Arial"/>
                <a:cs typeface="Arial"/>
              </a:rPr>
              <a:t>. </a:t>
            </a:r>
            <a:r>
              <a:rPr sz="2000" spc="-5" dirty="0">
                <a:latin typeface="Arial"/>
                <a:cs typeface="Arial"/>
              </a:rPr>
              <a:t>Determine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addendum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height </a:t>
            </a:r>
            <a:r>
              <a:rPr sz="2000" spc="-10" dirty="0">
                <a:latin typeface="Arial"/>
                <a:cs typeface="Arial"/>
              </a:rPr>
              <a:t>for  </a:t>
            </a:r>
            <a:r>
              <a:rPr sz="2000" dirty="0">
                <a:latin typeface="Arial"/>
                <a:cs typeface="Arial"/>
              </a:rPr>
              <a:t>each </a:t>
            </a:r>
            <a:r>
              <a:rPr sz="2000" spc="-5" dirty="0">
                <a:latin typeface="Arial"/>
                <a:cs typeface="Arial"/>
              </a:rPr>
              <a:t>gear </a:t>
            </a:r>
            <a:r>
              <a:rPr sz="2000" dirty="0">
                <a:latin typeface="Arial"/>
                <a:cs typeface="Arial"/>
              </a:rPr>
              <a:t>wheel,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length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the path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contact</a:t>
            </a:r>
            <a:r>
              <a:rPr sz="2000" spc="-5" dirty="0">
                <a:latin typeface="Arial"/>
                <a:cs typeface="Arial"/>
              </a:rPr>
              <a:t>,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arc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contact </a:t>
            </a:r>
            <a:r>
              <a:rPr sz="2000" spc="-5" dirty="0">
                <a:latin typeface="Arial"/>
                <a:cs typeface="Arial"/>
              </a:rPr>
              <a:t>and 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contact</a:t>
            </a:r>
            <a:r>
              <a:rPr sz="20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ratio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8640" y="3071216"/>
            <a:ext cx="5920509" cy="700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72275" y="3097529"/>
            <a:ext cx="1200150" cy="41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44188" y="3919785"/>
            <a:ext cx="4722222" cy="8523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87464" y="5062490"/>
            <a:ext cx="4329430" cy="937260"/>
            <a:chOff x="687464" y="5062490"/>
            <a:chExt cx="4329430" cy="937260"/>
          </a:xfrm>
        </p:grpSpPr>
        <p:sp>
          <p:nvSpPr>
            <p:cNvPr id="9" name="object 9"/>
            <p:cNvSpPr/>
            <p:nvPr/>
          </p:nvSpPr>
          <p:spPr>
            <a:xfrm>
              <a:off x="687464" y="5062490"/>
              <a:ext cx="3905025" cy="93680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44008" y="5603532"/>
              <a:ext cx="360045" cy="201930"/>
            </a:xfrm>
            <a:custGeom>
              <a:avLst/>
              <a:gdLst/>
              <a:ahLst/>
              <a:cxnLst/>
              <a:rect l="l" t="t" r="r" b="b"/>
              <a:pathLst>
                <a:path w="360045" h="201929">
                  <a:moveTo>
                    <a:pt x="0" y="50431"/>
                  </a:moveTo>
                  <a:lnTo>
                    <a:pt x="259206" y="50431"/>
                  </a:lnTo>
                  <a:lnTo>
                    <a:pt x="259206" y="0"/>
                  </a:lnTo>
                  <a:lnTo>
                    <a:pt x="360044" y="100863"/>
                  </a:lnTo>
                  <a:lnTo>
                    <a:pt x="259206" y="201726"/>
                  </a:lnTo>
                  <a:lnTo>
                    <a:pt x="259206" y="151295"/>
                  </a:lnTo>
                  <a:lnTo>
                    <a:pt x="0" y="151295"/>
                  </a:lnTo>
                  <a:lnTo>
                    <a:pt x="0" y="50431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097327" y="5530287"/>
            <a:ext cx="1648018" cy="2764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4435983"/>
            <a:ext cx="9070975" cy="2422525"/>
            <a:chOff x="73402" y="4435983"/>
            <a:chExt cx="9070975" cy="2422525"/>
          </a:xfrm>
        </p:grpSpPr>
        <p:sp>
          <p:nvSpPr>
            <p:cNvPr id="3" name="object 3"/>
            <p:cNvSpPr/>
            <p:nvPr/>
          </p:nvSpPr>
          <p:spPr>
            <a:xfrm>
              <a:off x="190500" y="4435983"/>
              <a:ext cx="8458200" cy="5619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87627" y="4941163"/>
              <a:ext cx="5743575" cy="1371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08571" y="762000"/>
            <a:ext cx="7962900" cy="762000"/>
            <a:chOff x="608571" y="762000"/>
            <a:chExt cx="7962900" cy="762000"/>
          </a:xfrm>
        </p:grpSpPr>
        <p:sp>
          <p:nvSpPr>
            <p:cNvPr id="6" name="object 6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43000" y="762000"/>
              <a:ext cx="6424040" cy="762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5940" y="124459"/>
            <a:ext cx="53721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 </a:t>
            </a:r>
            <a:r>
              <a:rPr sz="3200" spc="130" dirty="0"/>
              <a:t>EXAMPLE</a:t>
            </a:r>
            <a:r>
              <a:rPr sz="3200" spc="270" dirty="0"/>
              <a:t> </a:t>
            </a:r>
            <a:r>
              <a:rPr sz="3200" spc="75" dirty="0"/>
              <a:t>-3</a:t>
            </a:r>
            <a:endParaRPr sz="3200"/>
          </a:p>
        </p:txBody>
      </p:sp>
      <p:sp>
        <p:nvSpPr>
          <p:cNvPr id="9" name="object 9"/>
          <p:cNvSpPr/>
          <p:nvPr/>
        </p:nvSpPr>
        <p:spPr>
          <a:xfrm>
            <a:off x="4495800" y="2286000"/>
            <a:ext cx="685800" cy="228600"/>
          </a:xfrm>
          <a:custGeom>
            <a:avLst/>
            <a:gdLst/>
            <a:ahLst/>
            <a:cxnLst/>
            <a:rect l="l" t="t" r="r" b="b"/>
            <a:pathLst>
              <a:path w="685800" h="228600">
                <a:moveTo>
                  <a:pt x="0" y="57150"/>
                </a:moveTo>
                <a:lnTo>
                  <a:pt x="571500" y="57150"/>
                </a:lnTo>
                <a:lnTo>
                  <a:pt x="571500" y="0"/>
                </a:lnTo>
                <a:lnTo>
                  <a:pt x="685800" y="114300"/>
                </a:lnTo>
                <a:lnTo>
                  <a:pt x="571500" y="228600"/>
                </a:lnTo>
                <a:lnTo>
                  <a:pt x="571500" y="171450"/>
                </a:lnTo>
                <a:lnTo>
                  <a:pt x="0" y="171450"/>
                </a:lnTo>
                <a:lnTo>
                  <a:pt x="0" y="5715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4648" y="1660124"/>
            <a:ext cx="3915052" cy="10486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70387" y="2247074"/>
            <a:ext cx="1499305" cy="2398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0653" y="3090775"/>
            <a:ext cx="7098655" cy="27795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7162" y="3596259"/>
            <a:ext cx="8820150" cy="4953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3400" y="1445342"/>
            <a:ext cx="8611158" cy="5412912"/>
            <a:chOff x="533400" y="1445342"/>
            <a:chExt cx="8611158" cy="5412912"/>
          </a:xfrm>
        </p:grpSpPr>
        <p:sp>
          <p:nvSpPr>
            <p:cNvPr id="4" name="object 4"/>
            <p:cNvSpPr/>
            <p:nvPr/>
          </p:nvSpPr>
          <p:spPr>
            <a:xfrm>
              <a:off x="610158" y="6644259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61903" y="1445342"/>
              <a:ext cx="4013642" cy="31868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3400" y="3572967"/>
              <a:ext cx="4648200" cy="26990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8949" y="377444"/>
            <a:ext cx="671131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b="1" spc="125" dirty="0">
                <a:solidFill>
                  <a:srgbClr val="17406C"/>
                </a:solidFill>
                <a:latin typeface="Arial"/>
                <a:cs typeface="Arial"/>
              </a:rPr>
              <a:t>MINIMUM </a:t>
            </a:r>
            <a:r>
              <a:rPr sz="2000" b="1" spc="130" dirty="0">
                <a:solidFill>
                  <a:srgbClr val="17406C"/>
                </a:solidFill>
                <a:latin typeface="Arial"/>
                <a:cs typeface="Arial"/>
              </a:rPr>
              <a:t>NUMBER </a:t>
            </a:r>
            <a:r>
              <a:rPr sz="2000" b="1" spc="75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b="1" spc="120" dirty="0">
                <a:solidFill>
                  <a:srgbClr val="17406C"/>
                </a:solidFill>
                <a:latin typeface="Arial"/>
                <a:cs typeface="Arial"/>
              </a:rPr>
              <a:t>TEETH </a:t>
            </a:r>
            <a:r>
              <a:rPr sz="2000" b="1" spc="75" dirty="0">
                <a:solidFill>
                  <a:srgbClr val="17406C"/>
                </a:solidFill>
                <a:latin typeface="Arial"/>
                <a:cs typeface="Arial"/>
              </a:rPr>
              <a:t>ON </a:t>
            </a:r>
            <a:r>
              <a:rPr sz="2000" b="1" spc="1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b="1" spc="125" dirty="0">
                <a:solidFill>
                  <a:srgbClr val="17406C"/>
                </a:solidFill>
                <a:latin typeface="Arial"/>
                <a:cs typeface="Arial"/>
              </a:rPr>
              <a:t>PINION </a:t>
            </a:r>
            <a:r>
              <a:rPr sz="2000" b="1" spc="70" dirty="0">
                <a:solidFill>
                  <a:srgbClr val="17406C"/>
                </a:solidFill>
                <a:latin typeface="Arial"/>
                <a:cs typeface="Arial"/>
              </a:rPr>
              <a:t>IN  </a:t>
            </a:r>
            <a:r>
              <a:rPr sz="2000" b="1" spc="120" dirty="0">
                <a:solidFill>
                  <a:srgbClr val="17406C"/>
                </a:solidFill>
                <a:latin typeface="Arial"/>
                <a:cs typeface="Arial"/>
              </a:rPr>
              <a:t>ORDER </a:t>
            </a:r>
            <a:r>
              <a:rPr sz="2000" b="1" spc="60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b="1" spc="90" dirty="0">
                <a:solidFill>
                  <a:srgbClr val="17406C"/>
                </a:solidFill>
                <a:latin typeface="Arial"/>
                <a:cs typeface="Arial"/>
              </a:rPr>
              <a:t>AVOID</a:t>
            </a:r>
            <a:r>
              <a:rPr sz="2000" b="1" spc="509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140" dirty="0">
                <a:solidFill>
                  <a:srgbClr val="17406C"/>
                </a:solidFill>
                <a:latin typeface="Arial"/>
                <a:cs typeface="Arial"/>
              </a:rPr>
              <a:t>INTERFERENCE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7619" y="1511970"/>
            <a:ext cx="3622343" cy="18724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48373" y="5031994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3346" y="5521426"/>
            <a:ext cx="4391025" cy="704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400" y="1039533"/>
            <a:ext cx="8915400" cy="977900"/>
            <a:chOff x="152400" y="1039533"/>
            <a:chExt cx="8915400" cy="977900"/>
          </a:xfrm>
        </p:grpSpPr>
        <p:sp>
          <p:nvSpPr>
            <p:cNvPr id="4" name="object 4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1066799"/>
              <a:ext cx="3000375" cy="6191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76600" y="1039533"/>
              <a:ext cx="5791200" cy="97786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940" y="269189"/>
            <a:ext cx="7816850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b="1" spc="125" dirty="0">
                <a:solidFill>
                  <a:srgbClr val="17406C"/>
                </a:solidFill>
                <a:latin typeface="Arial"/>
                <a:cs typeface="Arial"/>
              </a:rPr>
              <a:t>MINIMUM</a:t>
            </a:r>
            <a:r>
              <a:rPr sz="2000" b="1" spc="2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130" dirty="0">
                <a:solidFill>
                  <a:srgbClr val="17406C"/>
                </a:solidFill>
                <a:latin typeface="Arial"/>
                <a:cs typeface="Arial"/>
              </a:rPr>
              <a:t>NUMBER</a:t>
            </a:r>
            <a:r>
              <a:rPr sz="2000" b="1" spc="24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75" dirty="0">
                <a:solidFill>
                  <a:srgbClr val="17406C"/>
                </a:solidFill>
                <a:latin typeface="Arial"/>
                <a:cs typeface="Arial"/>
              </a:rPr>
              <a:t>OF</a:t>
            </a:r>
            <a:r>
              <a:rPr sz="2000" b="1" spc="2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120" dirty="0">
                <a:solidFill>
                  <a:srgbClr val="17406C"/>
                </a:solidFill>
                <a:latin typeface="Arial"/>
                <a:cs typeface="Arial"/>
              </a:rPr>
              <a:t>TEETH</a:t>
            </a:r>
            <a:r>
              <a:rPr sz="2000" b="1" spc="2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75" dirty="0">
                <a:solidFill>
                  <a:srgbClr val="17406C"/>
                </a:solidFill>
                <a:latin typeface="Arial"/>
                <a:cs typeface="Arial"/>
              </a:rPr>
              <a:t>ON</a:t>
            </a:r>
            <a:r>
              <a:rPr sz="2000" b="1" spc="2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105" dirty="0">
                <a:solidFill>
                  <a:srgbClr val="17406C"/>
                </a:solidFill>
                <a:latin typeface="Arial"/>
                <a:cs typeface="Arial"/>
              </a:rPr>
              <a:t>THE</a:t>
            </a:r>
            <a:r>
              <a:rPr sz="2000" b="1" spc="27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125" dirty="0">
                <a:solidFill>
                  <a:srgbClr val="17406C"/>
                </a:solidFill>
                <a:latin typeface="Arial"/>
                <a:cs typeface="Arial"/>
              </a:rPr>
              <a:t>PINION</a:t>
            </a:r>
            <a:r>
              <a:rPr sz="2000" b="1" spc="25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75" dirty="0">
                <a:solidFill>
                  <a:srgbClr val="17406C"/>
                </a:solidFill>
                <a:latin typeface="Arial"/>
                <a:cs typeface="Arial"/>
              </a:rPr>
              <a:t>IN</a:t>
            </a:r>
            <a:r>
              <a:rPr sz="2000" b="1" spc="2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125" dirty="0">
                <a:solidFill>
                  <a:srgbClr val="17406C"/>
                </a:solidFill>
                <a:latin typeface="Arial"/>
                <a:cs typeface="Arial"/>
              </a:rPr>
              <a:t>ORDER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80"/>
              </a:lnSpc>
            </a:pPr>
            <a:r>
              <a:rPr sz="2000" b="1" spc="60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b="1" spc="90" dirty="0">
                <a:solidFill>
                  <a:srgbClr val="17406C"/>
                </a:solidFill>
                <a:latin typeface="Arial"/>
                <a:cs typeface="Arial"/>
              </a:rPr>
              <a:t>AVOID</a:t>
            </a:r>
            <a:r>
              <a:rPr sz="2000" b="1" spc="37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b="1" spc="140" dirty="0">
                <a:solidFill>
                  <a:srgbClr val="17406C"/>
                </a:solidFill>
                <a:latin typeface="Arial"/>
                <a:cs typeface="Arial"/>
              </a:rPr>
              <a:t>INTERFERENCE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8224" y="2191640"/>
            <a:ext cx="7580118" cy="7080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30951" y="3050440"/>
            <a:ext cx="4701223" cy="23505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25" dirty="0"/>
              <a:t>MINIMUM </a:t>
            </a:r>
            <a:r>
              <a:rPr spc="120" dirty="0"/>
              <a:t>NUMBER </a:t>
            </a:r>
            <a:r>
              <a:rPr spc="75" dirty="0"/>
              <a:t>OF </a:t>
            </a:r>
            <a:r>
              <a:rPr spc="114" dirty="0"/>
              <a:t>TEETH </a:t>
            </a:r>
            <a:r>
              <a:rPr spc="75" dirty="0"/>
              <a:t>ON </a:t>
            </a:r>
            <a:r>
              <a:rPr spc="95" dirty="0"/>
              <a:t>THE</a:t>
            </a:r>
            <a:r>
              <a:rPr spc="350" dirty="0"/>
              <a:t> </a:t>
            </a:r>
            <a:r>
              <a:rPr spc="125" dirty="0"/>
              <a:t>PINION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75" dirty="0">
                <a:uFill>
                  <a:solidFill>
                    <a:srgbClr val="00AFEF"/>
                  </a:solidFill>
                </a:uFill>
              </a:rPr>
              <a:t>IN </a:t>
            </a:r>
            <a:r>
              <a:rPr u="sng" spc="114" dirty="0">
                <a:uFill>
                  <a:solidFill>
                    <a:srgbClr val="00AFEF"/>
                  </a:solidFill>
                </a:uFill>
              </a:rPr>
              <a:t>ORDER </a:t>
            </a:r>
            <a:r>
              <a:rPr u="sng" spc="50" dirty="0">
                <a:uFill>
                  <a:solidFill>
                    <a:srgbClr val="00AFEF"/>
                  </a:solidFill>
                </a:uFill>
              </a:rPr>
              <a:t>TO </a:t>
            </a:r>
            <a:r>
              <a:rPr u="sng" spc="80" dirty="0">
                <a:uFill>
                  <a:solidFill>
                    <a:srgbClr val="00AFEF"/>
                  </a:solidFill>
                </a:uFill>
              </a:rPr>
              <a:t>AVOID</a:t>
            </a:r>
            <a:r>
              <a:rPr u="sng" spc="75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30" dirty="0">
                <a:uFill>
                  <a:solidFill>
                    <a:srgbClr val="00AFEF"/>
                  </a:solidFill>
                </a:uFill>
              </a:rPr>
              <a:t>INTERFERENCE	</a:t>
            </a:r>
          </a:p>
        </p:txBody>
      </p:sp>
      <p:sp>
        <p:nvSpPr>
          <p:cNvPr id="3" name="object 3"/>
          <p:cNvSpPr/>
          <p:nvPr/>
        </p:nvSpPr>
        <p:spPr>
          <a:xfrm>
            <a:off x="285236" y="2545287"/>
            <a:ext cx="8748598" cy="1938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4454212"/>
            <a:ext cx="9070975" cy="2404110"/>
            <a:chOff x="73402" y="4454212"/>
            <a:chExt cx="9070975" cy="2404110"/>
          </a:xfrm>
        </p:grpSpPr>
        <p:sp>
          <p:nvSpPr>
            <p:cNvPr id="3" name="object 3"/>
            <p:cNvSpPr/>
            <p:nvPr/>
          </p:nvSpPr>
          <p:spPr>
            <a:xfrm>
              <a:off x="1774151" y="4454212"/>
              <a:ext cx="6121684" cy="10263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1555" y="5373217"/>
              <a:ext cx="5915025" cy="914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3721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 EXAMPLE</a:t>
            </a:r>
            <a:r>
              <a:rPr sz="3200" spc="295" dirty="0"/>
              <a:t> </a:t>
            </a:r>
            <a:r>
              <a:rPr sz="3200" spc="80" dirty="0"/>
              <a:t>-4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383540" y="1103502"/>
            <a:ext cx="845566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 pair of spur </a:t>
            </a:r>
            <a:r>
              <a:rPr sz="2000" spc="-5" dirty="0">
                <a:latin typeface="Arial"/>
                <a:cs typeface="Arial"/>
              </a:rPr>
              <a:t>gears </a:t>
            </a:r>
            <a:r>
              <a:rPr sz="2000" dirty="0">
                <a:latin typeface="Arial"/>
                <a:cs typeface="Arial"/>
              </a:rPr>
              <a:t>with </a:t>
            </a:r>
            <a:r>
              <a:rPr sz="2000" spc="-5" dirty="0">
                <a:latin typeface="Arial"/>
                <a:cs typeface="Arial"/>
              </a:rPr>
              <a:t>involute teeth </a:t>
            </a:r>
            <a:r>
              <a:rPr sz="2000" spc="-10" dirty="0">
                <a:latin typeface="Arial"/>
                <a:cs typeface="Arial"/>
              </a:rPr>
              <a:t>is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give a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gear ratio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of 4 : 1</a:t>
            </a:r>
            <a:r>
              <a:rPr sz="2000" dirty="0">
                <a:latin typeface="Arial"/>
                <a:cs typeface="Arial"/>
              </a:rPr>
              <a:t>. The 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arc of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approach is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less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than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circular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pitch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smaller wheel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driver</a:t>
            </a:r>
            <a:r>
              <a:rPr sz="2000" spc="-15" dirty="0">
                <a:latin typeface="Arial"/>
                <a:cs typeface="Arial"/>
              </a:rPr>
              <a:t>.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angle of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pressure is 14.5°</a:t>
            </a:r>
            <a:r>
              <a:rPr sz="2000" spc="-5" dirty="0">
                <a:latin typeface="Arial"/>
                <a:cs typeface="Arial"/>
              </a:rPr>
              <a:t>. </a:t>
            </a:r>
            <a:r>
              <a:rPr sz="2000" dirty="0">
                <a:latin typeface="Arial"/>
                <a:cs typeface="Arial"/>
              </a:rPr>
              <a:t>Find : </a:t>
            </a:r>
            <a:r>
              <a:rPr sz="2000" spc="-10" dirty="0">
                <a:latin typeface="Arial"/>
                <a:cs typeface="Arial"/>
              </a:rPr>
              <a:t>1.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least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number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 teeth that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can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be used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on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each wheel</a:t>
            </a:r>
            <a:r>
              <a:rPr sz="2000" dirty="0">
                <a:latin typeface="Arial"/>
                <a:cs typeface="Arial"/>
              </a:rPr>
              <a:t>, and </a:t>
            </a:r>
            <a:r>
              <a:rPr sz="2000" spc="-5" dirty="0">
                <a:latin typeface="Arial"/>
                <a:cs typeface="Arial"/>
              </a:rPr>
              <a:t>2. 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addendum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of the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wheel 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terms of the circular pitch</a:t>
            </a:r>
            <a:r>
              <a:rPr sz="2000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84076" y="2968071"/>
            <a:ext cx="6111766" cy="14011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3721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 EXAMPLE</a:t>
            </a:r>
            <a:r>
              <a:rPr sz="3200" spc="295" dirty="0"/>
              <a:t> </a:t>
            </a:r>
            <a:r>
              <a:rPr sz="3200" spc="80" dirty="0"/>
              <a:t>-4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1091126" y="1216205"/>
            <a:ext cx="6884335" cy="218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19072" y="1584197"/>
            <a:ext cx="5864352" cy="548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70745" y="2227827"/>
            <a:ext cx="4439601" cy="3248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9454" y="2732752"/>
            <a:ext cx="5523385" cy="29474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33642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10" dirty="0"/>
              <a:t>GEAR</a:t>
            </a:r>
            <a:r>
              <a:rPr sz="3600" spc="175" dirty="0"/>
              <a:t> </a:t>
            </a:r>
            <a:r>
              <a:rPr sz="3600" spc="125" dirty="0"/>
              <a:t>TRAINS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5940" y="1600174"/>
            <a:ext cx="8073390" cy="103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100"/>
              </a:lnSpc>
              <a:spcBef>
                <a:spcPts val="100"/>
              </a:spcBef>
            </a:pPr>
            <a:r>
              <a:rPr sz="2000" spc="-35" dirty="0">
                <a:solidFill>
                  <a:srgbClr val="00AF50"/>
                </a:solidFill>
                <a:latin typeface="Arial"/>
                <a:cs typeface="Arial"/>
              </a:rPr>
              <a:t>Two </a:t>
            </a:r>
            <a:r>
              <a:rPr sz="2000" spc="-10" dirty="0">
                <a:solidFill>
                  <a:srgbClr val="00AF50"/>
                </a:solidFill>
                <a:latin typeface="Arial"/>
                <a:cs typeface="Arial"/>
              </a:rPr>
              <a:t>or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more gears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are made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mesh with each other to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transmit power 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from one shaft to 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another.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Such 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combination 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called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gear train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or  train of toothed</a:t>
            </a:r>
            <a:r>
              <a:rPr sz="2000" spc="-8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wheels.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540" y="3074847"/>
            <a:ext cx="6531609" cy="3161030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1326515">
              <a:lnSpc>
                <a:spcPct val="100000"/>
              </a:lnSpc>
              <a:spcBef>
                <a:spcPts val="2440"/>
              </a:spcBef>
            </a:pPr>
            <a:r>
              <a:rPr sz="4400" spc="-50" dirty="0">
                <a:latin typeface="Arial"/>
                <a:cs typeface="Arial"/>
              </a:rPr>
              <a:t>Types </a:t>
            </a:r>
            <a:r>
              <a:rPr sz="4400" dirty="0">
                <a:latin typeface="Arial"/>
                <a:cs typeface="Arial"/>
              </a:rPr>
              <a:t>of Gear</a:t>
            </a:r>
            <a:r>
              <a:rPr sz="4400" spc="-75" dirty="0">
                <a:latin typeface="Arial"/>
                <a:cs typeface="Arial"/>
              </a:rPr>
              <a:t> </a:t>
            </a:r>
            <a:r>
              <a:rPr sz="4400" spc="-30" dirty="0">
                <a:latin typeface="Arial"/>
                <a:cs typeface="Arial"/>
              </a:rPr>
              <a:t>Trains</a:t>
            </a:r>
            <a:endParaRPr sz="4400">
              <a:latin typeface="Arial"/>
              <a:cs typeface="Arial"/>
            </a:endParaRPr>
          </a:p>
          <a:p>
            <a:pPr marL="12700" marR="2353310">
              <a:lnSpc>
                <a:spcPct val="100000"/>
              </a:lnSpc>
              <a:spcBef>
                <a:spcPts val="1700"/>
              </a:spcBef>
            </a:pPr>
            <a:r>
              <a:rPr sz="3200" dirty="0">
                <a:latin typeface="Arial"/>
                <a:cs typeface="Arial"/>
              </a:rPr>
              <a:t>1.Simple </a:t>
            </a:r>
            <a:r>
              <a:rPr sz="3200" spc="-5" dirty="0">
                <a:latin typeface="Arial"/>
                <a:cs typeface="Arial"/>
              </a:rPr>
              <a:t>gear train  </a:t>
            </a:r>
            <a:r>
              <a:rPr sz="3200" dirty="0">
                <a:latin typeface="Arial"/>
                <a:cs typeface="Arial"/>
              </a:rPr>
              <a:t>2.Compound gear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train  3.Reverted gear train  </a:t>
            </a:r>
            <a:r>
              <a:rPr sz="3200" spc="5" dirty="0">
                <a:latin typeface="Arial"/>
                <a:cs typeface="Arial"/>
              </a:rPr>
              <a:t>4.Epicyclic </a:t>
            </a:r>
            <a:r>
              <a:rPr sz="3200" spc="-5" dirty="0">
                <a:latin typeface="Arial"/>
                <a:cs typeface="Arial"/>
              </a:rPr>
              <a:t>gear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train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608571" y="990600"/>
            <a:ext cx="7962900" cy="2743200"/>
            <a:chOff x="608571" y="990600"/>
            <a:chExt cx="7962900" cy="2743200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09370" y="990600"/>
              <a:ext cx="7091680" cy="2743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2164"/>
            <a:ext cx="6130290" cy="102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80"/>
              </a:lnSpc>
              <a:spcBef>
                <a:spcPts val="100"/>
              </a:spcBef>
            </a:pPr>
            <a:r>
              <a:rPr sz="3600" spc="120" dirty="0"/>
              <a:t>SIMPLE </a:t>
            </a:r>
            <a:r>
              <a:rPr sz="3600" spc="110" dirty="0"/>
              <a:t>GEAR</a:t>
            </a:r>
            <a:r>
              <a:rPr sz="3600" spc="405" dirty="0"/>
              <a:t> </a:t>
            </a:r>
            <a:r>
              <a:rPr sz="3600" spc="114" dirty="0"/>
              <a:t>TRAIN</a:t>
            </a:r>
            <a:endParaRPr sz="3600"/>
          </a:p>
          <a:p>
            <a:pPr marL="1878964">
              <a:lnSpc>
                <a:spcPts val="3700"/>
              </a:lnSpc>
            </a:pPr>
            <a:r>
              <a:rPr sz="3200" b="0" dirty="0">
                <a:solidFill>
                  <a:srgbClr val="00AF50"/>
                </a:solidFill>
                <a:latin typeface="Arial"/>
                <a:cs typeface="Arial"/>
              </a:rPr>
              <a:t>One </a:t>
            </a:r>
            <a:r>
              <a:rPr sz="3200" b="0" spc="-5" dirty="0">
                <a:solidFill>
                  <a:srgbClr val="00AF50"/>
                </a:solidFill>
                <a:latin typeface="Arial"/>
                <a:cs typeface="Arial"/>
              </a:rPr>
              <a:t>gear </a:t>
            </a:r>
            <a:r>
              <a:rPr sz="3200" b="0" dirty="0">
                <a:solidFill>
                  <a:srgbClr val="00AF50"/>
                </a:solidFill>
                <a:latin typeface="Arial"/>
                <a:cs typeface="Arial"/>
              </a:rPr>
              <a:t>on each</a:t>
            </a:r>
            <a:r>
              <a:rPr sz="3200" b="0" spc="-1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0" spc="-5" dirty="0">
                <a:solidFill>
                  <a:srgbClr val="00AF50"/>
                </a:solidFill>
                <a:latin typeface="Arial"/>
                <a:cs typeface="Arial"/>
              </a:rPr>
              <a:t>shaft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200" y="4629150"/>
            <a:ext cx="9001125" cy="704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4939" y="5327700"/>
            <a:ext cx="593979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speed ratio </a:t>
            </a:r>
            <a:r>
              <a:rPr sz="2000" spc="-5" dirty="0">
                <a:latin typeface="Arial"/>
                <a:cs typeface="Arial"/>
              </a:rPr>
              <a:t>(or velocity ratio) of gear train is the  </a:t>
            </a:r>
            <a:r>
              <a:rPr sz="2000" dirty="0">
                <a:latin typeface="Arial"/>
                <a:cs typeface="Arial"/>
              </a:rPr>
              <a:t>ratio of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speed of </a:t>
            </a:r>
            <a:r>
              <a:rPr sz="2000" spc="-5" dirty="0">
                <a:latin typeface="Arial"/>
                <a:cs typeface="Arial"/>
              </a:rPr>
              <a:t>the driver </a:t>
            </a:r>
            <a:r>
              <a:rPr sz="2000" spc="-10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the speed of the  driven or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follower.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50891" y="5949289"/>
            <a:ext cx="1919732" cy="5664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1140" y="3365753"/>
            <a:ext cx="8775065" cy="128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605270">
              <a:lnSpc>
                <a:spcPct val="129800"/>
              </a:lnSpc>
              <a:spcBef>
                <a:spcPts val="100"/>
              </a:spcBef>
              <a:tabLst>
                <a:tab pos="6743700" algn="l"/>
              </a:tabLst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 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If the </a:t>
            </a:r>
            <a:r>
              <a:rPr sz="1800" spc="-5" dirty="0">
                <a:latin typeface="Arial"/>
                <a:cs typeface="Arial"/>
              </a:rPr>
              <a:t>distance </a:t>
            </a:r>
            <a:r>
              <a:rPr sz="1800" spc="-10" dirty="0">
                <a:latin typeface="Arial"/>
                <a:cs typeface="Arial"/>
              </a:rPr>
              <a:t>between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15" dirty="0">
                <a:latin typeface="Arial"/>
                <a:cs typeface="Arial"/>
              </a:rPr>
              <a:t>two </a:t>
            </a:r>
            <a:r>
              <a:rPr sz="1800" spc="-5" dirty="0">
                <a:latin typeface="Arial"/>
                <a:cs typeface="Arial"/>
              </a:rPr>
              <a:t>gears is large,</a:t>
            </a:r>
            <a:r>
              <a:rPr sz="1800" spc="204" dirty="0"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intermediate</a:t>
            </a:r>
            <a:r>
              <a:rPr sz="1800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gears	</a:t>
            </a:r>
            <a:r>
              <a:rPr sz="1800" spc="-10" dirty="0">
                <a:latin typeface="Arial"/>
                <a:cs typeface="Arial"/>
              </a:rPr>
              <a:t>employed. </a:t>
            </a:r>
            <a:r>
              <a:rPr sz="1800" dirty="0">
                <a:latin typeface="Arial"/>
                <a:cs typeface="Arial"/>
              </a:rPr>
              <a:t>If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intermediate gears are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odd</a:t>
            </a:r>
            <a:r>
              <a:rPr sz="1800" spc="-10" dirty="0">
                <a:latin typeface="Arial"/>
                <a:cs typeface="Arial"/>
              </a:rPr>
              <a:t>,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motion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both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Gears </a:t>
            </a:r>
            <a:r>
              <a:rPr sz="1800" dirty="0">
                <a:latin typeface="Arial"/>
                <a:cs typeface="Arial"/>
              </a:rPr>
              <a:t>is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like</a:t>
            </a:r>
            <a:r>
              <a:rPr sz="1800" spc="-5" dirty="0">
                <a:latin typeface="Arial"/>
                <a:cs typeface="Arial"/>
              </a:rPr>
              <a:t>. </a:t>
            </a:r>
            <a:r>
              <a:rPr sz="1800" dirty="0">
                <a:latin typeface="Arial"/>
                <a:cs typeface="Arial"/>
              </a:rPr>
              <a:t>If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Even</a:t>
            </a:r>
            <a:r>
              <a:rPr sz="1800" spc="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unlike </a:t>
            </a:r>
            <a:r>
              <a:rPr sz="1800" spc="-5" dirty="0">
                <a:latin typeface="Arial"/>
                <a:cs typeface="Arial"/>
              </a:rPr>
              <a:t>direction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5564885"/>
            <a:ext cx="9070975" cy="1293495"/>
            <a:chOff x="73402" y="5564885"/>
            <a:chExt cx="9070975" cy="1293495"/>
          </a:xfrm>
        </p:grpSpPr>
        <p:sp>
          <p:nvSpPr>
            <p:cNvPr id="3" name="object 3"/>
            <p:cNvSpPr/>
            <p:nvPr/>
          </p:nvSpPr>
          <p:spPr>
            <a:xfrm>
              <a:off x="1280231" y="5589316"/>
              <a:ext cx="2306617" cy="59724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59636" y="5568060"/>
              <a:ext cx="2286000" cy="635000"/>
            </a:xfrm>
            <a:custGeom>
              <a:avLst/>
              <a:gdLst/>
              <a:ahLst/>
              <a:cxnLst/>
              <a:rect l="l" t="t" r="r" b="b"/>
              <a:pathLst>
                <a:path w="2286000" h="635000">
                  <a:moveTo>
                    <a:pt x="685749" y="228574"/>
                  </a:moveTo>
                  <a:lnTo>
                    <a:pt x="990549" y="0"/>
                  </a:lnTo>
                </a:path>
                <a:path w="2286000" h="635000">
                  <a:moveTo>
                    <a:pt x="0" y="634974"/>
                  </a:moveTo>
                  <a:lnTo>
                    <a:pt x="304749" y="406374"/>
                  </a:lnTo>
                </a:path>
                <a:path w="2286000" h="635000">
                  <a:moveTo>
                    <a:pt x="1371549" y="253974"/>
                  </a:moveTo>
                  <a:lnTo>
                    <a:pt x="1676349" y="25374"/>
                  </a:lnTo>
                </a:path>
                <a:path w="2286000" h="635000">
                  <a:moveTo>
                    <a:pt x="1981149" y="634974"/>
                  </a:moveTo>
                  <a:lnTo>
                    <a:pt x="2285949" y="406374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72127" y="5661621"/>
              <a:ext cx="1514475" cy="5524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499109"/>
            <a:ext cx="44818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25" dirty="0"/>
              <a:t>SIMPLE </a:t>
            </a:r>
            <a:r>
              <a:rPr sz="3200" spc="114" dirty="0"/>
              <a:t>GEAR</a:t>
            </a:r>
            <a:r>
              <a:rPr sz="3200" spc="320" dirty="0"/>
              <a:t> </a:t>
            </a:r>
            <a:r>
              <a:rPr sz="3200" spc="120" dirty="0"/>
              <a:t>TRAIN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535940" y="1219555"/>
            <a:ext cx="80721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0000"/>
              </a:lnSpc>
              <a:spcBef>
                <a:spcPts val="10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ratio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speed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driven to 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speed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driver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known  as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train value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the gear</a:t>
            </a:r>
            <a:r>
              <a:rPr sz="2000" spc="-114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train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46271" y="2060829"/>
            <a:ext cx="2425827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73854" y="2348864"/>
            <a:ext cx="3312795" cy="2297430"/>
            <a:chOff x="573854" y="2348864"/>
            <a:chExt cx="3312795" cy="2297430"/>
          </a:xfrm>
        </p:grpSpPr>
        <p:sp>
          <p:nvSpPr>
            <p:cNvPr id="11" name="object 11"/>
            <p:cNvSpPr/>
            <p:nvPr/>
          </p:nvSpPr>
          <p:spPr>
            <a:xfrm>
              <a:off x="573854" y="2348864"/>
              <a:ext cx="3312396" cy="229692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98219" y="2495257"/>
              <a:ext cx="132448" cy="30902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55468" y="2357246"/>
              <a:ext cx="152400" cy="24383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71468" y="2816986"/>
              <a:ext cx="187032" cy="2571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4451284" y="2844289"/>
            <a:ext cx="4119041" cy="144695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83540" y="4679695"/>
            <a:ext cx="84518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The speed ratio of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gear </a:t>
            </a:r>
            <a:r>
              <a:rPr sz="2400" dirty="0">
                <a:latin typeface="Arial"/>
                <a:cs typeface="Arial"/>
              </a:rPr>
              <a:t>train is </a:t>
            </a:r>
            <a:r>
              <a:rPr sz="2400" spc="-5" dirty="0">
                <a:latin typeface="Arial"/>
                <a:cs typeface="Arial"/>
              </a:rPr>
              <a:t>obtained by </a:t>
            </a:r>
            <a:r>
              <a:rPr sz="2400" dirty="0">
                <a:latin typeface="Arial"/>
                <a:cs typeface="Arial"/>
              </a:rPr>
              <a:t>multiplying the  </a:t>
            </a:r>
            <a:r>
              <a:rPr sz="2400" spc="-5" dirty="0">
                <a:latin typeface="Arial"/>
                <a:cs typeface="Arial"/>
              </a:rPr>
              <a:t>above </a:t>
            </a:r>
            <a:r>
              <a:rPr sz="2400" dirty="0">
                <a:latin typeface="Arial"/>
                <a:cs typeface="Arial"/>
              </a:rPr>
              <a:t>two </a:t>
            </a:r>
            <a:r>
              <a:rPr sz="2400" spc="-5" dirty="0">
                <a:latin typeface="Arial"/>
                <a:cs typeface="Arial"/>
              </a:rPr>
              <a:t>equations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49987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20" dirty="0"/>
              <a:t>SIMPLE </a:t>
            </a:r>
            <a:r>
              <a:rPr sz="3600" spc="110" dirty="0"/>
              <a:t>GEAR</a:t>
            </a:r>
            <a:r>
              <a:rPr sz="3600" spc="360" dirty="0"/>
              <a:t> </a:t>
            </a:r>
            <a:r>
              <a:rPr sz="3600" spc="114" dirty="0"/>
              <a:t>TRAIN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838200" y="1371600"/>
            <a:ext cx="7500747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1097" y="2667000"/>
            <a:ext cx="7218553" cy="847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3527297"/>
            <a:ext cx="8130540" cy="2646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366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intermediate gears </a:t>
            </a:r>
            <a:r>
              <a:rPr sz="2400" spc="-5" dirty="0">
                <a:latin typeface="Arial"/>
                <a:cs typeface="Arial"/>
              </a:rPr>
              <a:t>are called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idle gears</a:t>
            </a:r>
            <a:r>
              <a:rPr sz="2400" spc="-5" dirty="0">
                <a:latin typeface="Arial"/>
                <a:cs typeface="Arial"/>
              </a:rPr>
              <a:t>, as </a:t>
            </a:r>
            <a:r>
              <a:rPr sz="2400" dirty="0">
                <a:latin typeface="Arial"/>
                <a:cs typeface="Arial"/>
              </a:rPr>
              <a:t>they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effect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speed ratio or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train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 the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system.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idle </a:t>
            </a:r>
            <a:r>
              <a:rPr sz="2400" spc="-5" dirty="0">
                <a:latin typeface="Arial"/>
                <a:cs typeface="Arial"/>
              </a:rPr>
              <a:t>gears are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used</a:t>
            </a:r>
            <a:endParaRPr sz="240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spcBef>
                <a:spcPts val="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135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connect gears where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large centre distance</a:t>
            </a:r>
            <a:r>
              <a:rPr sz="2400" spc="20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required,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135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obtain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desired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direction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motion </a:t>
            </a:r>
            <a:r>
              <a:rPr sz="2400" dirty="0">
                <a:latin typeface="Arial"/>
                <a:cs typeface="Arial"/>
              </a:rPr>
              <a:t>of the </a:t>
            </a:r>
            <a:r>
              <a:rPr sz="2400" spc="-5" dirty="0">
                <a:latin typeface="Arial"/>
                <a:cs typeface="Arial"/>
              </a:rPr>
              <a:t>driven gear  </a:t>
            </a:r>
            <a:r>
              <a:rPr sz="2400" dirty="0">
                <a:latin typeface="Arial"/>
                <a:cs typeface="Arial"/>
              </a:rPr>
              <a:t>(i.e. </a:t>
            </a:r>
            <a:r>
              <a:rPr sz="2400" spc="-5" dirty="0">
                <a:latin typeface="Arial"/>
                <a:cs typeface="Arial"/>
              </a:rPr>
              <a:t>clockwise 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anticlockwise).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03233"/>
            <a:ext cx="9144635" cy="5055235"/>
            <a:chOff x="0" y="1803233"/>
            <a:chExt cx="9144635" cy="5055235"/>
          </a:xfrm>
        </p:grpSpPr>
        <p:sp>
          <p:nvSpPr>
            <p:cNvPr id="3" name="object 3"/>
            <p:cNvSpPr/>
            <p:nvPr/>
          </p:nvSpPr>
          <p:spPr>
            <a:xfrm>
              <a:off x="5041982" y="1803233"/>
              <a:ext cx="3919177" cy="39116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505200"/>
              <a:ext cx="5114925" cy="5619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8675" y="4177652"/>
              <a:ext cx="3324225" cy="20478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52400" y="990600"/>
            <a:ext cx="8418830" cy="2095500"/>
            <a:chOff x="152400" y="990600"/>
            <a:chExt cx="8418830" cy="2095500"/>
          </a:xfrm>
        </p:grpSpPr>
        <p:sp>
          <p:nvSpPr>
            <p:cNvPr id="7" name="object 7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400" y="990600"/>
              <a:ext cx="4010025" cy="20955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4241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COMPOUND </a:t>
            </a:r>
            <a:r>
              <a:rPr sz="3200" spc="114" dirty="0"/>
              <a:t>GEAR</a:t>
            </a:r>
            <a:r>
              <a:rPr sz="3200" spc="315" dirty="0"/>
              <a:t> </a:t>
            </a:r>
            <a:r>
              <a:rPr sz="3200" spc="120" dirty="0"/>
              <a:t>TRAIN</a:t>
            </a:r>
            <a:endParaRPr sz="3200"/>
          </a:p>
        </p:txBody>
      </p:sp>
      <p:sp>
        <p:nvSpPr>
          <p:cNvPr id="10" name="object 10"/>
          <p:cNvSpPr txBox="1"/>
          <p:nvPr/>
        </p:nvSpPr>
        <p:spPr>
          <a:xfrm>
            <a:off x="4651628" y="1316558"/>
            <a:ext cx="41097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More than </a:t>
            </a:r>
            <a:r>
              <a:rPr sz="2400" spc="-5" dirty="0">
                <a:latin typeface="Arial"/>
                <a:cs typeface="Arial"/>
              </a:rPr>
              <a:t>one gear </a:t>
            </a:r>
            <a:r>
              <a:rPr sz="2400" dirty="0">
                <a:latin typeface="Arial"/>
                <a:cs typeface="Arial"/>
              </a:rPr>
              <a:t>on 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shaft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3750" y="5536183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1554440"/>
            <a:ext cx="9131935" cy="5304155"/>
            <a:chOff x="12700" y="1554440"/>
            <a:chExt cx="9131935" cy="5304155"/>
          </a:xfrm>
        </p:grpSpPr>
        <p:sp>
          <p:nvSpPr>
            <p:cNvPr id="3" name="object 3"/>
            <p:cNvSpPr/>
            <p:nvPr/>
          </p:nvSpPr>
          <p:spPr>
            <a:xfrm>
              <a:off x="5118182" y="1554440"/>
              <a:ext cx="3919177" cy="39116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700" y="3505200"/>
              <a:ext cx="5705475" cy="13335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200" y="4869154"/>
              <a:ext cx="5705475" cy="13049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389889"/>
            <a:ext cx="54241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COMPOUND </a:t>
            </a:r>
            <a:r>
              <a:rPr sz="3200" spc="114" dirty="0"/>
              <a:t>GEAR</a:t>
            </a:r>
            <a:r>
              <a:rPr sz="3200" spc="325" dirty="0"/>
              <a:t> </a:t>
            </a:r>
            <a:r>
              <a:rPr sz="3200" spc="120" dirty="0"/>
              <a:t>TRAIN</a:t>
            </a:r>
            <a:endParaRPr sz="3200"/>
          </a:p>
        </p:txBody>
      </p:sp>
      <p:grpSp>
        <p:nvGrpSpPr>
          <p:cNvPr id="8" name="object 8"/>
          <p:cNvGrpSpPr/>
          <p:nvPr/>
        </p:nvGrpSpPr>
        <p:grpSpPr>
          <a:xfrm>
            <a:off x="190500" y="1228725"/>
            <a:ext cx="4772025" cy="908050"/>
            <a:chOff x="190500" y="1228725"/>
            <a:chExt cx="4772025" cy="908050"/>
          </a:xfrm>
        </p:grpSpPr>
        <p:sp>
          <p:nvSpPr>
            <p:cNvPr id="9" name="object 9"/>
            <p:cNvSpPr/>
            <p:nvPr/>
          </p:nvSpPr>
          <p:spPr>
            <a:xfrm>
              <a:off x="190500" y="1228725"/>
              <a:ext cx="4772025" cy="8953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4400" y="1524000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0" y="609600"/>
                  </a:moveTo>
                  <a:lnTo>
                    <a:pt x="304800" y="381000"/>
                  </a:lnTo>
                </a:path>
                <a:path w="914400" h="609600">
                  <a:moveTo>
                    <a:pt x="609600" y="228600"/>
                  </a:moveTo>
                  <a:lnTo>
                    <a:pt x="914400" y="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36700" y="1524000"/>
              <a:ext cx="901700" cy="609600"/>
            </a:xfrm>
            <a:custGeom>
              <a:avLst/>
              <a:gdLst/>
              <a:ahLst/>
              <a:cxnLst/>
              <a:rect l="l" t="t" r="r" b="b"/>
              <a:pathLst>
                <a:path w="901700" h="609600">
                  <a:moveTo>
                    <a:pt x="596900" y="0"/>
                  </a:moveTo>
                  <a:lnTo>
                    <a:pt x="901700" y="228600"/>
                  </a:lnTo>
                </a:path>
                <a:path w="901700" h="609600">
                  <a:moveTo>
                    <a:pt x="0" y="381000"/>
                  </a:moveTo>
                  <a:lnTo>
                    <a:pt x="304800" y="6096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362075" y="2447925"/>
            <a:ext cx="2457450" cy="6000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764528" y="5464250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43915"/>
            <a:ext cx="54241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0" dirty="0"/>
              <a:t>COMPOUND </a:t>
            </a:r>
            <a:r>
              <a:rPr sz="3200" spc="114" dirty="0"/>
              <a:t>GEAR</a:t>
            </a:r>
            <a:r>
              <a:rPr sz="3200" spc="325" dirty="0"/>
              <a:t> </a:t>
            </a:r>
            <a:r>
              <a:rPr sz="3200" spc="120" dirty="0"/>
              <a:t>TRAIN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7340" y="840739"/>
            <a:ext cx="8529320" cy="297180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Advantage of Compound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Gear </a:t>
            </a:r>
            <a:r>
              <a:rPr sz="2400" spc="-20" dirty="0">
                <a:solidFill>
                  <a:srgbClr val="FF0000"/>
                </a:solidFill>
                <a:latin typeface="Arial"/>
                <a:cs typeface="Arial"/>
              </a:rPr>
              <a:t>Train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over simple gear</a:t>
            </a:r>
            <a:r>
              <a:rPr sz="2400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train: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68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a much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larger speed reduction </a:t>
            </a:r>
            <a:r>
              <a:rPr sz="2400" dirty="0">
                <a:latin typeface="Arial"/>
                <a:cs typeface="Arial"/>
              </a:rPr>
              <a:t>from the first </a:t>
            </a:r>
            <a:r>
              <a:rPr sz="2400" spc="-5" dirty="0">
                <a:latin typeface="Arial"/>
                <a:cs typeface="Arial"/>
              </a:rPr>
              <a:t>shaft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the last  shaft </a:t>
            </a:r>
            <a:r>
              <a:rPr sz="2400" dirty="0">
                <a:latin typeface="Arial"/>
                <a:cs typeface="Arial"/>
              </a:rPr>
              <a:t>can </a:t>
            </a:r>
            <a:r>
              <a:rPr sz="2400" spc="-5" dirty="0">
                <a:latin typeface="Arial"/>
                <a:cs typeface="Arial"/>
              </a:rPr>
              <a:t>be obtained with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small</a:t>
            </a:r>
            <a:r>
              <a:rPr sz="2400" spc="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gears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6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If a simple gear </a:t>
            </a:r>
            <a:r>
              <a:rPr sz="2400" dirty="0">
                <a:latin typeface="Arial"/>
                <a:cs typeface="Arial"/>
              </a:rPr>
              <a:t>train </a:t>
            </a:r>
            <a:r>
              <a:rPr sz="2400" spc="-5" dirty="0">
                <a:latin typeface="Arial"/>
                <a:cs typeface="Arial"/>
              </a:rPr>
              <a:t>is used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give a large speed </a:t>
            </a:r>
            <a:r>
              <a:rPr sz="2400" dirty="0">
                <a:latin typeface="Arial"/>
                <a:cs typeface="Arial"/>
              </a:rPr>
              <a:t>reduction,  </a:t>
            </a:r>
            <a:r>
              <a:rPr sz="2400" spc="-5" dirty="0">
                <a:latin typeface="Arial"/>
                <a:cs typeface="Arial"/>
              </a:rPr>
              <a:t>the last gear has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be </a:t>
            </a:r>
            <a:r>
              <a:rPr sz="2400" dirty="0">
                <a:latin typeface="Arial"/>
                <a:cs typeface="Arial"/>
              </a:rPr>
              <a:t>very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large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R="18415" algn="ctr">
              <a:lnSpc>
                <a:spcPct val="100000"/>
              </a:lnSpc>
              <a:spcBef>
                <a:spcPts val="335"/>
              </a:spcBef>
            </a:pPr>
            <a:r>
              <a:rPr sz="3200" dirty="0">
                <a:latin typeface="Arial"/>
                <a:cs typeface="Arial"/>
              </a:rPr>
              <a:t>Design of </a:t>
            </a:r>
            <a:r>
              <a:rPr sz="3200" spc="-5" dirty="0">
                <a:latin typeface="Arial"/>
                <a:cs typeface="Arial"/>
              </a:rPr>
              <a:t>Spur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Gears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3885" y="3789045"/>
            <a:ext cx="7671434" cy="2383155"/>
            <a:chOff x="253885" y="3789045"/>
            <a:chExt cx="7671434" cy="2383155"/>
          </a:xfrm>
        </p:grpSpPr>
        <p:sp>
          <p:nvSpPr>
            <p:cNvPr id="6" name="object 6"/>
            <p:cNvSpPr/>
            <p:nvPr/>
          </p:nvSpPr>
          <p:spPr>
            <a:xfrm>
              <a:off x="253885" y="4038600"/>
              <a:ext cx="5308727" cy="2133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48400" y="3789045"/>
              <a:ext cx="1676400" cy="8032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55979" y="4725136"/>
              <a:ext cx="1468895" cy="91931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02" y="2209800"/>
            <a:ext cx="9070975" cy="4648200"/>
            <a:chOff x="73402" y="2209800"/>
            <a:chExt cx="9070975" cy="4648200"/>
          </a:xfrm>
        </p:grpSpPr>
        <p:sp>
          <p:nvSpPr>
            <p:cNvPr id="3" name="object 3"/>
            <p:cNvSpPr/>
            <p:nvPr/>
          </p:nvSpPr>
          <p:spPr>
            <a:xfrm>
              <a:off x="666750" y="5353050"/>
              <a:ext cx="3095625" cy="8858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52850" y="5753100"/>
              <a:ext cx="514350" cy="3143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2999" y="2209800"/>
              <a:ext cx="6477000" cy="8953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76038" y="3124200"/>
              <a:ext cx="1905" cy="3200400"/>
            </a:xfrm>
            <a:custGeom>
              <a:avLst/>
              <a:gdLst/>
              <a:ahLst/>
              <a:cxnLst/>
              <a:rect l="l" t="t" r="r" b="b"/>
              <a:pathLst>
                <a:path w="1904" h="3200400">
                  <a:moveTo>
                    <a:pt x="1524" y="0"/>
                  </a:moveTo>
                  <a:lnTo>
                    <a:pt x="0" y="3200400"/>
                  </a:lnTo>
                </a:path>
              </a:pathLst>
            </a:custGeom>
            <a:ln w="635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95925" y="2780919"/>
              <a:ext cx="1590675" cy="342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3721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 EXAMPLE</a:t>
            </a:r>
            <a:r>
              <a:rPr sz="3200" spc="295" dirty="0"/>
              <a:t> </a:t>
            </a:r>
            <a:r>
              <a:rPr sz="3200" spc="80" dirty="0"/>
              <a:t>-1</a:t>
            </a:r>
            <a:endParaRPr sz="3200"/>
          </a:p>
        </p:txBody>
      </p:sp>
      <p:sp>
        <p:nvSpPr>
          <p:cNvPr id="10" name="object 10"/>
          <p:cNvSpPr/>
          <p:nvPr/>
        </p:nvSpPr>
        <p:spPr>
          <a:xfrm>
            <a:off x="136220" y="3378521"/>
            <a:ext cx="4570063" cy="15090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5940" y="1123059"/>
            <a:ext cx="8631555" cy="1985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47370" indent="-228600">
              <a:lnSpc>
                <a:spcPct val="110000"/>
              </a:lnSpc>
              <a:spcBef>
                <a:spcPts val="100"/>
              </a:spcBef>
            </a:pPr>
            <a:r>
              <a:rPr sz="2200" spc="-45" dirty="0">
                <a:solidFill>
                  <a:srgbClr val="17406C"/>
                </a:solidFill>
                <a:latin typeface="Arial"/>
                <a:cs typeface="Arial"/>
              </a:rPr>
              <a:t>Two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parallel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shafts,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about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600 mm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apart are to be connected by  spur gears. One shaft is to run at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360 </a:t>
            </a:r>
            <a:r>
              <a:rPr sz="2200" spc="-25" dirty="0">
                <a:solidFill>
                  <a:srgbClr val="00AF50"/>
                </a:solidFill>
                <a:latin typeface="Arial"/>
                <a:cs typeface="Arial"/>
              </a:rPr>
              <a:t>r.p.m</a:t>
            </a:r>
            <a:r>
              <a:rPr sz="2200" spc="-25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and the other 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at 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120 </a:t>
            </a:r>
            <a:r>
              <a:rPr sz="2200" spc="-25" dirty="0">
                <a:solidFill>
                  <a:srgbClr val="00AF50"/>
                </a:solidFill>
                <a:latin typeface="Arial"/>
                <a:cs typeface="Arial"/>
              </a:rPr>
              <a:t>r.p.m</a:t>
            </a:r>
            <a:r>
              <a:rPr sz="2200" spc="-25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200" spc="-5" dirty="0">
                <a:solidFill>
                  <a:srgbClr val="17406C"/>
                </a:solidFill>
                <a:latin typeface="Arial"/>
                <a:cs typeface="Arial"/>
              </a:rPr>
              <a:t>Design the gears, if the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circular pitch </a:t>
            </a:r>
            <a:r>
              <a:rPr sz="2200" dirty="0">
                <a:solidFill>
                  <a:srgbClr val="00AF50"/>
                </a:solidFill>
                <a:latin typeface="Arial"/>
                <a:cs typeface="Arial"/>
              </a:rPr>
              <a:t>is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to be 25</a:t>
            </a:r>
            <a:r>
              <a:rPr sz="2200" spc="1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0AF50"/>
                </a:solidFill>
                <a:latin typeface="Arial"/>
                <a:cs typeface="Arial"/>
              </a:rPr>
              <a:t>mm</a:t>
            </a:r>
            <a:r>
              <a:rPr sz="22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800"/>
              </a:spcBef>
              <a:tabLst>
                <a:tab pos="455295" algn="l"/>
              </a:tabLst>
            </a:pPr>
            <a:r>
              <a:rPr sz="1800" dirty="0">
                <a:latin typeface="Arial"/>
                <a:cs typeface="Arial"/>
              </a:rPr>
              <a:t>(	</a:t>
            </a:r>
            <a:r>
              <a:rPr sz="1800" spc="-5" dirty="0">
                <a:latin typeface="Arial"/>
                <a:cs typeface="Arial"/>
              </a:rPr>
              <a:t>Speed ratio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=3)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65972" y="2780957"/>
            <a:ext cx="3996054" cy="2927350"/>
            <a:chOff x="5065972" y="2780957"/>
            <a:chExt cx="3996054" cy="2927350"/>
          </a:xfrm>
        </p:grpSpPr>
        <p:sp>
          <p:nvSpPr>
            <p:cNvPr id="13" name="object 13"/>
            <p:cNvSpPr/>
            <p:nvPr/>
          </p:nvSpPr>
          <p:spPr>
            <a:xfrm>
              <a:off x="7258812" y="2780957"/>
              <a:ext cx="272529" cy="35098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65972" y="3460256"/>
              <a:ext cx="3996009" cy="224771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14950" y="6429375"/>
            <a:ext cx="381000" cy="20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44896" y="1066736"/>
            <a:ext cx="3499103" cy="4526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1633220"/>
            <a:ext cx="586168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4977130" algn="l"/>
              </a:tabLst>
            </a:pPr>
            <a:r>
              <a:rPr sz="2000" dirty="0">
                <a:latin typeface="Arial"/>
                <a:cs typeface="Arial"/>
              </a:rPr>
              <a:t>The</a:t>
            </a:r>
            <a:r>
              <a:rPr sz="2000" spc="2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axes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204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</a:t>
            </a:r>
            <a:r>
              <a:rPr sz="2000" spc="2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first</a:t>
            </a:r>
            <a:r>
              <a:rPr sz="2000" spc="2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gear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(i.e.</a:t>
            </a:r>
            <a:r>
              <a:rPr sz="2000" spc="204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first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driver)	and the  </a:t>
            </a:r>
            <a:r>
              <a:rPr sz="2000" dirty="0">
                <a:latin typeface="Arial"/>
                <a:cs typeface="Arial"/>
              </a:rPr>
              <a:t>last gear </a:t>
            </a:r>
            <a:r>
              <a:rPr sz="2000" spc="-5" dirty="0">
                <a:latin typeface="Arial"/>
                <a:cs typeface="Arial"/>
              </a:rPr>
              <a:t>(i.e.Last </a:t>
            </a:r>
            <a:r>
              <a:rPr sz="2000" dirty="0">
                <a:latin typeface="Arial"/>
                <a:cs typeface="Arial"/>
              </a:rPr>
              <a:t>driven are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co-axial)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7340" y="0"/>
            <a:ext cx="8430895" cy="1355090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320"/>
              </a:spcBef>
            </a:pPr>
            <a:r>
              <a:rPr sz="3600" spc="130" dirty="0"/>
              <a:t>REVERTED </a:t>
            </a:r>
            <a:r>
              <a:rPr sz="3600" spc="110" dirty="0"/>
              <a:t>GEAR</a:t>
            </a:r>
            <a:r>
              <a:rPr sz="3600" spc="385" dirty="0"/>
              <a:t> </a:t>
            </a:r>
            <a:r>
              <a:rPr sz="3600" spc="114" dirty="0"/>
              <a:t>TRAIN</a:t>
            </a:r>
            <a:endParaRPr sz="3600"/>
          </a:p>
          <a:p>
            <a:pPr marL="12700" marR="5080">
              <a:lnSpc>
                <a:spcPct val="100000"/>
              </a:lnSpc>
              <a:spcBef>
                <a:spcPts val="610"/>
              </a:spcBef>
              <a:tabLst>
                <a:tab pos="8263255" algn="l"/>
              </a:tabLst>
            </a:pPr>
            <a:r>
              <a:rPr sz="1800" b="0" spc="-5" dirty="0">
                <a:solidFill>
                  <a:srgbClr val="000000"/>
                </a:solidFill>
                <a:latin typeface="Arial"/>
                <a:cs typeface="Arial"/>
              </a:rPr>
              <a:t>Used in automotive transmissions, lathe back gears, industrial speed reducers, and  in clocks </a:t>
            </a:r>
            <a:r>
              <a:rPr sz="1800" b="0" spc="-10" dirty="0">
                <a:solidFill>
                  <a:srgbClr val="000000"/>
                </a:solidFill>
                <a:latin typeface="Arial"/>
                <a:cs typeface="Arial"/>
              </a:rPr>
              <a:t>(where </a:t>
            </a:r>
            <a:r>
              <a:rPr sz="1800" b="0" spc="-5" dirty="0">
                <a:solidFill>
                  <a:srgbClr val="000000"/>
                </a:solidFill>
                <a:latin typeface="Arial"/>
                <a:cs typeface="Arial"/>
              </a:rPr>
              <a:t>the minute and hour hand shafts are</a:t>
            </a:r>
            <a:r>
              <a:rPr sz="1800" b="0" spc="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"/>
                <a:cs typeface="Arial"/>
              </a:rPr>
              <a:t>co-axial).	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2673" y="2334005"/>
            <a:ext cx="4114800" cy="1000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2400" y="3395090"/>
            <a:ext cx="5038725" cy="1285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140" y="4823282"/>
            <a:ext cx="8486775" cy="9499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The distance between the centres of the shafts</a:t>
            </a:r>
            <a:r>
              <a:rPr sz="2000" spc="-2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gears 1 and 2 and the gears 3 and 4 are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same</a:t>
            </a:r>
            <a:endParaRPr sz="2000">
              <a:latin typeface="Arial"/>
              <a:cs typeface="Arial"/>
            </a:endParaRPr>
          </a:p>
          <a:p>
            <a:pPr marL="6329680">
              <a:lnSpc>
                <a:spcPct val="100000"/>
              </a:lnSpc>
              <a:spcBef>
                <a:spcPts val="31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82154" y="5787585"/>
            <a:ext cx="2204157" cy="294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650" y="404622"/>
            <a:ext cx="8820150" cy="4530725"/>
            <a:chOff x="247650" y="404622"/>
            <a:chExt cx="8820150" cy="4530725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68696" y="404622"/>
              <a:ext cx="3499104" cy="45260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60722" y="665020"/>
              <a:ext cx="2106417" cy="3230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23715" y="1194906"/>
              <a:ext cx="3413187" cy="232517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650" y="3573017"/>
              <a:ext cx="5010150" cy="13620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67200" y="715899"/>
              <a:ext cx="447675" cy="20955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45414" y="40589"/>
            <a:ext cx="414845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120" dirty="0"/>
              <a:t>REVERTED </a:t>
            </a:r>
            <a:r>
              <a:rPr sz="2500" spc="100" dirty="0"/>
              <a:t>GEAR</a:t>
            </a:r>
            <a:r>
              <a:rPr sz="2500" spc="434" dirty="0"/>
              <a:t> </a:t>
            </a:r>
            <a:r>
              <a:rPr sz="2500" spc="105" dirty="0"/>
              <a:t>TRAIN</a:t>
            </a:r>
            <a:endParaRPr sz="2500"/>
          </a:p>
        </p:txBody>
      </p:sp>
      <p:sp>
        <p:nvSpPr>
          <p:cNvPr id="10" name="object 10"/>
          <p:cNvSpPr txBox="1"/>
          <p:nvPr/>
        </p:nvSpPr>
        <p:spPr>
          <a:xfrm>
            <a:off x="307340" y="4792726"/>
            <a:ext cx="8544560" cy="131381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6181725">
              <a:lnSpc>
                <a:spcPct val="100000"/>
              </a:lnSpc>
              <a:spcBef>
                <a:spcPts val="85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745"/>
              </a:spcBef>
            </a:pPr>
            <a:r>
              <a:rPr sz="1800" dirty="0">
                <a:latin typeface="Arial"/>
                <a:cs typeface="Arial"/>
              </a:rPr>
              <a:t>From </a:t>
            </a:r>
            <a:r>
              <a:rPr sz="1800" spc="-5" dirty="0">
                <a:latin typeface="Arial"/>
                <a:cs typeface="Arial"/>
              </a:rPr>
              <a:t>equations (i), (ii) and (iii), </a:t>
            </a:r>
            <a:r>
              <a:rPr sz="1800" spc="-25" dirty="0">
                <a:latin typeface="Arial"/>
                <a:cs typeface="Arial"/>
              </a:rPr>
              <a:t>we </a:t>
            </a:r>
            <a:r>
              <a:rPr sz="1800" spc="-5" dirty="0">
                <a:latin typeface="Arial"/>
                <a:cs typeface="Arial"/>
              </a:rPr>
              <a:t>can determine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teeth on each gear 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5" dirty="0">
                <a:latin typeface="Arial"/>
                <a:cs typeface="Arial"/>
              </a:rPr>
              <a:t>the given centre distance, speed ratio and module only </a:t>
            </a:r>
            <a:r>
              <a:rPr sz="1800" spc="-15" dirty="0">
                <a:latin typeface="Arial"/>
                <a:cs typeface="Arial"/>
              </a:rPr>
              <a:t>when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teeth  on one gear is chosen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arbitrarily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EXAMPLE-2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5591175" y="2760738"/>
            <a:ext cx="3419475" cy="2771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990955"/>
            <a:ext cx="8470265" cy="1964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400685" indent="-228600" algn="just">
              <a:lnSpc>
                <a:spcPct val="110000"/>
              </a:lnSpc>
              <a:spcBef>
                <a:spcPts val="10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speed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ratio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reverted gear train,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as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shown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the figure is 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be 12.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module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and B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3.125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mm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 and  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2.5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mm. Calculate 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suitable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numbers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teeth for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gears.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No gear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to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have less than 24</a:t>
            </a:r>
            <a:r>
              <a:rPr sz="2000" spc="-11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teeth.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3704" y="3241548"/>
            <a:ext cx="5314950" cy="2809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24459"/>
            <a:ext cx="5243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</a:t>
            </a:r>
            <a:r>
              <a:rPr sz="3200" spc="95" dirty="0"/>
              <a:t> </a:t>
            </a:r>
            <a:r>
              <a:rPr sz="3200" spc="140" dirty="0"/>
              <a:t>EXAMPLE-2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85725" y="548640"/>
            <a:ext cx="8982075" cy="5390515"/>
            <a:chOff x="85725" y="548640"/>
            <a:chExt cx="8982075" cy="5390515"/>
          </a:xfrm>
        </p:grpSpPr>
        <p:sp>
          <p:nvSpPr>
            <p:cNvPr id="5" name="object 5"/>
            <p:cNvSpPr/>
            <p:nvPr/>
          </p:nvSpPr>
          <p:spPr>
            <a:xfrm>
              <a:off x="6165341" y="609600"/>
              <a:ext cx="2902458" cy="2438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725" y="548640"/>
              <a:ext cx="6010275" cy="24288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2164" y="3058134"/>
              <a:ext cx="3304153" cy="5157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62400" y="3140963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0" y="57150"/>
                  </a:moveTo>
                  <a:lnTo>
                    <a:pt x="495300" y="57150"/>
                  </a:lnTo>
                  <a:lnTo>
                    <a:pt x="495300" y="0"/>
                  </a:lnTo>
                  <a:lnTo>
                    <a:pt x="609600" y="114300"/>
                  </a:lnTo>
                  <a:lnTo>
                    <a:pt x="495300" y="228600"/>
                  </a:lnTo>
                  <a:lnTo>
                    <a:pt x="495300" y="171450"/>
                  </a:lnTo>
                  <a:lnTo>
                    <a:pt x="0" y="171450"/>
                  </a:lnTo>
                  <a:lnTo>
                    <a:pt x="0" y="5715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97425" y="2996945"/>
              <a:ext cx="2581275" cy="7048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504" y="3572979"/>
              <a:ext cx="6840728" cy="236601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692645" y="3447415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82015"/>
            <a:ext cx="52216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REVERTED </a:t>
            </a:r>
            <a:r>
              <a:rPr sz="3200" spc="114" dirty="0"/>
              <a:t>GEAR</a:t>
            </a:r>
            <a:r>
              <a:rPr sz="3200" spc="330" dirty="0"/>
              <a:t> </a:t>
            </a:r>
            <a:r>
              <a:rPr sz="3200" spc="120" dirty="0"/>
              <a:t>TRAIN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326732" y="2510852"/>
            <a:ext cx="8591084" cy="2854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152400" y="990600"/>
            <a:ext cx="8418830" cy="2335530"/>
            <a:chOff x="152400" y="990600"/>
            <a:chExt cx="8418830" cy="2335530"/>
          </a:xfrm>
        </p:grpSpPr>
        <p:sp>
          <p:nvSpPr>
            <p:cNvPr id="3" name="object 3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0" y="990600"/>
              <a:ext cx="5562600" cy="23351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7981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EPICYCLIC </a:t>
            </a:r>
            <a:r>
              <a:rPr sz="3600" spc="110" dirty="0"/>
              <a:t>GEAR</a:t>
            </a:r>
            <a:r>
              <a:rPr sz="3600" spc="365" dirty="0"/>
              <a:t> </a:t>
            </a:r>
            <a:r>
              <a:rPr sz="3600" spc="120" dirty="0"/>
              <a:t>TRAIN</a:t>
            </a:r>
            <a:endParaRPr sz="3600"/>
          </a:p>
        </p:txBody>
      </p:sp>
      <p:sp>
        <p:nvSpPr>
          <p:cNvPr id="6" name="object 6"/>
          <p:cNvSpPr/>
          <p:nvPr/>
        </p:nvSpPr>
        <p:spPr>
          <a:xfrm>
            <a:off x="5952363" y="1993010"/>
            <a:ext cx="2638425" cy="3400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1140" y="3455289"/>
            <a:ext cx="5304790" cy="280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403475" algn="l"/>
              </a:tabLst>
            </a:pPr>
            <a:r>
              <a:rPr sz="2200" spc="-5" dirty="0">
                <a:latin typeface="Arial"/>
                <a:cs typeface="Arial"/>
              </a:rPr>
              <a:t>In an epicyclic gear train, the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axes of the  shaft</a:t>
            </a:r>
            <a:r>
              <a:rPr sz="2200" spc="-5" dirty="0">
                <a:latin typeface="Arial"/>
                <a:cs typeface="Arial"/>
              </a:rPr>
              <a:t>s,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over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which	the gears are mounted,  may </a:t>
            </a:r>
            <a:r>
              <a:rPr sz="2200" spc="-10" dirty="0">
                <a:solidFill>
                  <a:srgbClr val="00AF50"/>
                </a:solidFill>
                <a:latin typeface="Arial"/>
                <a:cs typeface="Arial"/>
              </a:rPr>
              <a:t>move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relative to a fixed</a:t>
            </a:r>
            <a:r>
              <a:rPr sz="2200" spc="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0AF50"/>
                </a:solidFill>
                <a:latin typeface="Arial"/>
                <a:cs typeface="Arial"/>
              </a:rPr>
              <a:t>axis</a:t>
            </a:r>
            <a:r>
              <a:rPr sz="2200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 marL="12700" marR="514350">
              <a:lnSpc>
                <a:spcPct val="100000"/>
              </a:lnSpc>
              <a:spcBef>
                <a:spcPts val="20"/>
              </a:spcBef>
            </a:pPr>
            <a:r>
              <a:rPr sz="2200" spc="-5" dirty="0">
                <a:latin typeface="Arial"/>
                <a:cs typeface="Arial"/>
              </a:rPr>
              <a:t>Gear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2200" spc="-5" dirty="0">
                <a:latin typeface="Arial"/>
                <a:cs typeface="Arial"/>
              </a:rPr>
              <a:t>and the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arm C </a:t>
            </a:r>
            <a:r>
              <a:rPr sz="2200" spc="-5" dirty="0">
                <a:latin typeface="Arial"/>
                <a:cs typeface="Arial"/>
              </a:rPr>
              <a:t>have a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common  axis at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2200" spc="-5" dirty="0">
                <a:latin typeface="Arial"/>
                <a:cs typeface="Arial"/>
              </a:rPr>
              <a:t>about which they can</a:t>
            </a:r>
            <a:r>
              <a:rPr sz="2200" spc="14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rotate</a:t>
            </a:r>
            <a:endParaRPr sz="2200">
              <a:latin typeface="Arial"/>
              <a:cs typeface="Arial"/>
            </a:endParaRPr>
          </a:p>
          <a:p>
            <a:pPr marL="12700" marR="168910">
              <a:lnSpc>
                <a:spcPct val="100000"/>
              </a:lnSpc>
              <a:spcBef>
                <a:spcPts val="740"/>
              </a:spcBef>
            </a:pPr>
            <a:r>
              <a:rPr sz="2200" spc="-5" dirty="0">
                <a:latin typeface="Arial"/>
                <a:cs typeface="Arial"/>
              </a:rPr>
              <a:t>The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gear B </a:t>
            </a:r>
            <a:r>
              <a:rPr sz="2200" spc="-5" dirty="0">
                <a:latin typeface="Arial"/>
                <a:cs typeface="Arial"/>
              </a:rPr>
              <a:t>meshes with gear A and has  its axis on the arm at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2200" spc="-5" dirty="0">
                <a:latin typeface="Arial"/>
                <a:cs typeface="Arial"/>
              </a:rPr>
              <a:t>,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about which the 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gear B </a:t>
            </a:r>
            <a:r>
              <a:rPr sz="2200" spc="-5" dirty="0">
                <a:latin typeface="Arial"/>
                <a:cs typeface="Arial"/>
              </a:rPr>
              <a:t>can rotate.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6192" y="1368044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608571" y="836675"/>
            <a:ext cx="8459470" cy="3552825"/>
            <a:chOff x="608571" y="836675"/>
            <a:chExt cx="8459470" cy="3552825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81724" y="836675"/>
              <a:ext cx="2886075" cy="3552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7981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EPICYCLIC </a:t>
            </a:r>
            <a:r>
              <a:rPr sz="3600" spc="110" dirty="0"/>
              <a:t>GEAR</a:t>
            </a:r>
            <a:r>
              <a:rPr sz="3600" spc="365" dirty="0"/>
              <a:t> </a:t>
            </a:r>
            <a:r>
              <a:rPr sz="3600" spc="120" dirty="0"/>
              <a:t>TRAIN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231140" y="1222375"/>
            <a:ext cx="8454390" cy="5134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5026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If the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arm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fixed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gear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train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is  simple </a:t>
            </a:r>
            <a:r>
              <a:rPr sz="2400" spc="-5" dirty="0">
                <a:latin typeface="Arial"/>
                <a:cs typeface="Arial"/>
              </a:rPr>
              <a:t>and gear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can drive gear 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or  vice- versa,</a:t>
            </a:r>
            <a:r>
              <a:rPr sz="2200" spc="-5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 marL="88900" marR="2749550" algn="just">
              <a:lnSpc>
                <a:spcPct val="100000"/>
              </a:lnSpc>
              <a:spcBef>
                <a:spcPts val="1000"/>
              </a:spcBef>
            </a:pPr>
            <a:r>
              <a:rPr sz="2400" spc="-5" dirty="0">
                <a:latin typeface="Arial"/>
                <a:cs typeface="Arial"/>
              </a:rPr>
              <a:t>If gear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A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is fixed </a:t>
            </a:r>
            <a:r>
              <a:rPr sz="2400" dirty="0">
                <a:latin typeface="Arial"/>
                <a:cs typeface="Arial"/>
              </a:rPr>
              <a:t>and the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arm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is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rotated 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about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axis of gear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(i.e.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AF50"/>
                </a:solidFill>
                <a:latin typeface="Arial"/>
                <a:cs typeface="Arial"/>
              </a:rPr>
              <a:t>1</a:t>
            </a:r>
            <a:r>
              <a:rPr sz="2400" spc="-5" dirty="0">
                <a:latin typeface="Arial"/>
                <a:cs typeface="Arial"/>
              </a:rPr>
              <a:t>), </a:t>
            </a:r>
            <a:r>
              <a:rPr sz="2400" dirty="0">
                <a:latin typeface="Arial"/>
                <a:cs typeface="Arial"/>
              </a:rPr>
              <a:t>the 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gear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 forced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 rotate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upon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and 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around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gear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. Such a motion is called  epicyclic.</a:t>
            </a:r>
            <a:endParaRPr sz="2400">
              <a:latin typeface="Arial"/>
              <a:cs typeface="Arial"/>
            </a:endParaRPr>
          </a:p>
          <a:p>
            <a:pPr marL="311150" indent="-222885" algn="just">
              <a:lnSpc>
                <a:spcPct val="100000"/>
              </a:lnSpc>
              <a:spcBef>
                <a:spcPts val="340"/>
              </a:spcBef>
              <a:buSzPct val="95454"/>
              <a:buFont typeface="Wingdings"/>
              <a:buChar char=""/>
              <a:tabLst>
                <a:tab pos="311785" algn="l"/>
              </a:tabLst>
            </a:pPr>
            <a:r>
              <a:rPr sz="2200" spc="-5" dirty="0">
                <a:latin typeface="Arial"/>
                <a:cs typeface="Arial"/>
              </a:rPr>
              <a:t>The epicyclic gear </a:t>
            </a:r>
            <a:r>
              <a:rPr sz="2200" dirty="0">
                <a:latin typeface="Arial"/>
                <a:cs typeface="Arial"/>
              </a:rPr>
              <a:t>trains </a:t>
            </a:r>
            <a:r>
              <a:rPr sz="2200" spc="-5" dirty="0">
                <a:latin typeface="Arial"/>
                <a:cs typeface="Arial"/>
              </a:rPr>
              <a:t>are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useful for </a:t>
            </a:r>
            <a:r>
              <a:rPr sz="2200" dirty="0">
                <a:solidFill>
                  <a:srgbClr val="00AF50"/>
                </a:solidFill>
                <a:latin typeface="Arial"/>
                <a:cs typeface="Arial"/>
              </a:rPr>
              <a:t>transmitting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high</a:t>
            </a:r>
            <a:r>
              <a:rPr sz="2200" spc="38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velocity</a:t>
            </a:r>
            <a:endParaRPr sz="2200">
              <a:latin typeface="Arial"/>
              <a:cs typeface="Arial"/>
            </a:endParaRPr>
          </a:p>
          <a:p>
            <a:pPr marL="88900" algn="just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solidFill>
                  <a:srgbClr val="00AF50"/>
                </a:solidFill>
                <a:latin typeface="Arial"/>
                <a:cs typeface="Arial"/>
              </a:rPr>
              <a:t>ratios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with gears of moderate size </a:t>
            </a:r>
            <a:r>
              <a:rPr sz="2200" spc="-5" dirty="0">
                <a:latin typeface="Arial"/>
                <a:cs typeface="Arial"/>
              </a:rPr>
              <a:t>in comparatively </a:t>
            </a:r>
            <a:r>
              <a:rPr sz="2200" spc="-5" dirty="0">
                <a:solidFill>
                  <a:srgbClr val="00AF50"/>
                </a:solidFill>
                <a:latin typeface="Arial"/>
                <a:cs typeface="Arial"/>
              </a:rPr>
              <a:t>lesser</a:t>
            </a:r>
            <a:r>
              <a:rPr sz="2200" spc="1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0AF50"/>
                </a:solidFill>
                <a:latin typeface="Arial"/>
                <a:cs typeface="Arial"/>
              </a:rPr>
              <a:t>space</a:t>
            </a:r>
            <a:r>
              <a:rPr sz="2200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"/>
              <a:cs typeface="Arial"/>
            </a:endParaRPr>
          </a:p>
          <a:p>
            <a:pPr marL="88900" marR="5080" algn="just">
              <a:lnSpc>
                <a:spcPct val="100000"/>
              </a:lnSpc>
              <a:buSzPct val="95454"/>
              <a:buFont typeface="Wingdings"/>
              <a:buChar char=""/>
              <a:tabLst>
                <a:tab pos="311785" algn="l"/>
              </a:tabLst>
            </a:pPr>
            <a:r>
              <a:rPr sz="2200" spc="-5" dirty="0">
                <a:latin typeface="Arial"/>
                <a:cs typeface="Arial"/>
              </a:rPr>
              <a:t>The epicyclic gear </a:t>
            </a:r>
            <a:r>
              <a:rPr sz="2200" dirty="0">
                <a:latin typeface="Arial"/>
                <a:cs typeface="Arial"/>
              </a:rPr>
              <a:t>trains </a:t>
            </a:r>
            <a:r>
              <a:rPr sz="2200" spc="-5" dirty="0">
                <a:latin typeface="Arial"/>
                <a:cs typeface="Arial"/>
              </a:rPr>
              <a:t>are used in the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back gear of lathe,  differential gears of the</a:t>
            </a:r>
            <a:r>
              <a:rPr sz="2200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automobiles,</a:t>
            </a:r>
            <a:endParaRPr sz="2200">
              <a:latin typeface="Arial"/>
              <a:cs typeface="Arial"/>
            </a:endParaRPr>
          </a:p>
          <a:p>
            <a:pPr marL="311150" indent="-222885" algn="just">
              <a:lnSpc>
                <a:spcPct val="100000"/>
              </a:lnSpc>
              <a:spcBef>
                <a:spcPts val="5"/>
              </a:spcBef>
              <a:buSzPct val="95454"/>
              <a:buFont typeface="Wingdings"/>
              <a:buChar char=""/>
              <a:tabLst>
                <a:tab pos="311785" algn="l"/>
              </a:tabLst>
            </a:pP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hoists,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pulley blocks, wrist watches</a:t>
            </a:r>
            <a:r>
              <a:rPr sz="22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etc.,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92645" y="143636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5998" y="585596"/>
            <a:ext cx="7557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VELOCITY </a:t>
            </a:r>
            <a:r>
              <a:rPr spc="95" dirty="0"/>
              <a:t>RATIOS </a:t>
            </a:r>
            <a:r>
              <a:rPr spc="75" dirty="0"/>
              <a:t>IN </a:t>
            </a:r>
            <a:r>
              <a:rPr spc="130" dirty="0"/>
              <a:t>EPICYCLIC </a:t>
            </a:r>
            <a:r>
              <a:rPr spc="110" dirty="0"/>
              <a:t>GEAR</a:t>
            </a:r>
            <a:r>
              <a:rPr spc="114" dirty="0"/>
              <a:t> TRAIN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3540" y="1600174"/>
            <a:ext cx="4415790" cy="230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10100"/>
              </a:lnSpc>
              <a:spcBef>
                <a:spcPts val="100"/>
              </a:spcBef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following two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methods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used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for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finding out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velocity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ratio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an  epicyclic gear</a:t>
            </a:r>
            <a:r>
              <a:rPr sz="2000" spc="-5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train.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175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000" spc="-30" dirty="0">
                <a:solidFill>
                  <a:srgbClr val="17406C"/>
                </a:solidFill>
                <a:latin typeface="Arial"/>
                <a:cs typeface="Arial"/>
              </a:rPr>
              <a:t>Tabular</a:t>
            </a:r>
            <a:r>
              <a:rPr sz="2000" spc="-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method</a:t>
            </a:r>
            <a:endParaRPr sz="2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93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Algebraic</a:t>
            </a:r>
            <a:r>
              <a:rPr sz="2000" spc="-30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method.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52516" y="1484718"/>
            <a:ext cx="3819144" cy="42212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0"/>
            <a:ext cx="7387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14" dirty="0"/>
              <a:t>VELOCITY </a:t>
            </a:r>
            <a:r>
              <a:rPr sz="2800" spc="75" dirty="0"/>
              <a:t>RATIOS </a:t>
            </a:r>
            <a:r>
              <a:rPr sz="2800" spc="65" dirty="0"/>
              <a:t>IN </a:t>
            </a:r>
            <a:r>
              <a:rPr sz="2800" spc="120" dirty="0"/>
              <a:t>EPICYCLIC</a:t>
            </a:r>
            <a:r>
              <a:rPr sz="2800" spc="160" dirty="0"/>
              <a:t> </a:t>
            </a:r>
            <a:r>
              <a:rPr sz="2800" spc="95" dirty="0"/>
              <a:t>GEAR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548640" y="405238"/>
            <a:ext cx="1156335" cy="396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90"/>
              </a:lnSpc>
            </a:pPr>
            <a:r>
              <a:rPr sz="2800" b="1" spc="130" dirty="0">
                <a:solidFill>
                  <a:srgbClr val="17406C"/>
                </a:solidFill>
                <a:latin typeface="Arial"/>
                <a:cs typeface="Arial"/>
              </a:rPr>
              <a:t>TRA</a:t>
            </a:r>
            <a:r>
              <a:rPr sz="2800" b="1" spc="135" dirty="0">
                <a:solidFill>
                  <a:srgbClr val="17406C"/>
                </a:solidFill>
                <a:latin typeface="Arial"/>
                <a:cs typeface="Arial"/>
              </a:rPr>
              <a:t>I</a:t>
            </a:r>
            <a:r>
              <a:rPr sz="2800" b="1" spc="-5" dirty="0">
                <a:solidFill>
                  <a:srgbClr val="17406C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6200" y="404698"/>
            <a:ext cx="8982075" cy="2477135"/>
            <a:chOff x="76200" y="404698"/>
            <a:chExt cx="8982075" cy="2477135"/>
          </a:xfrm>
        </p:grpSpPr>
        <p:sp>
          <p:nvSpPr>
            <p:cNvPr id="6" name="object 6"/>
            <p:cNvSpPr/>
            <p:nvPr/>
          </p:nvSpPr>
          <p:spPr>
            <a:xfrm>
              <a:off x="7046214" y="404748"/>
              <a:ext cx="2012060" cy="24768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200" y="404698"/>
              <a:ext cx="6477000" cy="3664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2000" y="692657"/>
              <a:ext cx="4738751" cy="193967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782529" y="3043008"/>
            <a:ext cx="6965215" cy="2611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60775" y="1967229"/>
            <a:ext cx="3475990" cy="810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54480">
              <a:lnSpc>
                <a:spcPct val="100000"/>
              </a:lnSpc>
              <a:spcBef>
                <a:spcPts val="95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S.</a:t>
            </a:r>
            <a:r>
              <a:rPr sz="16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20" dirty="0">
                <a:solidFill>
                  <a:srgbClr val="00AF50"/>
                </a:solidFill>
                <a:latin typeface="Arial"/>
                <a:cs typeface="Arial"/>
              </a:rPr>
              <a:t>Tabular</a:t>
            </a:r>
            <a:r>
              <a:rPr sz="20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method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21310"/>
            <a:ext cx="59956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25" dirty="0">
                <a:solidFill>
                  <a:srgbClr val="000000"/>
                </a:solidFill>
                <a:latin typeface="Arial"/>
                <a:cs typeface="Arial"/>
              </a:rPr>
              <a:t>Velocity </a:t>
            </a:r>
            <a:r>
              <a:rPr sz="2800" b="0" spc="-5" dirty="0">
                <a:solidFill>
                  <a:srgbClr val="000000"/>
                </a:solidFill>
                <a:latin typeface="Arial"/>
                <a:cs typeface="Arial"/>
              </a:rPr>
              <a:t>Ratios in Epicyclic Gear</a:t>
            </a:r>
            <a:r>
              <a:rPr sz="28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0" spc="-25" dirty="0">
                <a:solidFill>
                  <a:srgbClr val="000000"/>
                </a:solidFill>
                <a:latin typeface="Arial"/>
                <a:cs typeface="Arial"/>
              </a:rPr>
              <a:t>Train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4607509"/>
            <a:ext cx="822579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when two </a:t>
            </a:r>
            <a:r>
              <a:rPr sz="2400" spc="-5" dirty="0">
                <a:latin typeface="Arial"/>
                <a:cs typeface="Arial"/>
              </a:rPr>
              <a:t>conditions about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motion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 rotation of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any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two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elements are known</a:t>
            </a:r>
            <a:r>
              <a:rPr sz="2400" spc="-5" dirty="0">
                <a:latin typeface="Arial"/>
                <a:cs typeface="Arial"/>
              </a:rPr>
              <a:t>, then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unknown speed of the third 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element may be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obtained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by </a:t>
            </a:r>
            <a:r>
              <a:rPr sz="2400" dirty="0">
                <a:latin typeface="Arial"/>
                <a:cs typeface="Arial"/>
              </a:rPr>
              <a:t>substituting the given data </a:t>
            </a:r>
            <a:r>
              <a:rPr sz="2400" spc="-10" dirty="0">
                <a:latin typeface="Arial"/>
                <a:cs typeface="Arial"/>
              </a:rPr>
              <a:t>in  </a:t>
            </a:r>
            <a:r>
              <a:rPr sz="2400" spc="-5" dirty="0">
                <a:latin typeface="Arial"/>
                <a:cs typeface="Arial"/>
              </a:rPr>
              <a:t>the third column of </a:t>
            </a:r>
            <a:r>
              <a:rPr sz="2400" dirty="0">
                <a:latin typeface="Arial"/>
                <a:cs typeface="Arial"/>
              </a:rPr>
              <a:t>the fourth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row.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0613" y="1347027"/>
            <a:ext cx="8354946" cy="31320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5871" y="275285"/>
            <a:ext cx="79883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8575" algn="ctr">
              <a:lnSpc>
                <a:spcPct val="100000"/>
              </a:lnSpc>
              <a:spcBef>
                <a:spcPts val="95"/>
              </a:spcBef>
            </a:pPr>
            <a:r>
              <a:rPr sz="2800" b="0" spc="-20" dirty="0">
                <a:solidFill>
                  <a:srgbClr val="000000"/>
                </a:solidFill>
                <a:latin typeface="Arial"/>
                <a:cs typeface="Arial"/>
              </a:rPr>
              <a:t>Velocity </a:t>
            </a:r>
            <a:r>
              <a:rPr sz="2800" b="0" spc="-5" dirty="0">
                <a:solidFill>
                  <a:srgbClr val="000000"/>
                </a:solidFill>
                <a:latin typeface="Arial"/>
                <a:cs typeface="Arial"/>
              </a:rPr>
              <a:t>Ratios in </a:t>
            </a:r>
            <a:r>
              <a:rPr sz="2800" b="0" dirty="0">
                <a:solidFill>
                  <a:srgbClr val="000000"/>
                </a:solidFill>
                <a:latin typeface="Arial"/>
                <a:cs typeface="Arial"/>
              </a:rPr>
              <a:t>Epicyclic </a:t>
            </a:r>
            <a:r>
              <a:rPr sz="2800" b="0" spc="-5" dirty="0">
                <a:solidFill>
                  <a:srgbClr val="000000"/>
                </a:solidFill>
                <a:latin typeface="Arial"/>
                <a:cs typeface="Arial"/>
              </a:rPr>
              <a:t>Gear</a:t>
            </a:r>
            <a:r>
              <a:rPr sz="2800" b="0" spc="-25" dirty="0">
                <a:solidFill>
                  <a:srgbClr val="000000"/>
                </a:solidFill>
                <a:latin typeface="Arial"/>
                <a:cs typeface="Arial"/>
              </a:rPr>
              <a:t> Train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2458720" algn="l"/>
                <a:tab pos="7961630" algn="l"/>
              </a:tabLst>
            </a:pPr>
            <a:r>
              <a:rPr sz="2800" b="0" u="sng" spc="-5" dirty="0">
                <a:solidFill>
                  <a:srgbClr val="00AF50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	(Algebraic</a:t>
            </a:r>
            <a:r>
              <a:rPr sz="2800" b="0" u="sng" spc="-40" dirty="0">
                <a:solidFill>
                  <a:srgbClr val="00AF50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800" b="0" u="sng" dirty="0">
                <a:solidFill>
                  <a:srgbClr val="00AF50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method)	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52318" y="2603777"/>
            <a:ext cx="2071961" cy="26703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1150365"/>
            <a:ext cx="6166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755015" algn="l"/>
                <a:tab pos="1888489" algn="l"/>
                <a:tab pos="2292985" algn="l"/>
                <a:tab pos="2865755" algn="l"/>
                <a:tab pos="3540760" algn="l"/>
                <a:tab pos="3909695" algn="l"/>
                <a:tab pos="4464685" algn="l"/>
                <a:tab pos="5344160" algn="l"/>
                <a:tab pos="5729605" algn="l"/>
              </a:tabLst>
            </a:pP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motion of each element </a:t>
            </a:r>
            <a:r>
              <a:rPr sz="2400" spc="-5" dirty="0">
                <a:latin typeface="Arial"/>
                <a:cs typeface="Arial"/>
              </a:rPr>
              <a:t>of the epicyclic  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5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ain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re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-5" dirty="0">
                <a:latin typeface="Arial"/>
                <a:cs typeface="Arial"/>
              </a:rPr>
              <a:t>ati</a:t>
            </a:r>
            <a:r>
              <a:rPr sz="2400" dirty="0">
                <a:latin typeface="Arial"/>
                <a:cs typeface="Arial"/>
              </a:rPr>
              <a:t>v</a:t>
            </a:r>
            <a:r>
              <a:rPr sz="2400" spc="-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	to	the	arm	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set	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down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400" spc="-10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	the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1882266"/>
            <a:ext cx="23761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form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of</a:t>
            </a:r>
            <a:r>
              <a:rPr sz="2400" spc="-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equations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2613786"/>
            <a:ext cx="61639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962025" algn="l"/>
                <a:tab pos="2179955" algn="l"/>
                <a:tab pos="2616200" algn="l"/>
                <a:tab pos="4117975" algn="l"/>
                <a:tab pos="5472430" algn="l"/>
              </a:tabLst>
            </a:pPr>
            <a:r>
              <a:rPr sz="2400" spc="-5" dirty="0">
                <a:latin typeface="Arial"/>
                <a:cs typeface="Arial"/>
              </a:rPr>
              <a:t>Th</a:t>
            </a:r>
            <a:r>
              <a:rPr sz="2400" dirty="0">
                <a:latin typeface="Arial"/>
                <a:cs typeface="Arial"/>
              </a:rPr>
              <a:t>e	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num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	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	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atio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	</a:t>
            </a:r>
            <a:r>
              <a:rPr sz="2400" spc="-5" dirty="0">
                <a:latin typeface="Arial"/>
                <a:cs typeface="Arial"/>
              </a:rPr>
              <a:t>de</a:t>
            </a:r>
            <a:r>
              <a:rPr sz="2400" dirty="0">
                <a:latin typeface="Arial"/>
                <a:cs typeface="Arial"/>
              </a:rPr>
              <a:t>p</a:t>
            </a:r>
            <a:r>
              <a:rPr sz="2400" spc="-5" dirty="0">
                <a:latin typeface="Arial"/>
                <a:cs typeface="Arial"/>
              </a:rPr>
              <a:t>en</a:t>
            </a:r>
            <a:r>
              <a:rPr sz="2400" spc="-15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s	</a:t>
            </a:r>
            <a:r>
              <a:rPr sz="2400" spc="-5" dirty="0">
                <a:latin typeface="Arial"/>
                <a:cs typeface="Arial"/>
              </a:rPr>
              <a:t>upon 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number of elements</a:t>
            </a:r>
            <a:r>
              <a:rPr sz="2400" spc="-5" dirty="0">
                <a:latin typeface="Arial"/>
                <a:cs typeface="Arial"/>
              </a:rPr>
              <a:t> in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gear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3711320"/>
            <a:ext cx="16230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1038225" algn="l"/>
                <a:tab pos="1370330" algn="l"/>
              </a:tabLst>
            </a:pPr>
            <a:r>
              <a:rPr sz="2400" spc="-5" dirty="0">
                <a:latin typeface="Arial"/>
                <a:cs typeface="Arial"/>
              </a:rPr>
              <a:t>But	</a:t>
            </a:r>
            <a:r>
              <a:rPr sz="2400" dirty="0">
                <a:latin typeface="Arial"/>
                <a:cs typeface="Arial"/>
              </a:rPr>
              <a:t>the  </a:t>
            </a:r>
            <a:r>
              <a:rPr sz="2400" spc="-5" dirty="0">
                <a:latin typeface="Arial"/>
                <a:cs typeface="Arial"/>
              </a:rPr>
              <a:t>supp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-5" dirty="0">
                <a:latin typeface="Arial"/>
                <a:cs typeface="Arial"/>
              </a:rPr>
              <a:t>ied</a:t>
            </a:r>
            <a:r>
              <a:rPr sz="2400" dirty="0">
                <a:latin typeface="Arial"/>
                <a:cs typeface="Arial"/>
              </a:rPr>
              <a:t>	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83054" y="3711320"/>
            <a:ext cx="43897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 marR="5080" indent="-41275">
              <a:lnSpc>
                <a:spcPct val="100000"/>
              </a:lnSpc>
              <a:spcBef>
                <a:spcPts val="100"/>
              </a:spcBef>
              <a:tabLst>
                <a:tab pos="765810" algn="l"/>
                <a:tab pos="814069" algn="l"/>
                <a:tab pos="2139950" algn="l"/>
                <a:tab pos="2513965" algn="l"/>
                <a:tab pos="2954020" algn="l"/>
                <a:tab pos="3365500" algn="l"/>
                <a:tab pos="3632200" algn="l"/>
              </a:tabLst>
            </a:pPr>
            <a:r>
              <a:rPr sz="2400" spc="-5" dirty="0">
                <a:latin typeface="Arial"/>
                <a:cs typeface="Arial"/>
              </a:rPr>
              <a:t>two		con</a:t>
            </a:r>
            <a:r>
              <a:rPr sz="2400" spc="-15" dirty="0">
                <a:latin typeface="Arial"/>
                <a:cs typeface="Arial"/>
              </a:rPr>
              <a:t>d</a:t>
            </a:r>
            <a:r>
              <a:rPr sz="2400" spc="-5" dirty="0">
                <a:latin typeface="Arial"/>
                <a:cs typeface="Arial"/>
              </a:rPr>
              <a:t>itions</a:t>
            </a:r>
            <a:r>
              <a:rPr sz="2400" dirty="0">
                <a:latin typeface="Arial"/>
                <a:cs typeface="Arial"/>
              </a:rPr>
              <a:t>	are,	</a:t>
            </a:r>
            <a:r>
              <a:rPr sz="2400" spc="-5" dirty="0">
                <a:latin typeface="Arial"/>
                <a:cs typeface="Arial"/>
              </a:rPr>
              <a:t>usu</a:t>
            </a:r>
            <a:r>
              <a:rPr sz="2400" spc="-15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ll</a:t>
            </a:r>
            <a:r>
              <a:rPr sz="2400" spc="-18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,  </a:t>
            </a:r>
            <a:r>
              <a:rPr sz="2400" spc="-10" dirty="0">
                <a:latin typeface="Arial"/>
                <a:cs typeface="Arial"/>
              </a:rPr>
              <a:t>an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epicyclic</a:t>
            </a:r>
            <a:r>
              <a:rPr sz="2400" dirty="0">
                <a:latin typeface="Arial"/>
                <a:cs typeface="Arial"/>
              </a:rPr>
              <a:t>	t</a:t>
            </a:r>
            <a:r>
              <a:rPr sz="2400" spc="5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ain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i="1" spc="-5" dirty="0">
                <a:latin typeface="Arial"/>
                <a:cs typeface="Arial"/>
              </a:rPr>
              <a:t>vi</a:t>
            </a:r>
            <a:r>
              <a:rPr sz="2400" i="1" spc="-10" dirty="0">
                <a:latin typeface="Arial"/>
                <a:cs typeface="Arial"/>
              </a:rPr>
              <a:t>z</a:t>
            </a:r>
            <a:r>
              <a:rPr sz="2400" i="1" dirty="0">
                <a:latin typeface="Arial"/>
                <a:cs typeface="Arial"/>
              </a:rPr>
              <a:t>.	</a:t>
            </a:r>
            <a:r>
              <a:rPr sz="2400" i="1" dirty="0">
                <a:solidFill>
                  <a:srgbClr val="00AF50"/>
                </a:solidFill>
                <a:latin typeface="Arial"/>
                <a:cs typeface="Arial"/>
              </a:rPr>
              <a:t>so</a:t>
            </a:r>
            <a:r>
              <a:rPr sz="2400" i="1" spc="-10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400" i="1" spc="-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340" y="4442917"/>
            <a:ext cx="616648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element</a:t>
            </a:r>
            <a:r>
              <a:rPr sz="2400" spc="30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is</a:t>
            </a:r>
            <a:r>
              <a:rPr sz="2400" spc="2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fixed</a:t>
            </a:r>
            <a:r>
              <a:rPr sz="2400" spc="3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and</a:t>
            </a:r>
            <a:r>
              <a:rPr sz="2400" spc="3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300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other</a:t>
            </a:r>
            <a:r>
              <a:rPr sz="2400" spc="3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has</a:t>
            </a:r>
            <a:r>
              <a:rPr sz="2400" spc="3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specified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motion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5715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These </a:t>
            </a:r>
            <a:r>
              <a:rPr sz="2400" dirty="0">
                <a:latin typeface="Arial"/>
                <a:cs typeface="Arial"/>
              </a:rPr>
              <a:t>two conditions </a:t>
            </a:r>
            <a:r>
              <a:rPr sz="2400" spc="-5" dirty="0">
                <a:latin typeface="Arial"/>
                <a:cs typeface="Arial"/>
              </a:rPr>
              <a:t>are </a:t>
            </a:r>
            <a:r>
              <a:rPr sz="2400" spc="-10" dirty="0">
                <a:latin typeface="Arial"/>
                <a:cs typeface="Arial"/>
              </a:rPr>
              <a:t>sufficient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solve  all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" dirty="0">
                <a:latin typeface="Arial"/>
                <a:cs typeface="Arial"/>
              </a:rPr>
              <a:t> equations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92645" y="1872234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5871" y="275285"/>
            <a:ext cx="79883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8575" algn="ctr">
              <a:lnSpc>
                <a:spcPct val="100000"/>
              </a:lnSpc>
              <a:spcBef>
                <a:spcPts val="95"/>
              </a:spcBef>
            </a:pPr>
            <a:r>
              <a:rPr sz="2800" b="0" spc="-20" dirty="0">
                <a:solidFill>
                  <a:srgbClr val="000000"/>
                </a:solidFill>
                <a:latin typeface="Arial"/>
                <a:cs typeface="Arial"/>
              </a:rPr>
              <a:t>Velocity </a:t>
            </a:r>
            <a:r>
              <a:rPr sz="2800" b="0" spc="-5" dirty="0">
                <a:solidFill>
                  <a:srgbClr val="000000"/>
                </a:solidFill>
                <a:latin typeface="Arial"/>
                <a:cs typeface="Arial"/>
              </a:rPr>
              <a:t>Ratios in </a:t>
            </a:r>
            <a:r>
              <a:rPr sz="2800" b="0" dirty="0">
                <a:solidFill>
                  <a:srgbClr val="000000"/>
                </a:solidFill>
                <a:latin typeface="Arial"/>
                <a:cs typeface="Arial"/>
              </a:rPr>
              <a:t>Epicyclic </a:t>
            </a:r>
            <a:r>
              <a:rPr sz="2800" b="0" spc="-5" dirty="0">
                <a:solidFill>
                  <a:srgbClr val="000000"/>
                </a:solidFill>
                <a:latin typeface="Arial"/>
                <a:cs typeface="Arial"/>
              </a:rPr>
              <a:t>Gear</a:t>
            </a:r>
            <a:r>
              <a:rPr sz="2800" b="0" spc="-25" dirty="0">
                <a:solidFill>
                  <a:srgbClr val="000000"/>
                </a:solidFill>
                <a:latin typeface="Arial"/>
                <a:cs typeface="Arial"/>
              </a:rPr>
              <a:t> Train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2458720" algn="l"/>
                <a:tab pos="7961630" algn="l"/>
              </a:tabLst>
            </a:pPr>
            <a:r>
              <a:rPr sz="2800" b="0" u="sng" spc="-5" dirty="0">
                <a:solidFill>
                  <a:srgbClr val="00AF50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	(Algebraic</a:t>
            </a:r>
            <a:r>
              <a:rPr sz="2800" b="0" u="sng" spc="-40" dirty="0">
                <a:solidFill>
                  <a:srgbClr val="00AF50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 </a:t>
            </a:r>
            <a:r>
              <a:rPr sz="2800" b="0" u="sng" dirty="0">
                <a:solidFill>
                  <a:srgbClr val="00AF50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method)	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86896" y="2496606"/>
            <a:ext cx="2015420" cy="259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4939" y="1397253"/>
            <a:ext cx="858393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Let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arm C be fixed in an epicyclic gear </a:t>
            </a:r>
            <a:r>
              <a:rPr sz="2400" dirty="0">
                <a:latin typeface="Arial"/>
                <a:cs typeface="Arial"/>
              </a:rPr>
              <a:t>train </a:t>
            </a:r>
            <a:r>
              <a:rPr sz="2400" spc="-5" dirty="0">
                <a:latin typeface="Arial"/>
                <a:cs typeface="Arial"/>
              </a:rPr>
              <a:t>as shown in </a:t>
            </a:r>
            <a:r>
              <a:rPr sz="2400" dirty="0">
                <a:latin typeface="Arial"/>
                <a:cs typeface="Arial"/>
              </a:rPr>
              <a:t>the  </a:t>
            </a:r>
            <a:r>
              <a:rPr sz="2400" spc="-5" dirty="0">
                <a:latin typeface="Arial"/>
                <a:cs typeface="Arial"/>
              </a:rPr>
              <a:t>figure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Arial"/>
                <a:cs typeface="Arial"/>
              </a:rPr>
              <a:t>The speed </a:t>
            </a:r>
            <a:r>
              <a:rPr sz="2400" dirty="0">
                <a:latin typeface="Arial"/>
                <a:cs typeface="Arial"/>
              </a:rPr>
              <a:t>of the </a:t>
            </a:r>
            <a:r>
              <a:rPr sz="2400" spc="-5" dirty="0">
                <a:latin typeface="Arial"/>
                <a:cs typeface="Arial"/>
              </a:rPr>
              <a:t>gear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relative </a:t>
            </a:r>
            <a:r>
              <a:rPr sz="2400" dirty="0">
                <a:latin typeface="Arial"/>
                <a:cs typeface="Arial"/>
              </a:rPr>
              <a:t>to the arm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47126" y="2051949"/>
            <a:ext cx="1107346" cy="2796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" y="2590850"/>
            <a:ext cx="5638800" cy="3592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28600" y="3120768"/>
            <a:ext cx="6534784" cy="2407920"/>
            <a:chOff x="228600" y="3120768"/>
            <a:chExt cx="6534784" cy="2407920"/>
          </a:xfrm>
        </p:grpSpPr>
        <p:sp>
          <p:nvSpPr>
            <p:cNvPr id="8" name="object 8"/>
            <p:cNvSpPr/>
            <p:nvPr/>
          </p:nvSpPr>
          <p:spPr>
            <a:xfrm>
              <a:off x="368474" y="3120768"/>
              <a:ext cx="6394704" cy="14644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600" y="4509135"/>
              <a:ext cx="3286125" cy="10191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38400" y="5013198"/>
              <a:ext cx="1600200" cy="381000"/>
            </a:xfrm>
            <a:custGeom>
              <a:avLst/>
              <a:gdLst/>
              <a:ahLst/>
              <a:cxnLst/>
              <a:rect l="l" t="t" r="r" b="b"/>
              <a:pathLst>
                <a:path w="1600200" h="381000">
                  <a:moveTo>
                    <a:pt x="0" y="95250"/>
                  </a:moveTo>
                  <a:lnTo>
                    <a:pt x="1409700" y="95250"/>
                  </a:lnTo>
                  <a:lnTo>
                    <a:pt x="1409700" y="0"/>
                  </a:lnTo>
                  <a:lnTo>
                    <a:pt x="1600200" y="190500"/>
                  </a:lnTo>
                  <a:lnTo>
                    <a:pt x="1409700" y="380999"/>
                  </a:lnTo>
                  <a:lnTo>
                    <a:pt x="1409700" y="285749"/>
                  </a:lnTo>
                  <a:lnTo>
                    <a:pt x="0" y="285749"/>
                  </a:lnTo>
                  <a:lnTo>
                    <a:pt x="0" y="95250"/>
                  </a:lnTo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24350" y="4892420"/>
              <a:ext cx="1266825" cy="5524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4939" y="5175884"/>
            <a:ext cx="870712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  <a:p>
            <a:pPr marL="12700" marR="2426970">
              <a:lnSpc>
                <a:spcPct val="100000"/>
              </a:lnSpc>
              <a:spcBef>
                <a:spcPts val="1315"/>
              </a:spcBef>
            </a:pPr>
            <a:r>
              <a:rPr sz="1800" b="1" spc="-5" dirty="0">
                <a:latin typeface="Arial"/>
                <a:cs typeface="Arial"/>
              </a:rPr>
              <a:t>Note </a:t>
            </a:r>
            <a:r>
              <a:rPr sz="1800" b="1" dirty="0">
                <a:latin typeface="Arial"/>
                <a:cs typeface="Arial"/>
              </a:rPr>
              <a:t>: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tabular method is easier and hence </a:t>
            </a:r>
            <a:r>
              <a:rPr sz="1800" dirty="0">
                <a:latin typeface="Arial"/>
                <a:cs typeface="Arial"/>
              </a:rPr>
              <a:t>mostly </a:t>
            </a:r>
            <a:r>
              <a:rPr sz="1800" spc="-5" dirty="0">
                <a:latin typeface="Arial"/>
                <a:cs typeface="Arial"/>
              </a:rPr>
              <a:t>used in  solving problems on </a:t>
            </a:r>
            <a:r>
              <a:rPr sz="1800" spc="-10" dirty="0">
                <a:latin typeface="Arial"/>
                <a:cs typeface="Arial"/>
              </a:rPr>
              <a:t>epicyclic </a:t>
            </a:r>
            <a:r>
              <a:rPr sz="1800" spc="-5" dirty="0">
                <a:latin typeface="Arial"/>
                <a:cs typeface="Arial"/>
              </a:rPr>
              <a:t>gear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train.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0614"/>
            <a:ext cx="5852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45" dirty="0"/>
              <a:t> </a:t>
            </a:r>
            <a:r>
              <a:rPr sz="3600" spc="135" dirty="0"/>
              <a:t>EXAMPLE-3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383540" y="1095501"/>
            <a:ext cx="8303259" cy="170307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340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 epicyclic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 train,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arm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carries two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gears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A and B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having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36  and </a:t>
            </a:r>
            <a:r>
              <a:rPr sz="2000" spc="-10" dirty="0">
                <a:solidFill>
                  <a:srgbClr val="00AF50"/>
                </a:solidFill>
                <a:latin typeface="Arial"/>
                <a:cs typeface="Arial"/>
              </a:rPr>
              <a:t>45 teeth </a:t>
            </a:r>
            <a:r>
              <a:rPr sz="2000" spc="-15" dirty="0">
                <a:solidFill>
                  <a:srgbClr val="17406C"/>
                </a:solidFill>
                <a:latin typeface="Arial"/>
                <a:cs typeface="Arial"/>
              </a:rPr>
              <a:t>respectively.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If the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arm rotates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at 150 </a:t>
            </a:r>
            <a:r>
              <a:rPr sz="2000" spc="-25" dirty="0">
                <a:solidFill>
                  <a:srgbClr val="00AF50"/>
                </a:solidFill>
                <a:latin typeface="Arial"/>
                <a:cs typeface="Arial"/>
              </a:rPr>
              <a:t>r.p.m</a:t>
            </a:r>
            <a:r>
              <a:rPr sz="2000" spc="-25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 </a:t>
            </a:r>
            <a:r>
              <a:rPr sz="2000" u="heavy" dirty="0">
                <a:solidFill>
                  <a:srgbClr val="17406C"/>
                </a:solidFill>
                <a:uFill>
                  <a:solidFill>
                    <a:srgbClr val="17406C"/>
                  </a:solidFill>
                </a:uFill>
                <a:latin typeface="Arial"/>
                <a:cs typeface="Arial"/>
              </a:rPr>
              <a:t>anticlockwise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 direction about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centre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the gear A which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fixed, </a:t>
            </a:r>
            <a:r>
              <a:rPr sz="2000" spc="54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determine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the speed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gear B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If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gear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instead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of being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fixed, 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makes </a:t>
            </a:r>
            <a:r>
              <a:rPr sz="2000" spc="-5" dirty="0">
                <a:solidFill>
                  <a:srgbClr val="00AF50"/>
                </a:solidFill>
                <a:latin typeface="Arial"/>
                <a:cs typeface="Arial"/>
              </a:rPr>
              <a:t>300 </a:t>
            </a:r>
            <a:r>
              <a:rPr sz="2000" spc="-25" dirty="0">
                <a:solidFill>
                  <a:srgbClr val="00AF50"/>
                </a:solidFill>
                <a:latin typeface="Arial"/>
                <a:cs typeface="Arial"/>
              </a:rPr>
              <a:t>r.p.m</a:t>
            </a:r>
            <a:r>
              <a:rPr sz="2000" spc="-25" dirty="0">
                <a:solidFill>
                  <a:srgbClr val="17406C"/>
                </a:solidFill>
                <a:latin typeface="Arial"/>
                <a:cs typeface="Arial"/>
              </a:rPr>
              <a:t>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the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clockwise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direction,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what will be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speed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of  gear B</a:t>
            </a:r>
            <a:r>
              <a:rPr sz="20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0025" y="2895600"/>
            <a:ext cx="5753100" cy="266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35496" y="2434208"/>
            <a:ext cx="9109075" cy="3803650"/>
            <a:chOff x="35496" y="2434208"/>
            <a:chExt cx="9109075" cy="3803650"/>
          </a:xfrm>
        </p:grpSpPr>
        <p:sp>
          <p:nvSpPr>
            <p:cNvPr id="7" name="object 7"/>
            <p:cNvSpPr/>
            <p:nvPr/>
          </p:nvSpPr>
          <p:spPr>
            <a:xfrm>
              <a:off x="6546723" y="2434208"/>
              <a:ext cx="2597276" cy="16428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496" y="3572979"/>
              <a:ext cx="6616700" cy="266433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908672" y="4311777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6697" y="3609692"/>
            <a:ext cx="4112920" cy="2664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124459"/>
            <a:ext cx="5243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</a:t>
            </a:r>
            <a:r>
              <a:rPr sz="3200" spc="95" dirty="0"/>
              <a:t> </a:t>
            </a:r>
            <a:r>
              <a:rPr sz="3200" spc="140" dirty="0"/>
              <a:t>EXAMPLE-3</a:t>
            </a:r>
            <a:endParaRPr sz="3200"/>
          </a:p>
        </p:txBody>
      </p:sp>
      <p:sp>
        <p:nvSpPr>
          <p:cNvPr id="5" name="object 5"/>
          <p:cNvSpPr/>
          <p:nvPr/>
        </p:nvSpPr>
        <p:spPr>
          <a:xfrm>
            <a:off x="6338135" y="4130765"/>
            <a:ext cx="2602464" cy="16604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609600"/>
            <a:ext cx="7239000" cy="2914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92645" y="3744848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" y="548640"/>
            <a:ext cx="8975090" cy="2516505"/>
            <a:chOff x="76200" y="548640"/>
            <a:chExt cx="8975090" cy="2516505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00800" y="1066800"/>
              <a:ext cx="2650363" cy="1676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200" y="548640"/>
              <a:ext cx="6248400" cy="2515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16890"/>
            <a:ext cx="5243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</a:t>
            </a:r>
            <a:r>
              <a:rPr sz="3200" spc="95" dirty="0"/>
              <a:t> </a:t>
            </a:r>
            <a:r>
              <a:rPr sz="3200" spc="140" dirty="0"/>
              <a:t>EXAMPLE-3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307315" y="3149637"/>
            <a:ext cx="8562451" cy="2662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548373" y="2808478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275" y="5619750"/>
            <a:ext cx="3962400" cy="657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949" y="348488"/>
            <a:ext cx="5852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30" dirty="0"/>
              <a:t>NUMERICAL</a:t>
            </a:r>
            <a:r>
              <a:rPr sz="3600" spc="105" dirty="0"/>
              <a:t> </a:t>
            </a:r>
            <a:r>
              <a:rPr sz="3600" spc="140" dirty="0"/>
              <a:t>EXAMPLE-4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5334000" y="3356990"/>
            <a:ext cx="3619500" cy="2343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8140" y="1244853"/>
            <a:ext cx="835342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marR="30480" indent="-22860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In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 reverted epicyclic gear train, the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arm A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carries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two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gears 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B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and C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compound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gear 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-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E. The gear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B meshes 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with gear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gear C meshes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with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gear D. The  number of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teeth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on gears B, C and D are 75, 30 and </a:t>
            </a:r>
            <a:r>
              <a:rPr sz="2400" spc="-10" dirty="0">
                <a:solidFill>
                  <a:srgbClr val="17406C"/>
                </a:solidFill>
                <a:latin typeface="Arial"/>
                <a:cs typeface="Arial"/>
              </a:rPr>
              <a:t>90  </a:t>
            </a:r>
            <a:r>
              <a:rPr sz="2400" spc="-15" dirty="0">
                <a:solidFill>
                  <a:srgbClr val="17406C"/>
                </a:solidFill>
                <a:latin typeface="Arial"/>
                <a:cs typeface="Arial"/>
              </a:rPr>
              <a:t>respectively.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Find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speed and direction of gear C when  gear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B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is fixed and </a:t>
            </a:r>
            <a:r>
              <a:rPr sz="2400" dirty="0">
                <a:solidFill>
                  <a:srgbClr val="17406C"/>
                </a:solidFill>
                <a:latin typeface="Arial"/>
                <a:cs typeface="Arial"/>
              </a:rPr>
              <a:t>the arm A </a:t>
            </a:r>
            <a:r>
              <a:rPr sz="2400" spc="-365" dirty="0">
                <a:solidFill>
                  <a:srgbClr val="17406C"/>
                </a:solidFill>
                <a:latin typeface="Arial"/>
                <a:cs typeface="Arial"/>
              </a:rPr>
              <a:t>makes</a:t>
            </a:r>
            <a:r>
              <a:rPr sz="2700" spc="-547" baseline="-29320" dirty="0">
                <a:latin typeface="Arial"/>
                <a:cs typeface="Arial"/>
              </a:rPr>
              <a:t>So</a:t>
            </a:r>
            <a:r>
              <a:rPr sz="2400" spc="-365" dirty="0">
                <a:solidFill>
                  <a:srgbClr val="17406C"/>
                </a:solidFill>
                <a:latin typeface="Arial"/>
                <a:cs typeface="Arial"/>
              </a:rPr>
              <a:t>1</a:t>
            </a:r>
            <a:r>
              <a:rPr sz="2700" spc="-547" baseline="-29320" dirty="0">
                <a:latin typeface="Arial"/>
                <a:cs typeface="Arial"/>
              </a:rPr>
              <a:t>u</a:t>
            </a:r>
            <a:r>
              <a:rPr sz="2400" spc="-365" dirty="0">
                <a:solidFill>
                  <a:srgbClr val="17406C"/>
                </a:solidFill>
                <a:latin typeface="Arial"/>
                <a:cs typeface="Arial"/>
              </a:rPr>
              <a:t>0</a:t>
            </a:r>
            <a:r>
              <a:rPr sz="2700" spc="-547" baseline="-29320" dirty="0">
                <a:latin typeface="Arial"/>
                <a:cs typeface="Arial"/>
              </a:rPr>
              <a:t>rc</a:t>
            </a:r>
            <a:r>
              <a:rPr sz="2400" spc="-365" dirty="0">
                <a:solidFill>
                  <a:srgbClr val="17406C"/>
                </a:solidFill>
                <a:latin typeface="Arial"/>
                <a:cs typeface="Arial"/>
              </a:rPr>
              <a:t>0</a:t>
            </a:r>
            <a:r>
              <a:rPr sz="2700" spc="-547" baseline="-29320" dirty="0">
                <a:latin typeface="Arial"/>
                <a:cs typeface="Arial"/>
              </a:rPr>
              <a:t>e:</a:t>
            </a:r>
            <a:r>
              <a:rPr sz="2400" spc="-365" dirty="0">
                <a:solidFill>
                  <a:srgbClr val="17406C"/>
                </a:solidFill>
                <a:latin typeface="Arial"/>
                <a:cs typeface="Arial"/>
              </a:rPr>
              <a:t>r</a:t>
            </a:r>
            <a:r>
              <a:rPr sz="2700" spc="-547" baseline="-29320" dirty="0">
                <a:latin typeface="Arial"/>
                <a:cs typeface="Arial"/>
              </a:rPr>
              <a:t>R</a:t>
            </a:r>
            <a:r>
              <a:rPr sz="2400" spc="-365" dirty="0">
                <a:solidFill>
                  <a:srgbClr val="17406C"/>
                </a:solidFill>
                <a:latin typeface="Arial"/>
                <a:cs typeface="Arial"/>
              </a:rPr>
              <a:t>.p</a:t>
            </a:r>
            <a:r>
              <a:rPr sz="2700" spc="-547" baseline="-29320" dirty="0">
                <a:latin typeface="Arial"/>
                <a:cs typeface="Arial"/>
              </a:rPr>
              <a:t>. </a:t>
            </a:r>
            <a:r>
              <a:rPr sz="2400" spc="-665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r>
              <a:rPr sz="2700" spc="-997" baseline="-29320" dirty="0">
                <a:latin typeface="Arial"/>
                <a:cs typeface="Arial"/>
              </a:rPr>
              <a:t>S</a:t>
            </a:r>
            <a:r>
              <a:rPr sz="2400" spc="-665" dirty="0">
                <a:solidFill>
                  <a:srgbClr val="17406C"/>
                </a:solidFill>
                <a:latin typeface="Arial"/>
                <a:cs typeface="Arial"/>
              </a:rPr>
              <a:t>m</a:t>
            </a:r>
            <a:r>
              <a:rPr sz="2700" spc="-997" baseline="-29320" dirty="0">
                <a:latin typeface="Arial"/>
                <a:cs typeface="Arial"/>
              </a:rPr>
              <a:t>.</a:t>
            </a:r>
            <a:r>
              <a:rPr sz="2700" spc="-7" baseline="-29320" dirty="0">
                <a:latin typeface="Arial"/>
                <a:cs typeface="Arial"/>
              </a:rPr>
              <a:t> </a:t>
            </a:r>
            <a:r>
              <a:rPr sz="2700" spc="-682" baseline="-29320" dirty="0">
                <a:latin typeface="Arial"/>
                <a:cs typeface="Arial"/>
              </a:rPr>
              <a:t>K</a:t>
            </a:r>
            <a:r>
              <a:rPr sz="2400" spc="-455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r>
              <a:rPr sz="2700" spc="-682" baseline="-29320" dirty="0">
                <a:latin typeface="Arial"/>
                <a:cs typeface="Arial"/>
              </a:rPr>
              <a:t>h</a:t>
            </a:r>
            <a:r>
              <a:rPr sz="2400" spc="-455" dirty="0">
                <a:solidFill>
                  <a:srgbClr val="17406C"/>
                </a:solidFill>
                <a:latin typeface="Arial"/>
                <a:cs typeface="Arial"/>
              </a:rPr>
              <a:t>c</a:t>
            </a:r>
            <a:r>
              <a:rPr sz="2700" spc="-682" baseline="-29320" dirty="0">
                <a:latin typeface="Arial"/>
                <a:cs typeface="Arial"/>
              </a:rPr>
              <a:t>u</a:t>
            </a:r>
            <a:r>
              <a:rPr sz="2400" spc="-455" dirty="0">
                <a:solidFill>
                  <a:srgbClr val="17406C"/>
                </a:solidFill>
                <a:latin typeface="Arial"/>
                <a:cs typeface="Arial"/>
              </a:rPr>
              <a:t>l</a:t>
            </a:r>
            <a:r>
              <a:rPr sz="2700" spc="-682" baseline="-29320" dirty="0">
                <a:latin typeface="Arial"/>
                <a:cs typeface="Arial"/>
              </a:rPr>
              <a:t>r</a:t>
            </a:r>
            <a:r>
              <a:rPr sz="2400" spc="-455" dirty="0">
                <a:solidFill>
                  <a:srgbClr val="17406C"/>
                </a:solidFill>
                <a:latin typeface="Arial"/>
                <a:cs typeface="Arial"/>
              </a:rPr>
              <a:t>o</a:t>
            </a:r>
            <a:r>
              <a:rPr sz="2700" spc="-682" baseline="-29320" dirty="0">
                <a:latin typeface="Arial"/>
                <a:cs typeface="Arial"/>
              </a:rPr>
              <a:t>m</a:t>
            </a:r>
            <a:r>
              <a:rPr sz="2400" spc="-455" dirty="0">
                <a:solidFill>
                  <a:srgbClr val="17406C"/>
                </a:solidFill>
                <a:latin typeface="Arial"/>
                <a:cs typeface="Arial"/>
              </a:rPr>
              <a:t>c</a:t>
            </a:r>
            <a:r>
              <a:rPr sz="2700" spc="-682" baseline="-29320" dirty="0">
                <a:latin typeface="Arial"/>
                <a:cs typeface="Arial"/>
              </a:rPr>
              <a:t>i</a:t>
            </a:r>
            <a:r>
              <a:rPr sz="2700" spc="-622" baseline="-29320" dirty="0"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406C"/>
                </a:solidFill>
                <a:latin typeface="Arial"/>
                <a:cs typeface="Arial"/>
              </a:rPr>
              <a:t>kwise.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6393" y="3814800"/>
            <a:ext cx="3632613" cy="677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3540" y="4929632"/>
            <a:ext cx="40957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Arial"/>
                <a:cs typeface="Arial"/>
              </a:rPr>
              <a:t>Find the number of teeth on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gear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0028" y="4968750"/>
            <a:ext cx="186055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</a:pPr>
            <a:r>
              <a:rPr sz="2200" i="1" spc="-5" dirty="0">
                <a:latin typeface="Arial"/>
                <a:cs typeface="Arial"/>
              </a:rPr>
              <a:t>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70400" y="4974127"/>
            <a:ext cx="521546" cy="3437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83529" y="3536950"/>
            <a:ext cx="2143125" cy="17145"/>
          </a:xfrm>
          <a:custGeom>
            <a:avLst/>
            <a:gdLst/>
            <a:ahLst/>
            <a:cxnLst/>
            <a:rect l="l" t="t" r="r" b="b"/>
            <a:pathLst>
              <a:path w="2143125" h="17145">
                <a:moveTo>
                  <a:pt x="2142744" y="0"/>
                </a:moveTo>
                <a:lnTo>
                  <a:pt x="0" y="0"/>
                </a:lnTo>
                <a:lnTo>
                  <a:pt x="0" y="16763"/>
                </a:lnTo>
                <a:lnTo>
                  <a:pt x="2142744" y="16763"/>
                </a:lnTo>
                <a:lnTo>
                  <a:pt x="21427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8259"/>
            <a:ext cx="5243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</a:t>
            </a:r>
            <a:r>
              <a:rPr sz="3200" spc="95" dirty="0"/>
              <a:t> </a:t>
            </a:r>
            <a:r>
              <a:rPr sz="3200" spc="140" dirty="0"/>
              <a:t>EXAMPLE-4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6730633" y="3962768"/>
            <a:ext cx="2210024" cy="14318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28600" y="457200"/>
            <a:ext cx="7915275" cy="5711190"/>
            <a:chOff x="228600" y="457200"/>
            <a:chExt cx="7915275" cy="5711190"/>
          </a:xfrm>
        </p:grpSpPr>
        <p:sp>
          <p:nvSpPr>
            <p:cNvPr id="6" name="object 6"/>
            <p:cNvSpPr/>
            <p:nvPr/>
          </p:nvSpPr>
          <p:spPr>
            <a:xfrm>
              <a:off x="228600" y="457200"/>
              <a:ext cx="7915275" cy="34038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4665" y="3879848"/>
              <a:ext cx="4388116" cy="22882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84265" y="5392013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8259"/>
            <a:ext cx="5243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</a:t>
            </a:r>
            <a:r>
              <a:rPr sz="3200" spc="95" dirty="0"/>
              <a:t> </a:t>
            </a:r>
            <a:r>
              <a:rPr sz="3200" spc="140" dirty="0"/>
              <a:t>EXAMPLE-4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228600" y="457200"/>
            <a:ext cx="8686800" cy="5777865"/>
            <a:chOff x="228600" y="457200"/>
            <a:chExt cx="8686800" cy="5777865"/>
          </a:xfrm>
        </p:grpSpPr>
        <p:sp>
          <p:nvSpPr>
            <p:cNvPr id="5" name="object 5"/>
            <p:cNvSpPr/>
            <p:nvPr/>
          </p:nvSpPr>
          <p:spPr>
            <a:xfrm>
              <a:off x="380872" y="4221086"/>
              <a:ext cx="3110991" cy="201396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8600" y="457200"/>
              <a:ext cx="8686800" cy="37638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57575" y="4221086"/>
              <a:ext cx="5457825" cy="15716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58723" y="6193637"/>
            <a:ext cx="216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3234" y="1340700"/>
            <a:ext cx="4907026" cy="49070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62" rIns="0" bIns="0" rtlCol="0">
            <a:spAutoFit/>
          </a:bodyPr>
          <a:lstStyle/>
          <a:p>
            <a:pPr marL="140970">
              <a:lnSpc>
                <a:spcPts val="2735"/>
              </a:lnSpc>
              <a:spcBef>
                <a:spcPts val="100"/>
              </a:spcBef>
            </a:pPr>
            <a:r>
              <a:rPr spc="130" dirty="0"/>
              <a:t>COMPOUND EPICYCLIC </a:t>
            </a:r>
            <a:r>
              <a:rPr spc="110" dirty="0"/>
              <a:t>GEAR</a:t>
            </a:r>
            <a:r>
              <a:rPr spc="560" dirty="0"/>
              <a:t> </a:t>
            </a:r>
            <a:r>
              <a:rPr spc="120" dirty="0"/>
              <a:t>TRAIN:</a:t>
            </a:r>
          </a:p>
          <a:p>
            <a:pPr marL="48260">
              <a:lnSpc>
                <a:spcPts val="2735"/>
              </a:lnSpc>
              <a:tabLst>
                <a:tab pos="8010525" algn="l"/>
              </a:tabLst>
            </a:pPr>
            <a:r>
              <a:rPr u="sng" spc="6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95" dirty="0">
                <a:uFill>
                  <a:solidFill>
                    <a:srgbClr val="00AFEF"/>
                  </a:solidFill>
                </a:uFill>
              </a:rPr>
              <a:t>SUN AND </a:t>
            </a:r>
            <a:r>
              <a:rPr u="sng" spc="120" dirty="0">
                <a:uFill>
                  <a:solidFill>
                    <a:srgbClr val="00AFEF"/>
                  </a:solidFill>
                </a:uFill>
              </a:rPr>
              <a:t>PLANET</a:t>
            </a:r>
            <a:r>
              <a:rPr u="sng" spc="50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sng" spc="110" dirty="0">
                <a:uFill>
                  <a:solidFill>
                    <a:srgbClr val="00AFEF"/>
                  </a:solidFill>
                </a:uFill>
              </a:rPr>
              <a:t>GEAR	</a:t>
            </a:r>
          </a:p>
        </p:txBody>
      </p:sp>
      <p:pic>
        <p:nvPicPr>
          <p:cNvPr id="5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640" y="560051"/>
            <a:ext cx="2219325" cy="396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90"/>
              </a:lnSpc>
            </a:pPr>
            <a:r>
              <a:rPr sz="2800" b="1" spc="85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r>
              <a:rPr sz="2800" b="1" spc="23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105" dirty="0">
                <a:solidFill>
                  <a:srgbClr val="17406C"/>
                </a:solidFill>
                <a:latin typeface="Arial"/>
                <a:cs typeface="Arial"/>
              </a:rPr>
              <a:t>PLANE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0158" y="4077118"/>
            <a:ext cx="8534400" cy="2781135"/>
            <a:chOff x="610158" y="4077118"/>
            <a:chExt cx="8534400" cy="2781135"/>
          </a:xfrm>
        </p:grpSpPr>
        <p:sp>
          <p:nvSpPr>
            <p:cNvPr id="6" name="object 6"/>
            <p:cNvSpPr/>
            <p:nvPr/>
          </p:nvSpPr>
          <p:spPr>
            <a:xfrm>
              <a:off x="610158" y="6644258"/>
              <a:ext cx="8534400" cy="213995"/>
            </a:xfrm>
            <a:custGeom>
              <a:avLst/>
              <a:gdLst/>
              <a:ahLst/>
              <a:cxnLst/>
              <a:rect l="l" t="t" r="r" b="b"/>
              <a:pathLst>
                <a:path w="8534400" h="213995">
                  <a:moveTo>
                    <a:pt x="8533892" y="0"/>
                  </a:moveTo>
                  <a:lnTo>
                    <a:pt x="0" y="0"/>
                  </a:lnTo>
                  <a:lnTo>
                    <a:pt x="0" y="213740"/>
                  </a:lnTo>
                  <a:lnTo>
                    <a:pt x="8533892" y="213740"/>
                  </a:lnTo>
                  <a:lnTo>
                    <a:pt x="8533892" y="0"/>
                  </a:lnTo>
                  <a:close/>
                </a:path>
              </a:pathLst>
            </a:custGeom>
            <a:solidFill>
              <a:srgbClr val="112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3222" y="4077118"/>
              <a:ext cx="2339413" cy="233176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5940" y="129362"/>
            <a:ext cx="8033384" cy="83629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50440" marR="5080" indent="-2238375">
              <a:lnSpc>
                <a:spcPts val="3020"/>
              </a:lnSpc>
              <a:spcBef>
                <a:spcPts val="480"/>
              </a:spcBef>
            </a:pPr>
            <a:r>
              <a:rPr sz="2800" spc="114" dirty="0"/>
              <a:t>COMPOUND </a:t>
            </a:r>
            <a:r>
              <a:rPr sz="2800" spc="120" dirty="0"/>
              <a:t>EPICYCLIC </a:t>
            </a:r>
            <a:r>
              <a:rPr sz="2800" spc="95" dirty="0"/>
              <a:t>GEAR </a:t>
            </a:r>
            <a:r>
              <a:rPr sz="2800" spc="110" dirty="0"/>
              <a:t>TRAIN: </a:t>
            </a:r>
            <a:r>
              <a:rPr sz="2800" spc="85" dirty="0"/>
              <a:t>SUN  </a:t>
            </a:r>
            <a:r>
              <a:rPr sz="2800" spc="-5" dirty="0"/>
              <a:t>T</a:t>
            </a:r>
            <a:r>
              <a:rPr sz="2800" spc="320" dirty="0"/>
              <a:t> </a:t>
            </a:r>
            <a:r>
              <a:rPr sz="2800" spc="95" dirty="0"/>
              <a:t>GEAR</a:t>
            </a:r>
            <a:endParaRPr sz="2800"/>
          </a:p>
        </p:txBody>
      </p:sp>
      <p:sp>
        <p:nvSpPr>
          <p:cNvPr id="9" name="object 9"/>
          <p:cNvSpPr/>
          <p:nvPr/>
        </p:nvSpPr>
        <p:spPr>
          <a:xfrm>
            <a:off x="457200" y="476630"/>
            <a:ext cx="2362200" cy="34808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127375" y="1111377"/>
            <a:ext cx="5637530" cy="3883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0375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annulus gear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meshes with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  </a:t>
            </a:r>
            <a:r>
              <a:rPr sz="2400" spc="-5" dirty="0">
                <a:latin typeface="Arial"/>
                <a:cs typeface="Arial"/>
              </a:rPr>
              <a:t>gear </a:t>
            </a:r>
            <a:r>
              <a:rPr sz="2400" dirty="0">
                <a:latin typeface="Arial"/>
                <a:cs typeface="Arial"/>
              </a:rPr>
              <a:t>B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50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sun gear D meshes with the gear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3850">
              <a:latin typeface="Arial"/>
              <a:cs typeface="Arial"/>
            </a:endParaRPr>
          </a:p>
          <a:p>
            <a:pPr marL="331470" lvl="1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332105" algn="l"/>
                <a:tab pos="1240790" algn="l"/>
                <a:tab pos="1844675" algn="l"/>
                <a:tab pos="3094355" algn="l"/>
                <a:tab pos="3886835" algn="l"/>
                <a:tab pos="4287520" algn="l"/>
                <a:tab pos="5196205" algn="l"/>
              </a:tabLst>
            </a:pPr>
            <a:r>
              <a:rPr sz="2400" dirty="0">
                <a:latin typeface="Arial"/>
                <a:cs typeface="Arial"/>
              </a:rPr>
              <a:t>when	the	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400" spc="-10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nul</a:t>
            </a:r>
            <a:r>
              <a:rPr sz="2400" spc="-10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	ge</a:t>
            </a:r>
            <a:r>
              <a:rPr sz="2400" spc="-1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r	</a:t>
            </a:r>
            <a:r>
              <a:rPr sz="2400" spc="-10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	fi</a:t>
            </a:r>
            <a:r>
              <a:rPr sz="2400" spc="-15" dirty="0">
                <a:solidFill>
                  <a:srgbClr val="00AF50"/>
                </a:solidFill>
                <a:latin typeface="Arial"/>
                <a:cs typeface="Arial"/>
              </a:rPr>
              <a:t>x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ed</a:t>
            </a:r>
            <a:r>
              <a:rPr sz="2400" dirty="0">
                <a:latin typeface="Arial"/>
                <a:cs typeface="Arial"/>
              </a:rPr>
              <a:t>,	the</a:t>
            </a:r>
            <a:endParaRPr sz="24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sun gear provides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the</a:t>
            </a:r>
            <a:r>
              <a:rPr sz="2400" spc="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drive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88900" marR="7620" lvl="1">
              <a:lnSpc>
                <a:spcPct val="100000"/>
              </a:lnSpc>
              <a:buSzPct val="95833"/>
              <a:buFont typeface="Wingdings"/>
              <a:buChar char=""/>
              <a:tabLst>
                <a:tab pos="332105" algn="l"/>
                <a:tab pos="1336675" algn="l"/>
                <a:tab pos="2039620" algn="l"/>
                <a:tab pos="2807335" algn="l"/>
                <a:tab pos="3696335" algn="l"/>
                <a:tab pos="4191635" algn="l"/>
                <a:tab pos="5198110" algn="l"/>
              </a:tabLst>
            </a:pPr>
            <a:r>
              <a:rPr sz="2400" spc="-5" dirty="0">
                <a:latin typeface="Arial"/>
                <a:cs typeface="Arial"/>
              </a:rPr>
              <a:t>when	the	</a:t>
            </a:r>
            <a:r>
              <a:rPr sz="2400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sun	gea</a:t>
            </a:r>
            <a:r>
              <a:rPr sz="2400" u="heavy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r	</a:t>
            </a:r>
            <a:r>
              <a:rPr sz="2400" u="heavy" spc="-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i</a:t>
            </a:r>
            <a:r>
              <a:rPr sz="2400" u="heavy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s	fi</a:t>
            </a:r>
            <a:r>
              <a:rPr sz="2400" u="heavy" spc="-1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x</a:t>
            </a:r>
            <a:r>
              <a:rPr sz="2400" u="heavy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e</a:t>
            </a:r>
            <a:r>
              <a:rPr sz="2400" u="heavy" spc="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,	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the  </a:t>
            </a:r>
            <a:r>
              <a:rPr sz="2400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annulus gear provides the</a:t>
            </a:r>
            <a:r>
              <a:rPr sz="2400" u="heavy" spc="5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drive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43396" y="5334711"/>
            <a:ext cx="2919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0400" algn="l"/>
                <a:tab pos="1408430" algn="l"/>
                <a:tab pos="2190750" algn="l"/>
                <a:tab pos="2736215" algn="l"/>
              </a:tabLst>
            </a:pPr>
            <a:r>
              <a:rPr sz="2400" spc="-5" dirty="0">
                <a:latin typeface="Arial"/>
                <a:cs typeface="Arial"/>
              </a:rPr>
              <a:t>the	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arm	acts	</a:t>
            </a:r>
            <a:r>
              <a:rPr sz="2400" spc="-1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79014" y="5334711"/>
            <a:ext cx="2867660" cy="101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680085" algn="l"/>
                <a:tab pos="1157605" algn="l"/>
                <a:tab pos="1974850" algn="l"/>
              </a:tabLst>
            </a:pPr>
            <a:r>
              <a:rPr sz="2400" dirty="0">
                <a:latin typeface="Arial"/>
                <a:cs typeface="Arial"/>
              </a:rPr>
              <a:t>In	</a:t>
            </a:r>
            <a:r>
              <a:rPr sz="2400" spc="-5" dirty="0">
                <a:latin typeface="Arial"/>
                <a:cs typeface="Arial"/>
              </a:rPr>
              <a:t>both	</a:t>
            </a:r>
            <a:r>
              <a:rPr sz="2400" spc="-15" dirty="0">
                <a:latin typeface="Arial"/>
                <a:cs typeface="Arial"/>
              </a:rPr>
              <a:t>c</a:t>
            </a:r>
            <a:r>
              <a:rPr sz="2400" dirty="0">
                <a:latin typeface="Arial"/>
                <a:cs typeface="Arial"/>
              </a:rPr>
              <a:t>ases,  </a:t>
            </a:r>
            <a:r>
              <a:rPr sz="2400" spc="-20" dirty="0">
                <a:solidFill>
                  <a:srgbClr val="00AF50"/>
                </a:solidFill>
                <a:latin typeface="Arial"/>
                <a:cs typeface="Arial"/>
              </a:rPr>
              <a:t>follower</a:t>
            </a:r>
            <a:r>
              <a:rPr sz="2400" spc="-2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03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R. S.</a:t>
            </a:r>
            <a:r>
              <a:rPr sz="1800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10158" y="6644258"/>
            <a:ext cx="8534400" cy="213995"/>
          </a:xfrm>
          <a:custGeom>
            <a:avLst/>
            <a:gdLst/>
            <a:ahLst/>
            <a:cxnLst/>
            <a:rect l="l" t="t" r="r" b="b"/>
            <a:pathLst>
              <a:path w="8534400" h="213995">
                <a:moveTo>
                  <a:pt x="8533892" y="0"/>
                </a:moveTo>
                <a:lnTo>
                  <a:pt x="0" y="0"/>
                </a:lnTo>
                <a:lnTo>
                  <a:pt x="0" y="213740"/>
                </a:lnTo>
                <a:lnTo>
                  <a:pt x="8533892" y="213740"/>
                </a:lnTo>
                <a:lnTo>
                  <a:pt x="8533892" y="0"/>
                </a:lnTo>
                <a:close/>
              </a:path>
            </a:pathLst>
          </a:custGeom>
          <a:solidFill>
            <a:srgbClr val="112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8640" y="563966"/>
            <a:ext cx="1181100" cy="397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95"/>
              </a:lnSpc>
            </a:pPr>
            <a:r>
              <a:rPr sz="2800" b="1" spc="85" dirty="0">
                <a:solidFill>
                  <a:srgbClr val="17406C"/>
                </a:solidFill>
                <a:latin typeface="Arial"/>
                <a:cs typeface="Arial"/>
              </a:rPr>
              <a:t>AND</a:t>
            </a:r>
            <a:r>
              <a:rPr sz="2800" b="1" spc="225" dirty="0">
                <a:solidFill>
                  <a:srgbClr val="17406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17406C"/>
                </a:solidFill>
                <a:latin typeface="Arial"/>
                <a:cs typeface="Arial"/>
              </a:rPr>
              <a:t>P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10310" marR="5080" indent="-1198245">
              <a:lnSpc>
                <a:spcPts val="3030"/>
              </a:lnSpc>
              <a:spcBef>
                <a:spcPts val="470"/>
              </a:spcBef>
            </a:pPr>
            <a:r>
              <a:rPr spc="120" dirty="0"/>
              <a:t>COMPOUND EPICYCLIC </a:t>
            </a:r>
            <a:r>
              <a:rPr spc="95" dirty="0"/>
              <a:t>GEAR </a:t>
            </a:r>
            <a:r>
              <a:rPr spc="114" dirty="0"/>
              <a:t>TRAIN: </a:t>
            </a:r>
            <a:r>
              <a:rPr spc="85" dirty="0"/>
              <a:t>SUN  </a:t>
            </a:r>
            <a:r>
              <a:rPr spc="105" dirty="0"/>
              <a:t>LANET</a:t>
            </a:r>
            <a:r>
              <a:rPr spc="315" dirty="0"/>
              <a:t> </a:t>
            </a:r>
            <a:r>
              <a:rPr spc="95" dirty="0"/>
              <a:t>GEAR</a:t>
            </a:r>
          </a:p>
        </p:txBody>
      </p:sp>
      <p:sp>
        <p:nvSpPr>
          <p:cNvPr id="8" name="object 8"/>
          <p:cNvSpPr/>
          <p:nvPr/>
        </p:nvSpPr>
        <p:spPr>
          <a:xfrm>
            <a:off x="389683" y="2294287"/>
            <a:ext cx="8432148" cy="3499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514" y="436244"/>
            <a:ext cx="1656207" cy="1645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14905" y="1728038"/>
            <a:ext cx="2169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R. S.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00659"/>
            <a:ext cx="5243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</a:t>
            </a:r>
            <a:r>
              <a:rPr sz="3200" spc="95" dirty="0"/>
              <a:t> </a:t>
            </a:r>
            <a:r>
              <a:rPr sz="3200" spc="140" dirty="0"/>
              <a:t>EXAMPLE-5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5715000" y="2761449"/>
            <a:ext cx="2945129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122486"/>
            <a:ext cx="8074659" cy="2130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spcBef>
                <a:spcPts val="95"/>
              </a:spcBef>
            </a:pP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epicyclic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consists of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three gears A,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 and C as shown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 the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Figure. 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has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72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internal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teeth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C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has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32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external 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teeth.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The gear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B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meshes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with both A and C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and is carried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on an arm  EF which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rotates about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centre </a:t>
            </a:r>
            <a:r>
              <a:rPr sz="2000" spc="-10" dirty="0">
                <a:solidFill>
                  <a:srgbClr val="17406C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at 18 </a:t>
            </a:r>
            <a:r>
              <a:rPr sz="2000" spc="-20" dirty="0">
                <a:solidFill>
                  <a:srgbClr val="17406C"/>
                </a:solidFill>
                <a:latin typeface="Arial"/>
                <a:cs typeface="Arial"/>
              </a:rPr>
              <a:t>r.p.m..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If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gear 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17406C"/>
                </a:solidFill>
                <a:latin typeface="Arial"/>
                <a:cs typeface="Arial"/>
              </a:rPr>
              <a:t>is  fixed,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determine the speed of gears B and</a:t>
            </a:r>
            <a:r>
              <a:rPr sz="2000" spc="-1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17406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3288029" algn="just">
              <a:lnSpc>
                <a:spcPct val="100000"/>
              </a:lnSpc>
              <a:spcBef>
                <a:spcPts val="121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0050" y="4181475"/>
            <a:ext cx="5181600" cy="247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3057" y="3784818"/>
            <a:ext cx="5002108" cy="2539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761619"/>
            <a:ext cx="9062720" cy="2896235"/>
            <a:chOff x="0" y="761619"/>
            <a:chExt cx="9062720" cy="2896235"/>
          </a:xfrm>
        </p:grpSpPr>
        <p:sp>
          <p:nvSpPr>
            <p:cNvPr id="4" name="object 4"/>
            <p:cNvSpPr/>
            <p:nvPr/>
          </p:nvSpPr>
          <p:spPr>
            <a:xfrm>
              <a:off x="608571" y="1099185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44525" y="1317501"/>
              <a:ext cx="1817749" cy="18233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761619"/>
              <a:ext cx="7202932" cy="28959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200659"/>
            <a:ext cx="5243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</a:t>
            </a:r>
            <a:r>
              <a:rPr sz="3200" spc="95" dirty="0"/>
              <a:t> </a:t>
            </a:r>
            <a:r>
              <a:rPr sz="3200" spc="140" dirty="0"/>
              <a:t>EXAMPLE-5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6884289" y="3663442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599" y="3648680"/>
            <a:ext cx="5617302" cy="2550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609600"/>
            <a:ext cx="9062720" cy="2896235"/>
            <a:chOff x="0" y="609600"/>
            <a:chExt cx="9062720" cy="2896235"/>
          </a:xfrm>
        </p:grpSpPr>
        <p:sp>
          <p:nvSpPr>
            <p:cNvPr id="4" name="object 4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44525" y="1241301"/>
              <a:ext cx="1817749" cy="18233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09600"/>
              <a:ext cx="7202932" cy="28959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48259"/>
            <a:ext cx="5243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NUMERICAL</a:t>
            </a:r>
            <a:r>
              <a:rPr sz="3200" spc="95" dirty="0"/>
              <a:t> </a:t>
            </a:r>
            <a:r>
              <a:rPr sz="3200" spc="140" dirty="0"/>
              <a:t>EXAMPLE-5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6908672" y="3591559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600" y="838200"/>
            <a:ext cx="8700135" cy="2362200"/>
            <a:chOff x="228600" y="838200"/>
            <a:chExt cx="8700135" cy="2362200"/>
          </a:xfrm>
        </p:grpSpPr>
        <p:sp>
          <p:nvSpPr>
            <p:cNvPr id="3" name="object 3"/>
            <p:cNvSpPr/>
            <p:nvPr/>
          </p:nvSpPr>
          <p:spPr>
            <a:xfrm>
              <a:off x="608571" y="1099184"/>
              <a:ext cx="7962900" cy="0"/>
            </a:xfrm>
            <a:custGeom>
              <a:avLst/>
              <a:gdLst/>
              <a:ahLst/>
              <a:cxnLst/>
              <a:rect l="l" t="t" r="r" b="b"/>
              <a:pathLst>
                <a:path w="7962900">
                  <a:moveTo>
                    <a:pt x="0" y="0"/>
                  </a:moveTo>
                  <a:lnTo>
                    <a:pt x="7962277" y="0"/>
                  </a:lnTo>
                </a:path>
              </a:pathLst>
            </a:custGeom>
            <a:ln w="31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8600" y="838200"/>
              <a:ext cx="8699627" cy="236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46710"/>
            <a:ext cx="52438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30" dirty="0"/>
              <a:t>NUMERICAL</a:t>
            </a:r>
            <a:r>
              <a:rPr sz="3200" spc="120" dirty="0"/>
              <a:t> </a:t>
            </a:r>
            <a:r>
              <a:rPr sz="3200" spc="140" dirty="0"/>
              <a:t>EXAMPLE-6</a:t>
            </a:r>
            <a:endParaRPr sz="3200"/>
          </a:p>
        </p:txBody>
      </p:sp>
      <p:sp>
        <p:nvSpPr>
          <p:cNvPr id="6" name="object 6"/>
          <p:cNvSpPr/>
          <p:nvPr/>
        </p:nvSpPr>
        <p:spPr>
          <a:xfrm>
            <a:off x="392205" y="3420035"/>
            <a:ext cx="2812618" cy="280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7028" y="3809945"/>
            <a:ext cx="8523428" cy="19178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08672" y="3272154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3640111"/>
            <a:ext cx="6480683" cy="2607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57404"/>
            <a:ext cx="4624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20" dirty="0"/>
              <a:t>NUMERICAL</a:t>
            </a:r>
            <a:r>
              <a:rPr sz="2800" spc="250" dirty="0"/>
              <a:t> </a:t>
            </a:r>
            <a:r>
              <a:rPr sz="2800" spc="125" dirty="0"/>
              <a:t>EXAMPLE-6</a:t>
            </a:r>
            <a:endParaRPr sz="2800"/>
          </a:p>
        </p:txBody>
      </p:sp>
      <p:grpSp>
        <p:nvGrpSpPr>
          <p:cNvPr id="5" name="object 5"/>
          <p:cNvGrpSpPr/>
          <p:nvPr/>
        </p:nvGrpSpPr>
        <p:grpSpPr>
          <a:xfrm>
            <a:off x="381000" y="228600"/>
            <a:ext cx="8712200" cy="3359150"/>
            <a:chOff x="381000" y="228600"/>
            <a:chExt cx="8712200" cy="3359150"/>
          </a:xfrm>
        </p:grpSpPr>
        <p:sp>
          <p:nvSpPr>
            <p:cNvPr id="6" name="object 6"/>
            <p:cNvSpPr/>
            <p:nvPr/>
          </p:nvSpPr>
          <p:spPr>
            <a:xfrm>
              <a:off x="7292975" y="228600"/>
              <a:ext cx="1800225" cy="19621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1000" y="457200"/>
              <a:ext cx="6858000" cy="313004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392669" y="2520442"/>
            <a:ext cx="16935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R.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400" u="heavy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3356978"/>
            <a:ext cx="6499479" cy="28827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71" y="1099185"/>
            <a:ext cx="7962900" cy="0"/>
          </a:xfrm>
          <a:custGeom>
            <a:avLst/>
            <a:gdLst/>
            <a:ahLst/>
            <a:cxnLst/>
            <a:rect l="l" t="t" r="r" b="b"/>
            <a:pathLst>
              <a:path w="7962900">
                <a:moveTo>
                  <a:pt x="0" y="0"/>
                </a:moveTo>
                <a:lnTo>
                  <a:pt x="7962277" y="0"/>
                </a:lnTo>
              </a:path>
            </a:pathLst>
          </a:custGeom>
          <a:ln w="31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0"/>
            <a:ext cx="4624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20" dirty="0"/>
              <a:t>NUMERICAL</a:t>
            </a:r>
            <a:r>
              <a:rPr sz="2800" spc="250" dirty="0"/>
              <a:t> </a:t>
            </a:r>
            <a:r>
              <a:rPr sz="2800" spc="125" dirty="0"/>
              <a:t>EXAMPLE-6</a:t>
            </a:r>
            <a:endParaRPr sz="2800"/>
          </a:p>
        </p:txBody>
      </p:sp>
      <p:grpSp>
        <p:nvGrpSpPr>
          <p:cNvPr id="5" name="object 5"/>
          <p:cNvGrpSpPr/>
          <p:nvPr/>
        </p:nvGrpSpPr>
        <p:grpSpPr>
          <a:xfrm>
            <a:off x="611555" y="332613"/>
            <a:ext cx="8481695" cy="2956560"/>
            <a:chOff x="611555" y="332613"/>
            <a:chExt cx="8481695" cy="2956560"/>
          </a:xfrm>
        </p:grpSpPr>
        <p:sp>
          <p:nvSpPr>
            <p:cNvPr id="6" name="object 6"/>
            <p:cNvSpPr/>
            <p:nvPr/>
          </p:nvSpPr>
          <p:spPr>
            <a:xfrm>
              <a:off x="7292975" y="933450"/>
              <a:ext cx="1800225" cy="19621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1555" y="332613"/>
              <a:ext cx="6477000" cy="29561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908672" y="3312667"/>
            <a:ext cx="216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Source: R.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S.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Khurmi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60425" y="1858702"/>
            <a:ext cx="4327553" cy="2266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2" descr="C:\Users\mechhod\Desktop\Desktop 18.01.2023\WhatsApp Image 2022-12-19 at 7.27.43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72200"/>
            <a:ext cx="657225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11674</Words>
  <Application>Microsoft Office PowerPoint</Application>
  <PresentationFormat>On-screen Show (4:3)</PresentationFormat>
  <Paragraphs>1609</Paragraphs>
  <Slides>293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293</vt:i4>
      </vt:variant>
    </vt:vector>
  </HeadingPairs>
  <TitlesOfParts>
    <vt:vector size="294" baseType="lpstr">
      <vt:lpstr>Office Theme</vt:lpstr>
      <vt:lpstr>KINEMATICS OF  MACHINERY ( ME2202PC)</vt:lpstr>
      <vt:lpstr>Slide 2</vt:lpstr>
      <vt:lpstr>Slide 3</vt:lpstr>
      <vt:lpstr>BASICS</vt:lpstr>
      <vt:lpstr>BASICS</vt:lpstr>
      <vt:lpstr>BASICS</vt:lpstr>
      <vt:lpstr>BASICS</vt:lpstr>
      <vt:lpstr>BASICS</vt:lpstr>
      <vt:lpstr>BASICS</vt:lpstr>
      <vt:lpstr>1. Sliding Pair</vt:lpstr>
      <vt:lpstr>3. Rolling Pair</vt:lpstr>
      <vt:lpstr>KINEMATIC PAIRS ACCORDING TO THE  RELATIVE MOTION</vt:lpstr>
      <vt:lpstr>1. Lower Pair</vt:lpstr>
      <vt:lpstr>KINEMATIC PAIRS ACCORDING TO TYPE  OF CONSTRAINT</vt:lpstr>
      <vt:lpstr>CONSTRAINED MOTION</vt:lpstr>
      <vt:lpstr>KINEMATIC CHAIN</vt:lpstr>
      <vt:lpstr>KINEMATIC CHAIN</vt:lpstr>
      <vt:lpstr>NUMERICAL EXAMPLE-1</vt:lpstr>
      <vt:lpstr>EXERCISE</vt:lpstr>
      <vt:lpstr>NUMERICAL EXAMPLE-2</vt:lpstr>
      <vt:lpstr>EXERCISE</vt:lpstr>
      <vt:lpstr>KINEMATIC CHAIN</vt:lpstr>
      <vt:lpstr>Mechanism:</vt:lpstr>
      <vt:lpstr>Slide 24</vt:lpstr>
      <vt:lpstr>Classification of mechanisms</vt:lpstr>
      <vt:lpstr>When a mechanism is required to</vt:lpstr>
      <vt:lpstr>DEGREES OF FREEDOM (DOF) /  MOBILITY</vt:lpstr>
      <vt:lpstr>Slide 28</vt:lpstr>
      <vt:lpstr>DEGREES OF FREEDOM/MOBILITY OF A</vt:lpstr>
      <vt:lpstr>KUTZBACH CRITERION</vt:lpstr>
      <vt:lpstr>NUMERICAL EXAMPLE -1 &amp;2</vt:lpstr>
      <vt:lpstr>NUMERICAL EXAMPLE -3 &amp;4</vt:lpstr>
      <vt:lpstr>NUMERICAL EXAMPLE - 5</vt:lpstr>
      <vt:lpstr>KUTZBACH CRITERION FOR HIGHER  PAIRS </vt:lpstr>
      <vt:lpstr>KUTZBACH CRITERION</vt:lpstr>
      <vt:lpstr>GRUBLER’S CRITERION FOR PLANE  MECHANISMS </vt:lpstr>
      <vt:lpstr>GRASHOF’S LAW</vt:lpstr>
      <vt:lpstr>Slide 38</vt:lpstr>
      <vt:lpstr>INVERSIONS OF MECHANISM</vt:lpstr>
      <vt:lpstr>Slide 40</vt:lpstr>
      <vt:lpstr>INVERSIONS OF FOUR BAR CHAIN</vt:lpstr>
      <vt:lpstr>INVERSIONS OF FOUR BAR CHAIN</vt:lpstr>
      <vt:lpstr>INVERSIONS OF FOUR BAR CHAIN</vt:lpstr>
      <vt:lpstr>SINGLE SLIDER CRANK CHAIN</vt:lpstr>
      <vt:lpstr>Slide 45</vt:lpstr>
      <vt:lpstr>INVERSIONS OF SINGLE SLIDER CRANK CHAIN</vt:lpstr>
      <vt:lpstr>PENDULUM PUMP OR BULL ENGINE</vt:lpstr>
      <vt:lpstr>PENDULUM PUMP OR BULL ENGINE</vt:lpstr>
      <vt:lpstr>OSCILLATING CYLINDER ENGINE</vt:lpstr>
      <vt:lpstr>OSCILLATING CYLINDER ENGINE</vt:lpstr>
      <vt:lpstr>MULTI-CYLINDER RADIAL IC ENGINE</vt:lpstr>
      <vt:lpstr>ROTARY INTERNAL COMBUSTION ENGINE (OR) GNOME ENGINE</vt:lpstr>
      <vt:lpstr>CRANK AND SLOTTED LEVER QUICK RETURN  MOTION MECHANISM </vt:lpstr>
      <vt:lpstr>CRANK AND SLOTTED LEVER QUICK RETURN  MOTION MECHANISM </vt:lpstr>
      <vt:lpstr>CRANK AND SLOTTED LEVER QUICK  RETURN MOTION MECHANISM</vt:lpstr>
      <vt:lpstr>Crank and slotted lever quick return mechanism is mostly  used in shaping machines &amp; slotting machines</vt:lpstr>
      <vt:lpstr>WHITWORTH QUICK RETURN  MOTION MECHANISM</vt:lpstr>
      <vt:lpstr>Slide 58</vt:lpstr>
      <vt:lpstr>INVERSIONS OF DOUBLE SLIDER CRANK  CHAIN</vt:lpstr>
      <vt:lpstr>INVERSIONS OF DOUBLE SLIDER  CRANK CHAIN                                          (2. SCOTCH YOKE MECHANISM)</vt:lpstr>
      <vt:lpstr>INVERSIONS OF DOUBLE SLIDER CRANK  CHAIN (3. OLDHAM’S COUPLING)</vt:lpstr>
      <vt:lpstr>(3. OLDHAM’S COUPLING)</vt:lpstr>
      <vt:lpstr>SOME COMMON MECHANISMS : TOGGLE  MECHANISM </vt:lpstr>
      <vt:lpstr>TOGGLE MECHANISM</vt:lpstr>
      <vt:lpstr>INTERMEDIATE MOTION MECHANISM</vt:lpstr>
      <vt:lpstr>APPLICATION OF RATCHET PAWL MECHANISM</vt:lpstr>
      <vt:lpstr>Slide 67</vt:lpstr>
      <vt:lpstr>INTERMEDIATE MOTION MECHANISM</vt:lpstr>
      <vt:lpstr>INTERMITTENT MOTION MECHANISMS GENEVA WHEEL MECHANISM</vt:lpstr>
      <vt:lpstr>Slide 70</vt:lpstr>
      <vt:lpstr>Slide 71</vt:lpstr>
      <vt:lpstr>INTRODUCTION</vt:lpstr>
      <vt:lpstr>METHODS FOR DETERMINING THE VELOCITY  OF A POINT ON A  LINK </vt:lpstr>
      <vt:lpstr>Slide 74</vt:lpstr>
      <vt:lpstr>Slide 75</vt:lpstr>
      <vt:lpstr>MOTION OF A LINK</vt:lpstr>
      <vt:lpstr>Slide 77</vt:lpstr>
      <vt:lpstr>Slide 78</vt:lpstr>
      <vt:lpstr>VELOCITY OF A POINT ON A LINK BY</vt:lpstr>
      <vt:lpstr>VELOCITY OF A POINT ON A LINK BY RELATIVE  VELOCITY METHOD</vt:lpstr>
      <vt:lpstr>VELOCITIES IN SLIDER CRANK MECHANISM</vt:lpstr>
      <vt:lpstr>RUBBING VELOCITY AT A PIN JOINT</vt:lpstr>
      <vt:lpstr>NUMERICAL EXAMPLE-1</vt:lpstr>
      <vt:lpstr>NUMERICAL EXAMPLE-1</vt:lpstr>
      <vt:lpstr>NUMERICAL EXAMPLE -2</vt:lpstr>
      <vt:lpstr>NUMERICAL EXAMPLE -2</vt:lpstr>
      <vt:lpstr>NUMERICAL EXAMPLE -3</vt:lpstr>
      <vt:lpstr>NUMERICAL EXAMPLE -3</vt:lpstr>
      <vt:lpstr>CAL EXAMPLE -3</vt:lpstr>
      <vt:lpstr>Slide 90</vt:lpstr>
      <vt:lpstr>Slide 91</vt:lpstr>
      <vt:lpstr>INSTANTANEOUS CENTRE METHOD</vt:lpstr>
      <vt:lpstr>VELOCITY OF A POINT ON A LINK BY  INSTANTANEOUS CENTRE METHOD </vt:lpstr>
      <vt:lpstr>VELOCITY OF A POINT ON A LINK BY  INSTANTANEOUS CENTRE METHOD </vt:lpstr>
      <vt:lpstr>VELOCITY OF A POINT ON A LINK BY  INSTANTANEOUS CENTRE METHOD </vt:lpstr>
      <vt:lpstr>TYPES OF INSTANTANEOUS CENTRES</vt:lpstr>
      <vt:lpstr>LOCATION OF INSTANTANEOUS CENTRES</vt:lpstr>
      <vt:lpstr>LOCATION OF INSTANTANEOUS CENTRES</vt:lpstr>
      <vt:lpstr>ARONHOLD KENNEDY (OR THREE  CENTRES IN LINE) THEOREM</vt:lpstr>
      <vt:lpstr>NUMERICAL EXAMPLE-1</vt:lpstr>
      <vt:lpstr>NUMERICAL EXAMPLE-1</vt:lpstr>
      <vt:lpstr>NUMERICAL EXAMPLE-1</vt:lpstr>
      <vt:lpstr>NUMERICAL EXAMPLE-1</vt:lpstr>
      <vt:lpstr>NUMERICAL EXAMPLE-1</vt:lpstr>
      <vt:lpstr>NUMERICAL EXAMPLE-1</vt:lpstr>
      <vt:lpstr>NUMERICAL EXAMPLE-2</vt:lpstr>
      <vt:lpstr>NUMERICAL EXAMPLE-2</vt:lpstr>
      <vt:lpstr>NUMERICAL EXAMPLE-2</vt:lpstr>
      <vt:lpstr>NUMERICAL EXAMPLE-2</vt:lpstr>
      <vt:lpstr>NUMERICAL EXAMPLE-2</vt:lpstr>
      <vt:lpstr>VISIT THE FOLLOWING VIDEOS IN YOUTUBE</vt:lpstr>
      <vt:lpstr>EXERCISE-1</vt:lpstr>
      <vt:lpstr>EXERCISE-1: SOLUTION</vt:lpstr>
      <vt:lpstr>EXERCISE-1: ANSWER</vt:lpstr>
      <vt:lpstr>ACCELERATION IN MECHANISMS</vt:lpstr>
      <vt:lpstr>ACCELERATION DIAGRAM FOR A LINK</vt:lpstr>
      <vt:lpstr>ACCELERATION OF A POINT ON A LINK</vt:lpstr>
      <vt:lpstr>ACCELERATION OF A POINT ON A LINK</vt:lpstr>
      <vt:lpstr>ACCELERATION IN SLIDER CRANK  MECHANISM</vt:lpstr>
      <vt:lpstr>ACCELERATION IN SLIDER CRANK  MECHANISM</vt:lpstr>
      <vt:lpstr>NUMERICAL EXAMPLE -1</vt:lpstr>
      <vt:lpstr>Slide 122</vt:lpstr>
      <vt:lpstr>Slide 123</vt:lpstr>
      <vt:lpstr>NUMERICAL EXAMPLE -1</vt:lpstr>
      <vt:lpstr>TUTORIAL PROBLEM-1</vt:lpstr>
      <vt:lpstr>Slide 126</vt:lpstr>
      <vt:lpstr>Slide 127</vt:lpstr>
      <vt:lpstr>EXERCISE-1</vt:lpstr>
      <vt:lpstr>Slide 129</vt:lpstr>
      <vt:lpstr>CORIOLIS COMPONENT OF ACCELERATION</vt:lpstr>
      <vt:lpstr>CORIOLIS COMPONENT OF ACCELERATION</vt:lpstr>
      <vt:lpstr>CORIOLIS COMPONENT OF ACCELERATION</vt:lpstr>
      <vt:lpstr>NUMERICAL EXAMPLE -1</vt:lpstr>
      <vt:lpstr>NUMERICAL EXAMPLE -1 (CONSTRUCTION OF VELOCITY DIAGRAM)</vt:lpstr>
      <vt:lpstr>NUMERICAL EXAMPLE -1</vt:lpstr>
      <vt:lpstr>NUMERICAL EXAMPLE -1 (CONSTRUCTION OF  ACCELERATION DIAGRAM)</vt:lpstr>
      <vt:lpstr>NUMERICAL EXAMPLE -1 (CONSTRUCTION OF ACCELERATION DIAGRAM)</vt:lpstr>
      <vt:lpstr>TUTORIAL PROBLEM</vt:lpstr>
      <vt:lpstr>Slide 139</vt:lpstr>
      <vt:lpstr>Slide 140</vt:lpstr>
      <vt:lpstr>STRAIGHT LINE MOTION MECHANISMS</vt:lpstr>
      <vt:lpstr>EXACT STRAIGHT LINE MOTION MECHANISMS MADE  UP OF TURNING PAIRS</vt:lpstr>
      <vt:lpstr>PEAUCELLIER MECHANISM</vt:lpstr>
      <vt:lpstr>HART’S MECHANISM</vt:lpstr>
      <vt:lpstr>HART’S MECHANISM</vt:lpstr>
      <vt:lpstr>HART’S MECHANISM</vt:lpstr>
      <vt:lpstr>APPROXIMATE STRAIGHT LINE MOTION  MECHANISMS </vt:lpstr>
      <vt:lpstr>MODIFIED SCOTT-RUSSEL MECHANISM</vt:lpstr>
      <vt:lpstr>GRASSHOPPER MECHANISM</vt:lpstr>
      <vt:lpstr>TCHEBICHEFF’S MECHANISM</vt:lpstr>
      <vt:lpstr>ROBERTS MECHANISM</vt:lpstr>
      <vt:lpstr>PANTOGRAPH</vt:lpstr>
      <vt:lpstr>PANTOGRAPH</vt:lpstr>
      <vt:lpstr>PANTOGRAPH</vt:lpstr>
      <vt:lpstr>TRANSMISSION ANGLE</vt:lpstr>
      <vt:lpstr>STEERING GEAR MECHANISM</vt:lpstr>
      <vt:lpstr>STEERING GEAR MECHANISM</vt:lpstr>
      <vt:lpstr>DAVIS STEERING GEAR</vt:lpstr>
      <vt:lpstr>DAVIS STEERING GEAR</vt:lpstr>
      <vt:lpstr>DAVIS STEERING GEAR</vt:lpstr>
      <vt:lpstr>ACKERMAN’S STEERING GEAR MECHANISM</vt:lpstr>
      <vt:lpstr>ACKERMAN’S STEERING GEAR MECHANISM</vt:lpstr>
      <vt:lpstr>UNIVERSAL OR HOOKE’S JOINT</vt:lpstr>
      <vt:lpstr>UNIVERSAL OR HOOKE’S JOINT</vt:lpstr>
      <vt:lpstr>UNIVERSAL OR HOOKE’S JOINT</vt:lpstr>
      <vt:lpstr>RATIO OF SHAFT VELOCITIES</vt:lpstr>
      <vt:lpstr>RATIO OF SHAFT VELOCITIES</vt:lpstr>
      <vt:lpstr>RATIO OF SHAFT VELOCITIES</vt:lpstr>
      <vt:lpstr>RATIO OF SHAFT VELOCITIES</vt:lpstr>
      <vt:lpstr>Slide 170</vt:lpstr>
      <vt:lpstr>CAMS</vt:lpstr>
      <vt:lpstr>Slide 172</vt:lpstr>
      <vt:lpstr>Slide 173</vt:lpstr>
      <vt:lpstr>CAM NOMENCLATURE</vt:lpstr>
      <vt:lpstr>CAM NOMENCLATURE</vt:lpstr>
      <vt:lpstr>1. Uniform velocity</vt:lpstr>
      <vt:lpstr>UNIFORM VELOCITY</vt:lpstr>
      <vt:lpstr>FOLLOWER MOVES WITH SIMPLE  HARMONIC MOTION (SHM)</vt:lpstr>
      <vt:lpstr>FOLLOWER MOVES WITH SIMPLE  HARMONIC MOTION (SHM)</vt:lpstr>
      <vt:lpstr>FOLLOWER MOVES WITH SIMPLE  HARMONIC MOTION (SHM)</vt:lpstr>
      <vt:lpstr>FOLLOWER MOVES WITH UNIFORM ACCELERATION AND RETARDATION</vt:lpstr>
      <vt:lpstr>FOLLOWER MOVES WITH CYCLOIDAL MOTION</vt:lpstr>
      <vt:lpstr>FOLLOWER MOVES WITH CYCLOIDAL MOTION</vt:lpstr>
      <vt:lpstr>SUMMARY</vt:lpstr>
      <vt:lpstr>NUMERICAL EXAMPLE -1</vt:lpstr>
      <vt:lpstr>NUMERICAL EXAMPLE -1</vt:lpstr>
      <vt:lpstr>NUMERICAL EXAMPLE -1</vt:lpstr>
      <vt:lpstr>Slide 188</vt:lpstr>
      <vt:lpstr>NUMERICAL EXAMPLE -1</vt:lpstr>
      <vt:lpstr>Slide 190</vt:lpstr>
      <vt:lpstr>NUMERICAL EXAMPLE -1</vt:lpstr>
      <vt:lpstr>NUMERICAL EXAMPLE-2</vt:lpstr>
      <vt:lpstr>NUMERICAL EXAMPLE-2</vt:lpstr>
      <vt:lpstr>NUMERICAL EXAMPLE-2</vt:lpstr>
      <vt:lpstr>NUMERICAL EXAMPLE-2</vt:lpstr>
      <vt:lpstr>Slide 196</vt:lpstr>
      <vt:lpstr>NUMERICAL EXAMPLE-2</vt:lpstr>
      <vt:lpstr>NUMERICAL EXAMPLE -3</vt:lpstr>
      <vt:lpstr>NUMERICAL EXAMPLE -3</vt:lpstr>
      <vt:lpstr>NUMERICAL EXAMPLE -4</vt:lpstr>
      <vt:lpstr>NUMERICAL EXAMPLE -4</vt:lpstr>
      <vt:lpstr>NUMERICAL EXAMPLE -4</vt:lpstr>
      <vt:lpstr>Slide 203</vt:lpstr>
      <vt:lpstr>NUMERICAL EXAMPLE -4</vt:lpstr>
      <vt:lpstr>NUMERICAL EXAMPLE -4</vt:lpstr>
      <vt:lpstr>CAMS WITH SPECIFIED CONTOURS</vt:lpstr>
      <vt:lpstr>CAMS WITH SPECIFIED CONTOURS</vt:lpstr>
      <vt:lpstr>RADIUS OF CURVATURE</vt:lpstr>
      <vt:lpstr>RADIUS OF CURVATURE</vt:lpstr>
      <vt:lpstr>MANUFACTURING CONSIDERATIONS</vt:lpstr>
      <vt:lpstr>Slide 211</vt:lpstr>
      <vt:lpstr>POWER TRANSMISSION SYSTEMS</vt:lpstr>
      <vt:lpstr>Slide 213</vt:lpstr>
      <vt:lpstr>ADVANTAGES AND DISADVANTAGES OF GEAR  DRIVE </vt:lpstr>
      <vt:lpstr>CLASSIFICATION OF TOOTHED WHEELS</vt:lpstr>
      <vt:lpstr>CLASSIFICATION OF TOOTHED WHEELS</vt:lpstr>
      <vt:lpstr>CLASSIFICATION OF TOOTHED WHEELS</vt:lpstr>
      <vt:lpstr>2. According to the peripheral velocity  of the gears</vt:lpstr>
      <vt:lpstr>CLASSIFICATION OF TOOTHED WHEELS</vt:lpstr>
      <vt:lpstr>TERMINOLOGY : SPUR GEAR</vt:lpstr>
      <vt:lpstr>TERMINOLOGY : SPUR GEAR</vt:lpstr>
      <vt:lpstr>TERMINOLOGY : SPUR GEAR</vt:lpstr>
      <vt:lpstr>TERMINOLOGY : SPUR GEAR</vt:lpstr>
      <vt:lpstr>TERMINOLOGY : SPUR GEAR</vt:lpstr>
      <vt:lpstr>FORMULAE</vt:lpstr>
      <vt:lpstr>Slide 226</vt:lpstr>
      <vt:lpstr>Slide 227</vt:lpstr>
      <vt:lpstr>GEAR MATERIALS</vt:lpstr>
      <vt:lpstr>LAW OF GEARING</vt:lpstr>
      <vt:lpstr>LAW OF GEARING</vt:lpstr>
      <vt:lpstr>INVOLUTE TOOTH PROFILE</vt:lpstr>
      <vt:lpstr>COMPARISON BETWEEN INVOLUTE AND CYCLOIDAL  GEARS</vt:lpstr>
      <vt:lpstr>COMPARISON BETWEEN INVOLUTE AND  CYCLOIDAL GEARS</vt:lpstr>
      <vt:lpstr>STANDARD PROPORTIONS OF GEAR SYSTEMS</vt:lpstr>
      <vt:lpstr>LENGTH OF PATH OF CONTACT</vt:lpstr>
      <vt:lpstr>LENGTH OF PATH OF CONTACT</vt:lpstr>
      <vt:lpstr>Slide 237</vt:lpstr>
      <vt:lpstr>Slide 238</vt:lpstr>
      <vt:lpstr>LENGTH OF ARC OF CONTACT</vt:lpstr>
      <vt:lpstr>LENGTH OF ARC OF CONTACT</vt:lpstr>
      <vt:lpstr>CONTACT RATIO</vt:lpstr>
      <vt:lpstr>NUMERICAL EXAMPLE -1</vt:lpstr>
      <vt:lpstr>NUMERICAL EXAMPLE -1</vt:lpstr>
      <vt:lpstr>NUMERICAL EXAMPLE -2</vt:lpstr>
      <vt:lpstr>NUMERICAL EXAMPLE -2</vt:lpstr>
      <vt:lpstr>NUMERICAL EXAMPLE -2</vt:lpstr>
      <vt:lpstr>INTERFERENCE AND UNDERCUTTING</vt:lpstr>
      <vt:lpstr>INTERFERENCE AND UNDERCUTTING</vt:lpstr>
      <vt:lpstr>INTERFERENCE AND UNDERCUTTING</vt:lpstr>
      <vt:lpstr>INTERFERENCE AND UNDERCUTTING</vt:lpstr>
      <vt:lpstr>NUMERICAL EXAMPLE -3</vt:lpstr>
      <vt:lpstr>NUMERICAL EXAMPLE -3</vt:lpstr>
      <vt:lpstr>Slide 253</vt:lpstr>
      <vt:lpstr>Slide 254</vt:lpstr>
      <vt:lpstr>MINIMUM NUMBER OF TEETH ON THE PINION  IN ORDER TO AVOID INTERFERENCE </vt:lpstr>
      <vt:lpstr>NUMERICAL EXAMPLE -4</vt:lpstr>
      <vt:lpstr>NUMERICAL EXAMPLE -4</vt:lpstr>
      <vt:lpstr>GEAR TRAINS</vt:lpstr>
      <vt:lpstr>SIMPLE GEAR TRAIN One gear on each shaft</vt:lpstr>
      <vt:lpstr>SIMPLE GEAR TRAIN</vt:lpstr>
      <vt:lpstr>SIMPLE GEAR TRAIN</vt:lpstr>
      <vt:lpstr>COMPOUND GEAR TRAIN</vt:lpstr>
      <vt:lpstr>COMPOUND GEAR TRAIN</vt:lpstr>
      <vt:lpstr>COMPOUND GEAR TRAIN</vt:lpstr>
      <vt:lpstr>NUMERICAL EXAMPLE -1</vt:lpstr>
      <vt:lpstr>REVERTED GEAR TRAIN Used in automotive transmissions, lathe back gears, industrial speed reducers, and  in clocks (where the minute and hour hand shafts are co-axial). </vt:lpstr>
      <vt:lpstr>REVERTED GEAR TRAIN</vt:lpstr>
      <vt:lpstr>NUMERICAL EXAMPLE-2</vt:lpstr>
      <vt:lpstr>NUMERICAL EXAMPLE-2</vt:lpstr>
      <vt:lpstr>REVERTED GEAR TRAIN</vt:lpstr>
      <vt:lpstr>EPICYCLIC GEAR TRAIN</vt:lpstr>
      <vt:lpstr>EPICYCLIC GEAR TRAIN</vt:lpstr>
      <vt:lpstr>VELOCITY RATIOS IN EPICYCLIC GEAR TRAIN</vt:lpstr>
      <vt:lpstr>VELOCITY RATIOS IN EPICYCLIC GEAR</vt:lpstr>
      <vt:lpstr>Velocity Ratios in Epicyclic Gear Train</vt:lpstr>
      <vt:lpstr>Velocity Ratios in Epicyclic Gear Train   (Algebraic method) </vt:lpstr>
      <vt:lpstr>Velocity Ratios in Epicyclic Gear Train   (Algebraic method) </vt:lpstr>
      <vt:lpstr>NUMERICAL EXAMPLE-3</vt:lpstr>
      <vt:lpstr>NUMERICAL EXAMPLE-3</vt:lpstr>
      <vt:lpstr>NUMERICAL EXAMPLE-3</vt:lpstr>
      <vt:lpstr>NUMERICAL EXAMPLE-4</vt:lpstr>
      <vt:lpstr>NUMERICAL EXAMPLE-4</vt:lpstr>
      <vt:lpstr>NUMERICAL EXAMPLE-4</vt:lpstr>
      <vt:lpstr>COMPOUND EPICYCLIC GEAR TRAIN:  SUN AND PLANET GEAR </vt:lpstr>
      <vt:lpstr>COMPOUND EPICYCLIC GEAR TRAIN: SUN  T GEAR</vt:lpstr>
      <vt:lpstr>COMPOUND EPICYCLIC GEAR TRAIN: SUN  LANET GEAR</vt:lpstr>
      <vt:lpstr>NUMERICAL EXAMPLE-5</vt:lpstr>
      <vt:lpstr>NUMERICAL EXAMPLE-5</vt:lpstr>
      <vt:lpstr>NUMERICAL EXAMPLE-5</vt:lpstr>
      <vt:lpstr>NUMERICAL EXAMPLE-6</vt:lpstr>
      <vt:lpstr>NUMERICAL EXAMPLE-6</vt:lpstr>
      <vt:lpstr>NUMERICAL EXAMPLE-6</vt:lpstr>
      <vt:lpstr>Slide 293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A.N.R. Reddy</dc:creator>
  <cp:lastModifiedBy>mechhod</cp:lastModifiedBy>
  <cp:revision>19</cp:revision>
  <dcterms:created xsi:type="dcterms:W3CDTF">2023-02-28T09:33:35Z</dcterms:created>
  <dcterms:modified xsi:type="dcterms:W3CDTF">2023-03-08T06:55:36Z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2020-07-31T00:00:00Z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2023-02-28T00:00:00Z</vt:filetime>
  </property>
</Properties>
</file>