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  <p:sldId id="480" r:id="rId230"/>
    <p:sldId id="481" r:id="rId231"/>
    <p:sldId id="482" r:id="rId232"/>
    <p:sldId id="483" r:id="rId233"/>
    <p:sldId id="484" r:id="rId234"/>
    <p:sldId id="485" r:id="rId235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Relationship Id="rId180" Type="http://schemas.openxmlformats.org/officeDocument/2006/relationships/slide" Target="slides/slide175.xml"/><Relationship Id="rId181" Type="http://schemas.openxmlformats.org/officeDocument/2006/relationships/slide" Target="slides/slide176.xml"/><Relationship Id="rId182" Type="http://schemas.openxmlformats.org/officeDocument/2006/relationships/slide" Target="slides/slide177.xml"/><Relationship Id="rId183" Type="http://schemas.openxmlformats.org/officeDocument/2006/relationships/slide" Target="slides/slide178.xml"/><Relationship Id="rId184" Type="http://schemas.openxmlformats.org/officeDocument/2006/relationships/slide" Target="slides/slide179.xml"/><Relationship Id="rId185" Type="http://schemas.openxmlformats.org/officeDocument/2006/relationships/slide" Target="slides/slide180.xml"/><Relationship Id="rId186" Type="http://schemas.openxmlformats.org/officeDocument/2006/relationships/slide" Target="slides/slide181.xml"/><Relationship Id="rId187" Type="http://schemas.openxmlformats.org/officeDocument/2006/relationships/slide" Target="slides/slide182.xml"/><Relationship Id="rId188" Type="http://schemas.openxmlformats.org/officeDocument/2006/relationships/slide" Target="slides/slide183.xml"/><Relationship Id="rId189" Type="http://schemas.openxmlformats.org/officeDocument/2006/relationships/slide" Target="slides/slide184.xml"/><Relationship Id="rId190" Type="http://schemas.openxmlformats.org/officeDocument/2006/relationships/slide" Target="slides/slide185.xml"/><Relationship Id="rId191" Type="http://schemas.openxmlformats.org/officeDocument/2006/relationships/slide" Target="slides/slide186.xml"/><Relationship Id="rId192" Type="http://schemas.openxmlformats.org/officeDocument/2006/relationships/slide" Target="slides/slide187.xml"/><Relationship Id="rId193" Type="http://schemas.openxmlformats.org/officeDocument/2006/relationships/slide" Target="slides/slide188.xml"/><Relationship Id="rId194" Type="http://schemas.openxmlformats.org/officeDocument/2006/relationships/slide" Target="slides/slide189.xml"/><Relationship Id="rId195" Type="http://schemas.openxmlformats.org/officeDocument/2006/relationships/slide" Target="slides/slide190.xml"/><Relationship Id="rId196" Type="http://schemas.openxmlformats.org/officeDocument/2006/relationships/slide" Target="slides/slide191.xml"/><Relationship Id="rId197" Type="http://schemas.openxmlformats.org/officeDocument/2006/relationships/slide" Target="slides/slide192.xml"/><Relationship Id="rId198" Type="http://schemas.openxmlformats.org/officeDocument/2006/relationships/slide" Target="slides/slide193.xml"/><Relationship Id="rId199" Type="http://schemas.openxmlformats.org/officeDocument/2006/relationships/slide" Target="slides/slide194.xml"/><Relationship Id="rId200" Type="http://schemas.openxmlformats.org/officeDocument/2006/relationships/slide" Target="slides/slide195.xml"/><Relationship Id="rId201" Type="http://schemas.openxmlformats.org/officeDocument/2006/relationships/slide" Target="slides/slide196.xml"/><Relationship Id="rId202" Type="http://schemas.openxmlformats.org/officeDocument/2006/relationships/slide" Target="slides/slide197.xml"/><Relationship Id="rId203" Type="http://schemas.openxmlformats.org/officeDocument/2006/relationships/slide" Target="slides/slide198.xml"/><Relationship Id="rId204" Type="http://schemas.openxmlformats.org/officeDocument/2006/relationships/slide" Target="slides/slide199.xml"/><Relationship Id="rId205" Type="http://schemas.openxmlformats.org/officeDocument/2006/relationships/slide" Target="slides/slide200.xml"/><Relationship Id="rId206" Type="http://schemas.openxmlformats.org/officeDocument/2006/relationships/slide" Target="slides/slide201.xml"/><Relationship Id="rId207" Type="http://schemas.openxmlformats.org/officeDocument/2006/relationships/slide" Target="slides/slide202.xml"/><Relationship Id="rId208" Type="http://schemas.openxmlformats.org/officeDocument/2006/relationships/slide" Target="slides/slide203.xml"/><Relationship Id="rId209" Type="http://schemas.openxmlformats.org/officeDocument/2006/relationships/slide" Target="slides/slide204.xml"/><Relationship Id="rId210" Type="http://schemas.openxmlformats.org/officeDocument/2006/relationships/slide" Target="slides/slide205.xml"/><Relationship Id="rId211" Type="http://schemas.openxmlformats.org/officeDocument/2006/relationships/slide" Target="slides/slide206.xml"/><Relationship Id="rId212" Type="http://schemas.openxmlformats.org/officeDocument/2006/relationships/slide" Target="slides/slide207.xml"/><Relationship Id="rId213" Type="http://schemas.openxmlformats.org/officeDocument/2006/relationships/slide" Target="slides/slide208.xml"/><Relationship Id="rId214" Type="http://schemas.openxmlformats.org/officeDocument/2006/relationships/slide" Target="slides/slide209.xml"/><Relationship Id="rId215" Type="http://schemas.openxmlformats.org/officeDocument/2006/relationships/slide" Target="slides/slide210.xml"/><Relationship Id="rId216" Type="http://schemas.openxmlformats.org/officeDocument/2006/relationships/slide" Target="slides/slide211.xml"/><Relationship Id="rId217" Type="http://schemas.openxmlformats.org/officeDocument/2006/relationships/slide" Target="slides/slide212.xml"/><Relationship Id="rId218" Type="http://schemas.openxmlformats.org/officeDocument/2006/relationships/slide" Target="slides/slide213.xml"/><Relationship Id="rId219" Type="http://schemas.openxmlformats.org/officeDocument/2006/relationships/slide" Target="slides/slide214.xml"/><Relationship Id="rId220" Type="http://schemas.openxmlformats.org/officeDocument/2006/relationships/slide" Target="slides/slide215.xml"/><Relationship Id="rId221" Type="http://schemas.openxmlformats.org/officeDocument/2006/relationships/slide" Target="slides/slide216.xml"/><Relationship Id="rId222" Type="http://schemas.openxmlformats.org/officeDocument/2006/relationships/slide" Target="slides/slide217.xml"/><Relationship Id="rId223" Type="http://schemas.openxmlformats.org/officeDocument/2006/relationships/slide" Target="slides/slide218.xml"/><Relationship Id="rId224" Type="http://schemas.openxmlformats.org/officeDocument/2006/relationships/slide" Target="slides/slide219.xml"/><Relationship Id="rId225" Type="http://schemas.openxmlformats.org/officeDocument/2006/relationships/slide" Target="slides/slide220.xml"/><Relationship Id="rId226" Type="http://schemas.openxmlformats.org/officeDocument/2006/relationships/slide" Target="slides/slide221.xml"/><Relationship Id="rId227" Type="http://schemas.openxmlformats.org/officeDocument/2006/relationships/slide" Target="slides/slide222.xml"/><Relationship Id="rId228" Type="http://schemas.openxmlformats.org/officeDocument/2006/relationships/slide" Target="slides/slide223.xml"/><Relationship Id="rId229" Type="http://schemas.openxmlformats.org/officeDocument/2006/relationships/slide" Target="slides/slide224.xml"/><Relationship Id="rId230" Type="http://schemas.openxmlformats.org/officeDocument/2006/relationships/slide" Target="slides/slide225.xml"/><Relationship Id="rId231" Type="http://schemas.openxmlformats.org/officeDocument/2006/relationships/slide" Target="slides/slide226.xml"/><Relationship Id="rId232" Type="http://schemas.openxmlformats.org/officeDocument/2006/relationships/slide" Target="slides/slide227.xml"/><Relationship Id="rId233" Type="http://schemas.openxmlformats.org/officeDocument/2006/relationships/slide" Target="slides/slide228.xml"/><Relationship Id="rId234" Type="http://schemas.openxmlformats.org/officeDocument/2006/relationships/slide" Target="slides/slide229.xml"/><Relationship Id="rId235" Type="http://schemas.openxmlformats.org/officeDocument/2006/relationships/slide" Target="slides/slide23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7669" y="774700"/>
            <a:ext cx="754951" cy="8547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6860" y="2048382"/>
            <a:ext cx="3138678" cy="453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83919" y="2874644"/>
            <a:ext cx="5004561" cy="4060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776471" y="9284919"/>
            <a:ext cx="21653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Relationship Id="rId3" Type="http://schemas.openxmlformats.org/officeDocument/2006/relationships/image" Target="../media/image42.pn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Relationship Id="rId3" Type="http://schemas.openxmlformats.org/officeDocument/2006/relationships/image" Target="../media/image56.jp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Relationship Id="rId3" Type="http://schemas.openxmlformats.org/officeDocument/2006/relationships/image" Target="../media/image63.jp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jp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jp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jpg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2.pn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jpg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jp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jpg"/><Relationship Id="rId3" Type="http://schemas.openxmlformats.org/officeDocument/2006/relationships/image" Target="../media/image86.jpg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jpg"/><Relationship Id="rId3" Type="http://schemas.openxmlformats.org/officeDocument/2006/relationships/image" Target="../media/image88.jp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jpg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jp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jpg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.jp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jpg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jpg"/><Relationship Id="rId3" Type="http://schemas.openxmlformats.org/officeDocument/2006/relationships/image" Target="../media/image95.jpg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jpg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7.jpg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jpg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9.jpg"/><Relationship Id="rId3" Type="http://schemas.openxmlformats.org/officeDocument/2006/relationships/image" Target="../media/image100.jpg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1.jpg"/></Relationships>
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jpg"/></Relationships>
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.jpg"/></Relationships>
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4.jpg"/></Relationships>
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jpg"/></Relationships>
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.jpg"/></Relationships>
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7.jpg"/></Relationships>
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8.jpg"/><Relationship Id="rId3" Type="http://schemas.openxmlformats.org/officeDocument/2006/relationships/image" Target="../media/image109.jpg"/></Relationships>
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jpg"/><Relationship Id="rId3" Type="http://schemas.openxmlformats.org/officeDocument/2006/relationships/image" Target="../media/image111.jpg"/></Relationships>
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jpg"/></Relationships>
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jpg"/></Relationships>
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.jpg"/></Relationships>
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.jpg"/><Relationship Id="rId3" Type="http://schemas.openxmlformats.org/officeDocument/2006/relationships/image" Target="../media/image116.jpg"/></Relationships>
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7.jpg"/></Relationships>
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8.jpg"/></Relationships>
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9.jpg"/><Relationship Id="rId3" Type="http://schemas.openxmlformats.org/officeDocument/2006/relationships/image" Target="../media/image120.jpg"/></Relationships>
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1.jpg"/></Relationships>
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2.jpg"/></Relationships>
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jpg"/></Relationships>
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4.jpg"/><Relationship Id="rId3" Type="http://schemas.openxmlformats.org/officeDocument/2006/relationships/image" Target="../media/image125.jpg"/></Relationships>
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6.jpg"/></Relationships>

</file>

<file path=ppt/slides/_rels/slide1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7.jpg"/></Relationships>

</file>

<file path=ppt/slides/_rels/slide1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8.jpg"/><Relationship Id="rId3" Type="http://schemas.openxmlformats.org/officeDocument/2006/relationships/image" Target="../media/image129.jpg"/></Relationships>

</file>

<file path=ppt/slides/_rels/slide1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0.jpg"/></Relationships>

</file>

<file path=ppt/slides/_rels/slide1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1.jpg"/></Relationships>

</file>

<file path=ppt/slides/_rels/slide1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2.jpg"/><Relationship Id="rId3" Type="http://schemas.openxmlformats.org/officeDocument/2006/relationships/image" Target="../media/image133.jpg"/></Relationships>

</file>

<file path=ppt/slides/_rels/slide1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n.wikipedia.org/wiki/%CF%89" TargetMode="External"/></Relationships>

</file>

<file path=ppt/slides/_rels/slide1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4.jpg"/></Relationships>

</file>

<file path=ppt/slides/_rels/slide1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5.jpg"/></Relationships>

</file>

<file path=ppt/slides/_rels/slide1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6.jpg"/></Relationships>

</file>

<file path=ppt/slides/_rels/slide1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7.jpg"/></Relationships>

</file>

<file path=ppt/slides/_rels/slide1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8.jpg"/><Relationship Id="rId3" Type="http://schemas.openxmlformats.org/officeDocument/2006/relationships/image" Target="../media/image139.jpg"/><Relationship Id="rId4" Type="http://schemas.openxmlformats.org/officeDocument/2006/relationships/image" Target="../media/image140.jpg"/></Relationships>

</file>

<file path=ppt/slides/_rels/slide1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1.jpg"/></Relationships>

</file>

<file path=ppt/slides/_rels/slide1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2.jpg"/></Relationships>

</file>

<file path=ppt/slides/_rels/slide1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.jpg"/></Relationships>

</file>

<file path=ppt/slides/_rels/slide1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4.jpg"/></Relationships>

</file>

<file path=ppt/slides/_rels/slide1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jpg"/></Relationships>

</file>

<file path=ppt/slides/_rels/slide1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jpg"/></Relationships>

</file>

<file path=ppt/slides/_rels/slide1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jpg"/></Relationships>

</file>

<file path=ppt/slides/_rels/slide1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8.jpg"/></Relationships>

</file>

<file path=ppt/slides/_rels/slide1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9.jpg"/></Relationships>

</file>

<file path=ppt/slides/_rels/slide1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0.jpg"/></Relationships>

</file>

<file path=ppt/slides/_rels/slide1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1.jpg"/></Relationships>

</file>

<file path=ppt/slides/_rels/slide1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2.jpg"/><Relationship Id="rId3" Type="http://schemas.openxmlformats.org/officeDocument/2006/relationships/image" Target="../media/image153.jpg"/></Relationships>

</file>

<file path=ppt/slides/_rels/slide1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4.jpg"/></Relationships>

</file>

<file path=ppt/slides/_rels/slide1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5.jpg"/></Relationships>

</file>

<file path=ppt/slides/_rels/slide1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6.jpg"/><Relationship Id="rId3" Type="http://schemas.openxmlformats.org/officeDocument/2006/relationships/image" Target="../media/image157.jpg"/></Relationships>

</file>

<file path=ppt/slides/_rels/slide1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8.jpg"/></Relationships>

</file>

<file path=ppt/slides/_rels/slide1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9.jpg"/></Relationships>

</file>

<file path=ppt/slides/_rels/slide1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0.jpg"/></Relationships>

</file>

<file path=ppt/slides/_rels/slide1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1.jpg"/><Relationship Id="rId3" Type="http://schemas.openxmlformats.org/officeDocument/2006/relationships/image" Target="../media/image162.jpg"/></Relationships>

</file>

<file path=ppt/slides/_rels/slide1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3.jpg"/><Relationship Id="rId3" Type="http://schemas.openxmlformats.org/officeDocument/2006/relationships/image" Target="../media/image164.jpg"/></Relationships>

</file>

<file path=ppt/slides/_rels/slide1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5.jpg"/></Relationships>

</file>

<file path=ppt/slides/_rels/slide1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6.jpg"/></Relationships>

</file>

<file path=ppt/slides/_rels/slide2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7.jpg"/></Relationships>

</file>

<file path=ppt/slides/_rels/slide2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8.jpg"/></Relationships>

</file>

<file path=ppt/slides/_rels/slide2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9.jpg"/></Relationships>

</file>

<file path=ppt/slides/_rels/slide2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0.jpg"/></Relationships>

</file>

<file path=ppt/slides/_rels/slide2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1.jpg"/></Relationships>

</file>

<file path=ppt/slides/_rels/slide2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2.jpg"/></Relationships>

</file>

<file path=ppt/slides/_rels/slide2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3.jpg"/></Relationships>

</file>

<file path=ppt/slides/_rels/slide2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4.jpg"/></Relationships>

</file>

<file path=ppt/slides/_rels/slide2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5.jpg"/><Relationship Id="rId3" Type="http://schemas.openxmlformats.org/officeDocument/2006/relationships/image" Target="../media/image176.jpg"/></Relationships>

</file>

<file path=ppt/slides/_rels/slide2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7.jpg"/><Relationship Id="rId3" Type="http://schemas.openxmlformats.org/officeDocument/2006/relationships/image" Target="../media/image178.jpg"/></Relationships>

</file>

<file path=ppt/slides/_rels/slide2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5.jpg"/></Relationships>

</file>

<file path=ppt/slides/_rels/slide2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9.jpg"/></Relationships>

</file>

<file path=ppt/slides/_rels/slide2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0.jpg"/></Relationships>

</file>

<file path=ppt/slides/_rels/slide2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1.jpg"/></Relationships>

</file>

<file path=ppt/slides/_rels/slide2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2.jpg"/></Relationships>

</file>

<file path=ppt/slides/_rels/slide2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3.jpg"/></Relationships>

</file>

<file path=ppt/slides/_rels/slide2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4.jpg"/></Relationships>

</file>

<file path=ppt/slides/_rels/slide2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5.jpg"/><Relationship Id="rId3" Type="http://schemas.openxmlformats.org/officeDocument/2006/relationships/image" Target="../media/image186.jpg"/></Relationships>

</file>

<file path=ppt/slides/_rels/slide2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7.jpg"/></Relationships>

</file>

<file path=ppt/slides/_rels/slide2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8.jpg"/></Relationships>

</file>

<file path=ppt/slides/_rels/slide2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9.jpg"/><Relationship Id="rId3" Type="http://schemas.openxmlformats.org/officeDocument/2006/relationships/image" Target="../media/image190.jpg"/></Relationships>

</file>

<file path=ppt/slides/_rels/slide2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1.jpg"/></Relationships>

</file>

<file path=ppt/slides/_rels/slide2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6860" y="2048382"/>
            <a:ext cx="3028950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LECTURE</a:t>
            </a:r>
            <a:r>
              <a:rPr dirty="0" spc="-155"/>
              <a:t> </a:t>
            </a:r>
            <a:r>
              <a:rPr dirty="0"/>
              <a:t>NOTES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3919" y="2874644"/>
            <a:ext cx="4958080" cy="4060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53975">
              <a:lnSpc>
                <a:spcPct val="100000"/>
              </a:lnSpc>
              <a:spcBef>
                <a:spcPts val="105"/>
              </a:spcBef>
            </a:pPr>
            <a:r>
              <a:rPr dirty="0" sz="2800" b="1">
                <a:solidFill>
                  <a:srgbClr val="001F5F"/>
                </a:solidFill>
                <a:latin typeface="Times New Roman"/>
                <a:cs typeface="Times New Roman"/>
              </a:rPr>
              <a:t>ON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00">
              <a:latin typeface="Times New Roman"/>
              <a:cs typeface="Times New Roman"/>
            </a:endParaRPr>
          </a:p>
          <a:p>
            <a:pPr algn="ctr" marL="70485" marR="130810">
              <a:lnSpc>
                <a:spcPts val="3460"/>
              </a:lnSpc>
              <a:spcBef>
                <a:spcPts val="5"/>
              </a:spcBef>
            </a:pPr>
            <a:r>
              <a:rPr dirty="0" sz="3000" spc="-5" b="1">
                <a:solidFill>
                  <a:srgbClr val="FF0000"/>
                </a:solidFill>
                <a:latin typeface="Times New Roman"/>
                <a:cs typeface="Times New Roman"/>
              </a:rPr>
              <a:t>INSTRUMENTATION</a:t>
            </a:r>
            <a:r>
              <a:rPr dirty="0" sz="3000" spc="-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000" spc="-10" b="1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dirty="0" sz="3000" spc="-7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000" spc="-5" b="1">
                <a:solidFill>
                  <a:srgbClr val="FF0000"/>
                </a:solidFill>
                <a:latin typeface="Times New Roman"/>
                <a:cs typeface="Times New Roman"/>
              </a:rPr>
              <a:t>CONTROL </a:t>
            </a:r>
            <a:r>
              <a:rPr dirty="0" sz="3000" b="1">
                <a:solidFill>
                  <a:srgbClr val="FF0000"/>
                </a:solidFill>
                <a:latin typeface="Times New Roman"/>
                <a:cs typeface="Times New Roman"/>
              </a:rPr>
              <a:t>SYSTEM </a:t>
            </a:r>
            <a:r>
              <a:rPr dirty="0" sz="3000" spc="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000" spc="-5" b="1">
                <a:solidFill>
                  <a:srgbClr val="FF0000"/>
                </a:solidFill>
                <a:latin typeface="Times New Roman"/>
                <a:cs typeface="Times New Roman"/>
              </a:rPr>
              <a:t>(ME2205PC)</a:t>
            </a:r>
            <a:endParaRPr sz="3000">
              <a:latin typeface="Times New Roman"/>
              <a:cs typeface="Times New Roman"/>
            </a:endParaRPr>
          </a:p>
          <a:p>
            <a:pPr marL="890269">
              <a:lnSpc>
                <a:spcPct val="100000"/>
              </a:lnSpc>
              <a:spcBef>
                <a:spcPts val="2500"/>
              </a:spcBef>
            </a:pPr>
            <a:r>
              <a:rPr dirty="0" sz="2800" b="1">
                <a:solidFill>
                  <a:srgbClr val="1F5668"/>
                </a:solidFill>
                <a:latin typeface="Times New Roman"/>
                <a:cs typeface="Times New Roman"/>
              </a:rPr>
              <a:t>B.Tech</a:t>
            </a:r>
            <a:r>
              <a:rPr dirty="0" sz="2800" spc="-45" b="1">
                <a:solidFill>
                  <a:srgbClr val="1F5668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1F5668"/>
                </a:solidFill>
                <a:latin typeface="Times New Roman"/>
                <a:cs typeface="Times New Roman"/>
              </a:rPr>
              <a:t>II</a:t>
            </a:r>
            <a:r>
              <a:rPr dirty="0" sz="2800" spc="-15" b="1">
                <a:solidFill>
                  <a:srgbClr val="1F5668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1F5668"/>
                </a:solidFill>
                <a:latin typeface="Times New Roman"/>
                <a:cs typeface="Times New Roman"/>
              </a:rPr>
              <a:t>Year</a:t>
            </a:r>
            <a:r>
              <a:rPr dirty="0" sz="2800" spc="-45" b="1">
                <a:solidFill>
                  <a:srgbClr val="1F5668"/>
                </a:solidFill>
                <a:latin typeface="Times New Roman"/>
                <a:cs typeface="Times New Roman"/>
              </a:rPr>
              <a:t> </a:t>
            </a:r>
            <a:r>
              <a:rPr dirty="0" sz="2800" spc="5" b="1">
                <a:solidFill>
                  <a:srgbClr val="1F5668"/>
                </a:solidFill>
                <a:latin typeface="Times New Roman"/>
                <a:cs typeface="Times New Roman"/>
              </a:rPr>
              <a:t>II</a:t>
            </a:r>
            <a:r>
              <a:rPr dirty="0" sz="2800" spc="-30" b="1">
                <a:solidFill>
                  <a:srgbClr val="1F5668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1F5668"/>
                </a:solidFill>
                <a:latin typeface="Times New Roman"/>
                <a:cs typeface="Times New Roman"/>
              </a:rPr>
              <a:t>semester</a:t>
            </a:r>
            <a:endParaRPr sz="2800">
              <a:latin typeface="Times New Roman"/>
              <a:cs typeface="Times New Roman"/>
            </a:endParaRPr>
          </a:p>
          <a:p>
            <a:pPr algn="ctr" marR="54610">
              <a:lnSpc>
                <a:spcPct val="100000"/>
              </a:lnSpc>
              <a:spcBef>
                <a:spcPts val="1760"/>
              </a:spcBef>
            </a:pPr>
            <a:r>
              <a:rPr dirty="0" sz="2000" spc="-5" b="1">
                <a:solidFill>
                  <a:srgbClr val="00AC4F"/>
                </a:solidFill>
                <a:latin typeface="Times New Roman"/>
                <a:cs typeface="Times New Roman"/>
              </a:rPr>
              <a:t>Prepared</a:t>
            </a:r>
            <a:r>
              <a:rPr dirty="0" sz="2000" spc="-40" b="1">
                <a:solidFill>
                  <a:srgbClr val="00AC4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00AC4F"/>
                </a:solidFill>
                <a:latin typeface="Times New Roman"/>
                <a:cs typeface="Times New Roman"/>
              </a:rPr>
              <a:t>by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Times New Roman"/>
              <a:cs typeface="Times New Roman"/>
            </a:endParaRPr>
          </a:p>
          <a:p>
            <a:pPr algn="ctr" marR="48895">
              <a:lnSpc>
                <a:spcPct val="100000"/>
              </a:lnSpc>
            </a:pPr>
            <a:r>
              <a:rPr dirty="0" sz="2000" spc="10" b="1">
                <a:solidFill>
                  <a:srgbClr val="001F5F"/>
                </a:solidFill>
                <a:latin typeface="Times New Roman"/>
                <a:cs typeface="Times New Roman"/>
              </a:rPr>
              <a:t>Mr</a:t>
            </a:r>
            <a:r>
              <a:rPr dirty="0" sz="20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Times New Roman"/>
                <a:cs typeface="Times New Roman"/>
              </a:rPr>
              <a:t>Subhrajit</a:t>
            </a:r>
            <a:r>
              <a:rPr dirty="0" sz="200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Times New Roman"/>
                <a:cs typeface="Times New Roman"/>
              </a:rPr>
              <a:t>Sahoo</a:t>
            </a:r>
            <a:r>
              <a:rPr dirty="0" sz="20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Times New Roman"/>
                <a:cs typeface="Times New Roman"/>
              </a:rPr>
              <a:t>Assistant</a:t>
            </a:r>
            <a:r>
              <a:rPr dirty="0" sz="2000" spc="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Times New Roman"/>
                <a:cs typeface="Times New Roman"/>
              </a:rPr>
              <a:t>Professor, </a:t>
            </a:r>
            <a:r>
              <a:rPr dirty="0" sz="2000" spc="25" b="1">
                <a:solidFill>
                  <a:srgbClr val="001F5F"/>
                </a:solidFill>
                <a:latin typeface="Times New Roman"/>
                <a:cs typeface="Times New Roman"/>
              </a:rPr>
              <a:t>ME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8575" y="8155305"/>
            <a:ext cx="5059045" cy="46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150"/>
              </a:lnSpc>
              <a:spcBef>
                <a:spcPts val="100"/>
              </a:spcBef>
            </a:pPr>
            <a:r>
              <a:rPr dirty="0" sz="1800" b="1">
                <a:solidFill>
                  <a:srgbClr val="6C2C9E"/>
                </a:solidFill>
                <a:latin typeface="Times New Roman"/>
                <a:cs typeface="Times New Roman"/>
              </a:rPr>
              <a:t>NARSIMHA</a:t>
            </a:r>
            <a:r>
              <a:rPr dirty="0" sz="1800" spc="-15" b="1">
                <a:solidFill>
                  <a:srgbClr val="6C2C9E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6C2C9E"/>
                </a:solidFill>
                <a:latin typeface="Times New Roman"/>
                <a:cs typeface="Times New Roman"/>
              </a:rPr>
              <a:t>REDDY</a:t>
            </a:r>
            <a:r>
              <a:rPr dirty="0" sz="1800" spc="-15" b="1">
                <a:solidFill>
                  <a:srgbClr val="6C2C9E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6C2C9E"/>
                </a:solidFill>
                <a:latin typeface="Times New Roman"/>
                <a:cs typeface="Times New Roman"/>
              </a:rPr>
              <a:t>ENGINEERING</a:t>
            </a:r>
            <a:r>
              <a:rPr dirty="0" sz="1800" b="1">
                <a:solidFill>
                  <a:srgbClr val="6C2C9E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6C2C9E"/>
                </a:solidFill>
                <a:latin typeface="Times New Roman"/>
                <a:cs typeface="Times New Roman"/>
              </a:rPr>
              <a:t>COLLEGE</a:t>
            </a:r>
            <a:endParaRPr sz="1800">
              <a:latin typeface="Times New Roman"/>
              <a:cs typeface="Times New Roman"/>
            </a:endParaRPr>
          </a:p>
          <a:p>
            <a:pPr algn="ctr" marL="12065">
              <a:lnSpc>
                <a:spcPts val="1310"/>
              </a:lnSpc>
            </a:pPr>
            <a:r>
              <a:rPr dirty="0" sz="1100" spc="-5" b="1">
                <a:solidFill>
                  <a:srgbClr val="37521F"/>
                </a:solidFill>
                <a:latin typeface="Times New Roman"/>
                <a:cs typeface="Times New Roman"/>
              </a:rPr>
              <a:t>Maisammaguda, Hyderabad,</a:t>
            </a:r>
            <a:r>
              <a:rPr dirty="0" sz="1100" spc="20" b="1">
                <a:solidFill>
                  <a:srgbClr val="37521F"/>
                </a:solidFill>
                <a:latin typeface="Times New Roman"/>
                <a:cs typeface="Times New Roman"/>
              </a:rPr>
              <a:t> </a:t>
            </a:r>
            <a:r>
              <a:rPr dirty="0" sz="1100" spc="-5" b="1">
                <a:solidFill>
                  <a:srgbClr val="37521F"/>
                </a:solidFill>
                <a:latin typeface="Times New Roman"/>
                <a:cs typeface="Times New Roman"/>
              </a:rPr>
              <a:t>Telangana</a:t>
            </a:r>
            <a:r>
              <a:rPr dirty="0" sz="1100" spc="-20" b="1">
                <a:solidFill>
                  <a:srgbClr val="37521F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37521F"/>
                </a:solidFill>
                <a:latin typeface="Times New Roman"/>
                <a:cs typeface="Times New Roman"/>
              </a:rPr>
              <a:t>500043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0760" y="737869"/>
          <a:ext cx="6510020" cy="1546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8020"/>
                <a:gridCol w="4555490"/>
                <a:gridCol w="1278255"/>
              </a:tblGrid>
              <a:tr h="295655">
                <a:tc gridSpan="3"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end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students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able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57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3073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12700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-4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Outcomes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3495">
                        <a:lnSpc>
                          <a:spcPts val="1345"/>
                        </a:lnSpc>
                      </a:pPr>
                      <a:r>
                        <a:rPr dirty="0" sz="1200" spc="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ow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ge</a:t>
                      </a:r>
                      <a:r>
                        <a:rPr dirty="0" sz="1200" spc="-6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276860" marR="250190" indent="-635">
                        <a:lnSpc>
                          <a:spcPts val="137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(Bloom’s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2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y)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ctr" marL="23495">
                        <a:lnSpc>
                          <a:spcPts val="134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135255">
                        <a:lnSpc>
                          <a:spcPts val="1320"/>
                        </a:lnSpc>
                        <a:spcBef>
                          <a:spcPts val="4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Recognize</a:t>
                      </a:r>
                      <a:r>
                        <a:rPr dirty="0" sz="1200" spc="1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importance</a:t>
                      </a: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basic</a:t>
                      </a: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principles,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configuration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functional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description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measuring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instruments.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Remember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6615">
                <a:tc>
                  <a:txBody>
                    <a:bodyPr/>
                    <a:lstStyle/>
                    <a:p>
                      <a:pPr algn="ctr" marL="23495">
                        <a:lnSpc>
                          <a:spcPts val="134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132080">
                        <a:lnSpc>
                          <a:spcPts val="1320"/>
                        </a:lnSpc>
                        <a:spcBef>
                          <a:spcPts val="4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Describe</a:t>
                      </a:r>
                      <a:r>
                        <a:rPr dirty="0" sz="1200" spc="1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performance</a:t>
                      </a: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characteristics</a:t>
                      </a:r>
                      <a:r>
                        <a:rPr dirty="0" sz="1200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instrument</a:t>
                      </a:r>
                      <a:r>
                        <a:rPr dirty="0" sz="1200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when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device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exposed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measure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dynamic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inputs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error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control.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Understand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40384" y="2591435"/>
          <a:ext cx="6449060" cy="10426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/>
                <a:gridCol w="3966845"/>
                <a:gridCol w="631825"/>
                <a:gridCol w="1235710"/>
              </a:tblGrid>
              <a:tr h="329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og</a:t>
                      </a:r>
                      <a:r>
                        <a:rPr dirty="0" sz="1100" spc="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6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tc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3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Strength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 marR="271780" indent="12065">
                        <a:lnSpc>
                          <a:spcPts val="1270"/>
                        </a:lnSpc>
                      </a:pP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Proficiency </a:t>
                      </a:r>
                      <a:r>
                        <a:rPr dirty="0" sz="1100" spc="-26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100" spc="-7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135">
                <a:tc>
                  <a:txBody>
                    <a:bodyPr/>
                    <a:lstStyle/>
                    <a:p>
                      <a:pPr marL="152400">
                        <a:lnSpc>
                          <a:spcPts val="132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48260">
                        <a:lnSpc>
                          <a:spcPts val="1370"/>
                        </a:lnSpc>
                        <a:spcBef>
                          <a:spcPts val="5"/>
                        </a:spcBef>
                        <a:tabLst>
                          <a:tab pos="1051560" algn="l"/>
                          <a:tab pos="1975485" algn="l"/>
                          <a:tab pos="2539365" algn="l"/>
                          <a:tab pos="2911475" algn="l"/>
                          <a:tab pos="3764915" algn="l"/>
                        </a:tabLst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ee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	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0" b="1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:	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ly	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	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dge	</a:t>
                      </a:r>
                      <a:r>
                        <a:rPr dirty="0" sz="1200" spc="7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science,</a:t>
                      </a:r>
                      <a:r>
                        <a:rPr dirty="0" sz="1200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fundamentals,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523240">
                        <a:lnSpc>
                          <a:spcPts val="1340"/>
                        </a:lnSpc>
                        <a:spcBef>
                          <a:spcPts val="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specialization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solution</a:t>
                      </a: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complex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problems.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47090"/>
            <a:ext cx="5975350" cy="76631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257175">
              <a:lnSpc>
                <a:spcPct val="100000"/>
              </a:lnSpc>
              <a:spcBef>
                <a:spcPts val="240"/>
              </a:spcBef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INSTRUMENTATION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AND CONTROL SYSTEMS</a:t>
            </a:r>
            <a:endParaRPr sz="120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  <a:spcBef>
                <a:spcPts val="145"/>
              </a:spcBef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UNIT-I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241300" marR="508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Definition,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Basic</a:t>
            </a:r>
            <a:r>
              <a:rPr dirty="0" sz="1200" spc="-5">
                <a:latin typeface="Times New Roman"/>
                <a:cs typeface="Times New Roman"/>
              </a:rPr>
              <a:t> principles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systems,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Generalized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configuration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functional</a:t>
            </a:r>
            <a:r>
              <a:rPr dirty="0" sz="1200">
                <a:latin typeface="Times New Roman"/>
                <a:cs typeface="Times New Roman"/>
              </a:rPr>
              <a:t> description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-5">
                <a:latin typeface="Times New Roman"/>
                <a:cs typeface="Times New Roman"/>
              </a:rPr>
              <a:t> instruments-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Examples,</a:t>
            </a:r>
            <a:r>
              <a:rPr dirty="0" sz="1200" spc="-5">
                <a:latin typeface="Times New Roman"/>
                <a:cs typeface="Times New Roman"/>
              </a:rPr>
              <a:t> Static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>
                <a:latin typeface="Times New Roman"/>
                <a:cs typeface="Times New Roman"/>
              </a:rPr>
              <a:t> Sources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error,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Classification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elimination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lvl="1" marL="247015" indent="-234950">
              <a:lnSpc>
                <a:spcPct val="100000"/>
              </a:lnSpc>
              <a:buFont typeface="Times New Roman"/>
              <a:buAutoNum type="arabicPeriod"/>
              <a:tabLst>
                <a:tab pos="24765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NSTRUMENTATION:</a:t>
            </a:r>
            <a:endParaRPr sz="1200">
              <a:latin typeface="Times New Roman"/>
              <a:cs typeface="Times New Roman"/>
            </a:endParaRPr>
          </a:p>
          <a:p>
            <a:pPr marL="259079" marR="198120">
              <a:lnSpc>
                <a:spcPts val="158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division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engineering </a:t>
            </a:r>
            <a:r>
              <a:rPr dirty="0" sz="1200" spc="-10">
                <a:latin typeface="Times New Roman"/>
                <a:cs typeface="Times New Roman"/>
              </a:rPr>
              <a:t>science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0">
                <a:latin typeface="Times New Roman"/>
                <a:cs typeface="Times New Roman"/>
              </a:rPr>
              <a:t>deals</a:t>
            </a:r>
            <a:r>
              <a:rPr dirty="0" sz="1200" spc="-5">
                <a:latin typeface="Times New Roman"/>
                <a:cs typeface="Times New Roman"/>
              </a:rPr>
              <a:t> with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techniques,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devices 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associated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259079" marR="57785">
              <a:lnSpc>
                <a:spcPct val="111900"/>
              </a:lnSpc>
            </a:pPr>
            <a:r>
              <a:rPr dirty="0" sz="1200" spc="-5">
                <a:latin typeface="Times New Roman"/>
                <a:cs typeface="Times New Roman"/>
              </a:rPr>
              <a:t>Instrumentation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engineering science which </a:t>
            </a:r>
            <a:r>
              <a:rPr dirty="0" sz="1200">
                <a:latin typeface="Times New Roman"/>
                <a:cs typeface="Times New Roman"/>
              </a:rPr>
              <a:t>deals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techniques, </a:t>
            </a:r>
            <a:r>
              <a:rPr dirty="0" sz="1200" spc="-10">
                <a:latin typeface="Times New Roman"/>
                <a:cs typeface="Times New Roman"/>
              </a:rPr>
              <a:t>devices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associated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259079" marR="52705">
              <a:lnSpc>
                <a:spcPct val="111700"/>
              </a:lnSpc>
            </a:pPr>
            <a:r>
              <a:rPr dirty="0" sz="1200" spc="-5">
                <a:latin typeface="Times New Roman"/>
                <a:cs typeface="Times New Roman"/>
              </a:rPr>
              <a:t>Instrumentation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technology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making </a:t>
            </a:r>
            <a:r>
              <a:rPr dirty="0" sz="1200" spc="-5">
                <a:latin typeface="Times New Roman"/>
                <a:cs typeface="Times New Roman"/>
              </a:rPr>
              <a:t>measurements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implies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application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monitoring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physical </a:t>
            </a:r>
            <a:r>
              <a:rPr dirty="0" sz="1200" spc="-5">
                <a:latin typeface="Times New Roman"/>
                <a:cs typeface="Times New Roman"/>
              </a:rPr>
              <a:t>variables.</a:t>
            </a:r>
            <a:endParaRPr sz="1200">
              <a:latin typeface="Times New Roman"/>
              <a:cs typeface="Times New Roman"/>
            </a:endParaRPr>
          </a:p>
          <a:p>
            <a:pPr marL="259079" marR="54610">
              <a:lnSpc>
                <a:spcPts val="1590"/>
              </a:lnSpc>
              <a:spcBef>
                <a:spcPts val="70"/>
              </a:spcBef>
            </a:pPr>
            <a:r>
              <a:rPr dirty="0" sz="1200" spc="-5">
                <a:latin typeface="Times New Roman"/>
                <a:cs typeface="Times New Roman"/>
              </a:rPr>
              <a:t>Instrumentation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multi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disciplinary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subject,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aspects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subject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thermo-fluid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lvl="1" marL="469900" indent="-229235">
              <a:lnSpc>
                <a:spcPct val="100000"/>
              </a:lnSpc>
              <a:buFont typeface="Times New Roman"/>
              <a:buAutoNum type="arabicPeriod" startAt="2"/>
              <a:tabLst>
                <a:tab pos="470534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EASUREMENT: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241300" marR="377825">
              <a:lnSpc>
                <a:spcPct val="110100"/>
              </a:lnSpc>
            </a:pP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result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quantitative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comparison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predetermine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measurand.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just" marL="241300">
              <a:lnSpc>
                <a:spcPct val="1000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result.</a:t>
            </a:r>
            <a:endParaRPr sz="1200">
              <a:latin typeface="Times New Roman"/>
              <a:cs typeface="Times New Roman"/>
            </a:endParaRPr>
          </a:p>
          <a:p>
            <a:pPr algn="just" marL="241300" marR="257175">
              <a:lnSpc>
                <a:spcPct val="1100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Measurement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result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opinion </a:t>
            </a:r>
            <a:r>
              <a:rPr dirty="0" sz="1200" spc="-10">
                <a:latin typeface="Times New Roman"/>
                <a:cs typeface="Times New Roman"/>
              </a:rPr>
              <a:t>formed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more </a:t>
            </a:r>
            <a:r>
              <a:rPr dirty="0" sz="1200" spc="-5">
                <a:latin typeface="Times New Roman"/>
                <a:cs typeface="Times New Roman"/>
              </a:rPr>
              <a:t>observers about </a:t>
            </a:r>
            <a:r>
              <a:rPr dirty="0" sz="1200" spc="-10">
                <a:latin typeface="Times New Roman"/>
                <a:cs typeface="Times New Roman"/>
              </a:rPr>
              <a:t>their </a:t>
            </a:r>
            <a:r>
              <a:rPr dirty="0" sz="1200" spc="-5">
                <a:latin typeface="Times New Roman"/>
                <a:cs typeface="Times New Roman"/>
              </a:rPr>
              <a:t> relative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size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intensity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opinion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observer </a:t>
            </a:r>
            <a:r>
              <a:rPr dirty="0" sz="1200" spc="-5">
                <a:latin typeface="Times New Roman"/>
                <a:cs typeface="Times New Roman"/>
              </a:rPr>
              <a:t>after comparing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object with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quantity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some </a:t>
            </a:r>
            <a:r>
              <a:rPr dirty="0" sz="1200" spc="-10">
                <a:latin typeface="Times New Roman"/>
                <a:cs typeface="Times New Roman"/>
              </a:rPr>
              <a:t>kind </a:t>
            </a:r>
            <a:r>
              <a:rPr dirty="0" sz="1200">
                <a:latin typeface="Times New Roman"/>
                <a:cs typeface="Times New Roman"/>
              </a:rPr>
              <a:t>chosen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unit </a:t>
            </a:r>
            <a:r>
              <a:rPr dirty="0" sz="1200">
                <a:latin typeface="Times New Roman"/>
                <a:cs typeface="Times New Roman"/>
              </a:rPr>
              <a:t>called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standard. </a:t>
            </a:r>
            <a:r>
              <a:rPr dirty="0" sz="1200" spc="-10">
                <a:latin typeface="Times New Roman"/>
                <a:cs typeface="Times New Roman"/>
              </a:rPr>
              <a:t>The result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expressed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-5">
                <a:latin typeface="Times New Roman"/>
                <a:cs typeface="Times New Roman"/>
              </a:rPr>
              <a:t>representing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ratio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unknown</a:t>
            </a:r>
            <a:r>
              <a:rPr dirty="0" sz="1200">
                <a:latin typeface="Times New Roman"/>
                <a:cs typeface="Times New Roman"/>
              </a:rPr>
              <a:t> quantity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standard.</a:t>
            </a:r>
            <a:r>
              <a:rPr dirty="0" sz="1200">
                <a:latin typeface="Times New Roman"/>
                <a:cs typeface="Times New Roman"/>
              </a:rPr>
              <a:t> Forexample10cm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object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implies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thattheobjectis10timesaslargeas1cm,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-10">
                <a:latin typeface="Times New Roman"/>
                <a:cs typeface="Times New Roman"/>
              </a:rPr>
              <a:t> employed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expressing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length.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-5">
                <a:latin typeface="Times New Roman"/>
                <a:cs typeface="Times New Roman"/>
              </a:rPr>
              <a:t> gives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241300" marR="5715" indent="3937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 quantities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mechanical means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 quantities,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modern technology, involves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use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electrical and electronic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techniques.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2468245"/>
            <a:ext cx="5638800" cy="0"/>
          </a:xfrm>
          <a:custGeom>
            <a:avLst/>
            <a:gdLst/>
            <a:ahLst/>
            <a:cxnLst/>
            <a:rect l="l" t="t" r="r" b="b"/>
            <a:pathLst>
              <a:path w="5638800" h="0">
                <a:moveTo>
                  <a:pt x="0" y="0"/>
                </a:moveTo>
                <a:lnTo>
                  <a:pt x="563880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47925" y="5981700"/>
            <a:ext cx="65405" cy="15240"/>
          </a:xfrm>
          <a:custGeom>
            <a:avLst/>
            <a:gdLst/>
            <a:ahLst/>
            <a:cxnLst/>
            <a:rect l="l" t="t" r="r" b="b"/>
            <a:pathLst>
              <a:path w="65405" h="15239">
                <a:moveTo>
                  <a:pt x="65405" y="0"/>
                </a:moveTo>
                <a:lnTo>
                  <a:pt x="0" y="0"/>
                </a:lnTo>
                <a:lnTo>
                  <a:pt x="0" y="15239"/>
                </a:lnTo>
                <a:lnTo>
                  <a:pt x="65405" y="15239"/>
                </a:lnTo>
                <a:lnTo>
                  <a:pt x="654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sp>
          <p:nvSpPr>
            <p:cNvPr id="4" name="object 4"/>
            <p:cNvSpPr/>
            <p:nvPr/>
          </p:nvSpPr>
          <p:spPr>
            <a:xfrm>
              <a:off x="393065" y="304799"/>
              <a:ext cx="7075805" cy="9450070"/>
            </a:xfrm>
            <a:custGeom>
              <a:avLst/>
              <a:gdLst/>
              <a:ahLst/>
              <a:cxnLst/>
              <a:rect l="l" t="t" r="r" b="b"/>
              <a:pathLst>
                <a:path w="7075805" h="9450070">
                  <a:moveTo>
                    <a:pt x="7028815" y="46990"/>
                  </a:moveTo>
                  <a:lnTo>
                    <a:pt x="7019925" y="46990"/>
                  </a:lnTo>
                  <a:lnTo>
                    <a:pt x="7019925" y="57150"/>
                  </a:lnTo>
                  <a:lnTo>
                    <a:pt x="7019925" y="9394190"/>
                  </a:lnTo>
                  <a:lnTo>
                    <a:pt x="56515" y="9394190"/>
                  </a:lnTo>
                  <a:lnTo>
                    <a:pt x="56515" y="57150"/>
                  </a:lnTo>
                  <a:lnTo>
                    <a:pt x="7019925" y="57150"/>
                  </a:lnTo>
                  <a:lnTo>
                    <a:pt x="7019925" y="46990"/>
                  </a:lnTo>
                  <a:lnTo>
                    <a:pt x="47625" y="46990"/>
                  </a:lnTo>
                  <a:lnTo>
                    <a:pt x="47625" y="57150"/>
                  </a:lnTo>
                  <a:lnTo>
                    <a:pt x="47625" y="9394190"/>
                  </a:lnTo>
                  <a:lnTo>
                    <a:pt x="47625" y="9403080"/>
                  </a:lnTo>
                  <a:lnTo>
                    <a:pt x="7028815" y="9403080"/>
                  </a:lnTo>
                  <a:lnTo>
                    <a:pt x="7028815" y="9394190"/>
                  </a:lnTo>
                  <a:lnTo>
                    <a:pt x="7028815" y="46990"/>
                  </a:lnTo>
                  <a:close/>
                </a:path>
                <a:path w="7075805" h="9450070">
                  <a:moveTo>
                    <a:pt x="7075805" y="0"/>
                  </a:moveTo>
                  <a:lnTo>
                    <a:pt x="7037705" y="0"/>
                  </a:lnTo>
                  <a:lnTo>
                    <a:pt x="7037705" y="38100"/>
                  </a:lnTo>
                  <a:lnTo>
                    <a:pt x="7037705" y="9411970"/>
                  </a:lnTo>
                  <a:lnTo>
                    <a:pt x="38100" y="9411970"/>
                  </a:lnTo>
                  <a:lnTo>
                    <a:pt x="38100" y="38100"/>
                  </a:lnTo>
                  <a:lnTo>
                    <a:pt x="7037705" y="38100"/>
                  </a:lnTo>
                  <a:lnTo>
                    <a:pt x="7037705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9411970"/>
                  </a:lnTo>
                  <a:lnTo>
                    <a:pt x="0" y="9450070"/>
                  </a:lnTo>
                  <a:lnTo>
                    <a:pt x="7075805" y="9450070"/>
                  </a:lnTo>
                  <a:lnTo>
                    <a:pt x="7075805" y="9411970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9400" y="1449069"/>
              <a:ext cx="4451350" cy="131051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59916" y="865378"/>
            <a:ext cx="3143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1.2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FUNDAMENTAL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MEASURINGPROCESS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004" y="2947796"/>
            <a:ext cx="5975350" cy="609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meaningful,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requirements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algn="just" marL="756285" marR="19685" indent="-241300">
              <a:lnSpc>
                <a:spcPct val="105200"/>
              </a:lnSpc>
              <a:buFont typeface="Calibri"/>
              <a:buAutoNum type="romanLcParenBoth"/>
              <a:tabLst>
                <a:tab pos="7569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comparison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purposes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must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accurately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should,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commonly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acceptable.</a:t>
            </a:r>
            <a:endParaRPr sz="1200">
              <a:latin typeface="Times New Roman"/>
              <a:cs typeface="Times New Roman"/>
            </a:endParaRPr>
          </a:p>
          <a:p>
            <a:pPr algn="just" marL="756285" marR="5080" indent="-241300">
              <a:lnSpc>
                <a:spcPct val="108800"/>
              </a:lnSpc>
              <a:spcBef>
                <a:spcPts val="40"/>
              </a:spcBef>
              <a:buFont typeface="Calibri"/>
              <a:buAutoNum type="romanLcParenBoth"/>
              <a:tabLst>
                <a:tab pos="7569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standard </a:t>
            </a:r>
            <a:r>
              <a:rPr dirty="0" sz="1200" spc="-10">
                <a:latin typeface="Times New Roman"/>
                <a:cs typeface="Times New Roman"/>
              </a:rPr>
              <a:t>must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same </a:t>
            </a:r>
            <a:r>
              <a:rPr dirty="0" sz="1200">
                <a:latin typeface="Times New Roman"/>
                <a:cs typeface="Times New Roman"/>
              </a:rPr>
              <a:t>character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measurand </a:t>
            </a:r>
            <a:r>
              <a:rPr dirty="0" sz="1200">
                <a:latin typeface="Times New Roman"/>
                <a:cs typeface="Times New Roman"/>
              </a:rPr>
              <a:t>(the </a:t>
            </a:r>
            <a:r>
              <a:rPr dirty="0" sz="1200" spc="-5">
                <a:latin typeface="Times New Roman"/>
                <a:cs typeface="Times New Roman"/>
              </a:rPr>
              <a:t>unknown </a:t>
            </a:r>
            <a:r>
              <a:rPr dirty="0" sz="1200" spc="5">
                <a:latin typeface="Times New Roman"/>
                <a:cs typeface="Times New Roman"/>
              </a:rPr>
              <a:t>quantity </a:t>
            </a:r>
            <a:r>
              <a:rPr dirty="0" sz="1200" spc="10">
                <a:latin typeface="Times New Roman"/>
                <a:cs typeface="Times New Roman"/>
              </a:rPr>
              <a:t> or </a:t>
            </a:r>
            <a:r>
              <a:rPr dirty="0" sz="1200">
                <a:latin typeface="Times New Roman"/>
                <a:cs typeface="Times New Roman"/>
              </a:rPr>
              <a:t>the quantity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measurement)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prescribed and defined</a:t>
            </a:r>
            <a:r>
              <a:rPr dirty="0" sz="1200">
                <a:latin typeface="Times New Roman"/>
                <a:cs typeface="Times New Roman"/>
              </a:rPr>
              <a:t> by a </a:t>
            </a:r>
            <a:r>
              <a:rPr dirty="0" sz="1200" spc="-5">
                <a:latin typeface="Times New Roman"/>
                <a:cs typeface="Times New Roman"/>
              </a:rPr>
              <a:t>legal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recognized </a:t>
            </a:r>
            <a:r>
              <a:rPr dirty="0" sz="1200">
                <a:latin typeface="Times New Roman"/>
                <a:cs typeface="Times New Roman"/>
              </a:rPr>
              <a:t>agency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organization </a:t>
            </a:r>
            <a:r>
              <a:rPr dirty="0" sz="1200" spc="-15">
                <a:latin typeface="Times New Roman"/>
                <a:cs typeface="Times New Roman"/>
              </a:rPr>
              <a:t>like </a:t>
            </a:r>
            <a:r>
              <a:rPr dirty="0" sz="1200">
                <a:latin typeface="Times New Roman"/>
                <a:cs typeface="Times New Roman"/>
              </a:rPr>
              <a:t>National </a:t>
            </a:r>
            <a:r>
              <a:rPr dirty="0" sz="1200" spc="-5">
                <a:latin typeface="Times New Roman"/>
                <a:cs typeface="Times New Roman"/>
              </a:rPr>
              <a:t>Bureau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Standards (NBS)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International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Organization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Standards</a:t>
            </a:r>
            <a:r>
              <a:rPr dirty="0" sz="1200">
                <a:latin typeface="Times New Roman"/>
                <a:cs typeface="Times New Roman"/>
              </a:rPr>
              <a:t> (ISO),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American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National</a:t>
            </a:r>
            <a:r>
              <a:rPr dirty="0" sz="1200">
                <a:latin typeface="Times New Roman"/>
                <a:cs typeface="Times New Roman"/>
              </a:rPr>
              <a:t> Standards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institute(ANSI)</a:t>
            </a:r>
            <a:endParaRPr sz="1200">
              <a:latin typeface="Times New Roman"/>
              <a:cs typeface="Times New Roman"/>
            </a:endParaRPr>
          </a:p>
          <a:p>
            <a:pPr algn="just" marL="756285" marR="17780" indent="-241300">
              <a:lnSpc>
                <a:spcPct val="105000"/>
              </a:lnSpc>
              <a:spcBef>
                <a:spcPts val="95"/>
              </a:spcBef>
              <a:buFont typeface="Calibri"/>
              <a:buAutoNum type="romanLcParenBoth"/>
              <a:tabLst>
                <a:tab pos="7569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apparatus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method </a:t>
            </a:r>
            <a:r>
              <a:rPr dirty="0" sz="1200" spc="-5">
                <a:latin typeface="Times New Roman"/>
                <a:cs typeface="Times New Roman"/>
              </a:rPr>
              <a:t>adopted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purposes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comparison </a:t>
            </a:r>
            <a:r>
              <a:rPr dirty="0" sz="1200" spc="-20">
                <a:latin typeface="Times New Roman"/>
                <a:cs typeface="Times New Roman"/>
              </a:rPr>
              <a:t>must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provable.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lvl="1" marL="299085" indent="-28702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ETHODS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OFMEASUREMENTS: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3"/>
            </a:pPr>
            <a:endParaRPr sz="1300">
              <a:latin typeface="Times New Roman"/>
              <a:cs typeface="Times New Roman"/>
            </a:endParaRPr>
          </a:p>
          <a:p>
            <a:pPr algn="just" lvl="2" marL="469900" marR="10795" indent="-171450">
              <a:lnSpc>
                <a:spcPct val="11080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Direct Methods.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unknown </a:t>
            </a:r>
            <a:r>
              <a:rPr dirty="0" sz="1200">
                <a:latin typeface="Times New Roman"/>
                <a:cs typeface="Times New Roman"/>
              </a:rPr>
              <a:t>quantity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 </a:t>
            </a:r>
            <a:r>
              <a:rPr dirty="0" sz="1200" spc="-5">
                <a:latin typeface="Times New Roman"/>
                <a:cs typeface="Times New Roman"/>
              </a:rPr>
              <a:t>compared against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standard.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expressed 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numerical </a:t>
            </a:r>
            <a:r>
              <a:rPr dirty="0" sz="1200" spc="-10">
                <a:latin typeface="Times New Roman"/>
                <a:cs typeface="Times New Roman"/>
              </a:rPr>
              <a:t>number 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unit.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standard,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fact,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physical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embodiment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lvl="3" marL="720090" marR="536575" indent="-192405">
              <a:lnSpc>
                <a:spcPct val="108300"/>
              </a:lnSpc>
              <a:spcBef>
                <a:spcPts val="95"/>
              </a:spcBef>
              <a:buFont typeface="Segoe UI Symbol"/>
              <a:buChar char="⚫"/>
              <a:tabLst>
                <a:tab pos="699135" algn="l"/>
              </a:tabLst>
            </a:pPr>
            <a:r>
              <a:rPr dirty="0" sz="1200" spc="-10">
                <a:latin typeface="Times New Roman"/>
                <a:cs typeface="Times New Roman"/>
              </a:rPr>
              <a:t>Direct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quantities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like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 lvl="3" marL="698500" indent="-171450">
              <a:lnSpc>
                <a:spcPct val="100000"/>
              </a:lnSpc>
              <a:spcBef>
                <a:spcPts val="170"/>
              </a:spcBef>
              <a:buFont typeface="Segoe UI Symbol"/>
              <a:buChar char="⚫"/>
              <a:tabLst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involve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15">
                <a:latin typeface="Times New Roman"/>
                <a:cs typeface="Times New Roman"/>
              </a:rPr>
              <a:t> less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</a:t>
            </a:r>
            <a:endParaRPr sz="1200">
              <a:latin typeface="Times New Roman"/>
              <a:cs typeface="Times New Roman"/>
            </a:endParaRPr>
          </a:p>
          <a:p>
            <a:pPr lvl="3" marL="698500" indent="-171450">
              <a:lnSpc>
                <a:spcPct val="100000"/>
              </a:lnSpc>
              <a:spcBef>
                <a:spcPts val="145"/>
              </a:spcBef>
              <a:buFont typeface="Segoe UI Symbol"/>
              <a:buChar char="⚫"/>
              <a:tabLst>
                <a:tab pos="69913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always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feasible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practicable.</a:t>
            </a:r>
            <a:endParaRPr sz="1200">
              <a:latin typeface="Times New Roman"/>
              <a:cs typeface="Times New Roman"/>
            </a:endParaRPr>
          </a:p>
          <a:p>
            <a:pPr lvl="3" marL="698500" indent="-171450">
              <a:lnSpc>
                <a:spcPct val="100000"/>
              </a:lnSpc>
              <a:spcBef>
                <a:spcPts val="145"/>
              </a:spcBef>
              <a:buFont typeface="Segoe UI Symbol"/>
              <a:buChar char="⚫"/>
              <a:tabLst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preferred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commonly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used.</a:t>
            </a:r>
            <a:endParaRPr sz="12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spcBef>
                <a:spcPts val="25"/>
              </a:spcBef>
              <a:buFont typeface="Segoe UI Symbol"/>
              <a:buChar char="⚫"/>
            </a:pPr>
            <a:endParaRPr sz="1500">
              <a:latin typeface="Times New Roman"/>
              <a:cs typeface="Times New Roman"/>
            </a:endParaRPr>
          </a:p>
          <a:p>
            <a:pPr algn="just" lvl="2" marL="451484" indent="-210820">
              <a:lnSpc>
                <a:spcPct val="100000"/>
              </a:lnSpc>
              <a:buFont typeface="Times New Roman"/>
              <a:buAutoNum type="arabicPeriod"/>
              <a:tabLst>
                <a:tab pos="452120" algn="l"/>
              </a:tabLst>
            </a:pP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nd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b="1">
                <a:latin typeface="Times New Roman"/>
                <a:cs typeface="Times New Roman"/>
              </a:rPr>
              <a:t>t 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h</a:t>
            </a:r>
            <a:r>
              <a:rPr dirty="0" sz="1200" spc="-25" b="1">
                <a:latin typeface="Times New Roman"/>
                <a:cs typeface="Times New Roman"/>
              </a:rPr>
              <a:t>o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469900" marR="8255">
              <a:lnSpc>
                <a:spcPts val="1580"/>
              </a:lnSpc>
              <a:spcBef>
                <a:spcPts val="6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parameter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(measurand)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more</a:t>
            </a:r>
            <a:r>
              <a:rPr dirty="0" sz="1200" spc="-5">
                <a:latin typeface="Times New Roman"/>
                <a:cs typeface="Times New Roman"/>
              </a:rPr>
              <a:t> generally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by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indirect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comparison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 secondary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standards</a:t>
            </a:r>
            <a:r>
              <a:rPr dirty="0" sz="1200">
                <a:latin typeface="Times New Roman"/>
                <a:cs typeface="Times New Roman"/>
              </a:rPr>
              <a:t> through</a:t>
            </a:r>
            <a:r>
              <a:rPr dirty="0" sz="1200" spc="-5">
                <a:latin typeface="Times New Roman"/>
                <a:cs typeface="Times New Roman"/>
              </a:rPr>
              <a:t> calibration.</a:t>
            </a:r>
            <a:endParaRPr sz="1200">
              <a:latin typeface="Times New Roman"/>
              <a:cs typeface="Times New Roman"/>
            </a:endParaRPr>
          </a:p>
          <a:p>
            <a:pPr algn="just" marL="469900" indent="39370">
              <a:lnSpc>
                <a:spcPct val="100000"/>
              </a:lnSpc>
              <a:spcBef>
                <a:spcPts val="12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consists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transducing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endParaRPr sz="1200">
              <a:latin typeface="Times New Roman"/>
              <a:cs typeface="Times New Roman"/>
            </a:endParaRPr>
          </a:p>
          <a:p>
            <a:pPr algn="just" marL="469900" marR="18415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converts </a:t>
            </a:r>
            <a:r>
              <a:rPr dirty="0" sz="1200">
                <a:latin typeface="Times New Roman"/>
                <a:cs typeface="Times New Roman"/>
              </a:rPr>
              <a:t>the quantity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measured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analogous </a:t>
            </a:r>
            <a:r>
              <a:rPr dirty="0" sz="1200" spc="-10">
                <a:latin typeface="Times New Roman"/>
                <a:cs typeface="Times New Roman"/>
              </a:rPr>
              <a:t>signal.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analogous signal 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 processed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some intermediate </a:t>
            </a:r>
            <a:r>
              <a:rPr dirty="0" sz="1200" spc="-10">
                <a:latin typeface="Times New Roman"/>
                <a:cs typeface="Times New Roman"/>
              </a:rPr>
              <a:t>means and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then </a:t>
            </a:r>
            <a:r>
              <a:rPr dirty="0" sz="1200" spc="-15">
                <a:latin typeface="Times New Roman"/>
                <a:cs typeface="Times New Roman"/>
              </a:rPr>
              <a:t>fed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end devices </a:t>
            </a:r>
            <a:r>
              <a:rPr dirty="0" sz="1200" spc="5">
                <a:latin typeface="Times New Roman"/>
                <a:cs typeface="Times New Roman"/>
              </a:rPr>
              <a:t>which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9158" y="837945"/>
            <a:ext cx="5475605" cy="569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80" marR="709930">
              <a:lnSpc>
                <a:spcPct val="1117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5">
                <a:latin typeface="Times New Roman"/>
                <a:cs typeface="Times New Roman"/>
              </a:rPr>
              <a:t> upon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complexity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grouped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categories.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5"/>
              </a:spcBef>
              <a:buFont typeface="Times New Roman"/>
              <a:buAutoNum type="romanLcParenR"/>
              <a:tabLst>
                <a:tab pos="316865" algn="l"/>
                <a:tab pos="317500" algn="l"/>
              </a:tabLst>
            </a:pPr>
            <a:r>
              <a:rPr dirty="0" sz="1200" spc="-5">
                <a:latin typeface="Times New Roman"/>
                <a:cs typeface="Times New Roman"/>
              </a:rPr>
              <a:t>Primary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endParaRPr sz="12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40"/>
              </a:spcBef>
              <a:buFont typeface="Times New Roman"/>
              <a:buAutoNum type="romanLcParenR"/>
              <a:tabLst>
                <a:tab pos="316865" algn="l"/>
                <a:tab pos="317500" algn="l"/>
              </a:tabLst>
            </a:pPr>
            <a:r>
              <a:rPr dirty="0" sz="1200">
                <a:latin typeface="Times New Roman"/>
                <a:cs typeface="Times New Roman"/>
              </a:rPr>
              <a:t>Secondary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endParaRPr sz="12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45"/>
              </a:spcBef>
              <a:buFont typeface="Times New Roman"/>
              <a:buAutoNum type="romanLcParenR"/>
              <a:tabLst>
                <a:tab pos="316865" algn="l"/>
                <a:tab pos="317500" algn="l"/>
              </a:tabLst>
            </a:pPr>
            <a:r>
              <a:rPr dirty="0" sz="1200" spc="-5">
                <a:latin typeface="Times New Roman"/>
                <a:cs typeface="Times New Roman"/>
              </a:rPr>
              <a:t>Tertiary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316865" marR="5080" indent="-287020">
              <a:lnSpc>
                <a:spcPct val="110700"/>
              </a:lnSpc>
              <a:buAutoNum type="romanLcParenR"/>
              <a:tabLst>
                <a:tab pos="29972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Primary </a:t>
            </a:r>
            <a:r>
              <a:rPr dirty="0" sz="1200" spc="-5" b="1">
                <a:latin typeface="Times New Roman"/>
                <a:cs typeface="Times New Roman"/>
              </a:rPr>
              <a:t>Measurements. </a:t>
            </a:r>
            <a:r>
              <a:rPr dirty="0" sz="1200" spc="-5">
                <a:latin typeface="Times New Roman"/>
                <a:cs typeface="Times New Roman"/>
              </a:rPr>
              <a:t>A primary measurement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one that 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direct </a:t>
            </a:r>
            <a:r>
              <a:rPr dirty="0" sz="1200" spc="-5">
                <a:latin typeface="Times New Roman"/>
                <a:cs typeface="Times New Roman"/>
              </a:rPr>
              <a:t> observation </a:t>
            </a:r>
            <a:r>
              <a:rPr dirty="0" sz="1200">
                <a:latin typeface="Times New Roman"/>
                <a:cs typeface="Times New Roman"/>
              </a:rPr>
              <a:t>without </a:t>
            </a:r>
            <a:r>
              <a:rPr dirty="0" sz="1200" spc="-10">
                <a:latin typeface="Times New Roman"/>
                <a:cs typeface="Times New Roman"/>
              </a:rPr>
              <a:t>involving </a:t>
            </a:r>
            <a:r>
              <a:rPr dirty="0" sz="1200" spc="5">
                <a:latin typeface="Times New Roman"/>
                <a:cs typeface="Times New Roman"/>
              </a:rPr>
              <a:t>any </a:t>
            </a:r>
            <a:r>
              <a:rPr dirty="0" sz="1200">
                <a:latin typeface="Times New Roman"/>
                <a:cs typeface="Times New Roman"/>
              </a:rPr>
              <a:t>conversion </a:t>
            </a:r>
            <a:r>
              <a:rPr dirty="0" sz="1200" spc="-5">
                <a:latin typeface="Times New Roman"/>
                <a:cs typeface="Times New Roman"/>
              </a:rPr>
              <a:t>(translation)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measured </a:t>
            </a:r>
            <a:r>
              <a:rPr dirty="0" sz="1200">
                <a:latin typeface="Times New Roman"/>
                <a:cs typeface="Times New Roman"/>
              </a:rPr>
              <a:t>quantity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In this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case,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 change in the </a:t>
            </a:r>
            <a:r>
              <a:rPr dirty="0" sz="1100" spc="-5">
                <a:latin typeface="Times New Roman"/>
                <a:cs typeface="Times New Roman"/>
              </a:rPr>
              <a:t>measured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quantity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stimulates</a:t>
            </a:r>
            <a:r>
              <a:rPr dirty="0" sz="1100">
                <a:latin typeface="Times New Roman"/>
                <a:cs typeface="Times New Roman"/>
              </a:rPr>
              <a:t> a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set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of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observer's </a:t>
            </a:r>
            <a:r>
              <a:rPr dirty="0" sz="1100">
                <a:latin typeface="Times New Roman"/>
                <a:cs typeface="Times New Roman"/>
              </a:rPr>
              <a:t>nerve </a:t>
            </a:r>
            <a:r>
              <a:rPr dirty="0" sz="1100" spc="-5">
                <a:latin typeface="Times New Roman"/>
                <a:cs typeface="Times New Roman"/>
              </a:rPr>
              <a:t>endings, </a:t>
            </a:r>
            <a:r>
              <a:rPr dirty="0" sz="1100">
                <a:latin typeface="Times New Roman"/>
                <a:cs typeface="Times New Roman"/>
              </a:rPr>
              <a:t>so </a:t>
            </a:r>
            <a:r>
              <a:rPr dirty="0" sz="1100" spc="-5">
                <a:latin typeface="Times New Roman"/>
                <a:cs typeface="Times New Roman"/>
              </a:rPr>
              <a:t>that </a:t>
            </a:r>
            <a:r>
              <a:rPr dirty="0" sz="1100">
                <a:latin typeface="Times New Roman"/>
                <a:cs typeface="Times New Roman"/>
              </a:rPr>
              <a:t>he can </a:t>
            </a:r>
            <a:r>
              <a:rPr dirty="0" sz="1100" spc="5">
                <a:latin typeface="Times New Roman"/>
                <a:cs typeface="Times New Roman"/>
              </a:rPr>
              <a:t>see </a:t>
            </a:r>
            <a:r>
              <a:rPr dirty="0" sz="1100" spc="-15">
                <a:latin typeface="Times New Roman"/>
                <a:cs typeface="Times New Roman"/>
              </a:rPr>
              <a:t>or </a:t>
            </a:r>
            <a:r>
              <a:rPr dirty="0" sz="1100" spc="-5">
                <a:latin typeface="Times New Roman"/>
                <a:cs typeface="Times New Roman"/>
              </a:rPr>
              <a:t>sense </a:t>
            </a:r>
            <a:r>
              <a:rPr dirty="0" sz="1100" spc="10">
                <a:latin typeface="Times New Roman"/>
                <a:cs typeface="Times New Roman"/>
              </a:rPr>
              <a:t>the </a:t>
            </a:r>
            <a:r>
              <a:rPr dirty="0" sz="1100">
                <a:latin typeface="Times New Roman"/>
                <a:cs typeface="Times New Roman"/>
              </a:rPr>
              <a:t>change </a:t>
            </a:r>
            <a:r>
              <a:rPr dirty="0" sz="1100" spc="-5">
                <a:latin typeface="Times New Roman"/>
                <a:cs typeface="Times New Roman"/>
              </a:rPr>
              <a:t>directly. </a:t>
            </a:r>
            <a:r>
              <a:rPr dirty="0" sz="1100" spc="5">
                <a:latin typeface="Times New Roman"/>
                <a:cs typeface="Times New Roman"/>
              </a:rPr>
              <a:t>The </a:t>
            </a:r>
            <a:r>
              <a:rPr dirty="0" sz="1100" spc="-5">
                <a:latin typeface="Times New Roman"/>
                <a:cs typeface="Times New Roman"/>
              </a:rPr>
              <a:t>sought</a:t>
            </a:r>
            <a:r>
              <a:rPr dirty="0" sz="1100" spc="26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value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of</a:t>
            </a:r>
            <a:r>
              <a:rPr dirty="0" sz="1100">
                <a:latin typeface="Times New Roman"/>
                <a:cs typeface="Times New Roman"/>
              </a:rPr>
              <a:t> a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physical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parameter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determined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by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comparing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directly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with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reference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standards.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romanLcParenR"/>
            </a:pPr>
            <a:endParaRPr sz="145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Typical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primary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are:</a:t>
            </a:r>
            <a:endParaRPr sz="1200">
              <a:latin typeface="Times New Roman"/>
              <a:cs typeface="Times New Roman"/>
            </a:endParaRPr>
          </a:p>
          <a:p>
            <a:pPr lvl="1" marL="563880" marR="113664" indent="-189230">
              <a:lnSpc>
                <a:spcPct val="108300"/>
              </a:lnSpc>
              <a:spcBef>
                <a:spcPts val="125"/>
              </a:spcBef>
              <a:buFont typeface="Symbol"/>
              <a:buChar char=""/>
              <a:tabLst>
                <a:tab pos="5461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matching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object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rod,</a:t>
            </a:r>
            <a:endParaRPr sz="1200">
              <a:latin typeface="Times New Roman"/>
              <a:cs typeface="Times New Roman"/>
            </a:endParaRPr>
          </a:p>
          <a:p>
            <a:pPr lvl="1" marL="527685" marR="659765" indent="-152400">
              <a:lnSpc>
                <a:spcPct val="116700"/>
              </a:lnSpc>
              <a:spcBef>
                <a:spcPts val="120"/>
              </a:spcBef>
              <a:buFont typeface="Symbol"/>
              <a:buChar char=""/>
              <a:tabLst>
                <a:tab pos="5283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matching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colors,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when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judging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color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metals.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>
              <a:latin typeface="Times New Roman"/>
              <a:cs typeface="Times New Roman"/>
            </a:endParaRPr>
          </a:p>
          <a:p>
            <a:pPr marL="316865" marR="24765" indent="-287020">
              <a:lnSpc>
                <a:spcPct val="110000"/>
              </a:lnSpc>
              <a:buFont typeface="Times New Roman"/>
              <a:buAutoNum type="romanLcParenR" startAt="2"/>
              <a:tabLst>
                <a:tab pos="353695" algn="l"/>
                <a:tab pos="354330" algn="l"/>
              </a:tabLst>
            </a:pPr>
            <a:r>
              <a:rPr dirty="0"/>
              <a:t>	</a:t>
            </a:r>
            <a:r>
              <a:rPr dirty="0" sz="1200" spc="-5" b="1">
                <a:latin typeface="Times New Roman"/>
                <a:cs typeface="Times New Roman"/>
              </a:rPr>
              <a:t>Secondary</a:t>
            </a:r>
            <a:r>
              <a:rPr dirty="0" sz="1200" spc="1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Measurements</a:t>
            </a:r>
            <a:r>
              <a:rPr dirty="0" sz="1200" spc="-5">
                <a:latin typeface="Times New Roman"/>
                <a:cs typeface="Times New Roman"/>
              </a:rPr>
              <a:t>:.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indirect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involving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translation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secondary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Involves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only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translation.</a:t>
            </a:r>
            <a:endParaRPr sz="1200">
              <a:latin typeface="Times New Roman"/>
              <a:cs typeface="Times New Roman"/>
            </a:endParaRPr>
          </a:p>
          <a:p>
            <a:pPr marL="316865" marR="17780">
              <a:lnSpc>
                <a:spcPct val="11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Ex: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conversion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pressure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means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bellows.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Conversion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spring.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secondary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translates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changes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and. </a:t>
            </a:r>
            <a:r>
              <a:rPr dirty="0" sz="1200" spc="-5">
                <a:latin typeface="Times New Roman"/>
                <a:cs typeface="Times New Roman"/>
              </a:rPr>
              <a:t> 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units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equivalent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 marL="316865" marR="17145">
              <a:lnSpc>
                <a:spcPct val="111700"/>
              </a:lnSpc>
            </a:pPr>
            <a:r>
              <a:rPr dirty="0" sz="1200" spc="-5">
                <a:latin typeface="Times New Roman"/>
                <a:cs typeface="Times New Roman"/>
              </a:rPr>
              <a:t>Therefore,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gauge,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primary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signal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(pressure)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transmitted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translator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secondary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(length)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transmitted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observer's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eye.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5475" y="890016"/>
            <a:ext cx="4028566" cy="1455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2004" y="3054477"/>
            <a:ext cx="5939790" cy="102870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101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>
                <a:latin typeface="Times New Roman"/>
                <a:cs typeface="Times New Roman"/>
              </a:rPr>
              <a:t> 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(input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bourdon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-5">
                <a:latin typeface="Times New Roman"/>
                <a:cs typeface="Times New Roman"/>
              </a:rPr>
              <a:t> end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deflects.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deflection </a:t>
            </a:r>
            <a:r>
              <a:rPr dirty="0" sz="1200">
                <a:latin typeface="Times New Roman"/>
                <a:cs typeface="Times New Roman"/>
              </a:rPr>
              <a:t>which constitutes the </a:t>
            </a:r>
            <a:r>
              <a:rPr dirty="0" sz="1200" spc="-5">
                <a:latin typeface="Times New Roman"/>
                <a:cs typeface="Times New Roman"/>
              </a:rPr>
              <a:t>secondary signal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very small </a:t>
            </a:r>
            <a:r>
              <a:rPr dirty="0" sz="1200" spc="-5">
                <a:latin typeface="Times New Roman"/>
                <a:cs typeface="Times New Roman"/>
              </a:rPr>
              <a:t>and needs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made </a:t>
            </a:r>
            <a:r>
              <a:rPr dirty="0" sz="1200" spc="-5">
                <a:latin typeface="Times New Roman"/>
                <a:cs typeface="Times New Roman"/>
              </a:rPr>
              <a:t>larger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 display and reading. This </a:t>
            </a:r>
            <a:r>
              <a:rPr dirty="0" sz="1200">
                <a:latin typeface="Times New Roman"/>
                <a:cs typeface="Times New Roman"/>
              </a:rPr>
              <a:t>task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accomplished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lever, </a:t>
            </a:r>
            <a:r>
              <a:rPr dirty="0" sz="1200" spc="-5">
                <a:latin typeface="Times New Roman"/>
                <a:cs typeface="Times New Roman"/>
              </a:rPr>
              <a:t>quadrant, gear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pointer. </a:t>
            </a:r>
            <a:r>
              <a:rPr dirty="0" sz="1200" spc="-10">
                <a:latin typeface="Times New Roman"/>
                <a:cs typeface="Times New Roman"/>
              </a:rPr>
              <a:t>The amplified </a:t>
            </a:r>
            <a:r>
              <a:rPr dirty="0" sz="1200" spc="-5">
                <a:latin typeface="Times New Roman"/>
                <a:cs typeface="Times New Roman"/>
              </a:rPr>
              <a:t>displacement constitutes </a:t>
            </a:r>
            <a:r>
              <a:rPr dirty="0" sz="1200">
                <a:latin typeface="Times New Roman"/>
                <a:cs typeface="Times New Roman"/>
              </a:rPr>
              <a:t>the tertiary </a:t>
            </a:r>
            <a:r>
              <a:rPr dirty="0" sz="1200" spc="-5">
                <a:latin typeface="Times New Roman"/>
                <a:cs typeface="Times New Roman"/>
              </a:rPr>
              <a:t>signal and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indicated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against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graduated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9650" y="2451735"/>
            <a:ext cx="3039745" cy="28130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5720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360"/>
              </a:spcBef>
            </a:pPr>
            <a:r>
              <a:rPr dirty="0" sz="1100">
                <a:latin typeface="Calibri"/>
                <a:cs typeface="Calibri"/>
              </a:rPr>
              <a:t>Fig-1: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Bellow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convert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Pressure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into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displacement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82134" y="2409825"/>
            <a:ext cx="2836545" cy="32321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7625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375"/>
              </a:spcBef>
            </a:pPr>
            <a:r>
              <a:rPr dirty="0" sz="1100">
                <a:latin typeface="Calibri"/>
                <a:cs typeface="Calibri"/>
              </a:rPr>
              <a:t>Fig-2: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Spring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convert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Force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displacement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916" y="1615566"/>
            <a:ext cx="5871845" cy="223329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lvl="1" marL="241300" indent="-228600">
              <a:lnSpc>
                <a:spcPct val="100000"/>
              </a:lnSpc>
              <a:spcBef>
                <a:spcPts val="195"/>
              </a:spcBef>
              <a:buFont typeface="Times New Roman"/>
              <a:buAutoNum type="arabicPeriod" startAt="4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ERFORMANCE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CHARACTERISTICS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INSTRUMENT:</a:t>
            </a:r>
            <a:endParaRPr sz="1200">
              <a:latin typeface="Times New Roman"/>
              <a:cs typeface="Times New Roman"/>
            </a:endParaRPr>
          </a:p>
          <a:p>
            <a:pPr marL="259715" marR="1886585">
              <a:lnSpc>
                <a:spcPts val="1610"/>
              </a:lnSpc>
              <a:spcBef>
                <a:spcPts val="10"/>
              </a:spcBef>
            </a:pP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classified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 CHARACTERISTICS</a:t>
            </a:r>
            <a:endParaRPr sz="1200">
              <a:latin typeface="Times New Roman"/>
              <a:cs typeface="Times New Roman"/>
            </a:endParaRPr>
          </a:p>
          <a:p>
            <a:pPr marL="259715">
              <a:lnSpc>
                <a:spcPct val="10000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lvl="2" marL="603885" indent="-344805">
              <a:lnSpc>
                <a:spcPct val="100000"/>
              </a:lnSpc>
              <a:buFont typeface="Times New Roman"/>
              <a:buAutoNum type="arabicPeriod"/>
              <a:tabLst>
                <a:tab pos="60452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S</a:t>
            </a:r>
            <a:r>
              <a:rPr dirty="0" sz="1200" spc="-10" b="1">
                <a:latin typeface="Times New Roman"/>
                <a:cs typeface="Times New Roman"/>
              </a:rPr>
              <a:t>TATIC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CHARACTERISTICS:</a:t>
            </a:r>
            <a:endParaRPr sz="1200">
              <a:latin typeface="Times New Roman"/>
              <a:cs typeface="Times New Roman"/>
            </a:endParaRPr>
          </a:p>
          <a:p>
            <a:pPr marL="585470" marR="18415">
              <a:lnSpc>
                <a:spcPts val="1580"/>
              </a:lnSpc>
              <a:spcBef>
                <a:spcPts val="3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describe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static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endParaRPr sz="1200">
              <a:latin typeface="Times New Roman"/>
              <a:cs typeface="Times New Roman"/>
            </a:endParaRPr>
          </a:p>
          <a:p>
            <a:pPr marL="585470" marR="5080">
              <a:lnSpc>
                <a:spcPts val="1580"/>
              </a:lnSpc>
              <a:spcBef>
                <a:spcPts val="3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some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applications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parameter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interest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slowly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such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endParaRPr sz="1200">
              <a:latin typeface="Times New Roman"/>
              <a:cs typeface="Times New Roman"/>
            </a:endParaRPr>
          </a:p>
          <a:p>
            <a:pPr marL="58547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measurement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16735" y="3822953"/>
            <a:ext cx="250825" cy="14433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200" spc="-55">
                <a:latin typeface="Times New Roman"/>
                <a:cs typeface="Times New Roman"/>
              </a:rPr>
              <a:t>(i)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60">
                <a:latin typeface="Times New Roman"/>
                <a:cs typeface="Times New Roman"/>
              </a:rPr>
              <a:t>(ii)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60">
                <a:latin typeface="Times New Roman"/>
                <a:cs typeface="Times New Roman"/>
              </a:rPr>
              <a:t>(iii)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60">
                <a:latin typeface="Times New Roman"/>
                <a:cs typeface="Times New Roman"/>
              </a:rPr>
              <a:t>(iv)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5">
                <a:latin typeface="Times New Roman"/>
                <a:cs typeface="Times New Roman"/>
              </a:rPr>
              <a:t>(v)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60">
                <a:latin typeface="Times New Roman"/>
                <a:cs typeface="Times New Roman"/>
              </a:rPr>
              <a:t>(vi)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70">
                <a:latin typeface="Times New Roman"/>
                <a:cs typeface="Times New Roman"/>
              </a:rPr>
              <a:t>(v</a:t>
            </a:r>
            <a:r>
              <a:rPr dirty="0" sz="1200" spc="-75">
                <a:latin typeface="Times New Roman"/>
                <a:cs typeface="Times New Roman"/>
              </a:rPr>
              <a:t>ii</a:t>
            </a:r>
            <a:r>
              <a:rPr dirty="0" sz="1200" spc="-2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61413" y="3822953"/>
            <a:ext cx="982344" cy="1443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76555">
              <a:lnSpc>
                <a:spcPct val="110000"/>
              </a:lnSpc>
              <a:spcBef>
                <a:spcPts val="100"/>
              </a:spcBef>
            </a:pPr>
            <a:r>
              <a:rPr dirty="0" sz="1200" spc="-35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cc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ac</a:t>
            </a:r>
            <a:r>
              <a:rPr dirty="0" sz="1200">
                <a:latin typeface="Times New Roman"/>
                <a:cs typeface="Times New Roman"/>
              </a:rPr>
              <a:t>y  </a:t>
            </a:r>
            <a:r>
              <a:rPr dirty="0" sz="1200" spc="-5">
                <a:latin typeface="Times New Roman"/>
                <a:cs typeface="Times New Roman"/>
              </a:rPr>
              <a:t>Error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Reproducibility</a:t>
            </a:r>
            <a:endParaRPr sz="1200">
              <a:latin typeface="Times New Roman"/>
              <a:cs typeface="Times New Roman"/>
            </a:endParaRPr>
          </a:p>
          <a:p>
            <a:pPr marL="12700" marR="293370">
              <a:lnSpc>
                <a:spcPct val="1112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Drift </a:t>
            </a:r>
            <a:r>
              <a:rPr dirty="0" sz="1200" spc="-5">
                <a:latin typeface="Times New Roman"/>
                <a:cs typeface="Times New Roman"/>
              </a:rPr>
              <a:t> Sensitivity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-15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15">
                <a:latin typeface="Times New Roman"/>
                <a:cs typeface="Times New Roman"/>
              </a:rPr>
              <a:t> Z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-5">
                <a:latin typeface="Times New Roman"/>
                <a:cs typeface="Times New Roman"/>
              </a:rPr>
              <a:t>Precision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16735" y="5240527"/>
            <a:ext cx="1002030" cy="62928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244"/>
              </a:spcBef>
              <a:buAutoNum type="romanLcParenBoth" startAt="8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Linearity</a:t>
            </a:r>
            <a:endParaRPr sz="12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spcBef>
                <a:spcPts val="140"/>
              </a:spcBef>
              <a:buAutoNum type="romanLcParenBoth" startAt="8"/>
              <a:tabLst>
                <a:tab pos="356870" algn="l"/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Threshold</a:t>
            </a:r>
            <a:endParaRPr sz="1200">
              <a:latin typeface="Times New Roman"/>
              <a:cs typeface="Times New Roman"/>
            </a:endParaRPr>
          </a:p>
          <a:p>
            <a:pPr marL="356870" indent="-344805">
              <a:lnSpc>
                <a:spcPct val="100000"/>
              </a:lnSpc>
              <a:spcBef>
                <a:spcPts val="150"/>
              </a:spcBef>
              <a:buAutoNum type="romanLcParenBoth" startAt="8"/>
              <a:tabLst>
                <a:tab pos="356870" algn="l"/>
                <a:tab pos="357505" algn="l"/>
              </a:tabLst>
            </a:pPr>
            <a:r>
              <a:rPr dirty="0" sz="1200" spc="15">
                <a:latin typeface="Times New Roman"/>
                <a:cs typeface="Times New Roman"/>
              </a:rPr>
              <a:t>H</a:t>
            </a:r>
            <a:r>
              <a:rPr dirty="0" sz="1200" spc="-25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s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3271" y="840993"/>
            <a:ext cx="5398135" cy="8315959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640715" indent="-345440">
              <a:lnSpc>
                <a:spcPct val="100000"/>
              </a:lnSpc>
              <a:spcBef>
                <a:spcPts val="244"/>
              </a:spcBef>
              <a:buAutoNum type="romanLcParenBoth" startAt="11"/>
              <a:tabLst>
                <a:tab pos="640715" algn="l"/>
                <a:tab pos="641350" algn="l"/>
              </a:tabLst>
            </a:pPr>
            <a:r>
              <a:rPr dirty="0" sz="1200" spc="-5">
                <a:latin typeface="Times New Roman"/>
                <a:cs typeface="Times New Roman"/>
              </a:rPr>
              <a:t>Resolution</a:t>
            </a:r>
            <a:endParaRPr sz="1200">
              <a:latin typeface="Times New Roman"/>
              <a:cs typeface="Times New Roman"/>
            </a:endParaRPr>
          </a:p>
          <a:p>
            <a:pPr marL="640715" indent="-345440">
              <a:lnSpc>
                <a:spcPct val="100000"/>
              </a:lnSpc>
              <a:spcBef>
                <a:spcPts val="140"/>
              </a:spcBef>
              <a:buAutoNum type="romanLcParenBoth" startAt="11"/>
              <a:tabLst>
                <a:tab pos="641350" algn="l"/>
              </a:tabLst>
            </a:pPr>
            <a:r>
              <a:rPr dirty="0" sz="1200" spc="-5">
                <a:latin typeface="Times New Roman"/>
                <a:cs typeface="Times New Roman"/>
              </a:rPr>
              <a:t>Stability</a:t>
            </a:r>
            <a:endParaRPr sz="1200">
              <a:latin typeface="Times New Roman"/>
              <a:cs typeface="Times New Roman"/>
            </a:endParaRPr>
          </a:p>
          <a:p>
            <a:pPr marL="640715" indent="-345440">
              <a:lnSpc>
                <a:spcPct val="100000"/>
              </a:lnSpc>
              <a:spcBef>
                <a:spcPts val="145"/>
              </a:spcBef>
              <a:buAutoNum type="romanLcParenBoth" startAt="11"/>
              <a:tabLst>
                <a:tab pos="641350" algn="l"/>
              </a:tabLst>
            </a:pP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Span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82880" marR="68580">
              <a:lnSpc>
                <a:spcPct val="110800"/>
              </a:lnSpc>
              <a:buSzPct val="91666"/>
              <a:buAutoNum type="romanLcParenR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Accuracy: </a:t>
            </a:r>
            <a:r>
              <a:rPr dirty="0" sz="1200" spc="-5">
                <a:latin typeface="Times New Roman"/>
                <a:cs typeface="Times New Roman"/>
              </a:rPr>
              <a:t>Accuracy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de </a:t>
            </a:r>
            <a:r>
              <a:rPr dirty="0" sz="1200" spc="-10">
                <a:latin typeface="Times New Roman"/>
                <a:cs typeface="Times New Roman"/>
              </a:rPr>
              <a:t>fined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closeness with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reading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approaches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true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value.</a:t>
            </a:r>
            <a:r>
              <a:rPr dirty="0" sz="1200" spc="-10">
                <a:latin typeface="Times New Roman"/>
                <a:cs typeface="Times New Roman"/>
              </a:rPr>
              <a:t> 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term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describes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how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close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true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quantity.</a:t>
            </a:r>
            <a:endParaRPr sz="1200">
              <a:latin typeface="Times New Roman"/>
              <a:cs typeface="Times New Roman"/>
            </a:endParaRPr>
          </a:p>
          <a:p>
            <a:pPr marL="219710" marR="111125" indent="-6350">
              <a:lnSpc>
                <a:spcPts val="1610"/>
              </a:lnSpc>
              <a:spcBef>
                <a:spcPts val="80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 spc="-5">
                <a:latin typeface="Times New Roman"/>
                <a:cs typeface="Times New Roman"/>
              </a:rPr>
              <a:t>ratio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true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true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3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Percentage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true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[(Measured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Value)/True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Value]*100</a:t>
            </a:r>
            <a:endParaRPr sz="1200">
              <a:latin typeface="Times New Roman"/>
              <a:cs typeface="Times New Roman"/>
            </a:endParaRPr>
          </a:p>
          <a:p>
            <a:pPr marL="29591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Percentage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scale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[(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Value)/Maximum</a:t>
            </a:r>
            <a:endParaRPr sz="1200">
              <a:latin typeface="Times New Roman"/>
              <a:cs typeface="Times New Roman"/>
            </a:endParaRPr>
          </a:p>
          <a:p>
            <a:pPr marL="2592070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value]</a:t>
            </a:r>
            <a:endParaRPr sz="1200">
              <a:latin typeface="Times New Roman"/>
              <a:cs typeface="Times New Roman"/>
            </a:endParaRPr>
          </a:p>
          <a:p>
            <a:pPr marL="182880" indent="-1841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Ex-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accuracy: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±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%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true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would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±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1̊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182880" marR="64769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100̊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only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±0.25̊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25̊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-100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̊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SzPct val="91666"/>
              <a:buFont typeface="Times New Roman"/>
              <a:buAutoNum type="romanLcParenR" startAt="2"/>
              <a:tabLst>
                <a:tab pos="18351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10" b="1">
                <a:latin typeface="Times New Roman"/>
                <a:cs typeface="Times New Roman"/>
              </a:rPr>
              <a:t>rror:</a:t>
            </a:r>
            <a:endParaRPr sz="1200">
              <a:latin typeface="Times New Roman"/>
              <a:cs typeface="Times New Roman"/>
            </a:endParaRPr>
          </a:p>
          <a:p>
            <a:pPr marL="182880" marR="5080">
              <a:lnSpc>
                <a:spcPts val="1560"/>
              </a:lnSpc>
              <a:spcBef>
                <a:spcPts val="45"/>
              </a:spcBef>
            </a:pPr>
            <a:r>
              <a:rPr dirty="0" sz="1200" spc="-5">
                <a:latin typeface="Times New Roman"/>
                <a:cs typeface="Times New Roman"/>
              </a:rPr>
              <a:t>Errors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unavoidable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Attempts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minimize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them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taking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sources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errors.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75"/>
              </a:spcBef>
            </a:pP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40665" marR="96520" indent="-40005">
              <a:lnSpc>
                <a:spcPct val="110000"/>
              </a:lnSpc>
              <a:tabLst>
                <a:tab pos="50768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ic</a:t>
            </a:r>
            <a:r>
              <a:rPr dirty="0" sz="1200" spc="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20" b="1">
                <a:latin typeface="Times New Roman"/>
                <a:cs typeface="Times New Roman"/>
              </a:rPr>
              <a:t>o</a:t>
            </a:r>
            <a:r>
              <a:rPr dirty="0" sz="1200" b="1">
                <a:latin typeface="Times New Roman"/>
                <a:cs typeface="Times New Roman"/>
              </a:rPr>
              <a:t>r</a:t>
            </a:r>
            <a:r>
              <a:rPr dirty="0" sz="1200" spc="8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f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d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20">
                <a:latin typeface="Times New Roman"/>
                <a:cs typeface="Times New Roman"/>
              </a:rPr>
              <a:t>ff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w</a:t>
            </a:r>
            <a:r>
              <a:rPr dirty="0" sz="1200" spc="-15">
                <a:latin typeface="Times New Roman"/>
                <a:cs typeface="Times New Roman"/>
              </a:rPr>
              <a:t>e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ue	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d 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true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quantity.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 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SzPct val="91666"/>
              <a:buAutoNum type="romanLcParenR" startAt="3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Reproducibility: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Reproducibility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represents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degree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closeness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endParaRPr sz="1200">
              <a:latin typeface="Times New Roman"/>
              <a:cs typeface="Times New Roman"/>
            </a:endParaRPr>
          </a:p>
          <a:p>
            <a:pPr marL="277495" marR="114935">
              <a:lnSpc>
                <a:spcPts val="158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-10">
                <a:latin typeface="Times New Roman"/>
                <a:cs typeface="Times New Roman"/>
              </a:rPr>
              <a:t> value</a:t>
            </a:r>
            <a:r>
              <a:rPr dirty="0" sz="1200" spc="2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(variable)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repeatedly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close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range.</a:t>
            </a:r>
            <a:endParaRPr sz="1200">
              <a:latin typeface="Times New Roman"/>
              <a:cs typeface="Times New Roman"/>
            </a:endParaRPr>
          </a:p>
          <a:p>
            <a:pPr marL="240665" marR="492125">
              <a:lnSpc>
                <a:spcPts val="1580"/>
              </a:lnSpc>
              <a:spcBef>
                <a:spcPts val="35"/>
              </a:spcBef>
            </a:pPr>
            <a:r>
              <a:rPr dirty="0" sz="1200" spc="-5">
                <a:latin typeface="Times New Roman"/>
                <a:cs typeface="Times New Roman"/>
              </a:rPr>
              <a:t>Reproducibility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closeness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again.</a:t>
            </a:r>
            <a:endParaRPr sz="1200">
              <a:latin typeface="Times New Roman"/>
              <a:cs typeface="Times New Roman"/>
            </a:endParaRPr>
          </a:p>
          <a:p>
            <a:pPr marL="240665" marR="97790">
              <a:lnSpc>
                <a:spcPts val="158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reproducibility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ability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(response)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inputs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period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219710" indent="-207645">
              <a:lnSpc>
                <a:spcPct val="100000"/>
              </a:lnSpc>
              <a:buSzPct val="91666"/>
              <a:buFont typeface="Times New Roman"/>
              <a:buAutoNum type="romanLcParenR" startAt="4"/>
              <a:tabLst>
                <a:tab pos="22034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5" b="1">
                <a:latin typeface="Times New Roman"/>
                <a:cs typeface="Times New Roman"/>
              </a:rPr>
              <a:t>rift:</a:t>
            </a:r>
            <a:endParaRPr sz="1200">
              <a:latin typeface="Times New Roman"/>
              <a:cs typeface="Times New Roman"/>
            </a:endParaRPr>
          </a:p>
          <a:p>
            <a:pPr marL="240665" marR="109855">
              <a:lnSpc>
                <a:spcPts val="158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(transducer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zero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Drift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causes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Drift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carefully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guarded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prevention,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inspection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maintenance.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219710" indent="-207645">
              <a:lnSpc>
                <a:spcPct val="100000"/>
              </a:lnSpc>
              <a:buSzPct val="91666"/>
              <a:buFont typeface="Times New Roman"/>
              <a:buAutoNum type="romanLcParenR" startAt="5"/>
              <a:tabLst>
                <a:tab pos="22034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ensitivity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static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sensitivity </a:t>
            </a:r>
            <a:r>
              <a:rPr dirty="0" sz="120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  <a:spcBef>
                <a:spcPts val="170"/>
              </a:spcBef>
            </a:pPr>
            <a:r>
              <a:rPr dirty="0" sz="1200" spc="-10" b="1">
                <a:latin typeface="Times New Roman"/>
                <a:cs typeface="Times New Roman"/>
              </a:rPr>
              <a:t>It</a:t>
            </a:r>
            <a:r>
              <a:rPr dirty="0" sz="1200" spc="45" b="1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ratio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magnitude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magnitude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being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55135" y="9284919"/>
            <a:ext cx="14732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37945"/>
            <a:ext cx="5394325" cy="553783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59079">
              <a:lnSpc>
                <a:spcPct val="100000"/>
              </a:lnSpc>
              <a:spcBef>
                <a:spcPts val="265"/>
              </a:spcBef>
            </a:pPr>
            <a:r>
              <a:rPr dirty="0" sz="1200" spc="-5">
                <a:latin typeface="Times New Roman"/>
                <a:cs typeface="Times New Roman"/>
              </a:rPr>
              <a:t>measured.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endParaRPr sz="1200">
              <a:latin typeface="Times New Roman"/>
              <a:cs typeface="Times New Roman"/>
            </a:endParaRPr>
          </a:p>
          <a:p>
            <a:pPr marL="247015" marR="2694305" indent="17780">
              <a:lnSpc>
                <a:spcPct val="116900"/>
              </a:lnSpc>
              <a:spcBef>
                <a:spcPts val="90"/>
              </a:spcBef>
              <a:tabLst>
                <a:tab pos="1268095" algn="l"/>
                <a:tab pos="183261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K</a:t>
            </a:r>
            <a:r>
              <a:rPr dirty="0" baseline="4629" sz="1800" spc="-7">
                <a:latin typeface="Times New Roman"/>
                <a:cs typeface="Times New Roman"/>
              </a:rPr>
              <a:t>  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baseline="4629" sz="1800">
                <a:latin typeface="Times New Roman"/>
                <a:cs typeface="Times New Roman"/>
              </a:rPr>
              <a:t>/q</a:t>
            </a:r>
            <a:r>
              <a:rPr dirty="0" sz="1200">
                <a:latin typeface="Times New Roman"/>
                <a:cs typeface="Times New Roman"/>
              </a:rPr>
              <a:t>i	</a:t>
            </a:r>
            <a:r>
              <a:rPr dirty="0" sz="1200" spc="-5">
                <a:latin typeface="Times New Roman"/>
                <a:cs typeface="Times New Roman"/>
              </a:rPr>
              <a:t>w</a:t>
            </a:r>
            <a:r>
              <a:rPr dirty="0" sz="1200" spc="-3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e	</a:t>
            </a:r>
            <a:r>
              <a:rPr dirty="0" baseline="4629" sz="1800" spc="-7">
                <a:latin typeface="Times New Roman"/>
                <a:cs typeface="Times New Roman"/>
              </a:rPr>
              <a:t>K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s</a:t>
            </a:r>
            <a:r>
              <a:rPr dirty="0" baseline="4629" sz="1800" spc="22">
                <a:latin typeface="Times New Roman"/>
                <a:cs typeface="Times New Roman"/>
              </a:rPr>
              <a:t>e</a:t>
            </a:r>
            <a:r>
              <a:rPr dirty="0" baseline="4629" sz="1800" spc="-7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s</a:t>
            </a:r>
            <a:r>
              <a:rPr dirty="0" baseline="4629" sz="1800" spc="-75">
                <a:latin typeface="Times New Roman"/>
                <a:cs typeface="Times New Roman"/>
              </a:rPr>
              <a:t>i</a:t>
            </a:r>
            <a:r>
              <a:rPr dirty="0" baseline="4629" sz="1800" spc="67">
                <a:latin typeface="Times New Roman"/>
                <a:cs typeface="Times New Roman"/>
              </a:rPr>
              <a:t>t</a:t>
            </a:r>
            <a:r>
              <a:rPr dirty="0" baseline="4629" sz="1800" spc="-37">
                <a:latin typeface="Times New Roman"/>
                <a:cs typeface="Times New Roman"/>
              </a:rPr>
              <a:t>i</a:t>
            </a:r>
            <a:r>
              <a:rPr dirty="0" baseline="4629" sz="1800">
                <a:latin typeface="Times New Roman"/>
                <a:cs typeface="Times New Roman"/>
              </a:rPr>
              <a:t>v</a:t>
            </a:r>
            <a:r>
              <a:rPr dirty="0" baseline="4629" sz="1800" spc="-75">
                <a:latin typeface="Times New Roman"/>
                <a:cs typeface="Times New Roman"/>
              </a:rPr>
              <a:t>i</a:t>
            </a:r>
            <a:r>
              <a:rPr dirty="0" baseline="4629" sz="1800" spc="67">
                <a:latin typeface="Times New Roman"/>
                <a:cs typeface="Times New Roman"/>
              </a:rPr>
              <a:t>t</a:t>
            </a:r>
            <a:r>
              <a:rPr dirty="0" baseline="4629" sz="1800">
                <a:latin typeface="Times New Roman"/>
                <a:cs typeface="Times New Roman"/>
              </a:rPr>
              <a:t>y  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</a:t>
            </a:r>
            <a:endParaRPr sz="12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219"/>
              </a:spcBef>
            </a:pPr>
            <a:r>
              <a:rPr dirty="0" baseline="4629" sz="1800" spc="15">
                <a:latin typeface="Times New Roman"/>
                <a:cs typeface="Times New Roman"/>
              </a:rPr>
              <a:t>q</a:t>
            </a:r>
            <a:r>
              <a:rPr dirty="0" sz="1200" spc="10">
                <a:latin typeface="Times New Roman"/>
                <a:cs typeface="Times New Roman"/>
              </a:rPr>
              <a:t>i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endParaRPr sz="1200">
              <a:latin typeface="Times New Roman"/>
              <a:cs typeface="Times New Roman"/>
            </a:endParaRPr>
          </a:p>
          <a:p>
            <a:pPr marL="287020" marR="1064895">
              <a:lnSpc>
                <a:spcPct val="111700"/>
              </a:lnSpc>
            </a:pPr>
            <a:r>
              <a:rPr dirty="0" sz="1200" spc="-5">
                <a:latin typeface="Times New Roman"/>
                <a:cs typeface="Times New Roman"/>
              </a:rPr>
              <a:t>Sensitivity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re </a:t>
            </a:r>
            <a:r>
              <a:rPr dirty="0" sz="1200" spc="-5">
                <a:latin typeface="Times New Roman"/>
                <a:cs typeface="Times New Roman"/>
              </a:rPr>
              <a:t>presented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slope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calibration </a:t>
            </a:r>
            <a:r>
              <a:rPr dirty="0" sz="1200" spc="-5">
                <a:latin typeface="Times New Roman"/>
                <a:cs typeface="Times New Roman"/>
              </a:rPr>
              <a:t>curve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input-output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curve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just" marL="299085" indent="-229235">
              <a:lnSpc>
                <a:spcPct val="100000"/>
              </a:lnSpc>
              <a:spcBef>
                <a:spcPts val="5"/>
              </a:spcBef>
              <a:buSzPct val="91666"/>
              <a:buAutoNum type="romanLcParenR" startAt="6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Dead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zone: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zone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(Dead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band)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largest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algn="just" marL="299085" marR="6350">
              <a:lnSpc>
                <a:spcPts val="1580"/>
              </a:lnSpc>
              <a:spcBef>
                <a:spcPts val="55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input </a:t>
            </a:r>
            <a:r>
              <a:rPr dirty="0" sz="1200" spc="-10">
                <a:latin typeface="Times New Roman"/>
                <a:cs typeface="Times New Roman"/>
              </a:rPr>
              <a:t>for which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cannot respond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produces </a:t>
            </a:r>
            <a:r>
              <a:rPr dirty="0" sz="1200" spc="-15">
                <a:latin typeface="Times New Roman"/>
                <a:cs typeface="Times New Roman"/>
              </a:rPr>
              <a:t>no </a:t>
            </a:r>
            <a:r>
              <a:rPr dirty="0" sz="1200">
                <a:latin typeface="Times New Roman"/>
                <a:cs typeface="Times New Roman"/>
              </a:rPr>
              <a:t>output.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Dead zone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largest 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input quantity </a:t>
            </a:r>
            <a:r>
              <a:rPr dirty="0" sz="1200">
                <a:latin typeface="Times New Roman"/>
                <a:cs typeface="Times New Roman"/>
              </a:rPr>
              <a:t>for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noticeable change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observed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zero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reading.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friction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29908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instrument,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allow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till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sufficient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driving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  <a:p>
            <a:pPr algn="just" marL="299085" marR="508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developed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overcome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friction </a:t>
            </a:r>
            <a:r>
              <a:rPr dirty="0" sz="1200" spc="-5">
                <a:latin typeface="Times New Roman"/>
                <a:cs typeface="Times New Roman"/>
              </a:rPr>
              <a:t>force. Dead zone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caused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back </a:t>
            </a:r>
            <a:r>
              <a:rPr dirty="0" sz="1200" spc="-15">
                <a:latin typeface="Times New Roman"/>
                <a:cs typeface="Times New Roman"/>
              </a:rPr>
              <a:t>lash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hystereresis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259079" marR="134620" indent="-189230">
              <a:lnSpc>
                <a:spcPct val="110000"/>
              </a:lnSpc>
              <a:spcBef>
                <a:spcPts val="5"/>
              </a:spcBef>
              <a:buSzPct val="91666"/>
              <a:buAutoNum type="romanLcParenR" startAt="7"/>
              <a:tabLst>
                <a:tab pos="2616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Precision: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ability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reproduce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several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independent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specified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precision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deviation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40"/>
              </a:spcBef>
            </a:pPr>
            <a:r>
              <a:rPr dirty="0" sz="1200" spc="-10">
                <a:latin typeface="Times New Roman"/>
                <a:cs typeface="Times New Roman"/>
              </a:rPr>
              <a:t>Let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consider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known</a:t>
            </a:r>
            <a:r>
              <a:rPr dirty="0" sz="1200" spc="-10">
                <a:latin typeface="Times New Roman"/>
                <a:cs typeface="Times New Roman"/>
              </a:rPr>
              <a:t> value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endParaRPr sz="1200">
              <a:latin typeface="Times New Roman"/>
              <a:cs typeface="Times New Roman"/>
            </a:endParaRPr>
          </a:p>
          <a:p>
            <a:pPr marL="299085" marR="136525">
              <a:lnSpc>
                <a:spcPct val="1100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±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1%,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precision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 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± 1%.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99720" marR="233679" indent="-299720">
              <a:lnSpc>
                <a:spcPct val="111700"/>
              </a:lnSpc>
              <a:buSzPct val="91666"/>
              <a:buAutoNum type="romanLcParenR" startAt="8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Linearity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Linearity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closeness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actual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curve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idealized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straight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full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80158" y="6368541"/>
            <a:ext cx="795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3373" y="6380733"/>
            <a:ext cx="13652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5">
                <a:latin typeface="Times New Roman"/>
                <a:cs typeface="Times New Roman"/>
              </a:rPr>
              <a:t>or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6551040"/>
            <a:ext cx="5396865" cy="2660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37465">
              <a:lnSpc>
                <a:spcPct val="1102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stated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deviation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curve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specified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idealized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straight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shown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AutoNum type="romanLcParenR" startAt="7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Threshold: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Threshold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smallest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</a:t>
            </a:r>
            <a:endParaRPr sz="1200">
              <a:latin typeface="Times New Roman"/>
              <a:cs typeface="Times New Roman"/>
            </a:endParaRPr>
          </a:p>
          <a:p>
            <a:pPr marL="299085" marR="36195" indent="17780">
              <a:lnSpc>
                <a:spcPct val="109200"/>
              </a:lnSpc>
              <a:spcBef>
                <a:spcPts val="35"/>
              </a:spcBef>
              <a:tabLst>
                <a:tab pos="1381760" algn="l"/>
                <a:tab pos="4006850" algn="l"/>
              </a:tabLst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	which</a:t>
            </a:r>
            <a:r>
              <a:rPr dirty="0" sz="1200" spc="6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will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detected.	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specified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percentage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absolute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335280" indent="-323215">
              <a:lnSpc>
                <a:spcPct val="100000"/>
              </a:lnSpc>
              <a:spcBef>
                <a:spcPts val="5"/>
              </a:spcBef>
              <a:buFont typeface="Times New Roman"/>
              <a:buAutoNum type="romanLcParenR" startAt="8"/>
              <a:tabLst>
                <a:tab pos="33591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Hy</a:t>
            </a:r>
            <a:r>
              <a:rPr dirty="0" sz="1200" spc="-5" b="1">
                <a:latin typeface="Times New Roman"/>
                <a:cs typeface="Times New Roman"/>
              </a:rPr>
              <a:t>steresis:</a:t>
            </a:r>
            <a:endParaRPr sz="1200">
              <a:latin typeface="Times New Roman"/>
              <a:cs typeface="Times New Roman"/>
            </a:endParaRPr>
          </a:p>
          <a:p>
            <a:pPr algn="just" marL="299085" marR="5080">
              <a:lnSpc>
                <a:spcPts val="158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Hysteresis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defined as maximum differences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 spc="-5">
                <a:latin typeface="Times New Roman"/>
                <a:cs typeface="Times New Roman"/>
              </a:rPr>
              <a:t>any measured value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specified range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approaching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point </a:t>
            </a:r>
            <a:r>
              <a:rPr dirty="0" sz="1200" spc="-5">
                <a:latin typeface="Times New Roman"/>
                <a:cs typeface="Times New Roman"/>
              </a:rPr>
              <a:t>with increasing and </a:t>
            </a:r>
            <a:r>
              <a:rPr dirty="0" sz="1200">
                <a:latin typeface="Times New Roman"/>
                <a:cs typeface="Times New Roman"/>
              </a:rPr>
              <a:t>then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input.</a:t>
            </a:r>
            <a:endParaRPr sz="1200">
              <a:latin typeface="Times New Roman"/>
              <a:cs typeface="Times New Roman"/>
            </a:endParaRPr>
          </a:p>
          <a:p>
            <a:pPr algn="just" marL="299085">
              <a:lnSpc>
                <a:spcPct val="100000"/>
              </a:lnSpc>
              <a:spcBef>
                <a:spcPts val="105"/>
              </a:spcBef>
            </a:pPr>
            <a:r>
              <a:rPr dirty="0" sz="1200" spc="-5">
                <a:latin typeface="Times New Roman"/>
                <a:cs typeface="Times New Roman"/>
              </a:rPr>
              <a:t>Hysteresis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noticed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input/output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1650" y="3464560"/>
              <a:ext cx="3810000" cy="2133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46599" y="3543300"/>
              <a:ext cx="1463675" cy="492125"/>
            </a:xfrm>
            <a:custGeom>
              <a:avLst/>
              <a:gdLst/>
              <a:ahLst/>
              <a:cxnLst/>
              <a:rect l="l" t="t" r="r" b="b"/>
              <a:pathLst>
                <a:path w="1463675" h="492125">
                  <a:moveTo>
                    <a:pt x="1463675" y="0"/>
                  </a:moveTo>
                  <a:lnTo>
                    <a:pt x="0" y="0"/>
                  </a:lnTo>
                  <a:lnTo>
                    <a:pt x="0" y="492125"/>
                  </a:lnTo>
                  <a:lnTo>
                    <a:pt x="1463675" y="492125"/>
                  </a:lnTo>
                  <a:lnTo>
                    <a:pt x="1463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71825" y="3685540"/>
              <a:ext cx="1377315" cy="424180"/>
            </a:xfrm>
            <a:custGeom>
              <a:avLst/>
              <a:gdLst/>
              <a:ahLst/>
              <a:cxnLst/>
              <a:rect l="l" t="t" r="r" b="b"/>
              <a:pathLst>
                <a:path w="1377314" h="424179">
                  <a:moveTo>
                    <a:pt x="7619" y="180975"/>
                  </a:moveTo>
                  <a:lnTo>
                    <a:pt x="0" y="191135"/>
                  </a:lnTo>
                  <a:lnTo>
                    <a:pt x="226695" y="380364"/>
                  </a:lnTo>
                  <a:lnTo>
                    <a:pt x="206375" y="404495"/>
                  </a:lnTo>
                  <a:lnTo>
                    <a:pt x="289560" y="424180"/>
                  </a:lnTo>
                  <a:lnTo>
                    <a:pt x="273685" y="388620"/>
                  </a:lnTo>
                  <a:lnTo>
                    <a:pt x="265714" y="370205"/>
                  </a:lnTo>
                  <a:lnTo>
                    <a:pt x="234950" y="370205"/>
                  </a:lnTo>
                  <a:lnTo>
                    <a:pt x="7619" y="180975"/>
                  </a:lnTo>
                  <a:close/>
                </a:path>
                <a:path w="1377314" h="424179">
                  <a:moveTo>
                    <a:pt x="255270" y="346075"/>
                  </a:moveTo>
                  <a:lnTo>
                    <a:pt x="234950" y="370205"/>
                  </a:lnTo>
                  <a:lnTo>
                    <a:pt x="265714" y="370205"/>
                  </a:lnTo>
                  <a:lnTo>
                    <a:pt x="255270" y="346075"/>
                  </a:lnTo>
                  <a:close/>
                </a:path>
                <a:path w="1377314" h="424179">
                  <a:moveTo>
                    <a:pt x="827404" y="224155"/>
                  </a:moveTo>
                  <a:lnTo>
                    <a:pt x="774700" y="291464"/>
                  </a:lnTo>
                  <a:lnTo>
                    <a:pt x="859789" y="293370"/>
                  </a:lnTo>
                  <a:lnTo>
                    <a:pt x="848995" y="269875"/>
                  </a:lnTo>
                  <a:lnTo>
                    <a:pt x="846454" y="264160"/>
                  </a:lnTo>
                  <a:lnTo>
                    <a:pt x="870463" y="252730"/>
                  </a:lnTo>
                  <a:lnTo>
                    <a:pt x="840739" y="252730"/>
                  </a:lnTo>
                  <a:lnTo>
                    <a:pt x="827404" y="224155"/>
                  </a:lnTo>
                  <a:close/>
                </a:path>
                <a:path w="1377314" h="424179">
                  <a:moveTo>
                    <a:pt x="1372235" y="0"/>
                  </a:moveTo>
                  <a:lnTo>
                    <a:pt x="840739" y="252730"/>
                  </a:lnTo>
                  <a:lnTo>
                    <a:pt x="870463" y="252730"/>
                  </a:lnTo>
                  <a:lnTo>
                    <a:pt x="1377314" y="11430"/>
                  </a:lnTo>
                  <a:lnTo>
                    <a:pt x="13722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92604" y="3614420"/>
              <a:ext cx="1307465" cy="421005"/>
            </a:xfrm>
            <a:custGeom>
              <a:avLst/>
              <a:gdLst/>
              <a:ahLst/>
              <a:cxnLst/>
              <a:rect l="l" t="t" r="r" b="b"/>
              <a:pathLst>
                <a:path w="1307464" h="421004">
                  <a:moveTo>
                    <a:pt x="1307465" y="0"/>
                  </a:moveTo>
                  <a:lnTo>
                    <a:pt x="0" y="0"/>
                  </a:lnTo>
                  <a:lnTo>
                    <a:pt x="0" y="421004"/>
                  </a:lnTo>
                  <a:lnTo>
                    <a:pt x="1307465" y="421004"/>
                  </a:lnTo>
                  <a:lnTo>
                    <a:pt x="1307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92604" y="3614420"/>
              <a:ext cx="1307465" cy="421005"/>
            </a:xfrm>
            <a:custGeom>
              <a:avLst/>
              <a:gdLst/>
              <a:ahLst/>
              <a:cxnLst/>
              <a:rect l="l" t="t" r="r" b="b"/>
              <a:pathLst>
                <a:path w="1307464" h="421004">
                  <a:moveTo>
                    <a:pt x="0" y="421004"/>
                  </a:moveTo>
                  <a:lnTo>
                    <a:pt x="1307465" y="421004"/>
                  </a:lnTo>
                  <a:lnTo>
                    <a:pt x="1307465" y="0"/>
                  </a:lnTo>
                  <a:lnTo>
                    <a:pt x="0" y="0"/>
                  </a:lnTo>
                  <a:lnTo>
                    <a:pt x="0" y="42100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475358" y="837945"/>
            <a:ext cx="5401310" cy="20504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20320">
              <a:lnSpc>
                <a:spcPct val="1117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decreasing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inputs.</a:t>
            </a:r>
            <a:endParaRPr sz="1200">
              <a:latin typeface="Times New Roman"/>
              <a:cs typeface="Times New Roman"/>
            </a:endParaRPr>
          </a:p>
          <a:p>
            <a:pPr marL="299085" marR="20320">
              <a:lnSpc>
                <a:spcPts val="1590"/>
              </a:lnSpc>
              <a:spcBef>
                <a:spcPts val="7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depend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whether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ascending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(Loading)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descending(Unloading)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ix)</a:t>
            </a:r>
            <a:r>
              <a:rPr dirty="0" sz="1200" spc="5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Resolution</a:t>
            </a:r>
            <a:endParaRPr sz="1200">
              <a:latin typeface="Times New Roman"/>
              <a:cs typeface="Times New Roman"/>
            </a:endParaRPr>
          </a:p>
          <a:p>
            <a:pPr marL="299085" marR="5080" indent="36195">
              <a:lnSpc>
                <a:spcPct val="108300"/>
              </a:lnSpc>
            </a:pPr>
            <a:r>
              <a:rPr dirty="0" sz="1200" spc="-5">
                <a:latin typeface="Times New Roman"/>
                <a:cs typeface="Times New Roman"/>
              </a:rPr>
              <a:t>Resolution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smallest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increment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noticed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detected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certainty.</a:t>
            </a:r>
            <a:endParaRPr sz="1200">
              <a:latin typeface="Times New Roman"/>
              <a:cs typeface="Times New Roman"/>
            </a:endParaRPr>
          </a:p>
          <a:p>
            <a:pPr marL="299085" marR="10795">
              <a:lnSpc>
                <a:spcPts val="1610"/>
              </a:lnSpc>
              <a:spcBef>
                <a:spcPts val="60"/>
              </a:spcBef>
            </a:pP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resolution,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,then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distinguish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quantity.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4856" y="6535800"/>
            <a:ext cx="5502910" cy="254762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257175" indent="-232410">
              <a:lnSpc>
                <a:spcPct val="100000"/>
              </a:lnSpc>
              <a:spcBef>
                <a:spcPts val="220"/>
              </a:spcBef>
              <a:buFont typeface="Times New Roman"/>
              <a:buAutoNum type="romanLcParenR" startAt="10"/>
              <a:tabLst>
                <a:tab pos="25781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tability:</a:t>
            </a:r>
            <a:endParaRPr sz="1200">
              <a:latin typeface="Times New Roman"/>
              <a:cs typeface="Times New Roman"/>
            </a:endParaRPr>
          </a:p>
          <a:p>
            <a:pPr marL="257175" marR="117475">
              <a:lnSpc>
                <a:spcPts val="161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ability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prolonged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 marL="257175">
              <a:lnSpc>
                <a:spcPct val="100000"/>
              </a:lnSpc>
              <a:spcBef>
                <a:spcPts val="6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calibrating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frequently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endParaRPr sz="1200">
              <a:latin typeface="Times New Roman"/>
              <a:cs typeface="Times New Roman"/>
            </a:endParaRPr>
          </a:p>
          <a:p>
            <a:pPr marL="25717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stability.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275590" indent="-248285">
              <a:lnSpc>
                <a:spcPct val="100000"/>
              </a:lnSpc>
              <a:spcBef>
                <a:spcPts val="5"/>
              </a:spcBef>
              <a:buFont typeface="Times New Roman"/>
              <a:buAutoNum type="romanLcParenR" startAt="11"/>
              <a:tabLst>
                <a:tab pos="2762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Range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Span:</a:t>
            </a:r>
            <a:endParaRPr sz="1200">
              <a:latin typeface="Times New Roman"/>
              <a:cs typeface="Times New Roman"/>
            </a:endParaRPr>
          </a:p>
          <a:p>
            <a:pPr marL="257175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region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</a:t>
            </a:r>
            <a:r>
              <a:rPr dirty="0" sz="1200" spc="-15">
                <a:latin typeface="Times New Roman"/>
                <a:cs typeface="Times New Roman"/>
              </a:rPr>
              <a:t> 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range.</a:t>
            </a:r>
            <a:endParaRPr sz="1200">
              <a:latin typeface="Times New Roman"/>
              <a:cs typeface="Times New Roman"/>
            </a:endParaRPr>
          </a:p>
          <a:p>
            <a:pPr marL="257175" marR="174625">
              <a:lnSpc>
                <a:spcPct val="108300"/>
              </a:lnSpc>
              <a:spcBef>
                <a:spcPts val="48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Range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c </a:t>
            </a:r>
            <a:r>
              <a:rPr dirty="0" baseline="4629" sz="1800">
                <a:latin typeface="Times New Roman"/>
                <a:cs typeface="Times New Roman"/>
              </a:rPr>
              <a:t>to </a:t>
            </a:r>
            <a:r>
              <a:rPr dirty="0" baseline="4629" sz="1800" spc="-7">
                <a:latin typeface="Times New Roman"/>
                <a:cs typeface="Times New Roman"/>
              </a:rPr>
              <a:t>H</a:t>
            </a:r>
            <a:r>
              <a:rPr dirty="0" sz="800" spc="-5">
                <a:latin typeface="Times New Roman"/>
                <a:cs typeface="Times New Roman"/>
              </a:rPr>
              <a:t>c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where L</a:t>
            </a:r>
            <a:r>
              <a:rPr dirty="0" sz="800" spc="-10">
                <a:latin typeface="Times New Roman"/>
                <a:cs typeface="Times New Roman"/>
              </a:rPr>
              <a:t>c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= </a:t>
            </a:r>
            <a:r>
              <a:rPr dirty="0" baseline="2314" sz="1800" spc="-15">
                <a:latin typeface="Times New Roman"/>
                <a:cs typeface="Times New Roman"/>
              </a:rPr>
              <a:t>Lower </a:t>
            </a:r>
            <a:r>
              <a:rPr dirty="0" baseline="2314" sz="1800" spc="-7">
                <a:latin typeface="Times New Roman"/>
                <a:cs typeface="Times New Roman"/>
              </a:rPr>
              <a:t>calibration value, </a:t>
            </a:r>
            <a:r>
              <a:rPr dirty="0" baseline="4629" sz="1800" spc="-7">
                <a:latin typeface="Times New Roman"/>
                <a:cs typeface="Times New Roman"/>
              </a:rPr>
              <a:t>H</a:t>
            </a:r>
            <a:r>
              <a:rPr dirty="0" sz="800" spc="-5">
                <a:latin typeface="Times New Roman"/>
                <a:cs typeface="Times New Roman"/>
              </a:rPr>
              <a:t>c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higher </a:t>
            </a:r>
            <a:r>
              <a:rPr dirty="0" baseline="4629" sz="1800" spc="-7">
                <a:latin typeface="Times New Roman"/>
                <a:cs typeface="Times New Roman"/>
              </a:rPr>
              <a:t>calibration </a:t>
            </a:r>
            <a:r>
              <a:rPr dirty="0" baseline="4629" sz="1800" spc="-15">
                <a:latin typeface="Times New Roman"/>
                <a:cs typeface="Times New Roman"/>
              </a:rPr>
              <a:t>value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Upper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Lower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limits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14960">
              <a:lnSpc>
                <a:spcPct val="100000"/>
              </a:lnSpc>
              <a:spcBef>
                <a:spcPts val="815"/>
              </a:spcBef>
            </a:pPr>
            <a:r>
              <a:rPr dirty="0" baseline="18518" sz="1800" spc="-15">
                <a:latin typeface="Times New Roman"/>
                <a:cs typeface="Times New Roman"/>
              </a:rPr>
              <a:t>Sol:</a:t>
            </a:r>
            <a:r>
              <a:rPr dirty="0" baseline="18518" sz="18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500</a:t>
            </a:r>
            <a:r>
              <a:rPr dirty="0" baseline="31250" sz="1200" spc="-7">
                <a:latin typeface="Times New Roman"/>
                <a:cs typeface="Times New Roman"/>
              </a:rPr>
              <a:t>0Cto</a:t>
            </a:r>
            <a:r>
              <a:rPr dirty="0" baseline="31250" sz="1200" spc="14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1000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sz="1200" spc="-5">
                <a:latin typeface="Times New Roman"/>
                <a:cs typeface="Times New Roman"/>
              </a:rPr>
              <a:t>c.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92604" y="3614420"/>
            <a:ext cx="1307465" cy="42100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97155" marR="89535">
              <a:lnSpc>
                <a:spcPct val="112700"/>
              </a:lnSpc>
              <a:spcBef>
                <a:spcPts val="185"/>
              </a:spcBef>
            </a:pPr>
            <a:r>
              <a:rPr dirty="0" sz="1100">
                <a:latin typeface="Calibri"/>
                <a:cs typeface="Calibri"/>
              </a:rPr>
              <a:t>Decreasing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value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of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input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6600" y="3543300"/>
            <a:ext cx="1463675" cy="4921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9525" rIns="0" bIns="0" rtlCol="0" vert="horz">
            <a:spAutoFit/>
          </a:bodyPr>
          <a:lstStyle/>
          <a:p>
            <a:pPr marL="97155" marR="109855">
              <a:lnSpc>
                <a:spcPct val="121800"/>
              </a:lnSpc>
              <a:spcBef>
                <a:spcPts val="75"/>
              </a:spcBef>
            </a:pPr>
            <a:r>
              <a:rPr dirty="0" sz="1100">
                <a:latin typeface="Calibri"/>
                <a:cs typeface="Calibri"/>
              </a:rPr>
              <a:t>Increasing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input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value </a:t>
            </a:r>
            <a:r>
              <a:rPr dirty="0" sz="1100" spc="-229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input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1976" y="837945"/>
            <a:ext cx="5965190" cy="3498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7840" marR="866775">
              <a:lnSpc>
                <a:spcPct val="1117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Span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algebraic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 value.</a:t>
            </a:r>
            <a:endParaRPr sz="1200">
              <a:latin typeface="Times New Roman"/>
              <a:cs typeface="Times New Roman"/>
            </a:endParaRPr>
          </a:p>
          <a:p>
            <a:pPr marL="49784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Span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instrument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-18518" sz="1800" spc="-7">
                <a:latin typeface="Times New Roman"/>
                <a:cs typeface="Times New Roman"/>
              </a:rPr>
              <a:t>H</a:t>
            </a:r>
            <a:r>
              <a:rPr dirty="0" baseline="-23148" sz="1800" spc="-7">
                <a:latin typeface="Times New Roman"/>
                <a:cs typeface="Times New Roman"/>
              </a:rPr>
              <a:t>c</a:t>
            </a:r>
            <a:r>
              <a:rPr dirty="0" baseline="-23148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-18518" sz="1800" spc="-15">
                <a:latin typeface="Times New Roman"/>
                <a:cs typeface="Times New Roman"/>
              </a:rPr>
              <a:t>L</a:t>
            </a:r>
            <a:r>
              <a:rPr dirty="0" baseline="-23148" sz="1800" spc="-15">
                <a:latin typeface="Times New Roman"/>
                <a:cs typeface="Times New Roman"/>
              </a:rPr>
              <a:t>c</a:t>
            </a:r>
            <a:r>
              <a:rPr dirty="0" baseline="-23148" sz="1800" spc="4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-18518" sz="1800">
                <a:latin typeface="Times New Roman"/>
                <a:cs typeface="Times New Roman"/>
              </a:rPr>
              <a:t>1000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baseline="-18518" sz="1800">
                <a:latin typeface="Times New Roman"/>
                <a:cs typeface="Times New Roman"/>
              </a:rPr>
              <a:t>c</a:t>
            </a:r>
            <a:r>
              <a:rPr dirty="0" baseline="-18518" sz="1800" spc="7">
                <a:latin typeface="Times New Roman"/>
                <a:cs typeface="Times New Roman"/>
              </a:rPr>
              <a:t> </a:t>
            </a:r>
            <a:r>
              <a:rPr dirty="0" baseline="-18518" sz="1800">
                <a:latin typeface="Times New Roman"/>
                <a:cs typeface="Times New Roman"/>
              </a:rPr>
              <a:t>-</a:t>
            </a:r>
            <a:r>
              <a:rPr dirty="0" baseline="-18518" sz="1800" spc="-15">
                <a:latin typeface="Times New Roman"/>
                <a:cs typeface="Times New Roman"/>
              </a:rPr>
              <a:t> </a:t>
            </a:r>
            <a:r>
              <a:rPr dirty="0" baseline="-18518" sz="1800" spc="-7">
                <a:latin typeface="Times New Roman"/>
                <a:cs typeface="Times New Roman"/>
              </a:rPr>
              <a:t>500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baseline="-18518" sz="1800" spc="-7">
                <a:latin typeface="Times New Roman"/>
                <a:cs typeface="Times New Roman"/>
              </a:rPr>
              <a:t>c</a:t>
            </a:r>
            <a:r>
              <a:rPr dirty="0" baseline="-18518" sz="1800" spc="427">
                <a:latin typeface="Times New Roman"/>
                <a:cs typeface="Times New Roman"/>
              </a:rPr>
              <a:t> </a:t>
            </a:r>
            <a:r>
              <a:rPr dirty="0" baseline="-18518" sz="1800">
                <a:latin typeface="Times New Roman"/>
                <a:cs typeface="Times New Roman"/>
              </a:rPr>
              <a:t>=</a:t>
            </a:r>
            <a:r>
              <a:rPr dirty="0" baseline="-18518" sz="1800" spc="434">
                <a:latin typeface="Times New Roman"/>
                <a:cs typeface="Times New Roman"/>
              </a:rPr>
              <a:t> </a:t>
            </a:r>
            <a:r>
              <a:rPr dirty="0" baseline="-18518" sz="1800">
                <a:latin typeface="Times New Roman"/>
                <a:cs typeface="Times New Roman"/>
              </a:rPr>
              <a:t>500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baseline="-18518" sz="1800">
                <a:latin typeface="Times New Roman"/>
                <a:cs typeface="Times New Roman"/>
              </a:rPr>
              <a:t>c</a:t>
            </a:r>
            <a:endParaRPr baseline="-18518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lvl="1" marL="293370" indent="-268605">
              <a:lnSpc>
                <a:spcPct val="100000"/>
              </a:lnSpc>
              <a:buFont typeface="Times New Roman"/>
              <a:buAutoNum type="arabicPeriod" startAt="6"/>
              <a:tabLst>
                <a:tab pos="2940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5" b="1">
                <a:latin typeface="Times New Roman"/>
                <a:cs typeface="Times New Roman"/>
              </a:rPr>
              <a:t>YNAMIC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PERFORMANCE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CHARACTERISTICS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OFINSTRUMENT</a:t>
            </a:r>
            <a:endParaRPr sz="1200">
              <a:latin typeface="Times New Roman"/>
              <a:cs typeface="Times New Roman"/>
            </a:endParaRPr>
          </a:p>
          <a:p>
            <a:pPr marL="287655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170"/>
              </a:spcBef>
              <a:buFont typeface="Calibri"/>
              <a:buAutoNum type="romanLcParenR"/>
              <a:tabLst>
                <a:tab pos="668655" algn="l"/>
                <a:tab pos="669290" algn="l"/>
              </a:tabLst>
            </a:pP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120"/>
              </a:spcBef>
              <a:buFont typeface="Calibri"/>
              <a:buAutoNum type="romanLcParenR"/>
              <a:tabLst>
                <a:tab pos="668655" algn="l"/>
                <a:tab pos="669290" algn="l"/>
              </a:tabLst>
            </a:pPr>
            <a:r>
              <a:rPr dirty="0" sz="1200" spc="-20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ea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120"/>
              </a:spcBef>
              <a:buFont typeface="Calibri"/>
              <a:buAutoNum type="romanLcParenR"/>
              <a:tabLst>
                <a:tab pos="668655" algn="l"/>
                <a:tab pos="669290" algn="l"/>
              </a:tabLst>
            </a:pPr>
            <a:r>
              <a:rPr dirty="0" sz="1200" spc="-5">
                <a:latin typeface="Times New Roman"/>
                <a:cs typeface="Times New Roman"/>
              </a:rPr>
              <a:t>Fidelity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120"/>
              </a:spcBef>
              <a:buFont typeface="Calibri"/>
              <a:buAutoNum type="romanLcParenR"/>
              <a:tabLst>
                <a:tab pos="668655" algn="l"/>
                <a:tab pos="669290" algn="l"/>
              </a:tabLst>
            </a:pP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95"/>
              </a:spcBef>
              <a:buFont typeface="Calibri"/>
              <a:buAutoNum type="romanLcParenR"/>
              <a:tabLst>
                <a:tab pos="668655" algn="l"/>
                <a:tab pos="669290" algn="l"/>
              </a:tabLst>
            </a:pP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145"/>
              </a:spcBef>
              <a:buFont typeface="Calibri"/>
              <a:buAutoNum type="romanLcParenR"/>
              <a:tabLst>
                <a:tab pos="668655" algn="l"/>
                <a:tab pos="669290" algn="l"/>
              </a:tabLst>
            </a:pPr>
            <a:r>
              <a:rPr dirty="0" sz="1200">
                <a:latin typeface="Times New Roman"/>
                <a:cs typeface="Times New Roman"/>
              </a:rPr>
              <a:t>Bandwidth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120"/>
              </a:spcBef>
              <a:buFont typeface="Calibri"/>
              <a:buAutoNum type="romanLcParenR"/>
              <a:tabLst>
                <a:tab pos="669290" algn="l"/>
              </a:tabLst>
            </a:pPr>
            <a:r>
              <a:rPr dirty="0" sz="1200" spc="-5">
                <a:latin typeface="Times New Roman"/>
                <a:cs typeface="Times New Roman"/>
              </a:rPr>
              <a:t>Setting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endParaRPr sz="1200">
              <a:latin typeface="Times New Roman"/>
              <a:cs typeface="Times New Roman"/>
            </a:endParaRPr>
          </a:p>
          <a:p>
            <a:pPr lvl="2" marL="668655" indent="-284480">
              <a:lnSpc>
                <a:spcPct val="100000"/>
              </a:lnSpc>
              <a:spcBef>
                <a:spcPts val="100"/>
              </a:spcBef>
              <a:buFont typeface="Calibri"/>
              <a:buAutoNum type="romanLcParenR"/>
              <a:tabLst>
                <a:tab pos="669290" algn="l"/>
              </a:tabLst>
            </a:pPr>
            <a:r>
              <a:rPr dirty="0" sz="1200" spc="-15">
                <a:latin typeface="Times New Roman"/>
                <a:cs typeface="Times New Roman"/>
              </a:rPr>
              <a:t>Time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  <a:p>
            <a:pPr algn="just" marL="327025" marR="17780">
              <a:lnSpc>
                <a:spcPts val="158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dynamic </a:t>
            </a:r>
            <a:r>
              <a:rPr dirty="0" sz="1200" spc="-10">
                <a:latin typeface="Times New Roman"/>
                <a:cs typeface="Times New Roman"/>
              </a:rPr>
              <a:t>behavior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determined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applying some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 and predetermined input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>
                <a:latin typeface="Times New Roman"/>
                <a:cs typeface="Times New Roman"/>
              </a:rPr>
              <a:t>primary </a:t>
            </a:r>
            <a:r>
              <a:rPr dirty="0" sz="1200" spc="-5">
                <a:latin typeface="Times New Roman"/>
                <a:cs typeface="Times New Roman"/>
              </a:rPr>
              <a:t>element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study the output </a:t>
            </a:r>
            <a:r>
              <a:rPr dirty="0" sz="1200" spc="-15">
                <a:latin typeface="Times New Roman"/>
                <a:cs typeface="Times New Roman"/>
              </a:rPr>
              <a:t>ie.,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5740" y="5993638"/>
            <a:ext cx="5854700" cy="304990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83515">
              <a:lnSpc>
                <a:spcPct val="100000"/>
              </a:lnSpc>
              <a:spcBef>
                <a:spcPts val="240"/>
              </a:spcBef>
            </a:pPr>
            <a:r>
              <a:rPr dirty="0" sz="1200" spc="-5">
                <a:latin typeface="Times New Roman"/>
                <a:cs typeface="Times New Roman"/>
              </a:rPr>
              <a:t>Generally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behavior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judged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inputs.</a:t>
            </a:r>
            <a:endParaRPr sz="1200">
              <a:latin typeface="Times New Roman"/>
              <a:cs typeface="Times New Roman"/>
            </a:endParaRPr>
          </a:p>
          <a:p>
            <a:pPr marL="469900" indent="-174625">
              <a:lnSpc>
                <a:spcPct val="100000"/>
              </a:lnSpc>
              <a:spcBef>
                <a:spcPts val="145"/>
              </a:spcBef>
              <a:buAutoNum type="arabicPeriod"/>
              <a:tabLst>
                <a:tab pos="470534" algn="l"/>
              </a:tabLst>
            </a:pPr>
            <a:r>
              <a:rPr dirty="0" sz="1200" spc="5">
                <a:latin typeface="Times New Roman"/>
                <a:cs typeface="Times New Roman"/>
              </a:rPr>
              <a:t>Step</a:t>
            </a:r>
            <a:r>
              <a:rPr dirty="0" sz="1200" spc="-10">
                <a:latin typeface="Times New Roman"/>
                <a:cs typeface="Times New Roman"/>
              </a:rPr>
              <a:t> change: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-5">
                <a:latin typeface="Times New Roman"/>
                <a:cs typeface="Times New Roman"/>
              </a:rPr>
              <a:t> changed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remains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  <a:p>
            <a:pPr marL="454659" indent="-159385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455295" algn="l"/>
              </a:tabLst>
            </a:pPr>
            <a:r>
              <a:rPr dirty="0" sz="1200" spc="-5">
                <a:latin typeface="Times New Roman"/>
                <a:cs typeface="Times New Roman"/>
              </a:rPr>
              <a:t>Linear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change: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linearly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 marL="295910" marR="125730">
              <a:lnSpc>
                <a:spcPts val="1590"/>
              </a:lnSpc>
              <a:spcBef>
                <a:spcPts val="70"/>
              </a:spcBef>
              <a:buAutoNum type="arabicPeriod"/>
              <a:tabLst>
                <a:tab pos="455295" algn="l"/>
              </a:tabLst>
            </a:pPr>
            <a:r>
              <a:rPr dirty="0" sz="1200" spc="-5">
                <a:latin typeface="Times New Roman"/>
                <a:cs typeface="Times New Roman"/>
              </a:rPr>
              <a:t>Sinusoidal change: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accordance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sinusoidal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amplitude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i)</a:t>
            </a:r>
            <a:r>
              <a:rPr dirty="0" sz="1200" spc="254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Speed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response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83515" marR="15875">
              <a:lnSpc>
                <a:spcPts val="161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rapidity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responds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sudden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quantity.</a:t>
            </a:r>
            <a:endParaRPr sz="1200">
              <a:latin typeface="Times New Roman"/>
              <a:cs typeface="Times New Roman"/>
            </a:endParaRPr>
          </a:p>
          <a:p>
            <a:pPr marL="183515">
              <a:lnSpc>
                <a:spcPct val="10000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quickness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-5">
                <a:latin typeface="Times New Roman"/>
                <a:cs typeface="Times New Roman"/>
              </a:rPr>
              <a:t> 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 responds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sudden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amplitude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marL="183515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  <a:p>
            <a:pPr marL="183515" marR="1587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total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come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closer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steady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state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condition.</a:t>
            </a:r>
            <a:endParaRPr sz="1200">
              <a:latin typeface="Times New Roman"/>
              <a:cs typeface="Times New Roman"/>
            </a:endParaRPr>
          </a:p>
          <a:p>
            <a:pPr marL="183515" marR="8064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evaluated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knowing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“measurement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Lag”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7295" y="4562475"/>
            <a:ext cx="4115688" cy="14687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828" y="1039114"/>
            <a:ext cx="5256530" cy="12211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latin typeface="Times New Roman"/>
                <a:cs typeface="Times New Roman"/>
              </a:rPr>
              <a:t>ii)</a:t>
            </a:r>
            <a:r>
              <a:rPr dirty="0" sz="1200" spc="2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Lag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(measurement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lag):</a:t>
            </a:r>
            <a:endParaRPr sz="1200">
              <a:latin typeface="Times New Roman"/>
              <a:cs typeface="Times New Roman"/>
            </a:endParaRPr>
          </a:p>
          <a:p>
            <a:pPr algn="just" marL="241300" marR="5080">
              <a:lnSpc>
                <a:spcPts val="1560"/>
              </a:lnSpc>
              <a:spcBef>
                <a:spcPts val="45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retardation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delay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response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changes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quantity.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Lag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either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retardation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algn="just" marL="241300" marR="5080">
              <a:lnSpc>
                <a:spcPts val="1580"/>
              </a:lnSpc>
              <a:spcBef>
                <a:spcPts val="35"/>
              </a:spcBef>
            </a:pP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case </a:t>
            </a:r>
            <a:r>
              <a:rPr dirty="0" sz="1200" spc="-5">
                <a:latin typeface="Times New Roman"/>
                <a:cs typeface="Times New Roman"/>
              </a:rPr>
              <a:t>,the response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begins</a:t>
            </a:r>
            <a:r>
              <a:rPr dirty="0" sz="1200" spc="-5">
                <a:latin typeface="Times New Roman"/>
                <a:cs typeface="Times New Roman"/>
              </a:rPr>
              <a:t> immediately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>
                <a:latin typeface="Times New Roman"/>
                <a:cs typeface="Times New Roman"/>
              </a:rPr>
              <a:t> 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 variable </a:t>
            </a:r>
            <a:r>
              <a:rPr dirty="0" sz="1200" spc="10">
                <a:latin typeface="Times New Roman"/>
                <a:cs typeface="Times New Roman"/>
              </a:rPr>
              <a:t>or 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5">
                <a:latin typeface="Times New Roman"/>
                <a:cs typeface="Times New Roman"/>
              </a:rPr>
              <a:t>delay </a:t>
            </a:r>
            <a:r>
              <a:rPr dirty="0" sz="1200" spc="-5">
                <a:latin typeface="Times New Roman"/>
                <a:cs typeface="Times New Roman"/>
              </a:rPr>
              <a:t>type </a:t>
            </a:r>
            <a:r>
              <a:rPr dirty="0" sz="1200">
                <a:latin typeface="Times New Roman"/>
                <a:cs typeface="Times New Roman"/>
              </a:rPr>
              <a:t>called </a:t>
            </a:r>
            <a:r>
              <a:rPr dirty="0" sz="1200" spc="-5">
                <a:latin typeface="Times New Roman"/>
                <a:cs typeface="Times New Roman"/>
              </a:rPr>
              <a:t>dead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case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simply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shifted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timescale.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7828" y="4237482"/>
            <a:ext cx="5813425" cy="194627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just" marL="280670">
              <a:lnSpc>
                <a:spcPct val="100000"/>
              </a:lnSpc>
              <a:spcBef>
                <a:spcPts val="675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  <a:p>
            <a:pPr algn="just" marL="265430" indent="-253365">
              <a:lnSpc>
                <a:spcPct val="100000"/>
              </a:lnSpc>
              <a:spcBef>
                <a:spcPts val="575"/>
              </a:spcBef>
              <a:buFont typeface="Times New Roman"/>
              <a:buAutoNum type="romanLcParenR" startAt="3"/>
              <a:tabLst>
                <a:tab pos="26606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edelity:</a:t>
            </a:r>
            <a:endParaRPr sz="1200">
              <a:latin typeface="Times New Roman"/>
              <a:cs typeface="Times New Roman"/>
            </a:endParaRPr>
          </a:p>
          <a:p>
            <a:pPr algn="just" marL="299085" marR="5080">
              <a:lnSpc>
                <a:spcPts val="158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determined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15">
                <a:latin typeface="Times New Roman"/>
                <a:cs typeface="Times New Roman"/>
              </a:rPr>
              <a:t>fact </a:t>
            </a:r>
            <a:r>
              <a:rPr dirty="0" sz="1200" spc="-5">
                <a:latin typeface="Times New Roman"/>
                <a:cs typeface="Times New Roman"/>
              </a:rPr>
              <a:t>that how </a:t>
            </a:r>
            <a:r>
              <a:rPr dirty="0" sz="1200" spc="-10">
                <a:latin typeface="Times New Roman"/>
                <a:cs typeface="Times New Roman"/>
              </a:rPr>
              <a:t>closely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instrument reading </a:t>
            </a:r>
            <a:r>
              <a:rPr dirty="0" sz="1200" spc="-5">
                <a:latin typeface="Times New Roman"/>
                <a:cs typeface="Times New Roman"/>
              </a:rPr>
              <a:t>follows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 variable. </a:t>
            </a:r>
            <a:r>
              <a:rPr dirty="0" sz="1200">
                <a:latin typeface="Times New Roman"/>
                <a:cs typeface="Times New Roman"/>
              </a:rPr>
              <a:t>Ie, </a:t>
            </a:r>
            <a:r>
              <a:rPr dirty="0" sz="1200" spc="-10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degree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indicates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changes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 variable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299085" indent="-287020">
              <a:lnSpc>
                <a:spcPct val="100000"/>
              </a:lnSpc>
              <a:buFont typeface="Times New Roman"/>
              <a:buAutoNum type="romanLcParenR" startAt="4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Dyna</a:t>
            </a:r>
            <a:r>
              <a:rPr dirty="0" sz="1200" spc="-5" b="1">
                <a:latin typeface="Times New Roman"/>
                <a:cs typeface="Times New Roman"/>
              </a:rPr>
              <a:t>mic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299085" marR="24765">
              <a:lnSpc>
                <a:spcPts val="161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difference </a:t>
            </a:r>
            <a:r>
              <a:rPr dirty="0" sz="1200">
                <a:latin typeface="Times New Roman"/>
                <a:cs typeface="Times New Roman"/>
              </a:rPr>
              <a:t>between the </a:t>
            </a:r>
            <a:r>
              <a:rPr dirty="0" sz="1200" spc="5">
                <a:latin typeface="Times New Roman"/>
                <a:cs typeface="Times New Roman"/>
              </a:rPr>
              <a:t>true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quantity </a:t>
            </a:r>
            <a:r>
              <a:rPr dirty="0" sz="1200" spc="-10">
                <a:latin typeface="Times New Roman"/>
                <a:cs typeface="Times New Roman"/>
              </a:rPr>
              <a:t>changing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-15">
                <a:latin typeface="Times New Roman"/>
                <a:cs typeface="Times New Roman"/>
              </a:rPr>
              <a:t>ie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 variable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assumed.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604" y="7923656"/>
            <a:ext cx="5549265" cy="103759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86690" marR="5080" indent="-174625">
              <a:lnSpc>
                <a:spcPct val="110400"/>
              </a:lnSpc>
              <a:spcBef>
                <a:spcPts val="114"/>
              </a:spcBef>
            </a:pPr>
            <a:r>
              <a:rPr dirty="0" sz="1200" b="1">
                <a:latin typeface="Times New Roman"/>
                <a:cs typeface="Times New Roman"/>
              </a:rPr>
              <a:t>v)</a:t>
            </a:r>
            <a:r>
              <a:rPr dirty="0" sz="1200" spc="7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Dynamic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range: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certain</a:t>
            </a:r>
            <a:r>
              <a:rPr dirty="0" sz="1200">
                <a:latin typeface="Times New Roman"/>
                <a:cs typeface="Times New Roman"/>
              </a:rPr>
              <a:t> quantity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pressure,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voltage,…..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etc.)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faithful </a:t>
            </a:r>
            <a:r>
              <a:rPr dirty="0" sz="1200" spc="-5">
                <a:latin typeface="Times New Roman"/>
                <a:cs typeface="Times New Roman"/>
              </a:rPr>
              <a:t> response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represented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ratio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minimum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effectively.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81100" y="2282951"/>
            <a:ext cx="3949065" cy="5506085"/>
            <a:chOff x="1181100" y="2282951"/>
            <a:chExt cx="3949065" cy="550608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1100" y="2282951"/>
              <a:ext cx="3949065" cy="2017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7225" y="6332219"/>
              <a:ext cx="2933700" cy="145668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53186"/>
            <a:ext cx="5982335" cy="611759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69900" indent="-229235">
              <a:lnSpc>
                <a:spcPct val="100000"/>
              </a:lnSpc>
              <a:spcBef>
                <a:spcPts val="195"/>
              </a:spcBef>
              <a:buFont typeface="Times New Roman"/>
              <a:buAutoNum type="romanLcParenR" startAt="6"/>
              <a:tabLst>
                <a:tab pos="470534" algn="l"/>
              </a:tabLst>
            </a:pPr>
            <a:r>
              <a:rPr dirty="0" sz="1200" spc="10" b="1">
                <a:latin typeface="Times New Roman"/>
                <a:cs typeface="Times New Roman"/>
              </a:rPr>
              <a:t>B</a:t>
            </a:r>
            <a:r>
              <a:rPr dirty="0" sz="1200" spc="-5" b="1">
                <a:latin typeface="Times New Roman"/>
                <a:cs typeface="Times New Roman"/>
              </a:rPr>
              <a:t>an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wi</a:t>
            </a:r>
            <a:r>
              <a:rPr dirty="0" sz="1200" spc="-25" b="1">
                <a:latin typeface="Times New Roman"/>
                <a:cs typeface="Times New Roman"/>
              </a:rPr>
              <a:t>d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h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frequencies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lies</a:t>
            </a:r>
            <a:endParaRPr sz="1200">
              <a:latin typeface="Times New Roman"/>
              <a:cs typeface="Times New Roman"/>
            </a:endParaRPr>
          </a:p>
          <a:p>
            <a:pPr marL="527685" indent="1778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within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specified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±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2%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band)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  <a:p>
            <a:pPr marL="527685" marR="508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‘band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width’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the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amplitude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versus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flat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width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491490" indent="-287655">
              <a:lnSpc>
                <a:spcPct val="100000"/>
              </a:lnSpc>
              <a:buFont typeface="Times New Roman"/>
              <a:buAutoNum type="romanLcParenR" startAt="7"/>
              <a:tabLst>
                <a:tab pos="4921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tt</a:t>
            </a:r>
            <a:r>
              <a:rPr dirty="0" sz="1200" spc="-25" b="1">
                <a:latin typeface="Times New Roman"/>
                <a:cs typeface="Times New Roman"/>
              </a:rPr>
              <a:t>l</a:t>
            </a: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-1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527685" marR="15240">
              <a:lnSpc>
                <a:spcPts val="1590"/>
              </a:lnSpc>
              <a:spcBef>
                <a:spcPts val="4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required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response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system (after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application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step </a:t>
            </a:r>
            <a:r>
              <a:rPr dirty="0" sz="1200" spc="-10">
                <a:latin typeface="Times New Roman"/>
                <a:cs typeface="Times New Roman"/>
              </a:rPr>
              <a:t>input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it),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reach and </a:t>
            </a:r>
            <a:r>
              <a:rPr dirty="0" sz="1200" spc="5">
                <a:latin typeface="Times New Roman"/>
                <a:cs typeface="Times New Roman"/>
              </a:rPr>
              <a:t>stay </a:t>
            </a:r>
            <a:r>
              <a:rPr dirty="0" sz="1200" spc="-5">
                <a:latin typeface="Times New Roman"/>
                <a:cs typeface="Times New Roman"/>
              </a:rPr>
              <a:t>within close range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steady </a:t>
            </a:r>
            <a:r>
              <a:rPr dirty="0" sz="1200" spc="5">
                <a:latin typeface="Times New Roman"/>
                <a:cs typeface="Times New Roman"/>
              </a:rPr>
              <a:t>state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-15">
                <a:latin typeface="Times New Roman"/>
                <a:cs typeface="Times New Roman"/>
              </a:rPr>
              <a:t>value is </a:t>
            </a:r>
            <a:r>
              <a:rPr dirty="0" sz="1200">
                <a:latin typeface="Times New Roman"/>
                <a:cs typeface="Times New Roman"/>
              </a:rPr>
              <a:t>known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 spc="-5">
                <a:latin typeface="Times New Roman"/>
                <a:cs typeface="Times New Roman"/>
              </a:rPr>
              <a:t>‘Settling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time’.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settling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depicts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If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settling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</a:t>
            </a:r>
            <a:endParaRPr sz="1200">
              <a:latin typeface="Times New Roman"/>
              <a:cs typeface="Times New Roman"/>
            </a:endParaRPr>
          </a:p>
          <a:p>
            <a:pPr algn="just" marL="527685">
              <a:lnSpc>
                <a:spcPct val="100000"/>
              </a:lnSpc>
              <a:spcBef>
                <a:spcPts val="60"/>
              </a:spcBef>
            </a:pP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small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inferred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15">
                <a:latin typeface="Times New Roman"/>
                <a:cs typeface="Times New Roman"/>
              </a:rPr>
              <a:t> 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457834" indent="-330200">
              <a:lnSpc>
                <a:spcPct val="100000"/>
              </a:lnSpc>
              <a:buFont typeface="Times New Roman"/>
              <a:buAutoNum type="romanLcParenR" startAt="8"/>
              <a:tabLst>
                <a:tab pos="45847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-15" b="1">
                <a:latin typeface="Times New Roman"/>
                <a:cs typeface="Times New Roman"/>
              </a:rPr>
              <a:t>m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on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an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527685" marR="61594">
              <a:lnSpc>
                <a:spcPts val="1610"/>
              </a:lnSpc>
              <a:spcBef>
                <a:spcPts val="10"/>
              </a:spcBef>
            </a:pPr>
            <a:r>
              <a:rPr dirty="0" sz="1200" spc="-15">
                <a:latin typeface="Times New Roman"/>
                <a:cs typeface="Times New Roman"/>
              </a:rPr>
              <a:t>Time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for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reach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63.2%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 marL="527685" marR="220345">
              <a:lnSpc>
                <a:spcPts val="1580"/>
              </a:lnSpc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preferred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Time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parameters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lvl="1" marL="241300" indent="-228600">
              <a:lnSpc>
                <a:spcPct val="100000"/>
              </a:lnSpc>
              <a:buFont typeface="Times New Roman"/>
              <a:buAutoNum type="arabicPeriod" startAt="7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UNCTIONS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 AND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MEASUREMENTSYSTEMS</a:t>
            </a:r>
            <a:endParaRPr sz="1200">
              <a:latin typeface="Times New Roman"/>
              <a:cs typeface="Times New Roman"/>
            </a:endParaRPr>
          </a:p>
          <a:p>
            <a:pPr marL="280670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functions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below:</a:t>
            </a:r>
            <a:endParaRPr sz="1200">
              <a:latin typeface="Times New Roman"/>
              <a:cs typeface="Times New Roman"/>
            </a:endParaRPr>
          </a:p>
          <a:p>
            <a:pPr lvl="2" marL="469900" indent="-171450">
              <a:lnSpc>
                <a:spcPct val="100000"/>
              </a:lnSpc>
              <a:spcBef>
                <a:spcPts val="145"/>
              </a:spcBef>
              <a:buSzPct val="91666"/>
              <a:buFont typeface="Calibri"/>
              <a:buAutoNum type="arabicParenR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Indicating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function.</a:t>
            </a:r>
            <a:endParaRPr sz="1200">
              <a:latin typeface="Times New Roman"/>
              <a:cs typeface="Times New Roman"/>
            </a:endParaRPr>
          </a:p>
          <a:p>
            <a:pPr lvl="2" marL="469900" indent="-171450">
              <a:lnSpc>
                <a:spcPct val="100000"/>
              </a:lnSpc>
              <a:spcBef>
                <a:spcPts val="120"/>
              </a:spcBef>
              <a:buSzPct val="91666"/>
              <a:buFont typeface="Calibri"/>
              <a:buAutoNum type="arabicParenR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Recording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function.</a:t>
            </a:r>
            <a:endParaRPr sz="1200">
              <a:latin typeface="Times New Roman"/>
              <a:cs typeface="Times New Roman"/>
            </a:endParaRPr>
          </a:p>
          <a:p>
            <a:pPr lvl="2" marL="469900" indent="-171450">
              <a:lnSpc>
                <a:spcPct val="100000"/>
              </a:lnSpc>
              <a:spcBef>
                <a:spcPts val="120"/>
              </a:spcBef>
              <a:buSzPct val="91666"/>
              <a:buFont typeface="Calibri"/>
              <a:buAutoNum type="arabicParenR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Controlling</a:t>
            </a:r>
            <a:r>
              <a:rPr dirty="0" sz="1200" spc="-10">
                <a:latin typeface="Times New Roman"/>
                <a:cs typeface="Times New Roman"/>
              </a:rPr>
              <a:t> function.</a:t>
            </a:r>
            <a:endParaRPr sz="12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40"/>
              </a:spcBef>
              <a:buAutoNum type="arabicParenR"/>
            </a:pPr>
            <a:endParaRPr sz="1700">
              <a:latin typeface="Times New Roman"/>
              <a:cs typeface="Times New Roman"/>
            </a:endParaRPr>
          </a:p>
          <a:p>
            <a:pPr lvl="1" marL="241300" indent="-228600">
              <a:lnSpc>
                <a:spcPct val="10000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PPLICATIONS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SYSTEMS.:</a:t>
            </a:r>
            <a:endParaRPr sz="1200">
              <a:latin typeface="Times New Roman"/>
              <a:cs typeface="Times New Roman"/>
            </a:endParaRPr>
          </a:p>
          <a:p>
            <a:pPr marL="280670">
              <a:lnSpc>
                <a:spcPct val="100000"/>
              </a:lnSpc>
              <a:spcBef>
                <a:spcPts val="36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follows.</a:t>
            </a:r>
            <a:endParaRPr sz="1200">
              <a:latin typeface="Times New Roman"/>
              <a:cs typeface="Times New Roman"/>
            </a:endParaRPr>
          </a:p>
          <a:p>
            <a:pPr lvl="2" marL="469900" indent="-171450">
              <a:lnSpc>
                <a:spcPct val="100000"/>
              </a:lnSpc>
              <a:spcBef>
                <a:spcPts val="145"/>
              </a:spcBef>
              <a:buSzPct val="91666"/>
              <a:buAutoNum type="arabicParenR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Monitoring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processes</a:t>
            </a:r>
            <a:r>
              <a:rPr dirty="0" sz="1200" spc="-10">
                <a:latin typeface="Times New Roman"/>
                <a:cs typeface="Times New Roman"/>
              </a:rPr>
              <a:t> 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operations.</a:t>
            </a:r>
            <a:endParaRPr sz="1200">
              <a:latin typeface="Times New Roman"/>
              <a:cs typeface="Times New Roman"/>
            </a:endParaRPr>
          </a:p>
          <a:p>
            <a:pPr lvl="2" marL="463550" indent="-165100">
              <a:lnSpc>
                <a:spcPct val="100000"/>
              </a:lnSpc>
              <a:spcBef>
                <a:spcPts val="165"/>
              </a:spcBef>
              <a:buAutoNum type="arabicParenR"/>
              <a:tabLst>
                <a:tab pos="464184" algn="l"/>
              </a:tabLst>
            </a:pPr>
            <a:r>
              <a:rPr dirty="0" sz="1200">
                <a:latin typeface="Times New Roman"/>
                <a:cs typeface="Times New Roman"/>
              </a:rPr>
              <a:t>Control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processes</a:t>
            </a:r>
            <a:r>
              <a:rPr dirty="0" sz="1200" spc="-10">
                <a:latin typeface="Times New Roman"/>
                <a:cs typeface="Times New Roman"/>
              </a:rPr>
              <a:t> 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operations.</a:t>
            </a:r>
            <a:endParaRPr sz="1200">
              <a:latin typeface="Times New Roman"/>
              <a:cs typeface="Times New Roman"/>
            </a:endParaRPr>
          </a:p>
          <a:p>
            <a:pPr lvl="2" marL="463550" indent="-165100">
              <a:lnSpc>
                <a:spcPct val="100000"/>
              </a:lnSpc>
              <a:spcBef>
                <a:spcPts val="150"/>
              </a:spcBef>
              <a:buAutoNum type="arabicParenR"/>
              <a:tabLst>
                <a:tab pos="464184" algn="l"/>
              </a:tabLst>
            </a:pPr>
            <a:r>
              <a:rPr dirty="0" sz="1200" spc="-5">
                <a:latin typeface="Times New Roman"/>
                <a:cs typeface="Times New Roman"/>
              </a:rPr>
              <a:t>Experimental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Engineering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analysis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2125" y="1336039"/>
            <a:ext cx="6433185" cy="2945765"/>
            <a:chOff x="492125" y="1336039"/>
            <a:chExt cx="6433185" cy="2945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789" y="1336039"/>
              <a:ext cx="6319520" cy="29457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125" y="1450339"/>
              <a:ext cx="90804" cy="7620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78204" y="865378"/>
            <a:ext cx="58445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1.9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GENERALIZED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SYSTEM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ITS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FUNCTONALELEMENTS: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604" y="4871719"/>
            <a:ext cx="5654675" cy="420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690" marR="25400" indent="-174625">
              <a:lnSpc>
                <a:spcPct val="106700"/>
              </a:lnSpc>
              <a:spcBef>
                <a:spcPts val="100"/>
              </a:spcBef>
              <a:buFont typeface="Segoe UI Symbol"/>
              <a:buChar char="⚫"/>
              <a:tabLst>
                <a:tab pos="1873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Sensor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r>
              <a:rPr dirty="0" sz="1200" spc="4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sensor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element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measurand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physical parameter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Segoe UI Symbol"/>
              <a:buChar char="⚫"/>
            </a:pPr>
            <a:endParaRPr sz="1400">
              <a:latin typeface="Times New Roman"/>
              <a:cs typeface="Times New Roman"/>
            </a:endParaRPr>
          </a:p>
          <a:p>
            <a:pPr marL="186690" marR="140335" indent="-174625">
              <a:lnSpc>
                <a:spcPct val="106800"/>
              </a:lnSpc>
              <a:spcBef>
                <a:spcPts val="5"/>
              </a:spcBef>
              <a:buFont typeface="Segoe UI Symbol"/>
              <a:buChar char="⚫"/>
              <a:tabLst>
                <a:tab pos="1873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accepts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converts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actual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(value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measurand)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egoe UI Symbol"/>
              <a:buChar char="⚫"/>
            </a:pPr>
            <a:endParaRPr sz="1350">
              <a:latin typeface="Times New Roman"/>
              <a:cs typeface="Times New Roman"/>
            </a:endParaRPr>
          </a:p>
          <a:p>
            <a:pPr algn="just" marL="186690" marR="5080" indent="-174625">
              <a:lnSpc>
                <a:spcPct val="108800"/>
              </a:lnSpc>
              <a:buFont typeface="Segoe UI Symbol"/>
              <a:buChar char="⚫"/>
              <a:tabLst>
                <a:tab pos="1873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Manipulator: </a:t>
            </a:r>
            <a:r>
              <a:rPr dirty="0" sz="1200">
                <a:latin typeface="Times New Roman"/>
                <a:cs typeface="Times New Roman"/>
              </a:rPr>
              <a:t>Manipulator </a:t>
            </a:r>
            <a:r>
              <a:rPr dirty="0" sz="1200" spc="-15">
                <a:latin typeface="Times New Roman"/>
                <a:cs typeface="Times New Roman"/>
              </a:rPr>
              <a:t>element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manipulate </a:t>
            </a:r>
            <a:r>
              <a:rPr dirty="0" sz="1200" spc="-10">
                <a:latin typeface="Times New Roman"/>
                <a:cs typeface="Times New Roman"/>
              </a:rPr>
              <a:t>(modify)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variable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conversion element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accepted by </a:t>
            </a:r>
            <a:r>
              <a:rPr dirty="0" sz="1200" spc="-5">
                <a:latin typeface="Times New Roman"/>
                <a:cs typeface="Times New Roman"/>
              </a:rPr>
              <a:t>other element. For </a:t>
            </a:r>
            <a:r>
              <a:rPr dirty="0" sz="1200" spc="-10">
                <a:latin typeface="Times New Roman"/>
                <a:cs typeface="Times New Roman"/>
              </a:rPr>
              <a:t>example;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amplifier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manipulator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amplifies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signal applied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it. It increases its </a:t>
            </a:r>
            <a:r>
              <a:rPr dirty="0" sz="1200" spc="-5">
                <a:latin typeface="Times New Roman"/>
                <a:cs typeface="Times New Roman"/>
              </a:rPr>
              <a:t> electrical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-5">
                <a:latin typeface="Times New Roman"/>
                <a:cs typeface="Times New Roman"/>
              </a:rPr>
              <a:t> magnitude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signal.</a:t>
            </a:r>
            <a:r>
              <a:rPr dirty="0" sz="1200">
                <a:latin typeface="Times New Roman"/>
                <a:cs typeface="Times New Roman"/>
              </a:rPr>
              <a:t> It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also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like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addition,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subtraction,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integration,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etc,.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egoe UI Symbol"/>
              <a:buChar char="⚫"/>
            </a:pPr>
            <a:endParaRPr sz="1400">
              <a:latin typeface="Times New Roman"/>
              <a:cs typeface="Times New Roman"/>
            </a:endParaRPr>
          </a:p>
          <a:p>
            <a:pPr marL="186690" marR="115570" indent="-174625">
              <a:lnSpc>
                <a:spcPct val="106700"/>
              </a:lnSpc>
              <a:buFont typeface="Segoe UI Symbol"/>
              <a:buChar char="⚫"/>
              <a:tabLst>
                <a:tab pos="1873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Transmitter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(Data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Transmission</a:t>
            </a:r>
            <a:r>
              <a:rPr dirty="0" sz="1200" spc="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element):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transmit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(ie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station).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egoe UI Symbol"/>
              <a:buChar char="⚫"/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egoe UI Symbol"/>
              <a:buChar char="⚫"/>
            </a:pPr>
            <a:endParaRPr sz="1400">
              <a:latin typeface="Times New Roman"/>
              <a:cs typeface="Times New Roman"/>
            </a:endParaRPr>
          </a:p>
          <a:p>
            <a:pPr algn="just" marL="187325" marR="175895" indent="-187325">
              <a:lnSpc>
                <a:spcPct val="108800"/>
              </a:lnSpc>
              <a:spcBef>
                <a:spcPts val="5"/>
              </a:spcBef>
              <a:buFont typeface="Segoe UI Symbol"/>
              <a:buChar char="⚫"/>
              <a:tabLst>
                <a:tab pos="1873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Processor </a:t>
            </a:r>
            <a:r>
              <a:rPr dirty="0" sz="1200" b="1">
                <a:latin typeface="Times New Roman"/>
                <a:cs typeface="Times New Roman"/>
              </a:rPr>
              <a:t>(Data </a:t>
            </a:r>
            <a:r>
              <a:rPr dirty="0" sz="1200" spc="-5" b="1">
                <a:latin typeface="Times New Roman"/>
                <a:cs typeface="Times New Roman"/>
              </a:rPr>
              <a:t>processing element):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element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modifies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data </a:t>
            </a:r>
            <a:r>
              <a:rPr dirty="0" sz="1200" spc="-5">
                <a:latin typeface="Times New Roman"/>
                <a:cs typeface="Times New Roman"/>
              </a:rPr>
              <a:t>before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displayed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finally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recorded.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Corrections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to 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compensate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scaling,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non-linearity,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error.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repeated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involve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addition,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subtraction,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multiplication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division.</a:t>
            </a:r>
            <a:r>
              <a:rPr dirty="0" sz="1200" spc="-5">
                <a:latin typeface="Times New Roman"/>
                <a:cs typeface="Times New Roman"/>
              </a:rPr>
              <a:t> Collect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information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regarding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average,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statistical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algorithmic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values.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data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29" y="304800"/>
            <a:ext cx="7139940" cy="9450070"/>
            <a:chOff x="328929" y="304800"/>
            <a:chExt cx="7139940" cy="9450070"/>
          </a:xfrm>
        </p:grpSpPr>
        <p:sp>
          <p:nvSpPr>
            <p:cNvPr id="3" name="object 3"/>
            <p:cNvSpPr/>
            <p:nvPr/>
          </p:nvSpPr>
          <p:spPr>
            <a:xfrm>
              <a:off x="643889" y="6354445"/>
              <a:ext cx="630555" cy="74295"/>
            </a:xfrm>
            <a:custGeom>
              <a:avLst/>
              <a:gdLst/>
              <a:ahLst/>
              <a:cxnLst/>
              <a:rect l="l" t="t" r="r" b="b"/>
              <a:pathLst>
                <a:path w="630555" h="74295">
                  <a:moveTo>
                    <a:pt x="621029" y="43814"/>
                  </a:moveTo>
                  <a:lnTo>
                    <a:pt x="556260" y="43814"/>
                  </a:lnTo>
                  <a:lnTo>
                    <a:pt x="554990" y="74294"/>
                  </a:lnTo>
                  <a:lnTo>
                    <a:pt x="621029" y="43814"/>
                  </a:lnTo>
                  <a:close/>
                </a:path>
                <a:path w="630555" h="74295">
                  <a:moveTo>
                    <a:pt x="0" y="14604"/>
                  </a:moveTo>
                  <a:lnTo>
                    <a:pt x="0" y="27304"/>
                  </a:lnTo>
                  <a:lnTo>
                    <a:pt x="556260" y="43179"/>
                  </a:lnTo>
                  <a:lnTo>
                    <a:pt x="556260" y="31114"/>
                  </a:lnTo>
                  <a:lnTo>
                    <a:pt x="0" y="14604"/>
                  </a:lnTo>
                  <a:close/>
                </a:path>
                <a:path w="630555" h="74295">
                  <a:moveTo>
                    <a:pt x="556260" y="31114"/>
                  </a:moveTo>
                  <a:lnTo>
                    <a:pt x="556260" y="43179"/>
                  </a:lnTo>
                  <a:lnTo>
                    <a:pt x="568960" y="43179"/>
                  </a:lnTo>
                  <a:lnTo>
                    <a:pt x="568960" y="31750"/>
                  </a:lnTo>
                  <a:lnTo>
                    <a:pt x="556260" y="31114"/>
                  </a:lnTo>
                  <a:close/>
                </a:path>
                <a:path w="630555" h="74295">
                  <a:moveTo>
                    <a:pt x="557529" y="0"/>
                  </a:moveTo>
                  <a:lnTo>
                    <a:pt x="556260" y="31114"/>
                  </a:lnTo>
                  <a:lnTo>
                    <a:pt x="568960" y="31750"/>
                  </a:lnTo>
                  <a:lnTo>
                    <a:pt x="568960" y="43179"/>
                  </a:lnTo>
                  <a:lnTo>
                    <a:pt x="621665" y="43179"/>
                  </a:lnTo>
                  <a:lnTo>
                    <a:pt x="630554" y="39369"/>
                  </a:lnTo>
                  <a:lnTo>
                    <a:pt x="5575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28929" y="6356984"/>
              <a:ext cx="946150" cy="408940"/>
            </a:xfrm>
            <a:custGeom>
              <a:avLst/>
              <a:gdLst/>
              <a:ahLst/>
              <a:cxnLst/>
              <a:rect l="l" t="t" r="r" b="b"/>
              <a:pathLst>
                <a:path w="946150" h="408940">
                  <a:moveTo>
                    <a:pt x="946150" y="0"/>
                  </a:moveTo>
                  <a:lnTo>
                    <a:pt x="0" y="0"/>
                  </a:lnTo>
                  <a:lnTo>
                    <a:pt x="0" y="408939"/>
                  </a:lnTo>
                  <a:lnTo>
                    <a:pt x="946150" y="408939"/>
                  </a:lnTo>
                  <a:lnTo>
                    <a:pt x="946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3064" y="304800"/>
              <a:ext cx="7075805" cy="9394190"/>
            </a:xfrm>
            <a:custGeom>
              <a:avLst/>
              <a:gdLst/>
              <a:ahLst/>
              <a:cxnLst/>
              <a:rect l="l" t="t" r="r" b="b"/>
              <a:pathLst>
                <a:path w="7075805" h="9394190">
                  <a:moveTo>
                    <a:pt x="7075805" y="0"/>
                  </a:moveTo>
                  <a:lnTo>
                    <a:pt x="0" y="0"/>
                  </a:lnTo>
                  <a:lnTo>
                    <a:pt x="0" y="9394190"/>
                  </a:lnTo>
                  <a:lnTo>
                    <a:pt x="38100" y="9394190"/>
                  </a:lnTo>
                  <a:lnTo>
                    <a:pt x="38100" y="38100"/>
                  </a:lnTo>
                  <a:lnTo>
                    <a:pt x="7075805" y="38100"/>
                  </a:lnTo>
                  <a:lnTo>
                    <a:pt x="7075805" y="0"/>
                  </a:lnTo>
                  <a:close/>
                </a:path>
                <a:path w="7075805" h="9394190">
                  <a:moveTo>
                    <a:pt x="805815" y="5938520"/>
                  </a:moveTo>
                  <a:lnTo>
                    <a:pt x="805815" y="5970270"/>
                  </a:lnTo>
                  <a:lnTo>
                    <a:pt x="247015" y="5970270"/>
                  </a:lnTo>
                  <a:lnTo>
                    <a:pt x="244475" y="5972810"/>
                  </a:lnTo>
                  <a:lnTo>
                    <a:pt x="244475" y="5980430"/>
                  </a:lnTo>
                  <a:lnTo>
                    <a:pt x="247015" y="5982970"/>
                  </a:lnTo>
                  <a:lnTo>
                    <a:pt x="805815" y="5982970"/>
                  </a:lnTo>
                  <a:lnTo>
                    <a:pt x="805815" y="6014720"/>
                  </a:lnTo>
                  <a:lnTo>
                    <a:pt x="882015" y="5976620"/>
                  </a:lnTo>
                  <a:lnTo>
                    <a:pt x="805815" y="5938520"/>
                  </a:lnTo>
                  <a:close/>
                </a:path>
                <a:path w="7075805" h="9394190">
                  <a:moveTo>
                    <a:pt x="7028814" y="46990"/>
                  </a:moveTo>
                  <a:lnTo>
                    <a:pt x="47625" y="46990"/>
                  </a:lnTo>
                  <a:lnTo>
                    <a:pt x="47625" y="56515"/>
                  </a:lnTo>
                  <a:lnTo>
                    <a:pt x="7028814" y="56515"/>
                  </a:lnTo>
                  <a:lnTo>
                    <a:pt x="7028814" y="46990"/>
                  </a:lnTo>
                  <a:close/>
                </a:path>
                <a:path w="7075805" h="9394190">
                  <a:moveTo>
                    <a:pt x="7075805" y="38100"/>
                  </a:moveTo>
                  <a:lnTo>
                    <a:pt x="7037705" y="38100"/>
                  </a:lnTo>
                  <a:lnTo>
                    <a:pt x="7037705" y="56515"/>
                  </a:lnTo>
                  <a:lnTo>
                    <a:pt x="7075805" y="56515"/>
                  </a:lnTo>
                  <a:lnTo>
                    <a:pt x="7075805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31164" y="360680"/>
              <a:ext cx="9525" cy="9337675"/>
            </a:xfrm>
            <a:custGeom>
              <a:avLst/>
              <a:gdLst/>
              <a:ahLst/>
              <a:cxnLst/>
              <a:rect l="l" t="t" r="r" b="b"/>
              <a:pathLst>
                <a:path w="9525" h="9337675">
                  <a:moveTo>
                    <a:pt x="9525" y="0"/>
                  </a:moveTo>
                  <a:lnTo>
                    <a:pt x="0" y="0"/>
                  </a:lnTo>
                  <a:lnTo>
                    <a:pt x="0" y="9337675"/>
                  </a:lnTo>
                  <a:lnTo>
                    <a:pt x="9525" y="93376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3065" y="360679"/>
              <a:ext cx="7075805" cy="9394190"/>
            </a:xfrm>
            <a:custGeom>
              <a:avLst/>
              <a:gdLst/>
              <a:ahLst/>
              <a:cxnLst/>
              <a:rect l="l" t="t" r="r" b="b"/>
              <a:pathLst>
                <a:path w="7075805" h="9394190">
                  <a:moveTo>
                    <a:pt x="7028815" y="9338310"/>
                  </a:moveTo>
                  <a:lnTo>
                    <a:pt x="56515" y="9338310"/>
                  </a:lnTo>
                  <a:lnTo>
                    <a:pt x="56515" y="0"/>
                  </a:lnTo>
                  <a:lnTo>
                    <a:pt x="47625" y="0"/>
                  </a:lnTo>
                  <a:lnTo>
                    <a:pt x="47625" y="9338310"/>
                  </a:lnTo>
                  <a:lnTo>
                    <a:pt x="47625" y="9347200"/>
                  </a:lnTo>
                  <a:lnTo>
                    <a:pt x="7028815" y="9347200"/>
                  </a:lnTo>
                  <a:lnTo>
                    <a:pt x="7028815" y="9338310"/>
                  </a:lnTo>
                  <a:close/>
                </a:path>
                <a:path w="7075805" h="9394190">
                  <a:moveTo>
                    <a:pt x="7028815" y="0"/>
                  </a:moveTo>
                  <a:lnTo>
                    <a:pt x="7019925" y="0"/>
                  </a:lnTo>
                  <a:lnTo>
                    <a:pt x="7019925" y="9337675"/>
                  </a:lnTo>
                  <a:lnTo>
                    <a:pt x="7028815" y="9337675"/>
                  </a:lnTo>
                  <a:lnTo>
                    <a:pt x="7028815" y="0"/>
                  </a:lnTo>
                  <a:close/>
                </a:path>
                <a:path w="7075805" h="9394190">
                  <a:moveTo>
                    <a:pt x="7075805" y="9356090"/>
                  </a:moveTo>
                  <a:lnTo>
                    <a:pt x="38100" y="9356090"/>
                  </a:lnTo>
                  <a:lnTo>
                    <a:pt x="38100" y="9338310"/>
                  </a:lnTo>
                  <a:lnTo>
                    <a:pt x="0" y="9338310"/>
                  </a:lnTo>
                  <a:lnTo>
                    <a:pt x="0" y="9356090"/>
                  </a:lnTo>
                  <a:lnTo>
                    <a:pt x="0" y="9394190"/>
                  </a:lnTo>
                  <a:lnTo>
                    <a:pt x="7075805" y="9394190"/>
                  </a:lnTo>
                  <a:lnTo>
                    <a:pt x="7075805" y="9356090"/>
                  </a:lnTo>
                  <a:close/>
                </a:path>
                <a:path w="7075805" h="9394190">
                  <a:moveTo>
                    <a:pt x="7075805" y="0"/>
                  </a:moveTo>
                  <a:lnTo>
                    <a:pt x="7037705" y="0"/>
                  </a:lnTo>
                  <a:lnTo>
                    <a:pt x="7037705" y="9355455"/>
                  </a:lnTo>
                  <a:lnTo>
                    <a:pt x="7075805" y="9355455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075740" y="837945"/>
            <a:ext cx="5739765" cy="3462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5910" marR="226060">
              <a:lnSpc>
                <a:spcPct val="1117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useful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(calculation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engine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efficiency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information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display.</a:t>
            </a:r>
            <a:endParaRPr sz="1200">
              <a:latin typeface="Times New Roman"/>
              <a:cs typeface="Times New Roman"/>
            </a:endParaRPr>
          </a:p>
          <a:p>
            <a:pPr marL="295910" marR="116839" indent="-229235">
              <a:lnSpc>
                <a:spcPct val="105200"/>
              </a:lnSpc>
              <a:spcBef>
                <a:spcPts val="114"/>
              </a:spcBef>
              <a:buFont typeface="Segoe UI Symbol"/>
              <a:buChar char="⚫"/>
              <a:tabLst>
                <a:tab pos="295910" algn="l"/>
                <a:tab pos="29654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Controller: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controller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parameter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monitored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within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limits.</a:t>
            </a:r>
            <a:endParaRPr sz="1200">
              <a:latin typeface="Times New Roman"/>
              <a:cs typeface="Times New Roman"/>
            </a:endParaRPr>
          </a:p>
          <a:p>
            <a:pPr marL="295910" marR="5080" indent="-229235">
              <a:lnSpc>
                <a:spcPct val="106700"/>
              </a:lnSpc>
              <a:spcBef>
                <a:spcPts val="50"/>
              </a:spcBef>
              <a:buFont typeface="Segoe UI Symbol"/>
              <a:buChar char="⚫"/>
              <a:tabLst>
                <a:tab pos="295910" algn="l"/>
                <a:tab pos="29654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Indicator: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specific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 marL="295910" marR="139065" indent="-229235">
              <a:lnSpc>
                <a:spcPct val="108300"/>
              </a:lnSpc>
              <a:spcBef>
                <a:spcPts val="45"/>
              </a:spcBef>
              <a:buFont typeface="Segoe UI Symbol"/>
              <a:buChar char="⚫"/>
              <a:tabLst>
                <a:tab pos="295910" algn="l"/>
                <a:tab pos="29654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Recorder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written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continuous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record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measurand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respect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1.10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STAGES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(PHASES)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GENERALIZED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MEASUREMENTSYSTEM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241300" marR="3937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most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fall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within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frame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work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phases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stages.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41300" marR="1774825">
              <a:lnSpc>
                <a:spcPct val="111700"/>
              </a:lnSpc>
              <a:tabLst>
                <a:tab pos="832485" algn="l"/>
              </a:tabLst>
            </a:pPr>
            <a:r>
              <a:rPr dirty="0" sz="1200" spc="-5">
                <a:latin typeface="Times New Roman"/>
                <a:cs typeface="Times New Roman"/>
              </a:rPr>
              <a:t>Stage-I	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detector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–transducer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stage) </a:t>
            </a:r>
            <a:r>
              <a:rPr dirty="0" sz="1200">
                <a:latin typeface="Times New Roman"/>
                <a:cs typeface="Times New Roman"/>
              </a:rPr>
              <a:t> Stage-II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intermediate stage (signal conditioning </a:t>
            </a:r>
            <a:r>
              <a:rPr dirty="0" sz="1200">
                <a:latin typeface="Times New Roman"/>
                <a:cs typeface="Times New Roman"/>
              </a:rPr>
              <a:t>stage).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Stage-III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 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terminating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stage: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524" y="6335014"/>
            <a:ext cx="65087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" b="1">
                <a:latin typeface="Calibri"/>
                <a:cs typeface="Calibri"/>
              </a:rPr>
              <a:t>I</a:t>
            </a:r>
            <a:r>
              <a:rPr dirty="0" sz="1000" spc="10" b="1">
                <a:latin typeface="Calibri"/>
                <a:cs typeface="Calibri"/>
              </a:rPr>
              <a:t>n</a:t>
            </a:r>
            <a:r>
              <a:rPr dirty="0" sz="1000" spc="-15" b="1">
                <a:latin typeface="Calibri"/>
                <a:cs typeface="Calibri"/>
              </a:rPr>
              <a:t>p</a:t>
            </a:r>
            <a:r>
              <a:rPr dirty="0" sz="1000" spc="10" b="1">
                <a:latin typeface="Calibri"/>
                <a:cs typeface="Calibri"/>
              </a:rPr>
              <a:t>u</a:t>
            </a:r>
            <a:r>
              <a:rPr dirty="0" sz="1000" b="1">
                <a:latin typeface="Calibri"/>
                <a:cs typeface="Calibri"/>
              </a:rPr>
              <a:t>t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S</a:t>
            </a:r>
            <a:r>
              <a:rPr dirty="0" sz="1000" spc="-10" b="1">
                <a:latin typeface="Calibri"/>
                <a:cs typeface="Calibri"/>
              </a:rPr>
              <a:t>i</a:t>
            </a:r>
            <a:r>
              <a:rPr dirty="0" sz="1000" spc="-25" b="1">
                <a:latin typeface="Calibri"/>
                <a:cs typeface="Calibri"/>
              </a:rPr>
              <a:t>g</a:t>
            </a:r>
            <a:r>
              <a:rPr dirty="0" sz="1000" spc="10" b="1">
                <a:latin typeface="Calibri"/>
                <a:cs typeface="Calibri"/>
              </a:rPr>
              <a:t>n</a:t>
            </a:r>
            <a:r>
              <a:rPr dirty="0" sz="1000" spc="5" b="1">
                <a:latin typeface="Calibri"/>
                <a:cs typeface="Calibri"/>
              </a:rPr>
              <a:t>a</a:t>
            </a:r>
            <a:r>
              <a:rPr dirty="0" sz="1000" b="1">
                <a:latin typeface="Calibri"/>
                <a:cs typeface="Calibri"/>
              </a:rPr>
              <a:t>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1816" y="6960234"/>
            <a:ext cx="5964555" cy="2251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17780">
              <a:lnSpc>
                <a:spcPct val="1117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Each</a:t>
            </a:r>
            <a:r>
              <a:rPr dirty="0" sz="1200">
                <a:latin typeface="Times New Roman"/>
                <a:cs typeface="Times New Roman"/>
              </a:rPr>
              <a:t> stage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distinct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components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definite</a:t>
            </a:r>
            <a:r>
              <a:rPr dirty="0" sz="1200">
                <a:latin typeface="Times New Roman"/>
                <a:cs typeface="Times New Roman"/>
              </a:rPr>
              <a:t> steps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  <a:p>
            <a:pPr algn="just" marL="50800" marR="48260" indent="30480">
              <a:lnSpc>
                <a:spcPct val="110000"/>
              </a:lnSpc>
            </a:pPr>
            <a:r>
              <a:rPr dirty="0" sz="1200" b="1">
                <a:latin typeface="Times New Roman"/>
                <a:cs typeface="Times New Roman"/>
              </a:rPr>
              <a:t>Stage-1: </a:t>
            </a:r>
            <a:r>
              <a:rPr dirty="0" sz="1200" spc="-5" b="1">
                <a:latin typeface="Times New Roman"/>
                <a:cs typeface="Times New Roman"/>
              </a:rPr>
              <a:t>A detector-transducer stage </a:t>
            </a:r>
            <a:r>
              <a:rPr dirty="0" sz="1200" b="1">
                <a:latin typeface="Times New Roman"/>
                <a:cs typeface="Times New Roman"/>
              </a:rPr>
              <a:t>or </a:t>
            </a:r>
            <a:r>
              <a:rPr dirty="0" sz="1200" spc="-5" b="1">
                <a:latin typeface="Times New Roman"/>
                <a:cs typeface="Times New Roman"/>
              </a:rPr>
              <a:t>sensor </a:t>
            </a:r>
            <a:r>
              <a:rPr dirty="0" sz="1200" b="1">
                <a:latin typeface="Times New Roman"/>
                <a:cs typeface="Times New Roman"/>
              </a:rPr>
              <a:t>stage: </a:t>
            </a:r>
            <a:r>
              <a:rPr dirty="0" sz="1200" spc="-5" b="1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he prime function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first </a:t>
            </a:r>
            <a:r>
              <a:rPr dirty="0" sz="1200">
                <a:latin typeface="Times New Roman"/>
                <a:cs typeface="Times New Roman"/>
              </a:rPr>
              <a:t>stage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detect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sense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measurand. </a:t>
            </a:r>
            <a:r>
              <a:rPr dirty="0" sz="1200" spc="-20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same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ideally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should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insensitive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every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possible </a:t>
            </a:r>
            <a:r>
              <a:rPr dirty="0" sz="1200" spc="-5">
                <a:latin typeface="Times New Roman"/>
                <a:cs typeface="Times New Roman"/>
              </a:rPr>
              <a:t>input. </a:t>
            </a:r>
            <a:r>
              <a:rPr dirty="0" sz="1200" spc="-1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detects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physical variable (input)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performs </a:t>
            </a:r>
            <a:r>
              <a:rPr dirty="0" sz="1200" spc="-10">
                <a:latin typeface="Times New Roman"/>
                <a:cs typeface="Times New Roman"/>
              </a:rPr>
              <a:t>either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transformation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form.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50800" marR="97790">
              <a:lnSpc>
                <a:spcPct val="110100"/>
              </a:lnSpc>
            </a:pPr>
            <a:r>
              <a:rPr dirty="0" sz="1200" b="1">
                <a:latin typeface="Times New Roman"/>
                <a:cs typeface="Times New Roman"/>
              </a:rPr>
              <a:t>Stage-2 : </a:t>
            </a:r>
            <a:r>
              <a:rPr dirty="0" sz="1200" spc="-5" b="1">
                <a:latin typeface="Times New Roman"/>
                <a:cs typeface="Times New Roman"/>
              </a:rPr>
              <a:t>An intermediate stage </a:t>
            </a:r>
            <a:r>
              <a:rPr dirty="0" sz="1200" b="1">
                <a:latin typeface="Times New Roman"/>
                <a:cs typeface="Times New Roman"/>
              </a:rPr>
              <a:t>(Signal conditioning </a:t>
            </a:r>
            <a:r>
              <a:rPr dirty="0" sz="1200" spc="-5" b="1">
                <a:latin typeface="Times New Roman"/>
                <a:cs typeface="Times New Roman"/>
              </a:rPr>
              <a:t>stage) </a:t>
            </a:r>
            <a:r>
              <a:rPr dirty="0" sz="1200" b="1">
                <a:latin typeface="Times New Roman"/>
                <a:cs typeface="Times New Roman"/>
              </a:rPr>
              <a:t>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purpose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second </a:t>
            </a:r>
            <a:r>
              <a:rPr dirty="0" sz="1200">
                <a:latin typeface="Times New Roman"/>
                <a:cs typeface="Times New Roman"/>
              </a:rPr>
              <a:t>stage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modify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information,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acceptable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third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terminating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stage.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addition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may </a:t>
            </a:r>
            <a:r>
              <a:rPr dirty="0" sz="1200" spc="5">
                <a:latin typeface="Times New Roman"/>
                <a:cs typeface="Times New Roman"/>
              </a:rPr>
              <a:t>perform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more </a:t>
            </a:r>
            <a:r>
              <a:rPr dirty="0" sz="1200" spc="-15">
                <a:latin typeface="Times New Roman"/>
                <a:cs typeface="Times New Roman"/>
              </a:rPr>
              <a:t>basic </a:t>
            </a:r>
            <a:r>
              <a:rPr dirty="0" sz="1200" spc="-5">
                <a:latin typeface="Times New Roman"/>
                <a:cs typeface="Times New Roman"/>
              </a:rPr>
              <a:t>operations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as selective </a:t>
            </a:r>
            <a:r>
              <a:rPr dirty="0" sz="1200" spc="-10">
                <a:latin typeface="Times New Roman"/>
                <a:cs typeface="Times New Roman"/>
              </a:rPr>
              <a:t>filtering, </a:t>
            </a:r>
            <a:r>
              <a:rPr dirty="0" sz="1200" spc="-5">
                <a:latin typeface="Times New Roman"/>
                <a:cs typeface="Times New Roman"/>
              </a:rPr>
              <a:t>integration,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differentiating,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telemetering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common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baseline="31250" sz="1200" spc="-7">
                <a:latin typeface="Times New Roman"/>
                <a:cs typeface="Times New Roman"/>
              </a:rPr>
              <a:t>nd</a:t>
            </a:r>
            <a:r>
              <a:rPr dirty="0" baseline="31250" sz="1200" spc="11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57929" y="5401309"/>
            <a:ext cx="76200" cy="495934"/>
          </a:xfrm>
          <a:custGeom>
            <a:avLst/>
            <a:gdLst/>
            <a:ahLst/>
            <a:cxnLst/>
            <a:rect l="l" t="t" r="r" b="b"/>
            <a:pathLst>
              <a:path w="76200" h="495935">
                <a:moveTo>
                  <a:pt x="31750" y="419735"/>
                </a:moveTo>
                <a:lnTo>
                  <a:pt x="0" y="421639"/>
                </a:lnTo>
                <a:lnTo>
                  <a:pt x="42545" y="495935"/>
                </a:lnTo>
                <a:lnTo>
                  <a:pt x="69850" y="432435"/>
                </a:lnTo>
                <a:lnTo>
                  <a:pt x="32385" y="432435"/>
                </a:lnTo>
                <a:lnTo>
                  <a:pt x="31750" y="419735"/>
                </a:lnTo>
                <a:close/>
              </a:path>
              <a:path w="76200" h="495935">
                <a:moveTo>
                  <a:pt x="44450" y="419100"/>
                </a:moveTo>
                <a:lnTo>
                  <a:pt x="31750" y="419735"/>
                </a:lnTo>
                <a:lnTo>
                  <a:pt x="32385" y="432435"/>
                </a:lnTo>
                <a:lnTo>
                  <a:pt x="45085" y="431800"/>
                </a:lnTo>
                <a:lnTo>
                  <a:pt x="44450" y="419100"/>
                </a:lnTo>
                <a:close/>
              </a:path>
              <a:path w="76200" h="495935">
                <a:moveTo>
                  <a:pt x="76200" y="417194"/>
                </a:moveTo>
                <a:lnTo>
                  <a:pt x="44450" y="419100"/>
                </a:lnTo>
                <a:lnTo>
                  <a:pt x="45085" y="431800"/>
                </a:lnTo>
                <a:lnTo>
                  <a:pt x="32385" y="432435"/>
                </a:lnTo>
                <a:lnTo>
                  <a:pt x="69850" y="432435"/>
                </a:lnTo>
                <a:lnTo>
                  <a:pt x="76200" y="417194"/>
                </a:lnTo>
                <a:close/>
              </a:path>
              <a:path w="76200" h="495935">
                <a:moveTo>
                  <a:pt x="20320" y="0"/>
                </a:moveTo>
                <a:lnTo>
                  <a:pt x="7620" y="635"/>
                </a:lnTo>
                <a:lnTo>
                  <a:pt x="31750" y="419735"/>
                </a:lnTo>
                <a:lnTo>
                  <a:pt x="44450" y="419100"/>
                </a:lnTo>
                <a:lnTo>
                  <a:pt x="20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75080" y="5969634"/>
            <a:ext cx="1186815" cy="69659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96520" marR="276860">
              <a:lnSpc>
                <a:spcPct val="119100"/>
              </a:lnSpc>
              <a:spcBef>
                <a:spcPts val="135"/>
              </a:spcBef>
            </a:pPr>
            <a:r>
              <a:rPr dirty="0" sz="1100">
                <a:latin typeface="Calibri"/>
                <a:cs typeface="Calibri"/>
              </a:rPr>
              <a:t>Bas</a:t>
            </a:r>
            <a:r>
              <a:rPr dirty="0" sz="1100" spc="5">
                <a:latin typeface="Calibri"/>
                <a:cs typeface="Calibri"/>
              </a:rPr>
              <a:t>i</a:t>
            </a:r>
            <a:r>
              <a:rPr dirty="0" sz="1100">
                <a:latin typeface="Calibri"/>
                <a:cs typeface="Calibri"/>
              </a:rPr>
              <a:t>c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</a:t>
            </a:r>
            <a:r>
              <a:rPr dirty="0" sz="1100">
                <a:latin typeface="Calibri"/>
                <a:cs typeface="Calibri"/>
              </a:rPr>
              <a:t>e</a:t>
            </a:r>
            <a:r>
              <a:rPr dirty="0" sz="1100" spc="-10">
                <a:latin typeface="Calibri"/>
                <a:cs typeface="Calibri"/>
              </a:rPr>
              <a:t>t</a:t>
            </a:r>
            <a:r>
              <a:rPr dirty="0" sz="1100">
                <a:latin typeface="Calibri"/>
                <a:cs typeface="Calibri"/>
              </a:rPr>
              <a:t>e</a:t>
            </a:r>
            <a:r>
              <a:rPr dirty="0" sz="1100" spc="-10">
                <a:latin typeface="Calibri"/>
                <a:cs typeface="Calibri"/>
              </a:rPr>
              <a:t>cto</a:t>
            </a:r>
            <a:r>
              <a:rPr dirty="0" sz="1100">
                <a:latin typeface="Calibri"/>
                <a:cs typeface="Calibri"/>
              </a:rPr>
              <a:t>r  </a:t>
            </a:r>
            <a:r>
              <a:rPr dirty="0" sz="1100" spc="-5">
                <a:latin typeface="Calibri"/>
                <a:cs typeface="Calibri"/>
              </a:rPr>
              <a:t>Transducer </a:t>
            </a:r>
            <a:r>
              <a:rPr dirty="0" sz="1100">
                <a:latin typeface="Calibri"/>
                <a:cs typeface="Calibri"/>
              </a:rPr>
              <a:t> Element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05200" y="5888990"/>
            <a:ext cx="1219200" cy="7143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21590" rIns="0" bIns="0" rtlCol="0" vert="horz">
            <a:spAutoFit/>
          </a:bodyPr>
          <a:lstStyle/>
          <a:p>
            <a:pPr marL="101600" marR="363220">
              <a:lnSpc>
                <a:spcPct val="117300"/>
              </a:lnSpc>
              <a:spcBef>
                <a:spcPts val="170"/>
              </a:spcBef>
            </a:pPr>
            <a:r>
              <a:rPr dirty="0" sz="1100" spc="5">
                <a:latin typeface="Calibri"/>
                <a:cs typeface="Calibri"/>
              </a:rPr>
              <a:t>I</a:t>
            </a:r>
            <a:r>
              <a:rPr dirty="0" sz="1100" spc="-5">
                <a:latin typeface="Calibri"/>
                <a:cs typeface="Calibri"/>
              </a:rPr>
              <a:t>n</a:t>
            </a:r>
            <a:r>
              <a:rPr dirty="0" sz="1100" spc="-10">
                <a:latin typeface="Calibri"/>
                <a:cs typeface="Calibri"/>
              </a:rPr>
              <a:t>t</a:t>
            </a:r>
            <a:r>
              <a:rPr dirty="0" sz="1100">
                <a:latin typeface="Calibri"/>
                <a:cs typeface="Calibri"/>
              </a:rPr>
              <a:t>er</a:t>
            </a:r>
            <a:r>
              <a:rPr dirty="0" sz="1100" spc="5">
                <a:latin typeface="Calibri"/>
                <a:cs typeface="Calibri"/>
              </a:rPr>
              <a:t>m</a:t>
            </a:r>
            <a:r>
              <a:rPr dirty="0" sz="1100">
                <a:latin typeface="Calibri"/>
                <a:cs typeface="Calibri"/>
              </a:rPr>
              <a:t>ed</a:t>
            </a:r>
            <a:r>
              <a:rPr dirty="0" sz="1100" spc="5">
                <a:latin typeface="Calibri"/>
                <a:cs typeface="Calibri"/>
              </a:rPr>
              <a:t>i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t</a:t>
            </a:r>
            <a:r>
              <a:rPr dirty="0" sz="1100">
                <a:latin typeface="Calibri"/>
                <a:cs typeface="Calibri"/>
              </a:rPr>
              <a:t>e  </a:t>
            </a:r>
            <a:r>
              <a:rPr dirty="0" sz="1100" spc="-5">
                <a:latin typeface="Calibri"/>
                <a:cs typeface="Calibri"/>
              </a:rPr>
              <a:t>modifying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systems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5459" y="5854700"/>
            <a:ext cx="1219200" cy="7143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24130" rIns="0" bIns="0" rtlCol="0" vert="horz">
            <a:spAutoFit/>
          </a:bodyPr>
          <a:lstStyle/>
          <a:p>
            <a:pPr marL="104139" marR="416559">
              <a:lnSpc>
                <a:spcPct val="114500"/>
              </a:lnSpc>
              <a:spcBef>
                <a:spcPts val="190"/>
              </a:spcBef>
            </a:pPr>
            <a:r>
              <a:rPr dirty="0" sz="1100" spc="-15">
                <a:latin typeface="Calibri"/>
                <a:cs typeface="Calibri"/>
              </a:rPr>
              <a:t>T</a:t>
            </a:r>
            <a:r>
              <a:rPr dirty="0" sz="1100">
                <a:latin typeface="Calibri"/>
                <a:cs typeface="Calibri"/>
              </a:rPr>
              <a:t>er</a:t>
            </a:r>
            <a:r>
              <a:rPr dirty="0" sz="1100" spc="5">
                <a:latin typeface="Calibri"/>
                <a:cs typeface="Calibri"/>
              </a:rPr>
              <a:t>mi</a:t>
            </a:r>
            <a:r>
              <a:rPr dirty="0" sz="1100" spc="-5">
                <a:latin typeface="Calibri"/>
                <a:cs typeface="Calibri"/>
              </a:rPr>
              <a:t>n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t</a:t>
            </a:r>
            <a:r>
              <a:rPr dirty="0" sz="1100" spc="5">
                <a:latin typeface="Calibri"/>
                <a:cs typeface="Calibri"/>
              </a:rPr>
              <a:t>i</a:t>
            </a:r>
            <a:r>
              <a:rPr dirty="0" sz="1100" spc="-5">
                <a:latin typeface="Calibri"/>
                <a:cs typeface="Calibri"/>
              </a:rPr>
              <a:t>n</a:t>
            </a:r>
            <a:r>
              <a:rPr dirty="0" sz="1100">
                <a:latin typeface="Calibri"/>
                <a:cs typeface="Calibri"/>
              </a:rPr>
              <a:t>g  </a:t>
            </a:r>
            <a:r>
              <a:rPr dirty="0" sz="1100" spc="-5">
                <a:latin typeface="Calibri"/>
                <a:cs typeface="Calibri"/>
              </a:rPr>
              <a:t>Device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6100" y="4963159"/>
            <a:ext cx="1266825" cy="43815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19050" rIns="0" bIns="0" rtlCol="0" vert="horz">
            <a:spAutoFit/>
          </a:bodyPr>
          <a:lstStyle/>
          <a:p>
            <a:pPr marL="97155" marR="272415">
              <a:lnSpc>
                <a:spcPct val="116399"/>
              </a:lnSpc>
              <a:spcBef>
                <a:spcPts val="150"/>
              </a:spcBef>
            </a:pPr>
            <a:r>
              <a:rPr dirty="0" sz="1100" spc="5">
                <a:latin typeface="Calibri"/>
                <a:cs typeface="Calibri"/>
              </a:rPr>
              <a:t>A</a:t>
            </a:r>
            <a:r>
              <a:rPr dirty="0" sz="1100" spc="-5">
                <a:latin typeface="Calibri"/>
                <a:cs typeface="Calibri"/>
              </a:rPr>
              <a:t>ux</a:t>
            </a:r>
            <a:r>
              <a:rPr dirty="0" sz="1100" spc="-15">
                <a:latin typeface="Calibri"/>
                <a:cs typeface="Calibri"/>
              </a:rPr>
              <a:t>i</a:t>
            </a:r>
            <a:r>
              <a:rPr dirty="0" sz="1100" spc="5">
                <a:latin typeface="Calibri"/>
                <a:cs typeface="Calibri"/>
              </a:rPr>
              <a:t>li</a:t>
            </a:r>
            <a:r>
              <a:rPr dirty="0" sz="1100">
                <a:latin typeface="Calibri"/>
                <a:cs typeface="Calibri"/>
              </a:rPr>
              <a:t>ary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</a:t>
            </a:r>
            <a:r>
              <a:rPr dirty="0" sz="1100" spc="-10">
                <a:latin typeface="Calibri"/>
                <a:cs typeface="Calibri"/>
              </a:rPr>
              <a:t>o</a:t>
            </a:r>
            <a:r>
              <a:rPr dirty="0" sz="1100">
                <a:latin typeface="Calibri"/>
                <a:cs typeface="Calibri"/>
              </a:rPr>
              <a:t>wer  </a:t>
            </a:r>
            <a:r>
              <a:rPr dirty="0" sz="1100" spc="-5">
                <a:latin typeface="Calibri"/>
                <a:cs typeface="Calibri"/>
              </a:rPr>
              <a:t>source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466975" y="6210300"/>
            <a:ext cx="3118485" cy="114300"/>
          </a:xfrm>
          <a:custGeom>
            <a:avLst/>
            <a:gdLst/>
            <a:ahLst/>
            <a:cxnLst/>
            <a:rect l="l" t="t" r="r" b="b"/>
            <a:pathLst>
              <a:path w="3118485" h="114300">
                <a:moveTo>
                  <a:pt x="1038225" y="76200"/>
                </a:moveTo>
                <a:lnTo>
                  <a:pt x="1025525" y="69850"/>
                </a:lnTo>
                <a:lnTo>
                  <a:pt x="962025" y="38100"/>
                </a:lnTo>
                <a:lnTo>
                  <a:pt x="962025" y="69850"/>
                </a:lnTo>
                <a:lnTo>
                  <a:pt x="0" y="69850"/>
                </a:lnTo>
                <a:lnTo>
                  <a:pt x="0" y="82550"/>
                </a:lnTo>
                <a:lnTo>
                  <a:pt x="962025" y="82550"/>
                </a:lnTo>
                <a:lnTo>
                  <a:pt x="962025" y="114300"/>
                </a:lnTo>
                <a:lnTo>
                  <a:pt x="1025525" y="82550"/>
                </a:lnTo>
                <a:lnTo>
                  <a:pt x="1038225" y="76200"/>
                </a:lnTo>
                <a:close/>
              </a:path>
              <a:path w="3118485" h="114300">
                <a:moveTo>
                  <a:pt x="3118485" y="38100"/>
                </a:moveTo>
                <a:lnTo>
                  <a:pt x="3105785" y="31750"/>
                </a:lnTo>
                <a:lnTo>
                  <a:pt x="3042285" y="0"/>
                </a:lnTo>
                <a:lnTo>
                  <a:pt x="3042285" y="31750"/>
                </a:lnTo>
                <a:lnTo>
                  <a:pt x="2253615" y="31750"/>
                </a:lnTo>
                <a:lnTo>
                  <a:pt x="2251075" y="34290"/>
                </a:lnTo>
                <a:lnTo>
                  <a:pt x="2251075" y="41910"/>
                </a:lnTo>
                <a:lnTo>
                  <a:pt x="2253615" y="44450"/>
                </a:lnTo>
                <a:lnTo>
                  <a:pt x="3042285" y="44450"/>
                </a:lnTo>
                <a:lnTo>
                  <a:pt x="3042285" y="76200"/>
                </a:lnTo>
                <a:lnTo>
                  <a:pt x="3105785" y="44450"/>
                </a:lnTo>
                <a:lnTo>
                  <a:pt x="3118485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916" y="840993"/>
            <a:ext cx="5882005" cy="186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8419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increase either amplitude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power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signal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both,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level required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drive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final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terminating </a:t>
            </a:r>
            <a:r>
              <a:rPr dirty="0" sz="1200">
                <a:latin typeface="Times New Roman"/>
                <a:cs typeface="Times New Roman"/>
              </a:rPr>
              <a:t>stage. </a:t>
            </a:r>
            <a:r>
              <a:rPr dirty="0" sz="1200" spc="-10">
                <a:latin typeface="Times New Roman"/>
                <a:cs typeface="Times New Roman"/>
              </a:rPr>
              <a:t>It </a:t>
            </a:r>
            <a:r>
              <a:rPr dirty="0" sz="1200" spc="-20">
                <a:latin typeface="Times New Roman"/>
                <a:cs typeface="Times New Roman"/>
              </a:rPr>
              <a:t>must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designed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proper matching characteristics </a:t>
            </a:r>
            <a:r>
              <a:rPr dirty="0" sz="1200">
                <a:latin typeface="Times New Roman"/>
                <a:cs typeface="Times New Roman"/>
              </a:rPr>
              <a:t>between </a:t>
            </a:r>
            <a:r>
              <a:rPr dirty="0" sz="1200" spc="-15">
                <a:latin typeface="Times New Roman"/>
                <a:cs typeface="Times New Roman"/>
              </a:rPr>
              <a:t>first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third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stages.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500"/>
              </a:lnSpc>
            </a:pPr>
            <a:r>
              <a:rPr dirty="0" sz="1200" b="1">
                <a:latin typeface="Times New Roman"/>
                <a:cs typeface="Times New Roman"/>
              </a:rPr>
              <a:t>Stage-3: A ﬁnal or </a:t>
            </a:r>
            <a:r>
              <a:rPr dirty="0" sz="1200" spc="-5" b="1">
                <a:latin typeface="Times New Roman"/>
                <a:cs typeface="Times New Roman"/>
              </a:rPr>
              <a:t>terminating stage: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stage </a:t>
            </a:r>
            <a:r>
              <a:rPr dirty="0" sz="1200" spc="-5">
                <a:latin typeface="Times New Roman"/>
                <a:cs typeface="Times New Roman"/>
              </a:rPr>
              <a:t>provides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information sought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form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comprehensible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human senses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5">
                <a:latin typeface="Times New Roman"/>
                <a:cs typeface="Times New Roman"/>
              </a:rPr>
              <a:t>controller.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output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presented as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form.</a:t>
            </a:r>
            <a:r>
              <a:rPr dirty="0" sz="1200" spc="-5">
                <a:latin typeface="Times New Roman"/>
                <a:cs typeface="Times New Roman"/>
              </a:rPr>
              <a:t> 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>
                <a:latin typeface="Times New Roman"/>
                <a:cs typeface="Times New Roman"/>
              </a:rPr>
              <a:t> such</a:t>
            </a:r>
            <a:r>
              <a:rPr dirty="0" sz="1200" spc="5">
                <a:latin typeface="Times New Roman"/>
                <a:cs typeface="Times New Roman"/>
              </a:rPr>
              <a:t> 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indicating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hand, </a:t>
            </a:r>
            <a:r>
              <a:rPr dirty="0" sz="1200" spc="-5">
                <a:latin typeface="Times New Roman"/>
                <a:cs typeface="Times New Roman"/>
              </a:rPr>
              <a:t> displacement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oscilloscope </a:t>
            </a:r>
            <a:r>
              <a:rPr dirty="0" sz="1200" spc="5">
                <a:latin typeface="Times New Roman"/>
                <a:cs typeface="Times New Roman"/>
              </a:rPr>
              <a:t>trace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oscillograph light beam </a:t>
            </a:r>
            <a:r>
              <a:rPr dirty="0" sz="1200">
                <a:latin typeface="Times New Roman"/>
                <a:cs typeface="Times New Roman"/>
              </a:rPr>
              <a:t>/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digital </a:t>
            </a:r>
            <a:r>
              <a:rPr dirty="0" sz="1200">
                <a:latin typeface="Times New Roman"/>
                <a:cs typeface="Times New Roman"/>
              </a:rPr>
              <a:t>form </a:t>
            </a:r>
            <a:r>
              <a:rPr dirty="0" sz="1200" spc="-5">
                <a:latin typeface="Times New Roman"/>
                <a:cs typeface="Times New Roman"/>
              </a:rPr>
              <a:t>as presented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counter,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digital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meters</a:t>
            </a:r>
            <a:r>
              <a:rPr dirty="0" sz="1200">
                <a:latin typeface="Times New Roman"/>
                <a:cs typeface="Times New Roman"/>
              </a:rPr>
              <a:t> (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volt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automobile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odometer)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digital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analog.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9916" y="3676650"/>
            <a:ext cx="1091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Input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(Pressure)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9916" y="4640071"/>
            <a:ext cx="597535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843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Fig: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Block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diagram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tire</a:t>
            </a:r>
            <a:r>
              <a:rPr dirty="0" sz="1200" b="1">
                <a:latin typeface="Times New Roman"/>
                <a:cs typeface="Times New Roman"/>
              </a:rPr>
              <a:t> gauge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functions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3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example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spring </a:t>
            </a:r>
            <a:r>
              <a:rPr dirty="0" sz="1200" spc="-5">
                <a:latin typeface="Times New Roman"/>
                <a:cs typeface="Times New Roman"/>
              </a:rPr>
              <a:t>serves as </a:t>
            </a:r>
            <a:r>
              <a:rPr dirty="0" sz="1200">
                <a:latin typeface="Times New Roman"/>
                <a:cs typeface="Times New Roman"/>
              </a:rPr>
              <a:t>secondary transducer. </a:t>
            </a:r>
            <a:r>
              <a:rPr dirty="0" sz="1200" spc="-10">
                <a:latin typeface="Times New Roman"/>
                <a:cs typeface="Times New Roman"/>
              </a:rPr>
              <a:t>It 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cylinder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piston, 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spring resisting </a:t>
            </a:r>
            <a:r>
              <a:rPr dirty="0" sz="1200">
                <a:latin typeface="Times New Roman"/>
                <a:cs typeface="Times New Roman"/>
              </a:rPr>
              <a:t>piston </a:t>
            </a:r>
            <a:r>
              <a:rPr dirty="0" sz="1200" spc="-10">
                <a:latin typeface="Times New Roman"/>
                <a:cs typeface="Times New Roman"/>
              </a:rPr>
              <a:t>movement, and </a:t>
            </a:r>
            <a:r>
              <a:rPr dirty="0" sz="1200">
                <a:latin typeface="Times New Roman"/>
                <a:cs typeface="Times New Roman"/>
              </a:rPr>
              <a:t>stem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scale divisions.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air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10">
                <a:latin typeface="Times New Roman"/>
                <a:cs typeface="Times New Roman"/>
              </a:rPr>
              <a:t>bears </a:t>
            </a:r>
            <a:r>
              <a:rPr dirty="0" sz="1200" spc="-5">
                <a:latin typeface="Times New Roman"/>
                <a:cs typeface="Times New Roman"/>
              </a:rPr>
              <a:t>against 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5">
                <a:latin typeface="Times New Roman"/>
                <a:cs typeface="Times New Roman"/>
              </a:rPr>
              <a:t>piston,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resulting</a:t>
            </a:r>
            <a:r>
              <a:rPr dirty="0" sz="1200" spc="-5">
                <a:latin typeface="Times New Roman"/>
                <a:cs typeface="Times New Roman"/>
              </a:rPr>
              <a:t> force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compresses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spring</a:t>
            </a:r>
            <a:r>
              <a:rPr dirty="0" sz="1200" spc="-5">
                <a:latin typeface="Times New Roman"/>
                <a:cs typeface="Times New Roman"/>
              </a:rPr>
              <a:t> until spring</a:t>
            </a:r>
            <a:r>
              <a:rPr dirty="0" sz="1200">
                <a:latin typeface="Times New Roman"/>
                <a:cs typeface="Times New Roman"/>
              </a:rPr>
              <a:t> &amp;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forces balance.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calibrated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-5">
                <a:latin typeface="Times New Roman"/>
                <a:cs typeface="Times New Roman"/>
              </a:rPr>
              <a:t>which remains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place </a:t>
            </a:r>
            <a:r>
              <a:rPr dirty="0" sz="1200" spc="-5">
                <a:latin typeface="Times New Roman"/>
                <a:cs typeface="Times New Roman"/>
              </a:rPr>
              <a:t>after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spring </a:t>
            </a:r>
            <a:r>
              <a:rPr dirty="0" sz="1200">
                <a:latin typeface="Times New Roman"/>
                <a:cs typeface="Times New Roman"/>
              </a:rPr>
              <a:t>returns the piston </a:t>
            </a:r>
            <a:r>
              <a:rPr dirty="0" sz="1200" spc="-5">
                <a:latin typeface="Times New Roman"/>
                <a:cs typeface="Times New Roman"/>
              </a:rPr>
              <a:t>indicates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piston-cylinder combination constitutes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force </a:t>
            </a:r>
            <a:r>
              <a:rPr dirty="0" sz="1200" spc="-10">
                <a:latin typeface="Times New Roman"/>
                <a:cs typeface="Times New Roman"/>
              </a:rPr>
              <a:t>summing </a:t>
            </a:r>
            <a:r>
              <a:rPr dirty="0" sz="1200">
                <a:latin typeface="Times New Roman"/>
                <a:cs typeface="Times New Roman"/>
              </a:rPr>
              <a:t>apparatus,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transducing </a:t>
            </a:r>
            <a:r>
              <a:rPr dirty="0" sz="1200">
                <a:latin typeface="Times New Roman"/>
                <a:cs typeface="Times New Roman"/>
              </a:rPr>
              <a:t>pressure to </a:t>
            </a:r>
            <a:r>
              <a:rPr dirty="0" sz="1200" spc="-5">
                <a:latin typeface="Times New Roman"/>
                <a:cs typeface="Times New Roman"/>
              </a:rPr>
              <a:t>force.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secondary </a:t>
            </a:r>
            <a:r>
              <a:rPr dirty="0" sz="1200">
                <a:latin typeface="Times New Roman"/>
                <a:cs typeface="Times New Roman"/>
              </a:rPr>
              <a:t>transducer, the </a:t>
            </a:r>
            <a:r>
              <a:rPr dirty="0" sz="1200" spc="-5">
                <a:latin typeface="Times New Roman"/>
                <a:cs typeface="Times New Roman"/>
              </a:rPr>
              <a:t>spring </a:t>
            </a:r>
            <a:r>
              <a:rPr dirty="0" sz="1200">
                <a:latin typeface="Times New Roman"/>
                <a:cs typeface="Times New Roman"/>
              </a:rPr>
              <a:t>converts the </a:t>
            </a:r>
            <a:r>
              <a:rPr dirty="0" sz="1200" spc="-5">
                <a:latin typeface="Times New Roman"/>
                <a:cs typeface="Times New Roman"/>
              </a:rPr>
              <a:t>force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 Finally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transduced input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transferred without </a:t>
            </a:r>
            <a:r>
              <a:rPr dirty="0" sz="1200" spc="-10">
                <a:latin typeface="Times New Roman"/>
                <a:cs typeface="Times New Roman"/>
              </a:rPr>
              <a:t>signal </a:t>
            </a:r>
            <a:r>
              <a:rPr dirty="0" sz="1200" spc="-5">
                <a:latin typeface="Times New Roman"/>
                <a:cs typeface="Times New Roman"/>
              </a:rPr>
              <a:t>conditioning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scale </a:t>
            </a:r>
            <a:r>
              <a:rPr dirty="0" sz="1200">
                <a:latin typeface="Times New Roman"/>
                <a:cs typeface="Times New Roman"/>
              </a:rPr>
              <a:t> &amp;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index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readout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4254" y="3208020"/>
            <a:ext cx="1175385" cy="9734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5719" rIns="0" bIns="0" rtlCol="0" vert="horz">
            <a:spAutoFit/>
          </a:bodyPr>
          <a:lstStyle/>
          <a:p>
            <a:pPr marL="100330">
              <a:lnSpc>
                <a:spcPct val="100000"/>
              </a:lnSpc>
              <a:spcBef>
                <a:spcPts val="359"/>
              </a:spcBef>
            </a:pPr>
            <a:r>
              <a:rPr dirty="0" sz="1100">
                <a:latin typeface="Calibri"/>
                <a:cs typeface="Calibri"/>
              </a:rPr>
              <a:t>Read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out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(scale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Calibri"/>
              <a:cs typeface="Calibri"/>
            </a:endParaRPr>
          </a:p>
          <a:p>
            <a:pPr marL="10033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&amp;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index)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497201" y="3091561"/>
          <a:ext cx="2768600" cy="1360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7475"/>
                <a:gridCol w="1362710"/>
              </a:tblGrid>
              <a:tr h="280415">
                <a:tc gridSpan="2"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an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du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95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67181">
                <a:tc>
                  <a:txBody>
                    <a:bodyPr/>
                    <a:lstStyle/>
                    <a:p>
                      <a:pPr marL="310515" marR="372110">
                        <a:lnSpc>
                          <a:spcPct val="101899"/>
                        </a:lnSpc>
                        <a:spcBef>
                          <a:spcPts val="50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Piston/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cylinder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100" spc="10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to 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Force)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 marR="5353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Spring 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Fo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rc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100" spc="-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to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31051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Displacement)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95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1447800" y="3584574"/>
            <a:ext cx="4656455" cy="114935"/>
          </a:xfrm>
          <a:custGeom>
            <a:avLst/>
            <a:gdLst/>
            <a:ahLst/>
            <a:cxnLst/>
            <a:rect l="l" t="t" r="r" b="b"/>
            <a:pathLst>
              <a:path w="4656455" h="114935">
                <a:moveTo>
                  <a:pt x="1047750" y="36830"/>
                </a:moveTo>
                <a:lnTo>
                  <a:pt x="1036955" y="31750"/>
                </a:lnTo>
                <a:lnTo>
                  <a:pt x="970915" y="0"/>
                </a:lnTo>
                <a:lnTo>
                  <a:pt x="971550" y="31750"/>
                </a:lnTo>
                <a:lnTo>
                  <a:pt x="0" y="49530"/>
                </a:lnTo>
                <a:lnTo>
                  <a:pt x="0" y="62230"/>
                </a:lnTo>
                <a:lnTo>
                  <a:pt x="971550" y="44450"/>
                </a:lnTo>
                <a:lnTo>
                  <a:pt x="971550" y="49530"/>
                </a:lnTo>
                <a:lnTo>
                  <a:pt x="972185" y="76200"/>
                </a:lnTo>
                <a:lnTo>
                  <a:pt x="1033145" y="44450"/>
                </a:lnTo>
                <a:lnTo>
                  <a:pt x="1047750" y="36830"/>
                </a:lnTo>
                <a:close/>
              </a:path>
              <a:path w="4656455" h="114935">
                <a:moveTo>
                  <a:pt x="4656455" y="76835"/>
                </a:moveTo>
                <a:lnTo>
                  <a:pt x="4643755" y="70485"/>
                </a:lnTo>
                <a:lnTo>
                  <a:pt x="4580255" y="38735"/>
                </a:lnTo>
                <a:lnTo>
                  <a:pt x="4580255" y="70485"/>
                </a:lnTo>
                <a:lnTo>
                  <a:pt x="3820160" y="70485"/>
                </a:lnTo>
                <a:lnTo>
                  <a:pt x="3817620" y="73025"/>
                </a:lnTo>
                <a:lnTo>
                  <a:pt x="3817620" y="80010"/>
                </a:lnTo>
                <a:lnTo>
                  <a:pt x="3820160" y="83185"/>
                </a:lnTo>
                <a:lnTo>
                  <a:pt x="4580255" y="83185"/>
                </a:lnTo>
                <a:lnTo>
                  <a:pt x="4580255" y="114935"/>
                </a:lnTo>
                <a:lnTo>
                  <a:pt x="4643755" y="83185"/>
                </a:lnTo>
                <a:lnTo>
                  <a:pt x="4656455" y="768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0700" y="186372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686425" y="186372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15364" y="3798570"/>
            <a:ext cx="0" cy="853440"/>
          </a:xfrm>
          <a:custGeom>
            <a:avLst/>
            <a:gdLst/>
            <a:ahLst/>
            <a:cxnLst/>
            <a:rect l="l" t="t" r="r" b="b"/>
            <a:pathLst>
              <a:path w="0" h="853439">
                <a:moveTo>
                  <a:pt x="0" y="0"/>
                </a:moveTo>
                <a:lnTo>
                  <a:pt x="0" y="213359"/>
                </a:lnTo>
              </a:path>
              <a:path w="0" h="853439">
                <a:moveTo>
                  <a:pt x="0" y="213359"/>
                </a:moveTo>
                <a:lnTo>
                  <a:pt x="0" y="426719"/>
                </a:lnTo>
              </a:path>
              <a:path w="0" h="853439">
                <a:moveTo>
                  <a:pt x="0" y="426719"/>
                </a:moveTo>
                <a:lnTo>
                  <a:pt x="0" y="640079"/>
                </a:lnTo>
              </a:path>
              <a:path w="0" h="853439">
                <a:moveTo>
                  <a:pt x="0" y="640079"/>
                </a:moveTo>
                <a:lnTo>
                  <a:pt x="0" y="853439"/>
                </a:lnTo>
              </a:path>
            </a:pathLst>
          </a:custGeom>
          <a:ln w="18288">
            <a:solidFill>
              <a:srgbClr val="799FC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500629" y="3798570"/>
            <a:ext cx="0" cy="683895"/>
          </a:xfrm>
          <a:custGeom>
            <a:avLst/>
            <a:gdLst/>
            <a:ahLst/>
            <a:cxnLst/>
            <a:rect l="l" t="t" r="r" b="b"/>
            <a:pathLst>
              <a:path w="0" h="683895">
                <a:moveTo>
                  <a:pt x="0" y="0"/>
                </a:moveTo>
                <a:lnTo>
                  <a:pt x="0" y="342264"/>
                </a:lnTo>
              </a:path>
              <a:path w="0" h="683895">
                <a:moveTo>
                  <a:pt x="0" y="342264"/>
                </a:moveTo>
                <a:lnTo>
                  <a:pt x="0" y="683894"/>
                </a:lnTo>
              </a:path>
            </a:pathLst>
          </a:custGeom>
          <a:ln w="18288">
            <a:solidFill>
              <a:srgbClr val="799FC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224145" y="3630295"/>
            <a:ext cx="0" cy="643255"/>
          </a:xfrm>
          <a:custGeom>
            <a:avLst/>
            <a:gdLst/>
            <a:ahLst/>
            <a:cxnLst/>
            <a:rect l="l" t="t" r="r" b="b"/>
            <a:pathLst>
              <a:path w="0" h="643254">
                <a:moveTo>
                  <a:pt x="0" y="0"/>
                </a:moveTo>
                <a:lnTo>
                  <a:pt x="0" y="213994"/>
                </a:lnTo>
              </a:path>
              <a:path w="0" h="643254">
                <a:moveTo>
                  <a:pt x="0" y="213994"/>
                </a:moveTo>
                <a:lnTo>
                  <a:pt x="0" y="429894"/>
                </a:lnTo>
              </a:path>
              <a:path w="0" h="643254">
                <a:moveTo>
                  <a:pt x="0" y="429894"/>
                </a:moveTo>
                <a:lnTo>
                  <a:pt x="0" y="643254"/>
                </a:lnTo>
              </a:path>
            </a:pathLst>
          </a:custGeom>
          <a:ln w="18288">
            <a:solidFill>
              <a:srgbClr val="799FC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21100" y="3843020"/>
            <a:ext cx="0" cy="640080"/>
          </a:xfrm>
          <a:custGeom>
            <a:avLst/>
            <a:gdLst/>
            <a:ahLst/>
            <a:cxnLst/>
            <a:rect l="l" t="t" r="r" b="b"/>
            <a:pathLst>
              <a:path w="0" h="640079">
                <a:moveTo>
                  <a:pt x="0" y="0"/>
                </a:moveTo>
                <a:lnTo>
                  <a:pt x="0" y="213359"/>
                </a:lnTo>
              </a:path>
              <a:path w="0" h="640079">
                <a:moveTo>
                  <a:pt x="0" y="213359"/>
                </a:moveTo>
                <a:lnTo>
                  <a:pt x="0" y="426719"/>
                </a:lnTo>
              </a:path>
              <a:path w="0" h="640079">
                <a:moveTo>
                  <a:pt x="0" y="426719"/>
                </a:moveTo>
                <a:lnTo>
                  <a:pt x="0" y="640079"/>
                </a:lnTo>
              </a:path>
            </a:pathLst>
          </a:custGeom>
          <a:ln w="18288">
            <a:solidFill>
              <a:srgbClr val="799FCD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2153920" y="2611754"/>
            <a:ext cx="1128395" cy="685165"/>
            <a:chOff x="2153920" y="2611754"/>
            <a:chExt cx="1128395" cy="685165"/>
          </a:xfrm>
        </p:grpSpPr>
        <p:sp>
          <p:nvSpPr>
            <p:cNvPr id="9" name="object 9"/>
            <p:cNvSpPr/>
            <p:nvPr/>
          </p:nvSpPr>
          <p:spPr>
            <a:xfrm>
              <a:off x="3000375" y="2823844"/>
              <a:ext cx="281940" cy="76200"/>
            </a:xfrm>
            <a:custGeom>
              <a:avLst/>
              <a:gdLst/>
              <a:ahLst/>
              <a:cxnLst/>
              <a:rect l="l" t="t" r="r" b="b"/>
              <a:pathLst>
                <a:path w="281939" h="76200">
                  <a:moveTo>
                    <a:pt x="205739" y="0"/>
                  </a:moveTo>
                  <a:lnTo>
                    <a:pt x="205739" y="76200"/>
                  </a:lnTo>
                  <a:lnTo>
                    <a:pt x="269239" y="44450"/>
                  </a:lnTo>
                  <a:lnTo>
                    <a:pt x="222250" y="44450"/>
                  </a:lnTo>
                  <a:lnTo>
                    <a:pt x="224789" y="41909"/>
                  </a:lnTo>
                  <a:lnTo>
                    <a:pt x="224789" y="34289"/>
                  </a:lnTo>
                  <a:lnTo>
                    <a:pt x="222250" y="31750"/>
                  </a:lnTo>
                  <a:lnTo>
                    <a:pt x="269239" y="31750"/>
                  </a:lnTo>
                  <a:lnTo>
                    <a:pt x="205739" y="0"/>
                  </a:lnTo>
                  <a:close/>
                </a:path>
                <a:path w="281939" h="76200">
                  <a:moveTo>
                    <a:pt x="205739" y="31750"/>
                  </a:moveTo>
                  <a:lnTo>
                    <a:pt x="2539" y="31750"/>
                  </a:lnTo>
                  <a:lnTo>
                    <a:pt x="0" y="34289"/>
                  </a:lnTo>
                  <a:lnTo>
                    <a:pt x="0" y="41909"/>
                  </a:lnTo>
                  <a:lnTo>
                    <a:pt x="2539" y="44450"/>
                  </a:lnTo>
                  <a:lnTo>
                    <a:pt x="205739" y="44450"/>
                  </a:lnTo>
                  <a:lnTo>
                    <a:pt x="205739" y="31750"/>
                  </a:lnTo>
                  <a:close/>
                </a:path>
                <a:path w="281939" h="76200">
                  <a:moveTo>
                    <a:pt x="269239" y="31750"/>
                  </a:moveTo>
                  <a:lnTo>
                    <a:pt x="222250" y="31750"/>
                  </a:lnTo>
                  <a:lnTo>
                    <a:pt x="224789" y="34289"/>
                  </a:lnTo>
                  <a:lnTo>
                    <a:pt x="224789" y="41909"/>
                  </a:lnTo>
                  <a:lnTo>
                    <a:pt x="222250" y="44450"/>
                  </a:lnTo>
                  <a:lnTo>
                    <a:pt x="269239" y="44450"/>
                  </a:lnTo>
                  <a:lnTo>
                    <a:pt x="281939" y="38100"/>
                  </a:lnTo>
                  <a:lnTo>
                    <a:pt x="269239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52700" y="2611754"/>
              <a:ext cx="520700" cy="461645"/>
            </a:xfrm>
            <a:custGeom>
              <a:avLst/>
              <a:gdLst/>
              <a:ahLst/>
              <a:cxnLst/>
              <a:rect l="l" t="t" r="r" b="b"/>
              <a:pathLst>
                <a:path w="520700" h="461644">
                  <a:moveTo>
                    <a:pt x="520700" y="0"/>
                  </a:moveTo>
                  <a:lnTo>
                    <a:pt x="0" y="0"/>
                  </a:lnTo>
                  <a:lnTo>
                    <a:pt x="0" y="461645"/>
                  </a:lnTo>
                  <a:lnTo>
                    <a:pt x="520700" y="461645"/>
                  </a:lnTo>
                  <a:lnTo>
                    <a:pt x="520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53920" y="2823844"/>
              <a:ext cx="1036955" cy="473075"/>
            </a:xfrm>
            <a:custGeom>
              <a:avLst/>
              <a:gdLst/>
              <a:ahLst/>
              <a:cxnLst/>
              <a:rect l="l" t="t" r="r" b="b"/>
              <a:pathLst>
                <a:path w="1036955" h="473075">
                  <a:moveTo>
                    <a:pt x="223111" y="101600"/>
                  </a:moveTo>
                  <a:lnTo>
                    <a:pt x="184785" y="101600"/>
                  </a:lnTo>
                  <a:lnTo>
                    <a:pt x="185356" y="113029"/>
                  </a:lnTo>
                  <a:lnTo>
                    <a:pt x="185455" y="115570"/>
                  </a:lnTo>
                  <a:lnTo>
                    <a:pt x="192405" y="362584"/>
                  </a:lnTo>
                  <a:lnTo>
                    <a:pt x="192405" y="366395"/>
                  </a:lnTo>
                  <a:lnTo>
                    <a:pt x="195580" y="368934"/>
                  </a:lnTo>
                  <a:lnTo>
                    <a:pt x="202565" y="368934"/>
                  </a:lnTo>
                  <a:lnTo>
                    <a:pt x="205105" y="365759"/>
                  </a:lnTo>
                  <a:lnTo>
                    <a:pt x="205105" y="362584"/>
                  </a:lnTo>
                  <a:lnTo>
                    <a:pt x="198119" y="114300"/>
                  </a:lnTo>
                  <a:lnTo>
                    <a:pt x="229235" y="113029"/>
                  </a:lnTo>
                  <a:lnTo>
                    <a:pt x="223111" y="101600"/>
                  </a:lnTo>
                  <a:close/>
                </a:path>
                <a:path w="1036955" h="473075">
                  <a:moveTo>
                    <a:pt x="192405" y="44450"/>
                  </a:moveTo>
                  <a:lnTo>
                    <a:pt x="186055" y="44450"/>
                  </a:lnTo>
                  <a:lnTo>
                    <a:pt x="153669" y="115570"/>
                  </a:lnTo>
                  <a:lnTo>
                    <a:pt x="185419" y="114300"/>
                  </a:lnTo>
                  <a:lnTo>
                    <a:pt x="184785" y="101600"/>
                  </a:lnTo>
                  <a:lnTo>
                    <a:pt x="223111" y="101600"/>
                  </a:lnTo>
                  <a:lnTo>
                    <a:pt x="192405" y="44450"/>
                  </a:lnTo>
                  <a:close/>
                </a:path>
                <a:path w="1036955" h="473075">
                  <a:moveTo>
                    <a:pt x="322580" y="0"/>
                  </a:moveTo>
                  <a:lnTo>
                    <a:pt x="322580" y="31750"/>
                  </a:lnTo>
                  <a:lnTo>
                    <a:pt x="2540" y="31750"/>
                  </a:lnTo>
                  <a:lnTo>
                    <a:pt x="0" y="34289"/>
                  </a:lnTo>
                  <a:lnTo>
                    <a:pt x="0" y="41909"/>
                  </a:lnTo>
                  <a:lnTo>
                    <a:pt x="2540" y="44450"/>
                  </a:lnTo>
                  <a:lnTo>
                    <a:pt x="322580" y="44450"/>
                  </a:lnTo>
                  <a:lnTo>
                    <a:pt x="322580" y="76200"/>
                  </a:lnTo>
                  <a:lnTo>
                    <a:pt x="398780" y="38100"/>
                  </a:lnTo>
                  <a:lnTo>
                    <a:pt x="322580" y="0"/>
                  </a:lnTo>
                  <a:close/>
                </a:path>
                <a:path w="1036955" h="473075">
                  <a:moveTo>
                    <a:pt x="1005205" y="114300"/>
                  </a:moveTo>
                  <a:lnTo>
                    <a:pt x="992505" y="114300"/>
                  </a:lnTo>
                  <a:lnTo>
                    <a:pt x="992505" y="470534"/>
                  </a:lnTo>
                  <a:lnTo>
                    <a:pt x="995044" y="473075"/>
                  </a:lnTo>
                  <a:lnTo>
                    <a:pt x="1002665" y="473075"/>
                  </a:lnTo>
                  <a:lnTo>
                    <a:pt x="1005205" y="470534"/>
                  </a:lnTo>
                  <a:lnTo>
                    <a:pt x="1005205" y="114300"/>
                  </a:lnTo>
                  <a:close/>
                </a:path>
                <a:path w="1036955" h="473075">
                  <a:moveTo>
                    <a:pt x="998855" y="38100"/>
                  </a:moveTo>
                  <a:lnTo>
                    <a:pt x="960755" y="114300"/>
                  </a:lnTo>
                  <a:lnTo>
                    <a:pt x="1036955" y="114300"/>
                  </a:lnTo>
                  <a:lnTo>
                    <a:pt x="998855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90294" y="2642870"/>
            <a:ext cx="1073785" cy="44386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588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440"/>
              </a:spcBef>
            </a:pPr>
            <a:r>
              <a:rPr dirty="0" sz="1100" spc="-5">
                <a:latin typeface="Calibri"/>
                <a:cs typeface="Calibri"/>
              </a:rPr>
              <a:t>Accelerometer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52700" y="2611754"/>
            <a:ext cx="520700" cy="4616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7625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375"/>
              </a:spcBef>
            </a:pPr>
            <a:r>
              <a:rPr dirty="0" sz="1100">
                <a:latin typeface="Calibri"/>
                <a:cs typeface="Calibri"/>
              </a:rPr>
              <a:t>Filter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5294630" y="2479040"/>
                </a:moveTo>
                <a:lnTo>
                  <a:pt x="5288915" y="2470150"/>
                </a:lnTo>
                <a:lnTo>
                  <a:pt x="5259705" y="2425065"/>
                </a:lnTo>
                <a:lnTo>
                  <a:pt x="5224780" y="2479040"/>
                </a:lnTo>
                <a:lnTo>
                  <a:pt x="5253990" y="2479040"/>
                </a:lnTo>
                <a:lnTo>
                  <a:pt x="5253990" y="2891790"/>
                </a:lnTo>
                <a:lnTo>
                  <a:pt x="5265420" y="2891790"/>
                </a:lnTo>
                <a:lnTo>
                  <a:pt x="5265420" y="2479040"/>
                </a:lnTo>
                <a:lnTo>
                  <a:pt x="5294630" y="2479040"/>
                </a:lnTo>
                <a:close/>
              </a:path>
              <a:path w="7075805" h="9450070">
                <a:moveTo>
                  <a:pt x="5854700" y="2394585"/>
                </a:moveTo>
                <a:lnTo>
                  <a:pt x="5784850" y="2367280"/>
                </a:lnTo>
                <a:lnTo>
                  <a:pt x="5784850" y="2390140"/>
                </a:lnTo>
                <a:lnTo>
                  <a:pt x="5049520" y="2390140"/>
                </a:lnTo>
                <a:lnTo>
                  <a:pt x="5049520" y="2399030"/>
                </a:lnTo>
                <a:lnTo>
                  <a:pt x="5784850" y="2399030"/>
                </a:lnTo>
                <a:lnTo>
                  <a:pt x="5784850" y="2421255"/>
                </a:lnTo>
                <a:lnTo>
                  <a:pt x="5854700" y="2394585"/>
                </a:lnTo>
                <a:close/>
              </a:path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02004" y="865378"/>
            <a:ext cx="4579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Example-2: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Measurement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velocity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input </a:t>
            </a:r>
            <a:r>
              <a:rPr dirty="0" sz="1200" spc="-5" b="1">
                <a:latin typeface="Times New Roman"/>
                <a:cs typeface="Times New Roman"/>
              </a:rPr>
              <a:t>signal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Acceleration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2004" y="1285621"/>
            <a:ext cx="652145" cy="831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1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Sensor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detector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stage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AG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-</a:t>
            </a:r>
            <a:r>
              <a:rPr dirty="0" sz="1200" spc="-5" b="1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67964" y="1249045"/>
            <a:ext cx="1193800" cy="739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301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Intermediate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(modifying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stage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)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STAGE-II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56859" y="1285621"/>
            <a:ext cx="882650" cy="63309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1200" spc="-5" b="1">
                <a:latin typeface="Times New Roman"/>
                <a:cs typeface="Times New Roman"/>
              </a:rPr>
              <a:t>Terminating</a:t>
            </a:r>
            <a:endParaRPr sz="1200">
              <a:latin typeface="Times New Roman"/>
              <a:cs typeface="Times New Roman"/>
            </a:endParaRPr>
          </a:p>
          <a:p>
            <a:pPr marL="128270" marR="5080" indent="207010">
              <a:lnSpc>
                <a:spcPts val="1610"/>
              </a:lnSpc>
              <a:spcBef>
                <a:spcPts val="60"/>
              </a:spcBef>
            </a:pPr>
            <a:r>
              <a:rPr dirty="0" sz="1200" spc="-5" b="1">
                <a:latin typeface="Times New Roman"/>
                <a:cs typeface="Times New Roman"/>
              </a:rPr>
              <a:t>stage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AG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-</a:t>
            </a:r>
            <a:r>
              <a:rPr dirty="0" sz="1200" spc="-20" b="1">
                <a:latin typeface="Times New Roman"/>
                <a:cs typeface="Times New Roman"/>
              </a:rPr>
              <a:t>III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70679" y="3771138"/>
            <a:ext cx="330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T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ime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67298" y="3554729"/>
            <a:ext cx="913130" cy="62611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75"/>
              </a:spcBef>
            </a:pP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Increased </a:t>
            </a:r>
            <a:r>
              <a:rPr dirty="0" sz="1200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power</a:t>
            </a:r>
            <a:r>
              <a:rPr dirty="0" sz="1200" spc="-45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4F81BA"/>
                </a:solidFill>
                <a:latin typeface="Times New Roman"/>
                <a:cs typeface="Times New Roman"/>
              </a:rPr>
              <a:t>to</a:t>
            </a:r>
            <a:r>
              <a:rPr dirty="0" sz="1200" spc="-30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drive </a:t>
            </a:r>
            <a:r>
              <a:rPr dirty="0" sz="1200" spc="-285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oscillograph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4404" y="3752850"/>
            <a:ext cx="1355090" cy="632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 marR="5080" indent="-36830">
              <a:lnSpc>
                <a:spcPct val="110000"/>
              </a:lnSpc>
              <a:spcBef>
                <a:spcPts val="100"/>
              </a:spcBef>
              <a:tabLst>
                <a:tab pos="683260" algn="l"/>
                <a:tab pos="1229360" algn="l"/>
              </a:tabLst>
            </a:pPr>
            <a:r>
              <a:rPr dirty="0" sz="1200" spc="-15" i="1">
                <a:solidFill>
                  <a:srgbClr val="4F81BA"/>
                </a:solidFill>
                <a:latin typeface="Times New Roman"/>
                <a:cs typeface="Times New Roman"/>
              </a:rPr>
              <a:t>V</a:t>
            </a:r>
            <a:r>
              <a:rPr dirty="0" sz="1200" i="1">
                <a:solidFill>
                  <a:srgbClr val="4F81BA"/>
                </a:solidFill>
                <a:latin typeface="Times New Roman"/>
                <a:cs typeface="Times New Roman"/>
              </a:rPr>
              <a:t>oltage	output	</a:t>
            </a:r>
            <a:r>
              <a:rPr dirty="0" sz="1200" spc="-25" i="1">
                <a:solidFill>
                  <a:srgbClr val="4F81BA"/>
                </a:solidFill>
                <a:latin typeface="Times New Roman"/>
                <a:cs typeface="Times New Roman"/>
              </a:rPr>
              <a:t>of  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accelerometer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10" i="1">
                <a:solidFill>
                  <a:srgbClr val="4F81BA"/>
                </a:solidFill>
                <a:latin typeface="Times New Roman"/>
                <a:cs typeface="Times New Roman"/>
              </a:rPr>
              <a:t>with</a:t>
            </a:r>
            <a:r>
              <a:rPr dirty="0" sz="1200" spc="-55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unwanted</a:t>
            </a:r>
            <a:r>
              <a:rPr dirty="0" sz="1200" spc="-55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noise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73476" y="3960114"/>
            <a:ext cx="83693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690" marR="5080" indent="-174625">
              <a:lnSpc>
                <a:spcPct val="110000"/>
              </a:lnSpc>
              <a:spcBef>
                <a:spcPts val="100"/>
              </a:spcBef>
              <a:tabLst>
                <a:tab pos="564515" algn="l"/>
              </a:tabLst>
            </a:pPr>
            <a:r>
              <a:rPr dirty="0" sz="1200" i="1">
                <a:solidFill>
                  <a:srgbClr val="4F81BA"/>
                </a:solidFill>
                <a:latin typeface="Times New Roman"/>
                <a:cs typeface="Times New Roman"/>
              </a:rPr>
              <a:t>Signal	</a:t>
            </a:r>
            <a:r>
              <a:rPr dirty="0" sz="1200" spc="-35" i="1">
                <a:solidFill>
                  <a:srgbClr val="4F81BA"/>
                </a:solidFill>
                <a:latin typeface="Times New Roman"/>
                <a:cs typeface="Times New Roman"/>
              </a:rPr>
              <a:t>w</a:t>
            </a:r>
            <a:r>
              <a:rPr dirty="0" sz="1200" i="1">
                <a:solidFill>
                  <a:srgbClr val="4F81BA"/>
                </a:solidFill>
                <a:latin typeface="Times New Roman"/>
                <a:cs typeface="Times New Roman"/>
              </a:rPr>
              <a:t>ith  </a:t>
            </a:r>
            <a:r>
              <a:rPr dirty="0" sz="1200" spc="-10" i="1">
                <a:solidFill>
                  <a:srgbClr val="4F81BA"/>
                </a:solidFill>
                <a:latin typeface="Times New Roman"/>
                <a:cs typeface="Times New Roman"/>
              </a:rPr>
              <a:t>removed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49217" y="3963162"/>
            <a:ext cx="1465580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05435" marR="5080" indent="-293370">
              <a:lnSpc>
                <a:spcPct val="1083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noiseintegrated voltage </a:t>
            </a:r>
            <a:r>
              <a:rPr dirty="0" sz="1200" spc="-285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4F81BA"/>
                </a:solidFill>
                <a:latin typeface="Times New Roman"/>
                <a:cs typeface="Times New Roman"/>
              </a:rPr>
              <a:t>analogous</a:t>
            </a:r>
            <a:r>
              <a:rPr dirty="0" sz="1200" spc="5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spc="-25" i="1">
                <a:solidFill>
                  <a:srgbClr val="4F81BA"/>
                </a:solidFill>
                <a:latin typeface="Times New Roman"/>
                <a:cs typeface="Times New Roman"/>
              </a:rPr>
              <a:t>to </a:t>
            </a:r>
            <a:r>
              <a:rPr dirty="0" sz="1200" spc="-285" i="1">
                <a:solidFill>
                  <a:srgbClr val="4F81BA"/>
                </a:solidFill>
                <a:latin typeface="Times New Roman"/>
                <a:cs typeface="Times New Roman"/>
              </a:rPr>
              <a:t> </a:t>
            </a:r>
            <a:r>
              <a:rPr dirty="0" sz="1200" spc="-5" i="1">
                <a:solidFill>
                  <a:srgbClr val="4F81BA"/>
                </a:solidFill>
                <a:latin typeface="Times New Roman"/>
                <a:cs typeface="Times New Roman"/>
              </a:rPr>
              <a:t>velocity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47765" y="2658745"/>
            <a:ext cx="962660" cy="3225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8419" rIns="0" bIns="0" rtlCol="0" vert="horz">
            <a:spAutoFit/>
          </a:bodyPr>
          <a:lstStyle/>
          <a:p>
            <a:pPr marL="100330">
              <a:lnSpc>
                <a:spcPct val="100000"/>
              </a:lnSpc>
              <a:spcBef>
                <a:spcPts val="459"/>
              </a:spcBef>
            </a:pPr>
            <a:r>
              <a:rPr dirty="0" sz="1100" spc="-5">
                <a:latin typeface="Calibri"/>
                <a:cs typeface="Calibri"/>
              </a:rPr>
              <a:t>Oscillo-graph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61154" y="2661920"/>
            <a:ext cx="419100" cy="714375"/>
          </a:xfrm>
          <a:custGeom>
            <a:avLst/>
            <a:gdLst/>
            <a:ahLst/>
            <a:cxnLst/>
            <a:rect l="l" t="t" r="r" b="b"/>
            <a:pathLst>
              <a:path w="419100" h="714375">
                <a:moveTo>
                  <a:pt x="177800" y="128904"/>
                </a:moveTo>
                <a:lnTo>
                  <a:pt x="165100" y="128904"/>
                </a:lnTo>
                <a:lnTo>
                  <a:pt x="165100" y="714375"/>
                </a:lnTo>
                <a:lnTo>
                  <a:pt x="177800" y="714375"/>
                </a:lnTo>
                <a:lnTo>
                  <a:pt x="177800" y="128904"/>
                </a:lnTo>
                <a:close/>
              </a:path>
              <a:path w="419100" h="714375">
                <a:moveTo>
                  <a:pt x="171450" y="52704"/>
                </a:moveTo>
                <a:lnTo>
                  <a:pt x="133350" y="128904"/>
                </a:lnTo>
                <a:lnTo>
                  <a:pt x="209550" y="128904"/>
                </a:lnTo>
                <a:lnTo>
                  <a:pt x="171450" y="52704"/>
                </a:lnTo>
                <a:close/>
              </a:path>
              <a:path w="419100" h="714375">
                <a:moveTo>
                  <a:pt x="342900" y="0"/>
                </a:moveTo>
                <a:lnTo>
                  <a:pt x="342900" y="31750"/>
                </a:lnTo>
                <a:lnTo>
                  <a:pt x="0" y="31750"/>
                </a:lnTo>
                <a:lnTo>
                  <a:pt x="0" y="44450"/>
                </a:lnTo>
                <a:lnTo>
                  <a:pt x="342900" y="44450"/>
                </a:lnTo>
                <a:lnTo>
                  <a:pt x="342900" y="76200"/>
                </a:lnTo>
                <a:lnTo>
                  <a:pt x="419100" y="38100"/>
                </a:lnTo>
                <a:lnTo>
                  <a:pt x="342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580254" y="2633345"/>
            <a:ext cx="857250" cy="4572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9055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465"/>
              </a:spcBef>
            </a:pPr>
            <a:r>
              <a:rPr dirty="0" sz="1100">
                <a:latin typeface="Calibri"/>
                <a:cs typeface="Calibri"/>
              </a:rPr>
              <a:t>Amplifier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55135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65804" y="2633345"/>
            <a:ext cx="895350" cy="4572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97155" marR="155575">
              <a:lnSpc>
                <a:spcPct val="118200"/>
              </a:lnSpc>
              <a:spcBef>
                <a:spcPts val="180"/>
              </a:spcBef>
            </a:pPr>
            <a:r>
              <a:rPr dirty="0" sz="1100" spc="5">
                <a:latin typeface="Calibri"/>
                <a:cs typeface="Calibri"/>
              </a:rPr>
              <a:t>I</a:t>
            </a:r>
            <a:r>
              <a:rPr dirty="0" sz="1100" spc="-5">
                <a:latin typeface="Calibri"/>
                <a:cs typeface="Calibri"/>
              </a:rPr>
              <a:t>n</a:t>
            </a:r>
            <a:r>
              <a:rPr dirty="0" sz="1100" spc="-10">
                <a:latin typeface="Calibri"/>
                <a:cs typeface="Calibri"/>
              </a:rPr>
              <a:t>t</a:t>
            </a:r>
            <a:r>
              <a:rPr dirty="0" sz="1100">
                <a:latin typeface="Calibri"/>
                <a:cs typeface="Calibri"/>
              </a:rPr>
              <a:t>e</a:t>
            </a:r>
            <a:r>
              <a:rPr dirty="0" sz="1100" spc="5">
                <a:latin typeface="Calibri"/>
                <a:cs typeface="Calibri"/>
              </a:rPr>
              <a:t>g</a:t>
            </a:r>
            <a:r>
              <a:rPr dirty="0" sz="1100">
                <a:latin typeface="Calibri"/>
                <a:cs typeface="Calibri"/>
              </a:rPr>
              <a:t>ra</a:t>
            </a:r>
            <a:r>
              <a:rPr dirty="0" sz="1100" spc="-15">
                <a:latin typeface="Calibri"/>
                <a:cs typeface="Calibri"/>
              </a:rPr>
              <a:t>t</a:t>
            </a:r>
            <a:r>
              <a:rPr dirty="0" sz="1100" spc="5">
                <a:latin typeface="Calibri"/>
                <a:cs typeface="Calibri"/>
              </a:rPr>
              <a:t>i</a:t>
            </a:r>
            <a:r>
              <a:rPr dirty="0" sz="1100" spc="-10">
                <a:latin typeface="Calibri"/>
                <a:cs typeface="Calibri"/>
              </a:rPr>
              <a:t>o</a:t>
            </a:r>
            <a:r>
              <a:rPr dirty="0" sz="1100">
                <a:latin typeface="Calibri"/>
                <a:cs typeface="Calibri"/>
              </a:rPr>
              <a:t>n  </a:t>
            </a:r>
            <a:r>
              <a:rPr dirty="0" sz="1100">
                <a:latin typeface="Calibri"/>
                <a:cs typeface="Calibri"/>
              </a:rPr>
              <a:t>Circuit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1650" y="4128134"/>
              <a:ext cx="5043170" cy="20351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72224" y="4185920"/>
              <a:ext cx="69215" cy="314325"/>
            </a:xfrm>
            <a:custGeom>
              <a:avLst/>
              <a:gdLst/>
              <a:ahLst/>
              <a:cxnLst/>
              <a:rect l="l" t="t" r="r" b="b"/>
              <a:pathLst>
                <a:path w="69214" h="314325">
                  <a:moveTo>
                    <a:pt x="28575" y="238759"/>
                  </a:moveTo>
                  <a:lnTo>
                    <a:pt x="0" y="240664"/>
                  </a:lnTo>
                  <a:lnTo>
                    <a:pt x="38735" y="314325"/>
                  </a:lnTo>
                  <a:lnTo>
                    <a:pt x="63500" y="251459"/>
                  </a:lnTo>
                  <a:lnTo>
                    <a:pt x="29210" y="251459"/>
                  </a:lnTo>
                  <a:lnTo>
                    <a:pt x="28575" y="238759"/>
                  </a:lnTo>
                  <a:close/>
                </a:path>
                <a:path w="69214" h="314325">
                  <a:moveTo>
                    <a:pt x="40639" y="238125"/>
                  </a:moveTo>
                  <a:lnTo>
                    <a:pt x="28575" y="238759"/>
                  </a:lnTo>
                  <a:lnTo>
                    <a:pt x="29210" y="251459"/>
                  </a:lnTo>
                  <a:lnTo>
                    <a:pt x="40639" y="250825"/>
                  </a:lnTo>
                  <a:lnTo>
                    <a:pt x="40639" y="238125"/>
                  </a:lnTo>
                  <a:close/>
                </a:path>
                <a:path w="69214" h="314325">
                  <a:moveTo>
                    <a:pt x="69214" y="236219"/>
                  </a:moveTo>
                  <a:lnTo>
                    <a:pt x="40639" y="238125"/>
                  </a:lnTo>
                  <a:lnTo>
                    <a:pt x="40639" y="250825"/>
                  </a:lnTo>
                  <a:lnTo>
                    <a:pt x="29210" y="251459"/>
                  </a:lnTo>
                  <a:lnTo>
                    <a:pt x="63500" y="251459"/>
                  </a:lnTo>
                  <a:lnTo>
                    <a:pt x="69214" y="236219"/>
                  </a:lnTo>
                  <a:close/>
                </a:path>
                <a:path w="69214" h="314325">
                  <a:moveTo>
                    <a:pt x="27304" y="0"/>
                  </a:moveTo>
                  <a:lnTo>
                    <a:pt x="15875" y="634"/>
                  </a:lnTo>
                  <a:lnTo>
                    <a:pt x="28575" y="238759"/>
                  </a:lnTo>
                  <a:lnTo>
                    <a:pt x="40639" y="238125"/>
                  </a:lnTo>
                  <a:lnTo>
                    <a:pt x="27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4315" y="4186554"/>
              <a:ext cx="69214" cy="241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4225" y="4219575"/>
              <a:ext cx="68580" cy="2082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98899" y="3912870"/>
              <a:ext cx="1518285" cy="1705610"/>
            </a:xfrm>
            <a:custGeom>
              <a:avLst/>
              <a:gdLst/>
              <a:ahLst/>
              <a:cxnLst/>
              <a:rect l="l" t="t" r="r" b="b"/>
              <a:pathLst>
                <a:path w="1518285" h="1705610">
                  <a:moveTo>
                    <a:pt x="68579" y="1198244"/>
                  </a:moveTo>
                  <a:lnTo>
                    <a:pt x="0" y="1198244"/>
                  </a:lnTo>
                  <a:lnTo>
                    <a:pt x="34289" y="1274444"/>
                  </a:lnTo>
                  <a:lnTo>
                    <a:pt x="68579" y="1198244"/>
                  </a:lnTo>
                  <a:close/>
                </a:path>
                <a:path w="1518285" h="1705610">
                  <a:moveTo>
                    <a:pt x="40004" y="937894"/>
                  </a:moveTo>
                  <a:lnTo>
                    <a:pt x="28575" y="937894"/>
                  </a:lnTo>
                  <a:lnTo>
                    <a:pt x="28575" y="1198244"/>
                  </a:lnTo>
                  <a:lnTo>
                    <a:pt x="40004" y="1198244"/>
                  </a:lnTo>
                  <a:lnTo>
                    <a:pt x="40004" y="937894"/>
                  </a:lnTo>
                  <a:close/>
                </a:path>
                <a:path w="1518285" h="1705610">
                  <a:moveTo>
                    <a:pt x="268604" y="194944"/>
                  </a:moveTo>
                  <a:lnTo>
                    <a:pt x="192404" y="194944"/>
                  </a:lnTo>
                  <a:lnTo>
                    <a:pt x="230504" y="271144"/>
                  </a:lnTo>
                  <a:lnTo>
                    <a:pt x="268604" y="194944"/>
                  </a:lnTo>
                  <a:close/>
                </a:path>
                <a:path w="1518285" h="1705610">
                  <a:moveTo>
                    <a:pt x="234314" y="0"/>
                  </a:moveTo>
                  <a:lnTo>
                    <a:pt x="226695" y="0"/>
                  </a:lnTo>
                  <a:lnTo>
                    <a:pt x="224154" y="3175"/>
                  </a:lnTo>
                  <a:lnTo>
                    <a:pt x="224154" y="194944"/>
                  </a:lnTo>
                  <a:lnTo>
                    <a:pt x="236854" y="194944"/>
                  </a:lnTo>
                  <a:lnTo>
                    <a:pt x="236854" y="3175"/>
                  </a:lnTo>
                  <a:lnTo>
                    <a:pt x="234314" y="0"/>
                  </a:lnTo>
                  <a:close/>
                </a:path>
                <a:path w="1518285" h="1705610">
                  <a:moveTo>
                    <a:pt x="1483360" y="1325879"/>
                  </a:moveTo>
                  <a:lnTo>
                    <a:pt x="1471929" y="1325879"/>
                  </a:lnTo>
                  <a:lnTo>
                    <a:pt x="1478279" y="1630044"/>
                  </a:lnTo>
                  <a:lnTo>
                    <a:pt x="1449704" y="1630679"/>
                  </a:lnTo>
                  <a:lnTo>
                    <a:pt x="1485264" y="1705609"/>
                  </a:lnTo>
                  <a:lnTo>
                    <a:pt x="1518012" y="1629409"/>
                  </a:lnTo>
                  <a:lnTo>
                    <a:pt x="1489710" y="1629409"/>
                  </a:lnTo>
                  <a:lnTo>
                    <a:pt x="1483360" y="1325879"/>
                  </a:lnTo>
                  <a:close/>
                </a:path>
                <a:path w="1518285" h="1705610">
                  <a:moveTo>
                    <a:pt x="1518285" y="1628775"/>
                  </a:moveTo>
                  <a:lnTo>
                    <a:pt x="1489710" y="1629409"/>
                  </a:lnTo>
                  <a:lnTo>
                    <a:pt x="1518012" y="1629409"/>
                  </a:lnTo>
                  <a:lnTo>
                    <a:pt x="1518285" y="16287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304671" y="868426"/>
            <a:ext cx="5571490" cy="261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1.10</a:t>
            </a:r>
            <a:r>
              <a:rPr dirty="0" sz="1200" spc="3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ERROR,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ERRORS,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CAUSES,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REMEDIALMEASURES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3175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Error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</a:t>
            </a:r>
            <a:endParaRPr sz="1200">
              <a:latin typeface="Times New Roman"/>
              <a:cs typeface="Times New Roman"/>
            </a:endParaRPr>
          </a:p>
          <a:p>
            <a:pPr algn="just" marL="299085" indent="17780">
              <a:lnSpc>
                <a:spcPct val="100000"/>
              </a:lnSpc>
              <a:spcBef>
                <a:spcPts val="1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precision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upon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endParaRPr sz="1200">
              <a:latin typeface="Times New Roman"/>
              <a:cs typeface="Times New Roman"/>
            </a:endParaRPr>
          </a:p>
          <a:p>
            <a:pPr algn="just" marL="299085" marR="5080">
              <a:lnSpc>
                <a:spcPct val="11050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workmanship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goes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choice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an 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particular </a:t>
            </a:r>
            <a:r>
              <a:rPr dirty="0" sz="1200" spc="-5">
                <a:latin typeface="Times New Roman"/>
                <a:cs typeface="Times New Roman"/>
              </a:rPr>
              <a:t>application depends </a:t>
            </a:r>
            <a:r>
              <a:rPr dirty="0" sz="1200" spc="10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the accuracy </a:t>
            </a:r>
            <a:r>
              <a:rPr dirty="0" sz="1200" spc="-5">
                <a:latin typeface="Times New Roman"/>
                <a:cs typeface="Times New Roman"/>
              </a:rPr>
              <a:t>desired. </a:t>
            </a:r>
            <a:r>
              <a:rPr dirty="0" sz="1200">
                <a:latin typeface="Times New Roman"/>
                <a:cs typeface="Times New Roman"/>
              </a:rPr>
              <a:t>If </a:t>
            </a:r>
            <a:r>
              <a:rPr dirty="0" sz="1200" spc="5">
                <a:latin typeface="Times New Roman"/>
                <a:cs typeface="Times New Roman"/>
              </a:rPr>
              <a:t>only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fair </a:t>
            </a:r>
            <a:r>
              <a:rPr dirty="0" sz="1200" spc="-5">
                <a:latin typeface="Times New Roman"/>
                <a:cs typeface="Times New Roman"/>
              </a:rPr>
              <a:t>degree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accuracy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desired,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economical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use expensive </a:t>
            </a:r>
            <a:r>
              <a:rPr dirty="0" sz="1200" spc="-5">
                <a:latin typeface="Times New Roman"/>
                <a:cs typeface="Times New Roman"/>
              </a:rPr>
              <a:t>meter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skill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manufacture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instruments. </a:t>
            </a:r>
            <a:r>
              <a:rPr dirty="0" sz="1100" spc="-5">
                <a:latin typeface="Times New Roman"/>
                <a:cs typeface="Times New Roman"/>
              </a:rPr>
              <a:t>But </a:t>
            </a:r>
            <a:r>
              <a:rPr dirty="0" sz="1100" spc="5">
                <a:latin typeface="Times New Roman"/>
                <a:cs typeface="Times New Roman"/>
              </a:rPr>
              <a:t>an </a:t>
            </a:r>
            <a:r>
              <a:rPr dirty="0" sz="1100" spc="-10">
                <a:latin typeface="Times New Roman"/>
                <a:cs typeface="Times New Roman"/>
              </a:rPr>
              <a:t>instrument </a:t>
            </a:r>
            <a:r>
              <a:rPr dirty="0" sz="1100" spc="5">
                <a:latin typeface="Times New Roman"/>
                <a:cs typeface="Times New Roman"/>
              </a:rPr>
              <a:t>used </a:t>
            </a:r>
            <a:r>
              <a:rPr dirty="0" sz="1100" spc="-15">
                <a:latin typeface="Times New Roman"/>
                <a:cs typeface="Times New Roman"/>
              </a:rPr>
              <a:t>for </a:t>
            </a:r>
            <a:r>
              <a:rPr dirty="0" sz="1100" spc="5">
                <a:latin typeface="Times New Roman"/>
                <a:cs typeface="Times New Roman"/>
              </a:rPr>
              <a:t>an </a:t>
            </a:r>
            <a:r>
              <a:rPr dirty="0" sz="1100" spc="-5">
                <a:latin typeface="Times New Roman"/>
                <a:cs typeface="Times New Roman"/>
              </a:rPr>
              <a:t>application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requiring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high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degree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of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accuracy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has </a:t>
            </a:r>
            <a:r>
              <a:rPr dirty="0" sz="1100">
                <a:latin typeface="Times New Roman"/>
                <a:cs typeface="Times New Roman"/>
              </a:rPr>
              <a:t>to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use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expensive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and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10">
                <a:latin typeface="Times New Roman"/>
                <a:cs typeface="Times New Roman"/>
              </a:rPr>
              <a:t>highly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skilled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workmanship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241300" marR="4191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No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with perfect </a:t>
            </a:r>
            <a:r>
              <a:rPr dirty="0" sz="1200" spc="-10">
                <a:latin typeface="Times New Roman"/>
                <a:cs typeface="Times New Roman"/>
              </a:rPr>
              <a:t>accuracy, but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important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0">
                <a:latin typeface="Times New Roman"/>
                <a:cs typeface="Times New Roman"/>
              </a:rPr>
              <a:t>find </a:t>
            </a:r>
            <a:r>
              <a:rPr dirty="0" sz="1200" spc="5">
                <a:latin typeface="Times New Roman"/>
                <a:cs typeface="Times New Roman"/>
              </a:rPr>
              <a:t>out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 </a:t>
            </a:r>
            <a:r>
              <a:rPr dirty="0" sz="1200" spc="-5">
                <a:latin typeface="Times New Roman"/>
                <a:cs typeface="Times New Roman"/>
              </a:rPr>
              <a:t>actually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how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-5">
                <a:latin typeface="Times New Roman"/>
                <a:cs typeface="Times New Roman"/>
              </a:rPr>
              <a:t> errors entered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into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measurement. </a:t>
            </a:r>
            <a:r>
              <a:rPr dirty="0" sz="1200" spc="-5">
                <a:latin typeface="Times New Roman"/>
                <a:cs typeface="Times New Roman"/>
              </a:rPr>
              <a:t> Errors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arise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sources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usually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classified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1870" y="6350254"/>
            <a:ext cx="4791710" cy="8185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25" b="1">
                <a:latin typeface="Times New Roman"/>
                <a:cs typeface="Times New Roman"/>
              </a:rPr>
              <a:t>1)</a:t>
            </a:r>
            <a:r>
              <a:rPr dirty="0" sz="1200" spc="484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GROSS </a:t>
            </a:r>
            <a:r>
              <a:rPr dirty="0" sz="1200" spc="-5" b="1">
                <a:latin typeface="Times New Roman"/>
                <a:cs typeface="Times New Roman"/>
              </a:rPr>
              <a:t>ERRORS:</a:t>
            </a:r>
            <a:endParaRPr sz="1200">
              <a:latin typeface="Times New Roman"/>
              <a:cs typeface="Times New Roman"/>
            </a:endParaRPr>
          </a:p>
          <a:p>
            <a:pPr marL="241300" indent="-18415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class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mainly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covers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human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mistakes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endParaRPr sz="1200">
              <a:latin typeface="Times New Roman"/>
              <a:cs typeface="Times New Roman"/>
            </a:endParaRPr>
          </a:p>
          <a:p>
            <a:pPr marL="241300" marR="508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recording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calculating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responsibility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mistake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normally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experimenter.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35045" y="3660775"/>
            <a:ext cx="1233170" cy="2584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marL="437515">
              <a:lnSpc>
                <a:spcPct val="100000"/>
              </a:lnSpc>
              <a:spcBef>
                <a:spcPts val="395"/>
              </a:spcBef>
            </a:pPr>
            <a:r>
              <a:rPr dirty="0" sz="1100" spc="-5">
                <a:latin typeface="Calibri"/>
                <a:cs typeface="Calibri"/>
              </a:rPr>
              <a:t>ERRORS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3770" y="1002537"/>
            <a:ext cx="5256530" cy="796480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279400">
              <a:lnSpc>
                <a:spcPct val="100000"/>
              </a:lnSpc>
              <a:spcBef>
                <a:spcPts val="555"/>
              </a:spcBef>
            </a:pP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GROSS</a:t>
            </a:r>
            <a:r>
              <a:rPr dirty="0" sz="1200" spc="-10">
                <a:latin typeface="Times New Roman"/>
                <a:cs typeface="Times New Roman"/>
              </a:rPr>
              <a:t> ERRORS</a:t>
            </a:r>
            <a:endParaRPr sz="1200">
              <a:latin typeface="Times New Roman"/>
              <a:cs typeface="Times New Roman"/>
            </a:endParaRPr>
          </a:p>
          <a:p>
            <a:pPr marL="450215" indent="-113664">
              <a:lnSpc>
                <a:spcPct val="100000"/>
              </a:lnSpc>
              <a:spcBef>
                <a:spcPts val="455"/>
              </a:spcBef>
              <a:buFont typeface="Arial MT"/>
              <a:buChar char="•"/>
              <a:tabLst>
                <a:tab pos="45085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experimenter</a:t>
            </a:r>
            <a:endParaRPr sz="1200">
              <a:latin typeface="Times New Roman"/>
              <a:cs typeface="Times New Roman"/>
            </a:endParaRPr>
          </a:p>
          <a:p>
            <a:pPr marL="450215" indent="-113664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450850" algn="l"/>
              </a:tabLst>
            </a:pP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grossly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misread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sight,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endParaRPr sz="1200">
              <a:latin typeface="Times New Roman"/>
              <a:cs typeface="Times New Roman"/>
            </a:endParaRPr>
          </a:p>
          <a:p>
            <a:pPr marL="450215">
              <a:lnSpc>
                <a:spcPct val="100000"/>
              </a:lnSpc>
              <a:spcBef>
                <a:spcPts val="86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31.5</a:t>
            </a:r>
            <a:r>
              <a:rPr dirty="0" baseline="18518" sz="1800" spc="-7">
                <a:latin typeface="Times New Roman"/>
                <a:cs typeface="Times New Roman"/>
              </a:rPr>
              <a:t>0</a:t>
            </a:r>
            <a:r>
              <a:rPr dirty="0" sz="1200" spc="-5">
                <a:latin typeface="Times New Roman"/>
                <a:cs typeface="Times New Roman"/>
              </a:rPr>
              <a:t>C </a:t>
            </a:r>
            <a:r>
              <a:rPr dirty="0" sz="1200" spc="-10">
                <a:latin typeface="Times New Roman"/>
                <a:cs typeface="Times New Roman"/>
              </a:rPr>
              <a:t>while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5">
                <a:latin typeface="Times New Roman"/>
                <a:cs typeface="Times New Roman"/>
              </a:rPr>
              <a:t>actual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be21.5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450215" indent="-113664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450850" algn="l"/>
              </a:tabLst>
            </a:pPr>
            <a:r>
              <a:rPr dirty="0" sz="1200" spc="-5">
                <a:latin typeface="Times New Roman"/>
                <a:cs typeface="Times New Roman"/>
              </a:rPr>
              <a:t>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transpose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recording.</a:t>
            </a:r>
            <a:endParaRPr sz="1200">
              <a:latin typeface="Times New Roman"/>
              <a:cs typeface="Times New Roman"/>
            </a:endParaRPr>
          </a:p>
          <a:p>
            <a:pPr marL="450215" indent="-113664">
              <a:lnSpc>
                <a:spcPct val="100000"/>
              </a:lnSpc>
              <a:spcBef>
                <a:spcPts val="455"/>
              </a:spcBef>
              <a:buFont typeface="Arial MT"/>
              <a:buChar char="•"/>
              <a:tabLst>
                <a:tab pos="450850" algn="l"/>
              </a:tabLst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25.8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C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record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28.5</a:t>
            </a:r>
            <a:r>
              <a:rPr dirty="0" baseline="18518" sz="1800" spc="-7">
                <a:latin typeface="Times New Roman"/>
                <a:cs typeface="Times New Roman"/>
              </a:rPr>
              <a:t>0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instead.</a:t>
            </a:r>
            <a:endParaRPr sz="1200">
              <a:latin typeface="Times New Roman"/>
              <a:cs typeface="Times New Roman"/>
            </a:endParaRPr>
          </a:p>
          <a:p>
            <a:pPr marL="450215" marR="254000" indent="-113030">
              <a:lnSpc>
                <a:spcPct val="111700"/>
              </a:lnSpc>
              <a:buFont typeface="Arial MT"/>
              <a:buChar char="•"/>
              <a:tabLst>
                <a:tab pos="450850" algn="l"/>
              </a:tabLst>
            </a:pP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long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beings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involved,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some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gross errors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definitely</a:t>
            </a:r>
            <a:r>
              <a:rPr dirty="0" sz="1200" spc="-25">
                <a:latin typeface="Times New Roman"/>
                <a:cs typeface="Times New Roman"/>
              </a:rPr>
              <a:t> be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committed.</a:t>
            </a:r>
            <a:endParaRPr sz="1200">
              <a:latin typeface="Times New Roman"/>
              <a:cs typeface="Times New Roman"/>
            </a:endParaRPr>
          </a:p>
          <a:p>
            <a:pPr marL="392430" marR="68580" indent="-55244">
              <a:lnSpc>
                <a:spcPts val="1580"/>
              </a:lnSpc>
              <a:spcBef>
                <a:spcPts val="55"/>
              </a:spcBef>
              <a:buSzPct val="83333"/>
              <a:buChar char="•"/>
              <a:tabLst>
                <a:tab pos="392430" algn="l"/>
                <a:tab pos="1157605" algn="l"/>
              </a:tabLst>
            </a:pPr>
            <a:r>
              <a:rPr dirty="0" sz="1200" spc="-5">
                <a:latin typeface="Times New Roman"/>
                <a:cs typeface="Times New Roman"/>
              </a:rPr>
              <a:t>Although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complete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elimination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gross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probably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impossible,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10">
                <a:latin typeface="Times New Roman"/>
                <a:cs typeface="Times New Roman"/>
              </a:rPr>
              <a:t> try	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anticipate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correct</a:t>
            </a:r>
            <a:r>
              <a:rPr dirty="0" sz="1200" spc="-10">
                <a:latin typeface="Times New Roman"/>
                <a:cs typeface="Times New Roman"/>
              </a:rPr>
              <a:t> them.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86995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MEANS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AVOIDING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GROSS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ERRORS:</a:t>
            </a:r>
            <a:endParaRPr sz="1200">
              <a:latin typeface="Times New Roman"/>
              <a:cs typeface="Times New Roman"/>
            </a:endParaRPr>
          </a:p>
          <a:p>
            <a:pPr marL="239395" indent="-153035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240029" algn="l"/>
              </a:tabLst>
            </a:pPr>
            <a:r>
              <a:rPr dirty="0" sz="1200" spc="-5">
                <a:latin typeface="Times New Roman"/>
                <a:cs typeface="Times New Roman"/>
              </a:rPr>
              <a:t>Great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should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reading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recording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data.</a:t>
            </a:r>
            <a:endParaRPr sz="1200">
              <a:latin typeface="Times New Roman"/>
              <a:cs typeface="Times New Roman"/>
            </a:endParaRPr>
          </a:p>
          <a:p>
            <a:pPr marL="50800" marR="112395" indent="36195">
              <a:lnSpc>
                <a:spcPct val="108300"/>
              </a:lnSpc>
              <a:spcBef>
                <a:spcPts val="25"/>
              </a:spcBef>
              <a:buAutoNum type="arabicPeriod"/>
              <a:tabLst>
                <a:tab pos="300990" algn="l"/>
              </a:tabLst>
            </a:pPr>
            <a:r>
              <a:rPr dirty="0" sz="1200">
                <a:latin typeface="Times New Roman"/>
                <a:cs typeface="Times New Roman"/>
              </a:rPr>
              <a:t>Two,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even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quantity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  <a:p>
            <a:pPr marL="242570" indent="-192405">
              <a:lnSpc>
                <a:spcPct val="100000"/>
              </a:lnSpc>
              <a:spcBef>
                <a:spcPts val="145"/>
              </a:spcBef>
              <a:buAutoNum type="arabicPeriod"/>
              <a:tabLst>
                <a:tab pos="243204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readings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preferably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experimenters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50800" marR="109220">
              <a:lnSpc>
                <a:spcPct val="1101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avoid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re-reading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marL="215265" indent="-165100">
              <a:lnSpc>
                <a:spcPct val="100000"/>
              </a:lnSpc>
              <a:buFont typeface="Times New Roman"/>
              <a:buAutoNum type="arabicParenR" startAt="2"/>
              <a:tabLst>
                <a:tab pos="215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YS</a:t>
            </a:r>
            <a:r>
              <a:rPr dirty="0" sz="1200" spc="-15" b="1">
                <a:latin typeface="Times New Roman"/>
                <a:cs typeface="Times New Roman"/>
              </a:rPr>
              <a:t>T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20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10" b="1">
                <a:latin typeface="Times New Roman"/>
                <a:cs typeface="Times New Roman"/>
              </a:rPr>
              <a:t> 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ORS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20979" marR="127635">
              <a:lnSpc>
                <a:spcPts val="158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Systematic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repeated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consistently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repetition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experiment.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 are </a:t>
            </a:r>
            <a:r>
              <a:rPr dirty="0" sz="1200" spc="-5">
                <a:latin typeface="Times New Roman"/>
                <a:cs typeface="Times New Roman"/>
              </a:rPr>
              <a:t>as follows</a:t>
            </a:r>
            <a:endParaRPr sz="1200">
              <a:latin typeface="Times New Roman"/>
              <a:cs typeface="Times New Roman"/>
            </a:endParaRPr>
          </a:p>
          <a:p>
            <a:pPr lvl="1" marL="471170" indent="-2324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71805" algn="l"/>
              </a:tabLst>
            </a:pP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Errors</a:t>
            </a:r>
            <a:endParaRPr sz="1200">
              <a:latin typeface="Times New Roman"/>
              <a:cs typeface="Times New Roman"/>
            </a:endParaRPr>
          </a:p>
          <a:p>
            <a:pPr lvl="1" marL="468630" indent="-229235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468630" algn="l"/>
              </a:tabLst>
            </a:pPr>
            <a:r>
              <a:rPr dirty="0" sz="1200" spc="-5">
                <a:latin typeface="Times New Roman"/>
                <a:cs typeface="Times New Roman"/>
              </a:rPr>
              <a:t>Environmental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endParaRPr sz="1200">
              <a:latin typeface="Times New Roman"/>
              <a:cs typeface="Times New Roman"/>
            </a:endParaRPr>
          </a:p>
          <a:p>
            <a:pPr lvl="1" marL="468630" indent="-229235">
              <a:lnSpc>
                <a:spcPct val="100000"/>
              </a:lnSpc>
              <a:spcBef>
                <a:spcPts val="145"/>
              </a:spcBef>
              <a:buAutoNum type="arabicPeriod"/>
              <a:tabLst>
                <a:tab pos="468630" algn="l"/>
              </a:tabLst>
            </a:pPr>
            <a:r>
              <a:rPr dirty="0" sz="1200" spc="-5">
                <a:latin typeface="Times New Roman"/>
                <a:cs typeface="Times New Roman"/>
              </a:rPr>
              <a:t>Observational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lvl="1" marL="450215" indent="-229870">
              <a:lnSpc>
                <a:spcPct val="100000"/>
              </a:lnSpc>
              <a:buFont typeface="Times New Roman"/>
              <a:buAutoNum type="arabicPeriod"/>
              <a:tabLst>
                <a:tab pos="45085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I</a:t>
            </a:r>
            <a:r>
              <a:rPr dirty="0" sz="1200" spc="-10" b="1">
                <a:latin typeface="Times New Roman"/>
                <a:cs typeface="Times New Roman"/>
              </a:rPr>
              <a:t>nstrument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errors:</a:t>
            </a:r>
            <a:endParaRPr sz="1200">
              <a:latin typeface="Times New Roman"/>
              <a:cs typeface="Times New Roman"/>
            </a:endParaRPr>
          </a:p>
          <a:p>
            <a:pPr marL="489584">
              <a:lnSpc>
                <a:spcPct val="100000"/>
              </a:lnSpc>
              <a:spcBef>
                <a:spcPts val="125"/>
              </a:spcBef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arise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 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reasons.</a:t>
            </a:r>
            <a:endParaRPr sz="1200">
              <a:latin typeface="Times New Roman"/>
              <a:cs typeface="Times New Roman"/>
            </a:endParaRPr>
          </a:p>
          <a:p>
            <a:pPr lvl="2" marL="468630" marR="1687195" indent="39370">
              <a:lnSpc>
                <a:spcPct val="108300"/>
              </a:lnSpc>
              <a:spcBef>
                <a:spcPts val="70"/>
              </a:spcBef>
              <a:buAutoNum type="romanLcPeriod"/>
              <a:tabLst>
                <a:tab pos="627380" algn="l"/>
              </a:tabLst>
            </a:pPr>
            <a:r>
              <a:rPr dirty="0" sz="1200" spc="-5">
                <a:latin typeface="Times New Roman"/>
                <a:cs typeface="Times New Roman"/>
              </a:rPr>
              <a:t>Due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inherent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shortcomings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misuse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marL="431800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latin typeface="Times New Roman"/>
                <a:cs typeface="Times New Roman"/>
              </a:rPr>
              <a:t>iii.Due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marL="599440" indent="-119380">
              <a:lnSpc>
                <a:spcPct val="100000"/>
              </a:lnSpc>
              <a:spcBef>
                <a:spcPts val="190"/>
              </a:spcBef>
              <a:buFont typeface="Times New Roman"/>
              <a:buAutoNum type="romanLcPeriod"/>
              <a:tabLst>
                <a:tab pos="60007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Due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10" b="1">
                <a:latin typeface="Times New Roman"/>
                <a:cs typeface="Times New Roman"/>
              </a:rPr>
              <a:t> inherent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shortcomings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lvl="1" marL="794385" marR="112395" indent="-173990">
              <a:lnSpc>
                <a:spcPts val="1610"/>
              </a:lnSpc>
              <a:spcBef>
                <a:spcPts val="10"/>
              </a:spcBef>
              <a:buChar char="•"/>
              <a:tabLst>
                <a:tab pos="73723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inherent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because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structure. They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construction,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operation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736600" indent="-171450">
              <a:lnSpc>
                <a:spcPct val="100000"/>
              </a:lnSpc>
              <a:spcBef>
                <a:spcPts val="60"/>
              </a:spcBef>
              <a:buChar char="•"/>
              <a:tabLst>
                <a:tab pos="73723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high.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endParaRPr sz="1200">
              <a:latin typeface="Times New Roman"/>
              <a:cs typeface="Times New Roman"/>
            </a:endParaRPr>
          </a:p>
          <a:p>
            <a:pPr algn="just" marL="794385" marR="116839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example: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spring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permanent </a:t>
            </a:r>
            <a:r>
              <a:rPr dirty="0" sz="1200" spc="-10">
                <a:latin typeface="Times New Roman"/>
                <a:cs typeface="Times New Roman"/>
              </a:rPr>
              <a:t>magnet </a:t>
            </a:r>
            <a:r>
              <a:rPr dirty="0" sz="1200" spc="-5">
                <a:latin typeface="Times New Roman"/>
                <a:cs typeface="Times New Roman"/>
              </a:rPr>
              <a:t>instrument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 spc="-10">
                <a:latin typeface="Times New Roman"/>
                <a:cs typeface="Times New Roman"/>
              </a:rPr>
              <a:t>become </a:t>
            </a:r>
            <a:r>
              <a:rPr dirty="0" sz="1200" spc="-5">
                <a:latin typeface="Times New Roman"/>
                <a:cs typeface="Times New Roman"/>
              </a:rPr>
              <a:t> weak,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5">
                <a:latin typeface="Times New Roman"/>
                <a:cs typeface="Times New Roman"/>
              </a:rPr>
              <a:t>always read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high.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because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friction,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hysteresis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even gear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back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lash.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5525" y="1066545"/>
            <a:ext cx="16249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Elimination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reduction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890" y="1463167"/>
            <a:ext cx="1520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8784" algn="l"/>
                <a:tab pos="1320165" algn="l"/>
              </a:tabLst>
            </a:pP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40">
                <a:latin typeface="Times New Roman"/>
                <a:cs typeface="Times New Roman"/>
              </a:rPr>
              <a:t>f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	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mi</a:t>
            </a:r>
            <a:r>
              <a:rPr dirty="0" sz="1200" spc="20">
                <a:latin typeface="Times New Roman"/>
                <a:cs typeface="Times New Roman"/>
              </a:rPr>
              <a:t>n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ng	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2101" y="1242949"/>
            <a:ext cx="3803650" cy="83439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86055" indent="-173990">
              <a:lnSpc>
                <a:spcPct val="100000"/>
              </a:lnSpc>
              <a:spcBef>
                <a:spcPts val="245"/>
              </a:spcBef>
              <a:buChar char="•"/>
              <a:tabLst>
                <a:tab pos="18669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must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carefully</a:t>
            </a:r>
            <a:r>
              <a:rPr dirty="0" sz="1200" spc="-10">
                <a:latin typeface="Times New Roman"/>
                <a:cs typeface="Times New Roman"/>
              </a:rPr>
              <a:t> planned.</a:t>
            </a:r>
            <a:endParaRPr sz="1200">
              <a:latin typeface="Times New Roman"/>
              <a:cs typeface="Times New Roman"/>
            </a:endParaRPr>
          </a:p>
          <a:p>
            <a:pPr marL="222885" marR="916940" indent="-222885">
              <a:lnSpc>
                <a:spcPct val="110000"/>
              </a:lnSpc>
              <a:spcBef>
                <a:spcPts val="5"/>
              </a:spcBef>
              <a:buChar char="•"/>
              <a:tabLst>
                <a:tab pos="222885" algn="l"/>
                <a:tab pos="223520" algn="l"/>
                <a:tab pos="1021715" algn="l"/>
                <a:tab pos="1585595" algn="l"/>
                <a:tab pos="2140585" algn="l"/>
                <a:tab pos="2433320" algn="l"/>
              </a:tabLst>
            </a:pP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rr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30">
                <a:latin typeface="Times New Roman"/>
                <a:cs typeface="Times New Roman"/>
              </a:rPr>
              <a:t>c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-2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ac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20">
                <a:latin typeface="Times New Roman"/>
                <a:cs typeface="Times New Roman"/>
              </a:rPr>
              <a:t>ou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d	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>
                <a:latin typeface="Times New Roman"/>
                <a:cs typeface="Times New Roman"/>
              </a:rPr>
              <a:t>e	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20">
                <a:latin typeface="Times New Roman"/>
                <a:cs typeface="Times New Roman"/>
              </a:rPr>
              <a:t>p</a:t>
            </a:r>
            <a:r>
              <a:rPr dirty="0" sz="1200" spc="-25">
                <a:latin typeface="Times New Roman"/>
                <a:cs typeface="Times New Roman"/>
              </a:rPr>
              <a:t>li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  </a:t>
            </a:r>
            <a:r>
              <a:rPr dirty="0" sz="1200" spc="-5">
                <a:latin typeface="Times New Roman"/>
                <a:cs typeface="Times New Roman"/>
              </a:rPr>
              <a:t>instrumental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errors.</a:t>
            </a:r>
            <a:endParaRPr sz="1200">
              <a:latin typeface="Times New Roman"/>
              <a:cs typeface="Times New Roman"/>
            </a:endParaRPr>
          </a:p>
          <a:p>
            <a:pPr marL="186055" indent="-173990">
              <a:lnSpc>
                <a:spcPct val="100000"/>
              </a:lnSpc>
              <a:spcBef>
                <a:spcPts val="165"/>
              </a:spcBef>
              <a:buChar char="•"/>
              <a:tabLst>
                <a:tab pos="18669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re-calibrated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carefully.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3501" y="2063623"/>
            <a:ext cx="4776470" cy="529399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31775" indent="-161925">
              <a:lnSpc>
                <a:spcPct val="100000"/>
              </a:lnSpc>
              <a:spcBef>
                <a:spcPts val="195"/>
              </a:spcBef>
              <a:buFont typeface="Times New Roman"/>
              <a:buAutoNum type="romanLcPeriod" startAt="2"/>
              <a:tabLst>
                <a:tab pos="23241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isuse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marL="241300" marR="5715">
              <a:lnSpc>
                <a:spcPts val="1560"/>
              </a:lnSpc>
              <a:spcBef>
                <a:spcPts val="45"/>
              </a:spcBef>
              <a:tabLst>
                <a:tab pos="4613275" algn="l"/>
              </a:tabLst>
            </a:pPr>
            <a:r>
              <a:rPr dirty="0" sz="1200">
                <a:latin typeface="Times New Roman"/>
                <a:cs typeface="Times New Roman"/>
              </a:rPr>
              <a:t>Too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caused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fault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3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2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r 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  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  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n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>
                <a:latin typeface="Times New Roman"/>
                <a:cs typeface="Times New Roman"/>
              </a:rPr>
              <a:t>g  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od  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15">
                <a:latin typeface="Times New Roman"/>
                <a:cs typeface="Times New Roman"/>
              </a:rPr>
              <a:t>an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unintelligent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erroneous </a:t>
            </a:r>
            <a:r>
              <a:rPr dirty="0" sz="1200" spc="-10">
                <a:latin typeface="Times New Roman"/>
                <a:cs typeface="Times New Roman"/>
              </a:rPr>
              <a:t>results.</a:t>
            </a:r>
            <a:endParaRPr sz="1200">
              <a:latin typeface="Times New Roman"/>
              <a:cs typeface="Times New Roman"/>
            </a:endParaRPr>
          </a:p>
          <a:p>
            <a:pPr marL="241300" marR="889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Failure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adjust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zero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initial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adjustments,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241300" marR="1143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contrary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manufacturer’s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instructions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specifications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loading,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heating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 </a:t>
            </a:r>
            <a:r>
              <a:rPr dirty="0" sz="1200">
                <a:latin typeface="Times New Roman"/>
                <a:cs typeface="Times New Roman"/>
              </a:rPr>
              <a:t>ultimately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failure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45"/>
              </a:spcBef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Times New Roman"/>
              <a:cs typeface="Times New Roman"/>
            </a:endParaRPr>
          </a:p>
          <a:p>
            <a:pPr marL="20447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Eliminate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 </a:t>
            </a:r>
            <a:r>
              <a:rPr dirty="0" sz="1200" spc="-5" b="1">
                <a:latin typeface="Times New Roman"/>
                <a:cs typeface="Times New Roman"/>
              </a:rPr>
              <a:t>reducing</a:t>
            </a:r>
            <a:r>
              <a:rPr dirty="0" sz="1200" spc="-10" b="1">
                <a:latin typeface="Times New Roman"/>
                <a:cs typeface="Times New Roman"/>
              </a:rPr>
              <a:t> error:</a:t>
            </a:r>
            <a:endParaRPr sz="1200">
              <a:latin typeface="Times New Roman"/>
              <a:cs typeface="Times New Roman"/>
            </a:endParaRPr>
          </a:p>
          <a:p>
            <a:pPr marL="241300" marR="13970" indent="39370">
              <a:lnSpc>
                <a:spcPts val="158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Ensuring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above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instructions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carefully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while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usage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it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eliminate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errors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216535" indent="-204470">
              <a:lnSpc>
                <a:spcPct val="100000"/>
              </a:lnSpc>
              <a:buFont typeface="Times New Roman"/>
              <a:buAutoNum type="romanLcPeriod" startAt="3"/>
              <a:tabLst>
                <a:tab pos="21717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Due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loading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effects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algn="just" marL="241300" marR="12065">
              <a:lnSpc>
                <a:spcPts val="1560"/>
              </a:lnSpc>
              <a:spcBef>
                <a:spcPts val="50"/>
              </a:spcBef>
            </a:pPr>
            <a:r>
              <a:rPr dirty="0" sz="1200" spc="-15">
                <a:latin typeface="Times New Roman"/>
                <a:cs typeface="Times New Roman"/>
              </a:rPr>
              <a:t>One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most </a:t>
            </a:r>
            <a:r>
              <a:rPr dirty="0" sz="1200" spc="-10">
                <a:latin typeface="Times New Roman"/>
                <a:cs typeface="Times New Roman"/>
              </a:rPr>
              <a:t>common </a:t>
            </a:r>
            <a:r>
              <a:rPr dirty="0" sz="1200">
                <a:latin typeface="Times New Roman"/>
                <a:cs typeface="Times New Roman"/>
              </a:rPr>
              <a:t>errors </a:t>
            </a:r>
            <a:r>
              <a:rPr dirty="0" sz="1200" spc="-5">
                <a:latin typeface="Times New Roman"/>
                <a:cs typeface="Times New Roman"/>
              </a:rPr>
              <a:t>committed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beginners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improper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work.</a:t>
            </a:r>
            <a:endParaRPr sz="1200">
              <a:latin typeface="Times New Roman"/>
              <a:cs typeface="Times New Roman"/>
            </a:endParaRPr>
          </a:p>
          <a:p>
            <a:pPr algn="just" marL="241300">
              <a:lnSpc>
                <a:spcPct val="100000"/>
              </a:lnSpc>
              <a:spcBef>
                <a:spcPts val="70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voltmeter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misleading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endParaRPr sz="1200">
              <a:latin typeface="Times New Roman"/>
              <a:cs typeface="Times New Roman"/>
            </a:endParaRPr>
          </a:p>
          <a:p>
            <a:pPr algn="just" marL="241300" marR="5080">
              <a:lnSpc>
                <a:spcPct val="11000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>
                <a:latin typeface="Times New Roman"/>
                <a:cs typeface="Times New Roman"/>
              </a:rPr>
              <a:t> when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across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voltmeter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connected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10">
                <a:latin typeface="Times New Roman"/>
                <a:cs typeface="Times New Roman"/>
              </a:rPr>
              <a:t>resistance </a:t>
            </a:r>
            <a:r>
              <a:rPr dirty="0" sz="1200" spc="-5">
                <a:latin typeface="Times New Roman"/>
                <a:cs typeface="Times New Roman"/>
              </a:rPr>
              <a:t>circuit </a:t>
            </a:r>
            <a:r>
              <a:rPr dirty="0" sz="1200" spc="-15">
                <a:latin typeface="Times New Roman"/>
                <a:cs typeface="Times New Roman"/>
              </a:rPr>
              <a:t>may </a:t>
            </a:r>
            <a:r>
              <a:rPr dirty="0" sz="1200" spc="-5">
                <a:latin typeface="Times New Roman"/>
                <a:cs typeface="Times New Roman"/>
              </a:rPr>
              <a:t>give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more </a:t>
            </a:r>
            <a:r>
              <a:rPr dirty="0" sz="1200" spc="-5">
                <a:latin typeface="Times New Roman"/>
                <a:cs typeface="Times New Roman"/>
              </a:rPr>
              <a:t> dependable reading.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 errors caused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loading</a:t>
            </a:r>
            <a:r>
              <a:rPr dirty="0" sz="1200" spc="-5">
                <a:latin typeface="Times New Roman"/>
                <a:cs typeface="Times New Roman"/>
              </a:rPr>
              <a:t> effects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meters 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avoided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intelligently.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algn="just" marL="2413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Eliminate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 </a:t>
            </a:r>
            <a:r>
              <a:rPr dirty="0" sz="1200" spc="-5" b="1">
                <a:latin typeface="Times New Roman"/>
                <a:cs typeface="Times New Roman"/>
              </a:rPr>
              <a:t>reducing </a:t>
            </a:r>
            <a:r>
              <a:rPr dirty="0" sz="1200" spc="-15" b="1">
                <a:latin typeface="Times New Roman"/>
                <a:cs typeface="Times New Roman"/>
              </a:rPr>
              <a:t>error:</a:t>
            </a:r>
            <a:endParaRPr sz="1200">
              <a:latin typeface="Times New Roman"/>
              <a:cs typeface="Times New Roman"/>
            </a:endParaRPr>
          </a:p>
          <a:p>
            <a:pPr algn="just" marL="241300" marR="8890">
              <a:lnSpc>
                <a:spcPts val="1580"/>
              </a:lnSpc>
              <a:spcBef>
                <a:spcPts val="30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planning </a:t>
            </a:r>
            <a:r>
              <a:rPr dirty="0" sz="1200" spc="5">
                <a:latin typeface="Times New Roman"/>
                <a:cs typeface="Times New Roman"/>
              </a:rPr>
              <a:t>any </a:t>
            </a:r>
            <a:r>
              <a:rPr dirty="0" sz="1200" spc="-5">
                <a:latin typeface="Times New Roman"/>
                <a:cs typeface="Times New Roman"/>
              </a:rPr>
              <a:t>instrument,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loading </a:t>
            </a:r>
            <a:r>
              <a:rPr dirty="0" sz="1200" spc="-5">
                <a:latin typeface="Times New Roman"/>
                <a:cs typeface="Times New Roman"/>
              </a:rPr>
              <a:t>effects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instrument </a:t>
            </a:r>
            <a:r>
              <a:rPr dirty="0" sz="1200" spc="-10">
                <a:latin typeface="Times New Roman"/>
                <a:cs typeface="Times New Roman"/>
              </a:rPr>
              <a:t>should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considered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corrections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made.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1261236"/>
            <a:ext cx="5801360" cy="794448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lvl="1" marL="698500" indent="-266065">
              <a:lnSpc>
                <a:spcPct val="100000"/>
              </a:lnSpc>
              <a:spcBef>
                <a:spcPts val="200"/>
              </a:spcBef>
              <a:buFont typeface="Times New Roman"/>
              <a:buAutoNum type="arabicPeriod" startAt="2"/>
              <a:tabLst>
                <a:tab pos="6991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NVIRONMENTAL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ERRORS:</a:t>
            </a:r>
            <a:endParaRPr sz="1200">
              <a:latin typeface="Times New Roman"/>
              <a:cs typeface="Times New Roman"/>
            </a:endParaRPr>
          </a:p>
          <a:p>
            <a:pPr marL="756285" marR="593725">
              <a:lnSpc>
                <a:spcPts val="1580"/>
              </a:lnSpc>
              <a:spcBef>
                <a:spcPts val="35"/>
              </a:spcBef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including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surrounding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 marL="756285" marR="483870">
              <a:lnSpc>
                <a:spcPts val="158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may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effects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temperature,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pressure,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humidity,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dust, </a:t>
            </a:r>
            <a:r>
              <a:rPr dirty="0" sz="1200" spc="-10">
                <a:latin typeface="Times New Roman"/>
                <a:cs typeface="Times New Roman"/>
              </a:rPr>
              <a:t>vibrations,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electronic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75628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Corrective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measures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eliminate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reducing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error:</a:t>
            </a:r>
            <a:endParaRPr sz="1200">
              <a:latin typeface="Times New Roman"/>
              <a:cs typeface="Times New Roman"/>
            </a:endParaRPr>
          </a:p>
          <a:p>
            <a:pPr algn="just" lvl="2" marL="756285" marR="5080">
              <a:lnSpc>
                <a:spcPct val="110800"/>
              </a:lnSpc>
              <a:spcBef>
                <a:spcPts val="15"/>
              </a:spcBef>
              <a:buFont typeface="Symbol"/>
              <a:buChar char=""/>
              <a:tabLst>
                <a:tab pos="872490" algn="l"/>
              </a:tabLst>
            </a:pP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-15">
                <a:latin typeface="Times New Roman"/>
                <a:cs typeface="Times New Roman"/>
              </a:rPr>
              <a:t>should be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keep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conditions as nearly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 spc="-5">
                <a:latin typeface="Times New Roman"/>
                <a:cs typeface="Times New Roman"/>
              </a:rPr>
              <a:t>constant 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Ex: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>
                <a:latin typeface="Times New Roman"/>
                <a:cs typeface="Times New Roman"/>
              </a:rPr>
              <a:t> by </a:t>
            </a:r>
            <a:r>
              <a:rPr dirty="0" sz="1200" spc="-5">
                <a:latin typeface="Times New Roman"/>
                <a:cs typeface="Times New Roman"/>
              </a:rPr>
              <a:t>keeping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controlled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enclosure.</a:t>
            </a:r>
            <a:endParaRPr sz="1200">
              <a:latin typeface="Times New Roman"/>
              <a:cs typeface="Times New Roman"/>
            </a:endParaRPr>
          </a:p>
          <a:p>
            <a:pPr algn="just" lvl="2" marL="756285" marR="11430">
              <a:lnSpc>
                <a:spcPct val="109300"/>
              </a:lnSpc>
              <a:spcBef>
                <a:spcPts val="105"/>
              </a:spcBef>
              <a:buFont typeface="Symbol"/>
              <a:buChar char=""/>
              <a:tabLst>
                <a:tab pos="872490" algn="l"/>
              </a:tabLst>
            </a:pP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-5">
                <a:latin typeface="Times New Roman"/>
                <a:cs typeface="Times New Roman"/>
              </a:rPr>
              <a:t> equipment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immune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ex:</a:t>
            </a:r>
            <a:r>
              <a:rPr dirty="0" sz="1200" spc="-5">
                <a:latin typeface="Times New Roman"/>
                <a:cs typeface="Times New Roman"/>
              </a:rPr>
              <a:t> variations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 with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minimized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using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0">
                <a:latin typeface="Times New Roman"/>
                <a:cs typeface="Times New Roman"/>
              </a:rPr>
              <a:t>materials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5">
                <a:latin typeface="Times New Roman"/>
                <a:cs typeface="Times New Roman"/>
              </a:rPr>
              <a:t> 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coefficient.</a:t>
            </a:r>
            <a:endParaRPr sz="1200">
              <a:latin typeface="Times New Roman"/>
              <a:cs typeface="Times New Roman"/>
            </a:endParaRPr>
          </a:p>
          <a:p>
            <a:pPr algn="just" lvl="2" marL="869315" indent="-113664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869950" algn="l"/>
              </a:tabLst>
            </a:pPr>
            <a:r>
              <a:rPr dirty="0" sz="1200" spc="-10">
                <a:latin typeface="Times New Roman"/>
                <a:cs typeface="Times New Roman"/>
              </a:rPr>
              <a:t>Employing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techniques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5">
                <a:latin typeface="Times New Roman"/>
                <a:cs typeface="Times New Roman"/>
              </a:rPr>
              <a:t> eliminate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effect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disturbance.</a:t>
            </a:r>
            <a:endParaRPr sz="1200">
              <a:latin typeface="Times New Roman"/>
              <a:cs typeface="Times New Roman"/>
            </a:endParaRPr>
          </a:p>
          <a:p>
            <a:pPr algn="just" lvl="2" marL="756285" marR="9525">
              <a:lnSpc>
                <a:spcPct val="108300"/>
              </a:lnSpc>
              <a:spcBef>
                <a:spcPts val="120"/>
              </a:spcBef>
              <a:buFont typeface="Symbol"/>
              <a:buChar char=""/>
              <a:tabLst>
                <a:tab pos="872490" algn="l"/>
              </a:tabLst>
            </a:pPr>
            <a:r>
              <a:rPr dirty="0" sz="1200" spc="-10">
                <a:latin typeface="Times New Roman"/>
                <a:cs typeface="Times New Roman"/>
              </a:rPr>
              <a:t>Ex: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effect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humidity,</a:t>
            </a:r>
            <a:r>
              <a:rPr dirty="0" sz="1200" spc="-5">
                <a:latin typeface="Times New Roman"/>
                <a:cs typeface="Times New Roman"/>
              </a:rPr>
              <a:t> dust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etc.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entirely eliminated</a:t>
            </a:r>
            <a:r>
              <a:rPr dirty="0" sz="1200">
                <a:latin typeface="Times New Roman"/>
                <a:cs typeface="Times New Roman"/>
              </a:rPr>
              <a:t> by hermetically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sealing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equipment.</a:t>
            </a:r>
            <a:endParaRPr sz="1200">
              <a:latin typeface="Times New Roman"/>
              <a:cs typeface="Times New Roman"/>
            </a:endParaRPr>
          </a:p>
          <a:p>
            <a:pPr algn="just" lvl="2" marL="756285" marR="13335">
              <a:lnSpc>
                <a:spcPct val="111800"/>
              </a:lnSpc>
              <a:spcBef>
                <a:spcPts val="70"/>
              </a:spcBef>
              <a:buFont typeface="Symbol"/>
              <a:buChar char=""/>
              <a:tabLst>
                <a:tab pos="872490" algn="l"/>
              </a:tabLst>
            </a:pPr>
            <a:r>
              <a:rPr dirty="0" sz="1200">
                <a:latin typeface="Times New Roman"/>
                <a:cs typeface="Times New Roman"/>
              </a:rPr>
              <a:t>In case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suspected </a:t>
            </a:r>
            <a:r>
              <a:rPr dirty="0" sz="1200" spc="-5">
                <a:latin typeface="Times New Roman"/>
                <a:cs typeface="Times New Roman"/>
              </a:rPr>
              <a:t>that external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electro </a:t>
            </a:r>
            <a:r>
              <a:rPr dirty="0" sz="1200" spc="-15">
                <a:latin typeface="Times New Roman"/>
                <a:cs typeface="Times New Roman"/>
              </a:rPr>
              <a:t>static </a:t>
            </a:r>
            <a:r>
              <a:rPr dirty="0" sz="1200" spc="-5">
                <a:latin typeface="Times New Roman"/>
                <a:cs typeface="Times New Roman"/>
              </a:rPr>
              <a:t>fields </a:t>
            </a:r>
            <a:r>
              <a:rPr dirty="0" sz="1200" spc="10">
                <a:latin typeface="Times New Roman"/>
                <a:cs typeface="Times New Roman"/>
              </a:rPr>
              <a:t>can </a:t>
            </a:r>
            <a:r>
              <a:rPr dirty="0" sz="1200" spc="-10">
                <a:latin typeface="Times New Roman"/>
                <a:cs typeface="Times New Roman"/>
              </a:rPr>
              <a:t>affect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electrostatic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shields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provided.</a:t>
            </a:r>
            <a:endParaRPr sz="1200">
              <a:latin typeface="Times New Roman"/>
              <a:cs typeface="Times New Roman"/>
            </a:endParaRPr>
          </a:p>
          <a:p>
            <a:pPr algn="just" lvl="2" marL="869315" indent="-113664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869950" algn="l"/>
              </a:tabLst>
            </a:pPr>
            <a:r>
              <a:rPr dirty="0" sz="1200" spc="-5">
                <a:latin typeface="Times New Roman"/>
                <a:cs typeface="Times New Roman"/>
              </a:rPr>
              <a:t>Applying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computed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corrections.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lvl="1" marL="451484" indent="-229235">
              <a:lnSpc>
                <a:spcPct val="100000"/>
              </a:lnSpc>
              <a:buFont typeface="Times New Roman"/>
              <a:buAutoNum type="arabicPeriod" startAt="3"/>
              <a:tabLst>
                <a:tab pos="4521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O</a:t>
            </a:r>
            <a:r>
              <a:rPr dirty="0" sz="1200" spc="-5" b="1">
                <a:latin typeface="Times New Roman"/>
                <a:cs typeface="Times New Roman"/>
              </a:rPr>
              <a:t>BSERVATIONAL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ERRORS</a:t>
            </a:r>
            <a:endParaRPr sz="1200">
              <a:latin typeface="Times New Roman"/>
              <a:cs typeface="Times New Roman"/>
            </a:endParaRPr>
          </a:p>
          <a:p>
            <a:pPr algn="just" marL="527685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There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sources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observational</a:t>
            </a:r>
            <a:r>
              <a:rPr dirty="0" sz="1200">
                <a:latin typeface="Times New Roman"/>
                <a:cs typeface="Times New Roman"/>
              </a:rPr>
              <a:t> error.</a:t>
            </a:r>
            <a:endParaRPr sz="1200">
              <a:latin typeface="Times New Roman"/>
              <a:cs typeface="Times New Roman"/>
            </a:endParaRPr>
          </a:p>
          <a:p>
            <a:pPr algn="just" marL="527685" marR="421005" indent="3683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For an </a:t>
            </a:r>
            <a:r>
              <a:rPr dirty="0" sz="1200" spc="-10">
                <a:latin typeface="Times New Roman"/>
                <a:cs typeface="Times New Roman"/>
              </a:rPr>
              <a:t>example: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voltmeter slightly above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surface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 </a:t>
            </a:r>
            <a:r>
              <a:rPr dirty="0" sz="1200" spc="-5">
                <a:latin typeface="Times New Roman"/>
                <a:cs typeface="Times New Roman"/>
              </a:rPr>
              <a:t>Thus an </a:t>
            </a:r>
            <a:r>
              <a:rPr dirty="0" sz="1200" spc="5">
                <a:latin typeface="Times New Roman"/>
                <a:cs typeface="Times New Roman"/>
              </a:rPr>
              <a:t>error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10">
                <a:latin typeface="Times New Roman"/>
                <a:cs typeface="Times New Roman"/>
              </a:rPr>
              <a:t>account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parallax will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incurred </a:t>
            </a:r>
            <a:r>
              <a:rPr dirty="0" sz="1200" spc="-5">
                <a:latin typeface="Times New Roman"/>
                <a:cs typeface="Times New Roman"/>
              </a:rPr>
              <a:t>unless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vision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observer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exactly </a:t>
            </a:r>
            <a:r>
              <a:rPr dirty="0" sz="1200" spc="-5">
                <a:latin typeface="Times New Roman"/>
                <a:cs typeface="Times New Roman"/>
              </a:rPr>
              <a:t>above</a:t>
            </a:r>
            <a:r>
              <a:rPr dirty="0" sz="1200">
                <a:latin typeface="Times New Roman"/>
                <a:cs typeface="Times New Roman"/>
              </a:rPr>
              <a:t> the pointer.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minimize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parallax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errors,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Eliminate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reducing</a:t>
            </a:r>
            <a:r>
              <a:rPr dirty="0" sz="1200" spc="-10" b="1">
                <a:latin typeface="Times New Roman"/>
                <a:cs typeface="Times New Roman"/>
              </a:rPr>
              <a:t> error:</a:t>
            </a:r>
            <a:endParaRPr sz="1200">
              <a:latin typeface="Times New Roman"/>
              <a:cs typeface="Times New Roman"/>
            </a:endParaRPr>
          </a:p>
          <a:p>
            <a:pPr lvl="2" marL="411480" indent="-113030">
              <a:lnSpc>
                <a:spcPct val="100000"/>
              </a:lnSpc>
              <a:spcBef>
                <a:spcPts val="95"/>
              </a:spcBef>
              <a:buChar char="•"/>
              <a:tabLst>
                <a:tab pos="412115" algn="l"/>
              </a:tabLst>
            </a:pPr>
            <a:r>
              <a:rPr dirty="0" sz="1200" spc="-10">
                <a:latin typeface="Times New Roman"/>
                <a:cs typeface="Times New Roman"/>
              </a:rPr>
              <a:t>Using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scales.</a:t>
            </a:r>
            <a:endParaRPr sz="1200">
              <a:latin typeface="Times New Roman"/>
              <a:cs typeface="Times New Roman"/>
            </a:endParaRPr>
          </a:p>
          <a:p>
            <a:pPr lvl="2" marL="411480" indent="-113030">
              <a:lnSpc>
                <a:spcPct val="100000"/>
              </a:lnSpc>
              <a:spcBef>
                <a:spcPts val="145"/>
              </a:spcBef>
              <a:buChar char="•"/>
              <a:tabLst>
                <a:tab pos="412115" algn="l"/>
              </a:tabLst>
            </a:pP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display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lvl="1" marL="280670" indent="-268605">
              <a:lnSpc>
                <a:spcPct val="100000"/>
              </a:lnSpc>
              <a:buFont typeface="Times New Roman"/>
              <a:buAutoNum type="arabicPeriod" startAt="3"/>
              <a:tabLst>
                <a:tab pos="2813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ANDOMERRORS</a:t>
            </a:r>
            <a:endParaRPr sz="1200">
              <a:latin typeface="Times New Roman"/>
              <a:cs typeface="Times New Roman"/>
            </a:endParaRPr>
          </a:p>
          <a:p>
            <a:pPr lvl="2" marL="469265" marR="625475" indent="-170815">
              <a:lnSpc>
                <a:spcPts val="1580"/>
              </a:lnSpc>
              <a:spcBef>
                <a:spcPts val="35"/>
              </a:spcBef>
              <a:buChar char="•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Random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those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accidental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magnitude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cannot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predicted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knowledge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measuring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  <a:p>
            <a:pPr lvl="2" marL="469265" marR="1031240" indent="-170815">
              <a:lnSpc>
                <a:spcPts val="1580"/>
              </a:lnSpc>
              <a:spcBef>
                <a:spcPts val="15"/>
              </a:spcBef>
              <a:buChar char="•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consistently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experimental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another,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even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systematic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been</a:t>
            </a:r>
            <a:endParaRPr sz="1200">
              <a:latin typeface="Times New Roman"/>
              <a:cs typeface="Times New Roman"/>
            </a:endParaRPr>
          </a:p>
          <a:p>
            <a:pPr marL="469265" marR="755015">
              <a:lnSpc>
                <a:spcPts val="1590"/>
              </a:lnSpc>
              <a:spcBef>
                <a:spcPts val="20"/>
              </a:spcBef>
            </a:pPr>
            <a:r>
              <a:rPr dirty="0" sz="1200">
                <a:latin typeface="Times New Roman"/>
                <a:cs typeface="Times New Roman"/>
              </a:rPr>
              <a:t>accounted </a:t>
            </a:r>
            <a:r>
              <a:rPr dirty="0" sz="1200" spc="-5">
                <a:latin typeface="Times New Roman"/>
                <a:cs typeface="Times New Roman"/>
              </a:rPr>
              <a:t>for.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5">
                <a:latin typeface="Times New Roman"/>
                <a:cs typeface="Times New Roman"/>
              </a:rPr>
              <a:t>errors </a:t>
            </a:r>
            <a:r>
              <a:rPr dirty="0" sz="1200">
                <a:latin typeface="Times New Roman"/>
                <a:cs typeface="Times New Roman"/>
              </a:rPr>
              <a:t>are due to a </a:t>
            </a:r>
            <a:r>
              <a:rPr dirty="0" sz="1200" spc="-10">
                <a:latin typeface="Times New Roman"/>
                <a:cs typeface="Times New Roman"/>
              </a:rPr>
              <a:t>multitude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small </a:t>
            </a:r>
            <a:r>
              <a:rPr dirty="0" sz="1200">
                <a:latin typeface="Times New Roman"/>
                <a:cs typeface="Times New Roman"/>
              </a:rPr>
              <a:t>factors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fluctuate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another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surely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93647" y="837945"/>
            <a:ext cx="5484495" cy="6898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1484" marR="609600">
              <a:lnSpc>
                <a:spcPct val="1117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chance.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aware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account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some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factors </a:t>
            </a:r>
            <a:r>
              <a:rPr dirty="0" sz="1200" spc="-10">
                <a:latin typeface="Times New Roman"/>
                <a:cs typeface="Times New Roman"/>
              </a:rPr>
              <a:t>influencing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lie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unaware.</a:t>
            </a:r>
            <a:endParaRPr sz="1200">
              <a:latin typeface="Times New Roman"/>
              <a:cs typeface="Times New Roman"/>
            </a:endParaRPr>
          </a:p>
          <a:p>
            <a:pPr marL="451484" marR="213995" indent="-170815">
              <a:lnSpc>
                <a:spcPts val="1590"/>
              </a:lnSpc>
              <a:spcBef>
                <a:spcPts val="70"/>
              </a:spcBef>
              <a:buChar char="•"/>
              <a:tabLst>
                <a:tab pos="4521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happenings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disturbances</a:t>
            </a:r>
            <a:r>
              <a:rPr dirty="0" sz="1200">
                <a:latin typeface="Times New Roman"/>
                <a:cs typeface="Times New Roman"/>
              </a:rPr>
              <a:t> about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unaware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lumped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get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Random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Residual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112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SOURSES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ERRORS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factors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contributing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uncertainty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measurement)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338455" marR="221615">
              <a:lnSpc>
                <a:spcPct val="110100"/>
              </a:lnSpc>
            </a:pPr>
            <a:r>
              <a:rPr dirty="0" sz="1200" spc="-5" b="1">
                <a:latin typeface="Times New Roman"/>
                <a:cs typeface="Times New Roman"/>
              </a:rPr>
              <a:t>Noise:</a:t>
            </a:r>
            <a:r>
              <a:rPr dirty="0" sz="1200" spc="114" b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convey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information.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noise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disturbances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contribute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uncertainty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  <a:p>
            <a:pPr marL="567690" indent="-173990">
              <a:lnSpc>
                <a:spcPct val="100000"/>
              </a:lnSpc>
              <a:spcBef>
                <a:spcPts val="170"/>
              </a:spcBef>
              <a:buChar char="•"/>
              <a:tabLst>
                <a:tab pos="567690" algn="l"/>
              </a:tabLst>
            </a:pPr>
            <a:r>
              <a:rPr dirty="0" sz="1200" spc="-5">
                <a:latin typeface="Times New Roman"/>
                <a:cs typeface="Times New Roman"/>
              </a:rPr>
              <a:t>Noise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originate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either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primary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</a:t>
            </a:r>
            <a:endParaRPr sz="1200">
              <a:latin typeface="Times New Roman"/>
              <a:cs typeface="Times New Roman"/>
            </a:endParaRPr>
          </a:p>
          <a:p>
            <a:pPr marL="567690" indent="-173990">
              <a:lnSpc>
                <a:spcPct val="100000"/>
              </a:lnSpc>
              <a:spcBef>
                <a:spcPts val="145"/>
              </a:spcBef>
              <a:buChar char="•"/>
              <a:tabLst>
                <a:tab pos="56769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communication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channel.</a:t>
            </a:r>
            <a:endParaRPr sz="1200">
              <a:latin typeface="Times New Roman"/>
              <a:cs typeface="Times New Roman"/>
            </a:endParaRPr>
          </a:p>
          <a:p>
            <a:pPr marL="567690" indent="-173990">
              <a:lnSpc>
                <a:spcPct val="100000"/>
              </a:lnSpc>
              <a:spcBef>
                <a:spcPts val="140"/>
              </a:spcBef>
              <a:buChar char="•"/>
              <a:tabLst>
                <a:tab pos="56769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338455" marR="32067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Noise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filtering,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careful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selection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components,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shielding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isolation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entire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338455" marR="513715">
              <a:lnSpc>
                <a:spcPct val="110000"/>
              </a:lnSpc>
              <a:buAutoNum type="romanLcParenR"/>
              <a:tabLst>
                <a:tab pos="50990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Response</a:t>
            </a:r>
            <a:r>
              <a:rPr dirty="0" sz="1200" spc="-5" b="1">
                <a:latin typeface="Times New Roman"/>
                <a:cs typeface="Times New Roman"/>
              </a:rPr>
              <a:t> time: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cannot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immediately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 signal applied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it.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factor </a:t>
            </a:r>
            <a:r>
              <a:rPr dirty="0" sz="1200" spc="-10">
                <a:latin typeface="Times New Roman"/>
                <a:cs typeface="Times New Roman"/>
              </a:rPr>
              <a:t>contributes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uncertainty. </a:t>
            </a:r>
            <a:r>
              <a:rPr dirty="0" sz="1200">
                <a:latin typeface="Times New Roman"/>
                <a:cs typeface="Times New Roman"/>
              </a:rPr>
              <a:t>( mercury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thermometer)</a:t>
            </a:r>
            <a:endParaRPr sz="1200">
              <a:latin typeface="Times New Roman"/>
              <a:cs typeface="Times New Roman"/>
            </a:endParaRPr>
          </a:p>
          <a:p>
            <a:pPr algn="just" marL="509270" marR="309245" indent="-134620">
              <a:lnSpc>
                <a:spcPts val="1610"/>
              </a:lnSpc>
              <a:spcBef>
                <a:spcPts val="60"/>
              </a:spcBef>
              <a:buAutoNum type="romanLcParenR"/>
              <a:tabLst>
                <a:tab pos="5099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Design limitations: </a:t>
            </a:r>
            <a:r>
              <a:rPr dirty="0" sz="1200">
                <a:latin typeface="Times New Roman"/>
                <a:cs typeface="Times New Roman"/>
              </a:rPr>
              <a:t>In the design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instruments there </a:t>
            </a:r>
            <a:r>
              <a:rPr dirty="0" sz="1200">
                <a:latin typeface="Times New Roman"/>
                <a:cs typeface="Times New Roman"/>
              </a:rPr>
              <a:t>are certain </a:t>
            </a:r>
            <a:r>
              <a:rPr dirty="0" sz="1200" spc="-5">
                <a:latin typeface="Times New Roman"/>
                <a:cs typeface="Times New Roman"/>
              </a:rPr>
              <a:t>inevitable </a:t>
            </a:r>
            <a:r>
              <a:rPr dirty="0" sz="1200">
                <a:latin typeface="Times New Roman"/>
                <a:cs typeface="Times New Roman"/>
              </a:rPr>
              <a:t> factors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</a:t>
            </a:r>
            <a:r>
              <a:rPr dirty="0" sz="1200" spc="10">
                <a:latin typeface="Times New Roman"/>
                <a:cs typeface="Times New Roman"/>
              </a:rPr>
              <a:t> to </a:t>
            </a:r>
            <a:r>
              <a:rPr dirty="0" sz="1200" spc="-5">
                <a:latin typeface="Times New Roman"/>
                <a:cs typeface="Times New Roman"/>
              </a:rPr>
              <a:t>uncertainty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measurement.</a:t>
            </a:r>
            <a:endParaRPr sz="1200">
              <a:latin typeface="Times New Roman"/>
              <a:cs typeface="Times New Roman"/>
            </a:endParaRPr>
          </a:p>
          <a:p>
            <a:pPr algn="just" marL="546100" indent="-208279">
              <a:lnSpc>
                <a:spcPct val="100000"/>
              </a:lnSpc>
              <a:spcBef>
                <a:spcPts val="105"/>
              </a:spcBef>
              <a:buFont typeface="Times New Roman"/>
              <a:buAutoNum type="romanLcParenR" startAt="4"/>
              <a:tabLst>
                <a:tab pos="5467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ffects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friction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the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movement:</a:t>
            </a:r>
            <a:endParaRPr sz="1200">
              <a:latin typeface="Times New Roman"/>
              <a:cs typeface="Times New Roman"/>
            </a:endParaRPr>
          </a:p>
          <a:p>
            <a:pPr algn="just" marL="509270" marR="497205" indent="-170815">
              <a:lnSpc>
                <a:spcPts val="1610"/>
              </a:lnSpc>
              <a:spcBef>
                <a:spcPts val="10"/>
              </a:spcBef>
              <a:buAutoNum type="romanLcParenR" startAt="4"/>
              <a:tabLst>
                <a:tab pos="50990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Effect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10" b="1">
                <a:latin typeface="Times New Roman"/>
                <a:cs typeface="Times New Roman"/>
              </a:rPr>
              <a:t>resolving </a:t>
            </a:r>
            <a:r>
              <a:rPr dirty="0" sz="1200" spc="-5" b="1">
                <a:latin typeface="Times New Roman"/>
                <a:cs typeface="Times New Roman"/>
              </a:rPr>
              <a:t>power: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ability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observer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distinguish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nearly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divisions.</a:t>
            </a:r>
            <a:endParaRPr sz="1200">
              <a:latin typeface="Times New Roman"/>
              <a:cs typeface="Times New Roman"/>
            </a:endParaRPr>
          </a:p>
          <a:p>
            <a:pPr algn="just" marL="509270" indent="-229235">
              <a:lnSpc>
                <a:spcPct val="100000"/>
              </a:lnSpc>
              <a:spcBef>
                <a:spcPts val="60"/>
              </a:spcBef>
              <a:buAutoNum type="romanLcParenR" startAt="4"/>
              <a:tabLst>
                <a:tab pos="5099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Energy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exchanged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by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interaction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endParaRPr sz="1200">
              <a:latin typeface="Times New Roman"/>
              <a:cs typeface="Times New Roman"/>
            </a:endParaRPr>
          </a:p>
          <a:p>
            <a:pPr algn="just" marL="509270" marR="419734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operating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extracted from </a:t>
            </a:r>
            <a:r>
              <a:rPr dirty="0" sz="1200" spc="-10">
                <a:latin typeface="Times New Roman"/>
                <a:cs typeface="Times New Roman"/>
              </a:rPr>
              <a:t>the measurand,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value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latter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altered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greater</a:t>
            </a:r>
            <a:r>
              <a:rPr dirty="0" sz="1200">
                <a:latin typeface="Times New Roman"/>
                <a:cs typeface="Times New Roman"/>
              </a:rPr>
              <a:t> 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extent.</a:t>
            </a:r>
            <a:endParaRPr sz="1200">
              <a:latin typeface="Times New Roman"/>
              <a:cs typeface="Times New Roman"/>
            </a:endParaRPr>
          </a:p>
          <a:p>
            <a:pPr algn="just" marL="509905" marR="521334" indent="-509905">
              <a:lnSpc>
                <a:spcPct val="110000"/>
              </a:lnSpc>
              <a:buAutoNum type="romanLcParenR" startAt="7"/>
              <a:tabLst>
                <a:tab pos="5099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Transmission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In the </a:t>
            </a:r>
            <a:r>
              <a:rPr dirty="0" sz="1200" spc="-5">
                <a:latin typeface="Times New Roman"/>
                <a:cs typeface="Times New Roman"/>
              </a:rPr>
              <a:t>transmission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information </a:t>
            </a:r>
            <a:r>
              <a:rPr dirty="0" sz="1200">
                <a:latin typeface="Times New Roman"/>
                <a:cs typeface="Times New Roman"/>
              </a:rPr>
              <a:t>from primary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Indicator.</a:t>
            </a:r>
            <a:endParaRPr sz="1200">
              <a:latin typeface="Times New Roman"/>
              <a:cs typeface="Times New Roman"/>
            </a:endParaRPr>
          </a:p>
          <a:p>
            <a:pPr algn="just" marL="509270" marR="645160" indent="-344805">
              <a:lnSpc>
                <a:spcPct val="110000"/>
              </a:lnSpc>
              <a:spcBef>
                <a:spcPts val="5"/>
              </a:spcBef>
              <a:buAutoNum type="romanLcParenR" startAt="7"/>
              <a:tabLst>
                <a:tab pos="5099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Deterioration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measuring </a:t>
            </a:r>
            <a:r>
              <a:rPr dirty="0" sz="1200" spc="-10" b="1">
                <a:latin typeface="Times New Roman"/>
                <a:cs typeface="Times New Roman"/>
              </a:rPr>
              <a:t>system</a:t>
            </a:r>
            <a:r>
              <a:rPr dirty="0" sz="1200" spc="-10">
                <a:latin typeface="Times New Roman"/>
                <a:cs typeface="Times New Roman"/>
              </a:rPr>
              <a:t>: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5">
                <a:latin typeface="Times New Roman"/>
                <a:cs typeface="Times New Roman"/>
              </a:rPr>
              <a:t>physical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chemical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deterioration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alterations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elements.</a:t>
            </a:r>
            <a:endParaRPr sz="1200">
              <a:latin typeface="Times New Roman"/>
              <a:cs typeface="Times New Roman"/>
            </a:endParaRPr>
          </a:p>
          <a:p>
            <a:pPr algn="just" marL="509270" indent="-229235">
              <a:lnSpc>
                <a:spcPct val="100000"/>
              </a:lnSpc>
              <a:spcBef>
                <a:spcPts val="190"/>
              </a:spcBef>
              <a:buFont typeface="Times New Roman"/>
              <a:buAutoNum type="romanLcParenR" startAt="7"/>
              <a:tabLst>
                <a:tab pos="5099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mbient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influences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system:</a:t>
            </a:r>
            <a:endParaRPr sz="1200">
              <a:latin typeface="Times New Roman"/>
              <a:cs typeface="Times New Roman"/>
            </a:endParaRPr>
          </a:p>
          <a:p>
            <a:pPr algn="just" marL="509270" marR="216535" indent="76200">
              <a:lnSpc>
                <a:spcPts val="1580"/>
              </a:lnSpc>
              <a:spcBef>
                <a:spcPts val="3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changes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atmospheric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 may</a:t>
            </a:r>
            <a:r>
              <a:rPr dirty="0" sz="1200" spc="290">
                <a:latin typeface="Times New Roman"/>
                <a:cs typeface="Times New Roman"/>
              </a:rPr>
              <a:t>   </a:t>
            </a:r>
            <a:r>
              <a:rPr dirty="0" sz="1200" spc="-5">
                <a:latin typeface="Times New Roman"/>
                <a:cs typeface="Times New Roman"/>
              </a:rPr>
              <a:t>alter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elastic </a:t>
            </a:r>
            <a:r>
              <a:rPr dirty="0" sz="1200" spc="-5">
                <a:latin typeface="Times New Roman"/>
                <a:cs typeface="Times New Roman"/>
              </a:rPr>
              <a:t>constant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spring,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resistance.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Other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like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humidity,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6047" y="7725029"/>
            <a:ext cx="4673600" cy="428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5080" indent="-457834">
              <a:lnSpc>
                <a:spcPct val="110100"/>
              </a:lnSpc>
              <a:spcBef>
                <a:spcPts val="100"/>
              </a:spcBef>
              <a:tabLst>
                <a:tab pos="356870" algn="l"/>
              </a:tabLst>
            </a:pPr>
            <a:r>
              <a:rPr dirty="0" sz="1200" spc="-15" b="1">
                <a:latin typeface="Times New Roman"/>
                <a:cs typeface="Times New Roman"/>
              </a:rPr>
              <a:t>x)	</a:t>
            </a:r>
            <a:r>
              <a:rPr dirty="0" sz="1200" spc="-10" b="1">
                <a:latin typeface="Times New Roman"/>
                <a:cs typeface="Times New Roman"/>
              </a:rPr>
              <a:t>Errors</a:t>
            </a:r>
            <a:r>
              <a:rPr dirty="0" sz="1200" spc="2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2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observation</a:t>
            </a:r>
            <a:r>
              <a:rPr dirty="0" sz="1200" spc="2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2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interpretation:</a:t>
            </a:r>
            <a:r>
              <a:rPr dirty="0" sz="1200" spc="24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mistakes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observing,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interpreting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recording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data.(Parallax </a:t>
            </a:r>
            <a:r>
              <a:rPr dirty="0" sz="1200">
                <a:latin typeface="Times New Roman"/>
                <a:cs typeface="Times New Roman"/>
              </a:rPr>
              <a:t>errors,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07630" y="7944992"/>
            <a:ext cx="10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8445" y="844042"/>
            <a:ext cx="5626100" cy="7583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88900" marR="43180">
              <a:lnSpc>
                <a:spcPct val="11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1.13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</a:t>
            </a:r>
            <a:r>
              <a:rPr dirty="0" sz="1200" spc="-10" b="1">
                <a:latin typeface="Times New Roman"/>
                <a:cs typeface="Times New Roman"/>
              </a:rPr>
              <a:t>ESIRED,</a:t>
            </a:r>
            <a:r>
              <a:rPr dirty="0" sz="1200" spc="-5" b="1">
                <a:latin typeface="Times New Roman"/>
                <a:cs typeface="Times New Roman"/>
              </a:rPr>
              <a:t> MODIFYING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INTERFERING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INPUTS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-5" b="1">
                <a:latin typeface="Times New Roman"/>
                <a:cs typeface="Times New Roman"/>
              </a:rPr>
              <a:t> A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 SYSTEM </a:t>
            </a:r>
            <a:r>
              <a:rPr dirty="0" sz="1200" b="1">
                <a:latin typeface="Times New Roman"/>
                <a:cs typeface="Times New Roman"/>
              </a:rPr>
              <a:t>or </a:t>
            </a:r>
            <a:r>
              <a:rPr dirty="0" sz="1200" spc="-5" b="1">
                <a:latin typeface="Times New Roman"/>
                <a:cs typeface="Times New Roman"/>
              </a:rPr>
              <a:t>(GENERAL INPUT-OUTPUT CONFIGURATION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MEASUREMENTSYSTEM)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configuration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inputs.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283845" indent="-119380">
              <a:lnSpc>
                <a:spcPct val="100000"/>
              </a:lnSpc>
              <a:spcBef>
                <a:spcPts val="120"/>
              </a:spcBef>
              <a:buAutoNum type="romanLcPeriod"/>
              <a:tabLst>
                <a:tab pos="284480" algn="l"/>
              </a:tabLst>
            </a:pPr>
            <a:r>
              <a:rPr dirty="0" sz="1200" spc="-10">
                <a:latin typeface="Times New Roman"/>
                <a:cs typeface="Times New Roman"/>
              </a:rPr>
              <a:t>Desired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endParaRPr sz="1200">
              <a:latin typeface="Times New Roman"/>
              <a:cs typeface="Times New Roman"/>
            </a:endParaRPr>
          </a:p>
          <a:p>
            <a:pPr marL="165100" marR="4226560">
              <a:lnSpc>
                <a:spcPct val="110000"/>
              </a:lnSpc>
              <a:spcBef>
                <a:spcPts val="25"/>
              </a:spcBef>
              <a:buAutoNum type="romanLcPeriod"/>
              <a:tabLst>
                <a:tab pos="330200" algn="l"/>
              </a:tabLst>
            </a:pPr>
            <a:r>
              <a:rPr dirty="0" sz="1200" spc="-5">
                <a:latin typeface="Times New Roman"/>
                <a:cs typeface="Times New Roman"/>
              </a:rPr>
              <a:t>Interfering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iii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</a:t>
            </a:r>
            <a:r>
              <a:rPr dirty="0" sz="1200" spc="20">
                <a:latin typeface="Times New Roman"/>
                <a:cs typeface="Times New Roman"/>
              </a:rPr>
              <a:t>od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20">
                <a:latin typeface="Times New Roman"/>
                <a:cs typeface="Times New Roman"/>
              </a:rPr>
              <a:t>f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npu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546100" indent="-345440">
              <a:lnSpc>
                <a:spcPct val="100000"/>
              </a:lnSpc>
              <a:spcBef>
                <a:spcPts val="5"/>
              </a:spcBef>
              <a:buFont typeface="Times New Roman"/>
              <a:buAutoNum type="romanLcParenR"/>
              <a:tabLst>
                <a:tab pos="545465" algn="l"/>
                <a:tab pos="54673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</a:t>
            </a:r>
            <a:r>
              <a:rPr dirty="0" sz="1200" spc="-10" b="1">
                <a:latin typeface="Times New Roman"/>
                <a:cs typeface="Times New Roman"/>
              </a:rPr>
              <a:t>esired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inputs:</a:t>
            </a:r>
            <a:endParaRPr sz="1200">
              <a:latin typeface="Times New Roman"/>
              <a:cs typeface="Times New Roman"/>
            </a:endParaRPr>
          </a:p>
          <a:p>
            <a:pPr marL="317500" marR="352425">
              <a:lnSpc>
                <a:spcPts val="161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quantities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15">
                <a:latin typeface="Times New Roman"/>
                <a:cs typeface="Times New Roman"/>
              </a:rPr>
              <a:t> 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desired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inputs.</a:t>
            </a:r>
            <a:endParaRPr sz="1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transfer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15">
                <a:latin typeface="Times New Roman"/>
                <a:cs typeface="Times New Roman"/>
              </a:rPr>
              <a:t> 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‘r’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endParaRPr sz="1200">
              <a:latin typeface="Times New Roman"/>
              <a:cs typeface="Times New Roman"/>
            </a:endParaRPr>
          </a:p>
          <a:p>
            <a:pPr marL="429895">
              <a:lnSpc>
                <a:spcPct val="100000"/>
              </a:lnSpc>
              <a:spcBef>
                <a:spcPts val="145"/>
              </a:spcBef>
            </a:pP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5">
                <a:latin typeface="Times New Roman"/>
                <a:cs typeface="Times New Roman"/>
              </a:rPr>
              <a:t> C=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G.r</a:t>
            </a:r>
            <a:endParaRPr sz="1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Let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desired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input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represented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  <a:p>
            <a:pPr marL="317500" marR="239395">
              <a:lnSpc>
                <a:spcPts val="1680"/>
              </a:lnSpc>
              <a:spcBef>
                <a:spcPts val="7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According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input-output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relationship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mathematical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model,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(C</a:t>
            </a:r>
            <a:r>
              <a:rPr dirty="0" sz="1200" spc="5">
                <a:latin typeface="Times New Roman"/>
                <a:cs typeface="Times New Roman"/>
              </a:rPr>
              <a:t>D</a:t>
            </a:r>
            <a:r>
              <a:rPr dirty="0" baseline="4629" sz="1800" spc="7">
                <a:latin typeface="Times New Roman"/>
                <a:cs typeface="Times New Roman"/>
              </a:rPr>
              <a:t>)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produced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due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desired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input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given</a:t>
            </a:r>
            <a:r>
              <a:rPr dirty="0" baseline="4629" sz="1800" spc="-15">
                <a:latin typeface="Times New Roman"/>
                <a:cs typeface="Times New Roman"/>
              </a:rPr>
              <a:t> as</a:t>
            </a:r>
            <a:endParaRPr baseline="4629" sz="18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165"/>
              </a:spcBef>
              <a:tabLst>
                <a:tab pos="1332230" algn="l"/>
                <a:tab pos="1896745" algn="l"/>
              </a:tabLst>
            </a:pPr>
            <a:r>
              <a:rPr dirty="0" baseline="4629" sz="1800" spc="-7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baseline="4629" sz="1800" spc="-7" b="1">
                <a:latin typeface="Times New Roman"/>
                <a:cs typeface="Times New Roman"/>
              </a:rPr>
              <a:t>=</a:t>
            </a:r>
            <a:r>
              <a:rPr dirty="0" baseline="4629" sz="1800" b="1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Times New Roman"/>
                <a:cs typeface="Times New Roman"/>
              </a:rPr>
              <a:t>G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.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baseline="4629" sz="1800" spc="-30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D	</a:t>
            </a:r>
            <a:r>
              <a:rPr dirty="0" baseline="4629" sz="1800" spc="-15">
                <a:latin typeface="Times New Roman"/>
                <a:cs typeface="Times New Roman"/>
              </a:rPr>
              <a:t>where	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Transfer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function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i.e.,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mathematical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operation</a:t>
            </a:r>
            <a:r>
              <a:rPr dirty="0" sz="1200" spc="-5">
                <a:latin typeface="Times New Roman"/>
                <a:cs typeface="Times New Roman"/>
              </a:rPr>
              <a:t> required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get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desired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input.</a:t>
            </a:r>
            <a:endParaRPr sz="1200">
              <a:latin typeface="Times New Roman"/>
              <a:cs typeface="Times New Roman"/>
            </a:endParaRPr>
          </a:p>
          <a:p>
            <a:pPr marL="429895" marR="339725" indent="-113030">
              <a:lnSpc>
                <a:spcPts val="1680"/>
              </a:lnSpc>
            </a:pP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understand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transfer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multiplied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with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input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30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produce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endParaRPr baseline="4629" sz="18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215"/>
              </a:spcBef>
            </a:pPr>
            <a:r>
              <a:rPr dirty="0" baseline="4629" sz="1800" spc="-7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baseline="4629" sz="1800" spc="-7" b="1">
                <a:latin typeface="Times New Roman"/>
                <a:cs typeface="Times New Roman"/>
              </a:rPr>
              <a:t>=</a:t>
            </a:r>
            <a:r>
              <a:rPr dirty="0" baseline="4629" sz="1800" spc="-97" b="1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Times New Roman"/>
                <a:cs typeface="Times New Roman"/>
              </a:rPr>
              <a:t>G</a:t>
            </a:r>
            <a:r>
              <a:rPr dirty="0" sz="1200" spc="-5" b="1">
                <a:latin typeface="Times New Roman"/>
                <a:cs typeface="Times New Roman"/>
              </a:rPr>
              <a:t>D.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baseline="4629" sz="1800" spc="-22" b="1">
                <a:latin typeface="Times New Roman"/>
                <a:cs typeface="Times New Roman"/>
              </a:rPr>
              <a:t>r</a:t>
            </a:r>
            <a:r>
              <a:rPr dirty="0" sz="1200" spc="-15" b="1">
                <a:latin typeface="Times New Roman"/>
                <a:cs typeface="Times New Roman"/>
              </a:rPr>
              <a:t>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</a:pP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because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get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amplified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  <a:p>
            <a:pPr marL="429895" marR="96520" indent="-113030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non-linear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transfer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represented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algebraic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transcendental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function.</a:t>
            </a:r>
            <a:endParaRPr sz="1200">
              <a:latin typeface="Times New Roman"/>
              <a:cs typeface="Times New Roman"/>
            </a:endParaRPr>
          </a:p>
          <a:p>
            <a:pPr marL="429895" marR="559435" indent="-113030">
              <a:lnSpc>
                <a:spcPct val="111700"/>
              </a:lnSpc>
            </a:pP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nature, then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input-output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relationship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represented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function.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86055" indent="-173990">
              <a:lnSpc>
                <a:spcPct val="100000"/>
              </a:lnSpc>
              <a:buFont typeface="Times New Roman"/>
              <a:buAutoNum type="romanLcParenR" startAt="2"/>
              <a:tabLst>
                <a:tab pos="186690" algn="l"/>
              </a:tabLst>
            </a:pP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er</a:t>
            </a:r>
            <a:r>
              <a:rPr dirty="0" sz="1200" spc="-20" b="1">
                <a:latin typeface="Times New Roman"/>
                <a:cs typeface="Times New Roman"/>
              </a:rPr>
              <a:t>f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npu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15" b="1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01295" marR="5080" indent="3937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Interfering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quantities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make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unintentionally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interfering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produces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desired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respond.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occurs </a:t>
            </a:r>
            <a:r>
              <a:rPr dirty="0" sz="1200" spc="-10">
                <a:latin typeface="Times New Roman"/>
                <a:cs typeface="Times New Roman"/>
              </a:rPr>
              <a:t>because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some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like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environments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placed.</a:t>
            </a:r>
            <a:endParaRPr sz="1200">
              <a:latin typeface="Times New Roman"/>
              <a:cs typeface="Times New Roman"/>
            </a:endParaRPr>
          </a:p>
          <a:p>
            <a:pPr marL="201295" marR="533400">
              <a:lnSpc>
                <a:spcPct val="1167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interfering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represented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baseline="4629" sz="1800">
                <a:latin typeface="Times New Roman"/>
                <a:cs typeface="Times New Roman"/>
              </a:rPr>
              <a:t>nd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transfer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function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7">
                <a:latin typeface="Times New Roman"/>
                <a:cs typeface="Times New Roman"/>
              </a:rPr>
              <a:t> G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similar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producing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using</a:t>
            </a:r>
            <a:r>
              <a:rPr dirty="0" baseline="4629" sz="1800" spc="-7">
                <a:latin typeface="Times New Roman"/>
                <a:cs typeface="Times New Roman"/>
              </a:rPr>
              <a:t> desired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input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transfer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function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G</a:t>
            </a:r>
            <a:r>
              <a:rPr dirty="0" sz="1200" spc="5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8471" y="847090"/>
            <a:ext cx="6079490" cy="771207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304800" indent="-216535">
              <a:lnSpc>
                <a:spcPct val="100000"/>
              </a:lnSpc>
              <a:spcBef>
                <a:spcPts val="219"/>
              </a:spcBef>
              <a:buFont typeface="Times New Roman"/>
              <a:buAutoNum type="romanLcParenR" startAt="3"/>
              <a:tabLst>
                <a:tab pos="305435" algn="l"/>
              </a:tabLst>
            </a:pP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od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yi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25" b="1">
                <a:latin typeface="Times New Roman"/>
                <a:cs typeface="Times New Roman"/>
              </a:rPr>
              <a:t>u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317500" marR="394970">
              <a:lnSpc>
                <a:spcPts val="1580"/>
              </a:lnSpc>
              <a:spcBef>
                <a:spcPts val="5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input-output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relationship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desired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interfering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inputs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alone.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317500" marR="1198245">
              <a:lnSpc>
                <a:spcPct val="1167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Modifying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input</a:t>
            </a:r>
            <a:r>
              <a:rPr dirty="0" baseline="4629" sz="1800" spc="165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10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represented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rM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which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modifies</a:t>
            </a:r>
            <a:r>
              <a:rPr dirty="0" baseline="4629" sz="1800" spc="15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both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or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any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one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these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or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G</a:t>
            </a:r>
            <a:r>
              <a:rPr dirty="0" sz="1200" spc="-10">
                <a:latin typeface="Times New Roman"/>
                <a:cs typeface="Times New Roman"/>
              </a:rPr>
              <a:t>I</a:t>
            </a:r>
            <a:r>
              <a:rPr dirty="0" baseline="4629" sz="1800" spc="-15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317500" marR="81280">
              <a:lnSpc>
                <a:spcPct val="1167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15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manner</a:t>
            </a:r>
            <a:r>
              <a:rPr dirty="0" baseline="4629" sz="1800" spc="179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which</a:t>
            </a:r>
            <a:r>
              <a:rPr dirty="0" baseline="4629" sz="1800" spc="10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M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affects</a:t>
            </a:r>
            <a:r>
              <a:rPr dirty="0" baseline="4629" sz="1800" spc="1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25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represented</a:t>
            </a:r>
            <a:r>
              <a:rPr dirty="0" baseline="4629" sz="1800" spc="1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G</a:t>
            </a:r>
            <a:r>
              <a:rPr dirty="0" sz="1200" spc="-10">
                <a:latin typeface="Times New Roman"/>
                <a:cs typeface="Times New Roman"/>
              </a:rPr>
              <a:t>MD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And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manner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which</a:t>
            </a:r>
            <a:r>
              <a:rPr dirty="0" baseline="4629" sz="1800" spc="10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affects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I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represented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G</a:t>
            </a:r>
            <a:r>
              <a:rPr dirty="0" sz="1200" spc="-15">
                <a:latin typeface="Times New Roman"/>
                <a:cs typeface="Times New Roman"/>
              </a:rPr>
              <a:t>MI</a:t>
            </a:r>
            <a:endParaRPr sz="1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29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interpretation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these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G</a:t>
            </a:r>
            <a:r>
              <a:rPr dirty="0" sz="1200" spc="-10">
                <a:latin typeface="Times New Roman"/>
                <a:cs typeface="Times New Roman"/>
              </a:rPr>
              <a:t>MD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G</a:t>
            </a:r>
            <a:r>
              <a:rPr dirty="0" sz="1200">
                <a:latin typeface="Times New Roman"/>
                <a:cs typeface="Times New Roman"/>
              </a:rPr>
              <a:t>MI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same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  <a:p>
            <a:pPr algn="just" marL="317500" marR="427355">
              <a:lnSpc>
                <a:spcPct val="110000"/>
              </a:lnSpc>
              <a:spcBef>
                <a:spcPts val="24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instantaneous output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10">
                <a:latin typeface="Times New Roman"/>
                <a:cs typeface="Times New Roman"/>
              </a:rPr>
              <a:t>desired, modifying and interfering </a:t>
            </a:r>
            <a:r>
              <a:rPr dirty="0" sz="1200" spc="-5">
                <a:latin typeface="Times New Roman"/>
                <a:cs typeface="Times New Roman"/>
              </a:rPr>
              <a:t>inputs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given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summer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summing point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produces the </a:t>
            </a:r>
            <a:r>
              <a:rPr dirty="0" sz="1200" spc="5">
                <a:latin typeface="Times New Roman"/>
                <a:cs typeface="Times New Roman"/>
              </a:rPr>
              <a:t>sum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instantaneous values.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 system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produces several </a:t>
            </a:r>
            <a:r>
              <a:rPr dirty="0" sz="1200" spc="5">
                <a:latin typeface="Times New Roman"/>
                <a:cs typeface="Times New Roman"/>
              </a:rPr>
              <a:t>output,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several </a:t>
            </a:r>
            <a:r>
              <a:rPr dirty="0" sz="1200">
                <a:latin typeface="Times New Roman"/>
                <a:cs typeface="Times New Roman"/>
              </a:rPr>
              <a:t> inputs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types.</a:t>
            </a:r>
            <a:endParaRPr sz="1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1155"/>
              </a:spcBef>
            </a:pPr>
            <a:r>
              <a:rPr dirty="0" sz="1200">
                <a:latin typeface="Times New Roman"/>
                <a:cs typeface="Times New Roman"/>
              </a:rPr>
              <a:t>Output: </a:t>
            </a:r>
            <a:r>
              <a:rPr dirty="0" sz="1200" spc="-1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result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process).</a:t>
            </a:r>
            <a:endParaRPr sz="1200">
              <a:latin typeface="Times New Roman"/>
              <a:cs typeface="Times New Roman"/>
            </a:endParaRPr>
          </a:p>
          <a:p>
            <a:pPr marL="317500" marR="502920">
              <a:lnSpc>
                <a:spcPts val="161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Example-1.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Differential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>
                <a:latin typeface="Times New Roman"/>
                <a:cs typeface="Times New Roman"/>
              </a:rPr>
              <a:t> of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U-tube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endParaRPr sz="1200">
              <a:latin typeface="Times New Roman"/>
              <a:cs typeface="Times New Roman"/>
            </a:endParaRPr>
          </a:p>
          <a:p>
            <a:pPr marL="317500" marR="508000">
              <a:lnSpc>
                <a:spcPct val="110000"/>
              </a:lnSpc>
              <a:spcBef>
                <a:spcPts val="3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, P</a:t>
            </a:r>
            <a:r>
              <a:rPr dirty="0" sz="1200" spc="-5">
                <a:latin typeface="Times New Roman"/>
                <a:cs typeface="Times New Roman"/>
              </a:rPr>
              <a:t>2 </a:t>
            </a:r>
            <a:r>
              <a:rPr dirty="0" baseline="4629" sz="1800" spc="-15">
                <a:latin typeface="Times New Roman"/>
                <a:cs typeface="Times New Roman"/>
              </a:rPr>
              <a:t>are input</a:t>
            </a:r>
            <a:r>
              <a:rPr dirty="0" baseline="4629" sz="1800" spc="-7">
                <a:latin typeface="Times New Roman"/>
                <a:cs typeface="Times New Roman"/>
              </a:rPr>
              <a:t> pressures </a:t>
            </a:r>
            <a:r>
              <a:rPr dirty="0" baseline="4629" sz="1800" spc="-15">
                <a:latin typeface="Times New Roman"/>
                <a:cs typeface="Times New Roman"/>
              </a:rPr>
              <a:t>applied</a:t>
            </a:r>
            <a:r>
              <a:rPr dirty="0" baseline="4629" sz="1800" spc="-7">
                <a:latin typeface="Times New Roman"/>
                <a:cs typeface="Times New Roman"/>
              </a:rPr>
              <a:t> at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two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ends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monometer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differential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manometer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explained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endParaRPr sz="1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340"/>
              </a:spcBef>
            </a:pPr>
            <a:r>
              <a:rPr dirty="0" baseline="9259" sz="1800" spc="-7">
                <a:latin typeface="Times New Roman"/>
                <a:cs typeface="Times New Roman"/>
              </a:rPr>
              <a:t>P</a:t>
            </a:r>
            <a:r>
              <a:rPr dirty="0" baseline="3472" sz="1200" spc="-7">
                <a:latin typeface="Times New Roman"/>
                <a:cs typeface="Times New Roman"/>
              </a:rPr>
              <a:t>diff</a:t>
            </a:r>
            <a:r>
              <a:rPr dirty="0" baseline="3472" sz="1200" spc="97">
                <a:latin typeface="Times New Roman"/>
                <a:cs typeface="Times New Roman"/>
              </a:rPr>
              <a:t> </a:t>
            </a:r>
            <a:r>
              <a:rPr dirty="0" baseline="9259" sz="1800">
                <a:latin typeface="Times New Roman"/>
                <a:cs typeface="Times New Roman"/>
              </a:rPr>
              <a:t>=</a:t>
            </a:r>
            <a:r>
              <a:rPr dirty="0" baseline="9259" sz="1800" spc="7">
                <a:latin typeface="Times New Roman"/>
                <a:cs typeface="Times New Roman"/>
              </a:rPr>
              <a:t> </a:t>
            </a:r>
            <a:r>
              <a:rPr dirty="0" baseline="9259" sz="1800" spc="-7">
                <a:latin typeface="Times New Roman"/>
                <a:cs typeface="Times New Roman"/>
              </a:rPr>
              <a:t>P</a:t>
            </a:r>
            <a:r>
              <a:rPr dirty="0" baseline="4629" sz="1800" spc="-7">
                <a:latin typeface="Times New Roman"/>
                <a:cs typeface="Times New Roman"/>
              </a:rPr>
              <a:t>1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9259" sz="1800">
                <a:latin typeface="Times New Roman"/>
                <a:cs typeface="Times New Roman"/>
              </a:rPr>
              <a:t>–</a:t>
            </a:r>
            <a:r>
              <a:rPr dirty="0" baseline="9259" sz="1800" spc="15">
                <a:latin typeface="Times New Roman"/>
                <a:cs typeface="Times New Roman"/>
              </a:rPr>
              <a:t> </a:t>
            </a:r>
            <a:r>
              <a:rPr dirty="0" baseline="9259" sz="1800" spc="-7">
                <a:latin typeface="Times New Roman"/>
                <a:cs typeface="Times New Roman"/>
              </a:rPr>
              <a:t>P</a:t>
            </a:r>
            <a:r>
              <a:rPr dirty="0" baseline="4629" sz="1800" spc="-7">
                <a:latin typeface="Times New Roman"/>
                <a:cs typeface="Times New Roman"/>
              </a:rPr>
              <a:t>2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9259" sz="1800">
                <a:latin typeface="Times New Roman"/>
                <a:cs typeface="Times New Roman"/>
              </a:rPr>
              <a:t>=</a:t>
            </a:r>
            <a:r>
              <a:rPr dirty="0" baseline="9259" sz="1800" spc="-30">
                <a:latin typeface="Times New Roman"/>
                <a:cs typeface="Times New Roman"/>
              </a:rPr>
              <a:t> </a:t>
            </a:r>
            <a:r>
              <a:rPr dirty="0" baseline="9259" sz="1800">
                <a:latin typeface="Times New Roman"/>
                <a:cs typeface="Times New Roman"/>
              </a:rPr>
              <a:t>(</a:t>
            </a:r>
            <a:r>
              <a:rPr dirty="0" baseline="9259" sz="1800" spc="30">
                <a:latin typeface="Times New Roman"/>
                <a:cs typeface="Times New Roman"/>
              </a:rPr>
              <a:t> </a:t>
            </a:r>
            <a:r>
              <a:rPr dirty="0" baseline="9259" sz="1800" spc="-7">
                <a:latin typeface="Times New Roman"/>
                <a:cs typeface="Times New Roman"/>
              </a:rPr>
              <a:t>ƿ</a:t>
            </a:r>
            <a:r>
              <a:rPr dirty="0" sz="800" spc="-5">
                <a:latin typeface="Times New Roman"/>
                <a:cs typeface="Times New Roman"/>
              </a:rPr>
              <a:t>m</a:t>
            </a:r>
            <a:r>
              <a:rPr dirty="0" sz="800" spc="80">
                <a:latin typeface="Times New Roman"/>
                <a:cs typeface="Times New Roman"/>
              </a:rPr>
              <a:t> </a:t>
            </a:r>
            <a:r>
              <a:rPr dirty="0" baseline="9259" sz="1800">
                <a:latin typeface="Times New Roman"/>
                <a:cs typeface="Times New Roman"/>
              </a:rPr>
              <a:t>-</a:t>
            </a:r>
            <a:r>
              <a:rPr dirty="0" baseline="9259" sz="1800" spc="30">
                <a:latin typeface="Times New Roman"/>
                <a:cs typeface="Times New Roman"/>
              </a:rPr>
              <a:t> </a:t>
            </a:r>
            <a:r>
              <a:rPr dirty="0" baseline="9259" sz="1800" spc="-7">
                <a:latin typeface="Times New Roman"/>
                <a:cs typeface="Times New Roman"/>
              </a:rPr>
              <a:t>ƿ</a:t>
            </a:r>
            <a:r>
              <a:rPr dirty="0" sz="800" spc="-5">
                <a:latin typeface="Times New Roman"/>
                <a:cs typeface="Times New Roman"/>
              </a:rPr>
              <a:t>f</a:t>
            </a:r>
            <a:r>
              <a:rPr dirty="0" sz="800" spc="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9259" sz="1800">
                <a:latin typeface="Times New Roman"/>
                <a:cs typeface="Times New Roman"/>
              </a:rPr>
              <a:t>gh</a:t>
            </a:r>
            <a:r>
              <a:rPr dirty="0" baseline="9259" sz="1800" spc="-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g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gravitational constant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H=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scale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reading</a:t>
            </a:r>
            <a:endParaRPr baseline="4629" sz="18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120"/>
              </a:spcBef>
              <a:tabLst>
                <a:tab pos="207645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ƿ</a:t>
            </a:r>
            <a:r>
              <a:rPr dirty="0" sz="800" spc="-5">
                <a:latin typeface="Times New Roman"/>
                <a:cs typeface="Times New Roman"/>
              </a:rPr>
              <a:t>m</a:t>
            </a:r>
            <a:r>
              <a:rPr dirty="0" sz="800" spc="2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density</a:t>
            </a:r>
            <a:r>
              <a:rPr dirty="0" baseline="4629" sz="1800" spc="24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28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mercury	</a:t>
            </a:r>
            <a:r>
              <a:rPr dirty="0" baseline="4629" sz="1800" spc="-7">
                <a:latin typeface="Times New Roman"/>
                <a:cs typeface="Times New Roman"/>
              </a:rPr>
              <a:t>ƿ</a:t>
            </a:r>
            <a:r>
              <a:rPr dirty="0" sz="800" spc="-5">
                <a:latin typeface="Times New Roman"/>
                <a:cs typeface="Times New Roman"/>
              </a:rPr>
              <a:t>f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8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density</a:t>
            </a:r>
            <a:r>
              <a:rPr dirty="0" baseline="4629" sz="1800" spc="202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23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gas</a:t>
            </a:r>
            <a:r>
              <a:rPr dirty="0" baseline="4629" sz="1800" spc="3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as</a:t>
            </a:r>
            <a:r>
              <a:rPr dirty="0" baseline="4629" sz="1800" spc="27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3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density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27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gas</a:t>
            </a:r>
            <a:r>
              <a:rPr dirty="0" baseline="4629" sz="1800" spc="3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31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very</a:t>
            </a:r>
            <a:r>
              <a:rPr dirty="0" baseline="4629" sz="1800" spc="23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small</a:t>
            </a:r>
            <a:endParaRPr baseline="4629" sz="18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28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compared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to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density </a:t>
            </a:r>
            <a:r>
              <a:rPr dirty="0" baseline="4629" sz="1800" spc="30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mercury,</a:t>
            </a:r>
            <a:r>
              <a:rPr dirty="0" baseline="4629" sz="1800" spc="11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ƿ</a:t>
            </a:r>
            <a:r>
              <a:rPr dirty="0" baseline="2314" sz="1800" spc="15">
                <a:latin typeface="Times New Roman"/>
                <a:cs typeface="Times New Roman"/>
              </a:rPr>
              <a:t>f</a:t>
            </a:r>
            <a:r>
              <a:rPr dirty="0" baseline="2314" sz="18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can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be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neglected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therefore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800" spc="-10">
                <a:latin typeface="Times New Roman"/>
                <a:cs typeface="Times New Roman"/>
              </a:rPr>
              <a:t>diff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2314" sz="1800" spc="-7">
                <a:latin typeface="Times New Roman"/>
                <a:cs typeface="Times New Roman"/>
              </a:rPr>
              <a:t>1</a:t>
            </a:r>
            <a:r>
              <a:rPr dirty="0" baseline="2314" sz="1800" spc="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–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2314" sz="1800" spc="-7">
                <a:latin typeface="Times New Roman"/>
                <a:cs typeface="Times New Roman"/>
              </a:rPr>
              <a:t>2</a:t>
            </a:r>
            <a:endParaRPr baseline="2314" sz="18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195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ƿ</a:t>
            </a:r>
            <a:r>
              <a:rPr dirty="0" sz="1200" spc="10">
                <a:latin typeface="Times New Roman"/>
                <a:cs typeface="Times New Roman"/>
              </a:rPr>
              <a:t>m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gh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when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both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pressures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equal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2314" sz="1800" spc="-7">
                <a:latin typeface="Times New Roman"/>
                <a:cs typeface="Times New Roman"/>
              </a:rPr>
              <a:t>1</a:t>
            </a:r>
            <a:r>
              <a:rPr dirty="0" baseline="2314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2314" sz="1800" spc="-7">
                <a:latin typeface="Times New Roman"/>
                <a:cs typeface="Times New Roman"/>
              </a:rPr>
              <a:t>2</a:t>
            </a:r>
            <a:r>
              <a:rPr dirty="0" baseline="2314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Then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800" spc="-10">
                <a:latin typeface="Times New Roman"/>
                <a:cs typeface="Times New Roman"/>
              </a:rPr>
              <a:t>diff</a:t>
            </a:r>
            <a:r>
              <a:rPr dirty="0" baseline="4629" sz="1800" spc="-15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2314" sz="1800" spc="-7">
                <a:latin typeface="Times New Roman"/>
                <a:cs typeface="Times New Roman"/>
              </a:rPr>
              <a:t>1</a:t>
            </a:r>
            <a:r>
              <a:rPr dirty="0" baseline="2314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–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2314" sz="1800" spc="-7">
                <a:latin typeface="Times New Roman"/>
                <a:cs typeface="Times New Roman"/>
              </a:rPr>
              <a:t>2</a:t>
            </a:r>
            <a:r>
              <a:rPr dirty="0" baseline="2314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baseline="2314" sz="1800">
                <a:latin typeface="Times New Roman"/>
                <a:cs typeface="Times New Roman"/>
              </a:rPr>
              <a:t>1</a:t>
            </a:r>
            <a:r>
              <a:rPr dirty="0" baseline="4629" sz="1800">
                <a:latin typeface="Times New Roman"/>
                <a:cs typeface="Times New Roman"/>
              </a:rPr>
              <a:t>-P</a:t>
            </a:r>
            <a:r>
              <a:rPr dirty="0" baseline="2314" sz="1800">
                <a:latin typeface="Times New Roman"/>
                <a:cs typeface="Times New Roman"/>
              </a:rPr>
              <a:t>1</a:t>
            </a:r>
            <a:r>
              <a:rPr dirty="0" baseline="2314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endParaRPr baseline="4629" sz="1800">
              <a:latin typeface="Times New Roman"/>
              <a:cs typeface="Times New Roman"/>
            </a:endParaRPr>
          </a:p>
          <a:p>
            <a:pPr marL="317500" marR="496570">
              <a:lnSpc>
                <a:spcPts val="1580"/>
              </a:lnSpc>
              <a:spcBef>
                <a:spcPts val="3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mercury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limbs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become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‘h’</a:t>
            </a:r>
            <a:r>
              <a:rPr dirty="0" sz="1200" spc="-5">
                <a:latin typeface="Times New Roman"/>
                <a:cs typeface="Times New Roman"/>
              </a:rPr>
              <a:t> will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zero.</a:t>
            </a:r>
            <a:endParaRPr sz="1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98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cases,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readings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zero,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though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equal.</a:t>
            </a:r>
            <a:endParaRPr sz="1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lvl="1" marL="582295" indent="-265430">
              <a:lnSpc>
                <a:spcPct val="100000"/>
              </a:lnSpc>
              <a:spcBef>
                <a:spcPts val="1035"/>
              </a:spcBef>
              <a:buSzPct val="91666"/>
              <a:buFont typeface="Calibri"/>
              <a:buAutoNum type="alphaLcParenR"/>
              <a:tabLst>
                <a:tab pos="582295" algn="l"/>
                <a:tab pos="582930" algn="l"/>
              </a:tabLst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improper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angle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tilt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 lvl="1" marL="737870" indent="-421005">
              <a:lnSpc>
                <a:spcPct val="100000"/>
              </a:lnSpc>
              <a:spcBef>
                <a:spcPts val="1105"/>
              </a:spcBef>
              <a:buSzPct val="91666"/>
              <a:buFont typeface="Calibri"/>
              <a:buAutoNum type="alphaLcParenR"/>
              <a:tabLst>
                <a:tab pos="737870" algn="l"/>
                <a:tab pos="73850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317500" marR="43688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ambient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causes </a:t>
            </a:r>
            <a:r>
              <a:rPr dirty="0" sz="1200" spc="-5">
                <a:latin typeface="Times New Roman"/>
                <a:cs typeface="Times New Roman"/>
              </a:rPr>
              <a:t> 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calibrated </a:t>
            </a:r>
            <a:r>
              <a:rPr dirty="0" sz="1200" spc="-10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also </a:t>
            </a:r>
            <a:r>
              <a:rPr dirty="0" sz="1200" spc="-5">
                <a:latin typeface="Times New Roman"/>
                <a:cs typeface="Times New Roman"/>
              </a:rPr>
              <a:t>density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mercury. </a:t>
            </a:r>
            <a:r>
              <a:rPr dirty="0" sz="1200" spc="-5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proportionality factor </a:t>
            </a:r>
            <a:r>
              <a:rPr dirty="0" sz="1200" spc="-10">
                <a:latin typeface="Times New Roman"/>
                <a:cs typeface="Times New Roman"/>
              </a:rPr>
              <a:t>relating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pressures and </a:t>
            </a:r>
            <a:r>
              <a:rPr dirty="0" sz="1200" spc="-10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reading </a:t>
            </a:r>
            <a:r>
              <a:rPr dirty="0" sz="1200" spc="-15">
                <a:latin typeface="Times New Roman"/>
                <a:cs typeface="Times New Roman"/>
              </a:rPr>
              <a:t>may </a:t>
            </a:r>
            <a:r>
              <a:rPr dirty="0" sz="1200" spc="5">
                <a:latin typeface="Times New Roman"/>
                <a:cs typeface="Times New Roman"/>
              </a:rPr>
              <a:t>gets </a:t>
            </a:r>
            <a:r>
              <a:rPr dirty="0" sz="1200" spc="-10">
                <a:latin typeface="Times New Roman"/>
                <a:cs typeface="Times New Roman"/>
              </a:rPr>
              <a:t>modified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3271" y="850138"/>
            <a:ext cx="5652135" cy="8193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95"/>
              </a:spcBef>
              <a:buFont typeface="Calibri"/>
              <a:buAutoNum type="romanLcParenR"/>
              <a:tabLst>
                <a:tab pos="240665" algn="l"/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Desired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P1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andP2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Calibri"/>
              <a:buAutoNum type="romanLcParenR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Modifying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r>
              <a:rPr dirty="0" sz="1200">
                <a:latin typeface="Times New Roman"/>
                <a:cs typeface="Times New Roman"/>
              </a:rPr>
              <a:t> are </a:t>
            </a:r>
            <a:r>
              <a:rPr dirty="0" sz="1200" spc="-10">
                <a:latin typeface="Times New Roman"/>
                <a:cs typeface="Times New Roman"/>
              </a:rPr>
              <a:t>ambient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gravitational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force.</a:t>
            </a:r>
            <a:endParaRPr sz="1200">
              <a:latin typeface="Times New Roman"/>
              <a:cs typeface="Times New Roman"/>
            </a:endParaRPr>
          </a:p>
          <a:p>
            <a:pPr marL="12700" marR="953769">
              <a:lnSpc>
                <a:spcPct val="105200"/>
              </a:lnSpc>
              <a:spcBef>
                <a:spcPts val="45"/>
              </a:spcBef>
              <a:buFont typeface="Calibri"/>
              <a:buAutoNum type="romanL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Interfering inputs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Improper </a:t>
            </a:r>
            <a:r>
              <a:rPr dirty="0" sz="1200" spc="-10">
                <a:latin typeface="Times New Roman"/>
                <a:cs typeface="Times New Roman"/>
              </a:rPr>
              <a:t>position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angle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tilt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manometer,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acceleration,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manometers</a:t>
            </a:r>
            <a:endParaRPr sz="1200">
              <a:latin typeface="Times New Roman"/>
              <a:cs typeface="Times New Roman"/>
            </a:endParaRPr>
          </a:p>
          <a:p>
            <a:pPr marL="256540" indent="-243840">
              <a:lnSpc>
                <a:spcPct val="100000"/>
              </a:lnSpc>
              <a:spcBef>
                <a:spcPts val="145"/>
              </a:spcBef>
              <a:buAutoNum type="romanLcParenR" startAt="4"/>
              <a:tabLst>
                <a:tab pos="256540" algn="l"/>
              </a:tabLst>
            </a:pP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-5">
                <a:latin typeface="Times New Roman"/>
                <a:cs typeface="Times New Roman"/>
              </a:rPr>
              <a:t> reading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‘h’.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romanLcParenR" startAt="4"/>
            </a:pPr>
            <a:endParaRPr sz="15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Example-2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-10">
                <a:latin typeface="Times New Roman"/>
                <a:cs typeface="Times New Roman"/>
              </a:rPr>
              <a:t> using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gauge-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arrangement.</a:t>
            </a:r>
            <a:endParaRPr sz="1200">
              <a:latin typeface="Times New Roman"/>
              <a:cs typeface="Times New Roman"/>
            </a:endParaRPr>
          </a:p>
          <a:p>
            <a:pPr marL="70485" marR="1651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cantilever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connected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arms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>
                <a:latin typeface="Times New Roman"/>
                <a:cs typeface="Times New Roman"/>
              </a:rPr>
              <a:t> three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arms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bridge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endParaRPr sz="12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values</a:t>
            </a:r>
            <a:r>
              <a:rPr dirty="0" baseline="4629" sz="1800" spc="-15">
                <a:latin typeface="Times New Roman"/>
                <a:cs typeface="Times New Roman"/>
              </a:rPr>
              <a:t> (ie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4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R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70485" marR="5080">
              <a:lnSpc>
                <a:spcPct val="108300"/>
              </a:lnSpc>
              <a:spcBef>
                <a:spcPts val="105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R1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produced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output.</a:t>
            </a:r>
            <a:endParaRPr sz="1200">
              <a:latin typeface="Times New Roman"/>
              <a:cs typeface="Times New Roman"/>
            </a:endParaRPr>
          </a:p>
          <a:p>
            <a:pPr marL="70485" marR="96520">
              <a:lnSpc>
                <a:spcPct val="110000"/>
              </a:lnSpc>
              <a:spcBef>
                <a:spcPts val="103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cantilever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beam,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-5">
                <a:latin typeface="Times New Roman"/>
                <a:cs typeface="Times New Roman"/>
              </a:rPr>
              <a:t> 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senses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changes.</a:t>
            </a:r>
            <a:endParaRPr sz="12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113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disturbed.</a:t>
            </a:r>
            <a:endParaRPr sz="1200">
              <a:latin typeface="Times New Roman"/>
              <a:cs typeface="Times New Roman"/>
            </a:endParaRPr>
          </a:p>
          <a:p>
            <a:pPr marL="70485" marR="6350">
              <a:lnSpc>
                <a:spcPct val="1101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unbalanced)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generated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though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cantilever.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due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</a:t>
            </a:r>
            <a:endParaRPr sz="1200">
              <a:latin typeface="Times New Roman"/>
              <a:cs typeface="Times New Roman"/>
            </a:endParaRPr>
          </a:p>
          <a:p>
            <a:pPr lvl="1" marL="353695" indent="-113664">
              <a:lnSpc>
                <a:spcPct val="100000"/>
              </a:lnSpc>
              <a:spcBef>
                <a:spcPts val="1130"/>
              </a:spcBef>
              <a:buFont typeface="Segoe UI Symbol"/>
              <a:buChar char="⚫"/>
              <a:tabLst>
                <a:tab pos="354330" algn="l"/>
              </a:tabLst>
            </a:pP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environment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 gauge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located.</a:t>
            </a:r>
            <a:endParaRPr sz="1200">
              <a:latin typeface="Times New Roman"/>
              <a:cs typeface="Times New Roman"/>
            </a:endParaRPr>
          </a:p>
          <a:p>
            <a:pPr lvl="1" marL="353695" indent="-113664">
              <a:lnSpc>
                <a:spcPct val="100000"/>
              </a:lnSpc>
              <a:spcBef>
                <a:spcPts val="145"/>
              </a:spcBef>
              <a:buFont typeface="Segoe UI Symbol"/>
              <a:buChar char="⚫"/>
              <a:tabLst>
                <a:tab pos="354330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Electromagnetic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50HZ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circuits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power </a:t>
            </a:r>
            <a:r>
              <a:rPr dirty="0" sz="1200" spc="-15">
                <a:latin typeface="Times New Roman"/>
                <a:cs typeface="Times New Roman"/>
              </a:rPr>
              <a:t>lines.</a:t>
            </a:r>
            <a:endParaRPr sz="1200">
              <a:latin typeface="Times New Roman"/>
              <a:cs typeface="Times New Roman"/>
            </a:endParaRPr>
          </a:p>
          <a:p>
            <a:pPr marL="393065" marR="181610" indent="-40005">
              <a:lnSpc>
                <a:spcPts val="1630"/>
              </a:lnSpc>
              <a:spcBef>
                <a:spcPts val="8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supplied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battery modifies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proportionality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lvl="2" marL="506730" indent="-207645">
              <a:lnSpc>
                <a:spcPct val="100000"/>
              </a:lnSpc>
              <a:buAutoNum type="arabicParenR"/>
              <a:tabLst>
                <a:tab pos="506730" algn="l"/>
              </a:tabLst>
            </a:pPr>
            <a:r>
              <a:rPr dirty="0" sz="1200" spc="-10">
                <a:latin typeface="Times New Roman"/>
                <a:cs typeface="Times New Roman"/>
              </a:rPr>
              <a:t>Desired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endParaRPr sz="1200">
              <a:latin typeface="Times New Roman"/>
              <a:cs typeface="Times New Roman"/>
            </a:endParaRPr>
          </a:p>
          <a:p>
            <a:pPr lvl="2" marL="469900" indent="-17081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6990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Modifying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input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battery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(e</a:t>
            </a:r>
            <a:r>
              <a:rPr dirty="0" sz="800" spc="-5">
                <a:latin typeface="Times New Roman"/>
                <a:cs typeface="Times New Roman"/>
              </a:rPr>
              <a:t>i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lvl="2" marL="481965" marR="26034" indent="-182880">
              <a:lnSpc>
                <a:spcPts val="1590"/>
              </a:lnSpc>
              <a:spcBef>
                <a:spcPts val="25"/>
              </a:spcBef>
              <a:buAutoNum type="arabicParenR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Interfering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environment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located.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Electromagnetic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50HZ</a:t>
            </a:r>
            <a:r>
              <a:rPr dirty="0" sz="1200" spc="-5">
                <a:latin typeface="Times New Roman"/>
                <a:cs typeface="Times New Roman"/>
              </a:rPr>
              <a:t> frequency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nearby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circuits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-5">
                <a:latin typeface="Times New Roman"/>
                <a:cs typeface="Times New Roman"/>
              </a:rPr>
              <a:t> power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lines.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1.14</a:t>
            </a:r>
            <a:r>
              <a:rPr dirty="0" sz="1200" spc="2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CLASSIFICATION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/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50609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Measuring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are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classified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follows</a:t>
            </a:r>
            <a:endParaRPr sz="1200">
              <a:latin typeface="Times New Roman"/>
              <a:cs typeface="Times New Roman"/>
            </a:endParaRPr>
          </a:p>
          <a:p>
            <a:pPr marL="869315" indent="-171450">
              <a:lnSpc>
                <a:spcPct val="100000"/>
              </a:lnSpc>
              <a:spcBef>
                <a:spcPts val="120"/>
              </a:spcBef>
              <a:buAutoNum type="romanLcParenR"/>
              <a:tabLst>
                <a:tab pos="869950" algn="l"/>
              </a:tabLst>
            </a:pP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869315" indent="-171450">
              <a:lnSpc>
                <a:spcPct val="100000"/>
              </a:lnSpc>
              <a:spcBef>
                <a:spcPts val="145"/>
              </a:spcBef>
              <a:buAutoNum type="romanLcParenR"/>
              <a:tabLst>
                <a:tab pos="869950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927100" indent="-229235">
              <a:lnSpc>
                <a:spcPct val="100000"/>
              </a:lnSpc>
              <a:spcBef>
                <a:spcPts val="140"/>
              </a:spcBef>
              <a:buAutoNum type="romanLcParenR"/>
              <a:tabLst>
                <a:tab pos="927735" algn="l"/>
              </a:tabLst>
            </a:pPr>
            <a:r>
              <a:rPr dirty="0" sz="1200" spc="-10">
                <a:latin typeface="Times New Roman"/>
                <a:cs typeface="Times New Roman"/>
              </a:rPr>
              <a:t>Electronic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908685" indent="-210820">
              <a:lnSpc>
                <a:spcPct val="100000"/>
              </a:lnSpc>
              <a:spcBef>
                <a:spcPts val="505"/>
              </a:spcBef>
              <a:buAutoNum type="romanLcParenR"/>
              <a:tabLst>
                <a:tab pos="909319" algn="l"/>
              </a:tabLst>
            </a:pP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-10">
                <a:latin typeface="Times New Roman"/>
                <a:cs typeface="Times New Roman"/>
              </a:rPr>
              <a:t> 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null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869315" indent="-171450">
              <a:lnSpc>
                <a:spcPct val="100000"/>
              </a:lnSpc>
              <a:spcBef>
                <a:spcPts val="170"/>
              </a:spcBef>
              <a:buAutoNum type="romanLcParenR"/>
              <a:tabLst>
                <a:tab pos="869950" algn="l"/>
              </a:tabLst>
            </a:pPr>
            <a:r>
              <a:rPr dirty="0" sz="1200" spc="-10">
                <a:latin typeface="Times New Roman"/>
                <a:cs typeface="Times New Roman"/>
              </a:rPr>
              <a:t>Analog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digital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9325" y="837945"/>
            <a:ext cx="5007610" cy="824865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22885" indent="-210820">
              <a:lnSpc>
                <a:spcPct val="100000"/>
              </a:lnSpc>
              <a:spcBef>
                <a:spcPts val="265"/>
              </a:spcBef>
              <a:buAutoNum type="romanLcParenR" startAt="6"/>
              <a:tabLst>
                <a:tab pos="223520" algn="l"/>
              </a:tabLst>
            </a:pPr>
            <a:r>
              <a:rPr dirty="0" sz="1200" spc="-5">
                <a:latin typeface="Times New Roman"/>
                <a:cs typeface="Times New Roman"/>
              </a:rPr>
              <a:t>Self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335280" indent="-323215">
              <a:lnSpc>
                <a:spcPct val="100000"/>
              </a:lnSpc>
              <a:spcBef>
                <a:spcPts val="170"/>
              </a:spcBef>
              <a:buAutoNum type="romanLcParenR" startAt="6"/>
              <a:tabLst>
                <a:tab pos="335915" algn="l"/>
              </a:tabLst>
            </a:pPr>
            <a:r>
              <a:rPr dirty="0" sz="1200" spc="-5">
                <a:latin typeface="Times New Roman"/>
                <a:cs typeface="Times New Roman"/>
              </a:rPr>
              <a:t>Automatic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manually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45"/>
              </a:spcBef>
              <a:buAutoNum type="romanLcParenR" startAt="6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Contacting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non-contacting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222885" indent="-210820">
              <a:lnSpc>
                <a:spcPct val="100000"/>
              </a:lnSpc>
              <a:spcBef>
                <a:spcPts val="170"/>
              </a:spcBef>
              <a:buAutoNum type="romanLcParenR" startAt="6"/>
              <a:tabLst>
                <a:tab pos="223520" algn="l"/>
              </a:tabLst>
            </a:pPr>
            <a:r>
              <a:rPr dirty="0" sz="1200">
                <a:latin typeface="Times New Roman"/>
                <a:cs typeface="Times New Roman"/>
              </a:rPr>
              <a:t>Remote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45"/>
              </a:spcBef>
              <a:buAutoNum type="romanLcParenR" startAt="6"/>
              <a:tabLst>
                <a:tab pos="183515" algn="l"/>
              </a:tabLst>
            </a:pPr>
            <a:r>
              <a:rPr dirty="0" sz="1200" spc="-5">
                <a:latin typeface="Times New Roman"/>
                <a:cs typeface="Times New Roman"/>
              </a:rPr>
              <a:t>Intelligent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180340" indent="-131445">
              <a:lnSpc>
                <a:spcPct val="100000"/>
              </a:lnSpc>
              <a:buAutoNum type="romanLcParenR"/>
              <a:tabLst>
                <a:tab pos="180340" algn="l"/>
              </a:tabLst>
            </a:pPr>
            <a:r>
              <a:rPr dirty="0" sz="1200" b="1">
                <a:latin typeface="Times New Roman"/>
                <a:cs typeface="Times New Roman"/>
              </a:rPr>
              <a:t>Mechanical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Ex-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Screw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lvl="1" marL="356870" indent="-174625">
              <a:lnSpc>
                <a:spcPct val="100000"/>
              </a:lnSpc>
              <a:spcBef>
                <a:spcPts val="215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10">
                <a:latin typeface="Times New Roman"/>
                <a:cs typeface="Times New Roman"/>
              </a:rPr>
              <a:t>simple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</a:t>
            </a:r>
            <a:endParaRPr sz="1200">
              <a:latin typeface="Times New Roman"/>
              <a:cs typeface="Times New Roman"/>
            </a:endParaRPr>
          </a:p>
          <a:p>
            <a:pPr lvl="1" marL="356870" indent="-174625">
              <a:lnSpc>
                <a:spcPct val="100000"/>
              </a:lnSpc>
              <a:spcBef>
                <a:spcPts val="270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endParaRPr sz="1200">
              <a:latin typeface="Times New Roman"/>
              <a:cs typeface="Times New Roman"/>
            </a:endParaRPr>
          </a:p>
          <a:p>
            <a:pPr lvl="1" marL="356870" indent="-174625">
              <a:lnSpc>
                <a:spcPct val="100000"/>
              </a:lnSpc>
              <a:spcBef>
                <a:spcPts val="215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quickly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transient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  <a:p>
            <a:pPr lvl="1" marL="356870" indent="-174625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noise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pollution.</a:t>
            </a:r>
            <a:endParaRPr sz="1200">
              <a:latin typeface="Times New Roman"/>
              <a:cs typeface="Times New Roman"/>
            </a:endParaRPr>
          </a:p>
          <a:p>
            <a:pPr lvl="1" marL="356870" indent="-174625">
              <a:lnSpc>
                <a:spcPct val="100000"/>
              </a:lnSpc>
              <a:spcBef>
                <a:spcPts val="215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Do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give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results.</a:t>
            </a:r>
            <a:endParaRPr sz="1200">
              <a:latin typeface="Times New Roman"/>
              <a:cs typeface="Times New Roman"/>
            </a:endParaRPr>
          </a:p>
          <a:p>
            <a:pPr marL="299085" indent="-210820">
              <a:lnSpc>
                <a:spcPct val="100000"/>
              </a:lnSpc>
              <a:spcBef>
                <a:spcPts val="190"/>
              </a:spcBef>
              <a:buAutoNum type="romanLcParenR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Ammeters,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voltmeters</a:t>
            </a:r>
            <a:endParaRPr sz="1200">
              <a:latin typeface="Times New Roman"/>
              <a:cs typeface="Times New Roman"/>
            </a:endParaRPr>
          </a:p>
          <a:p>
            <a:pPr marL="299085" marR="595630" indent="-116205">
              <a:lnSpc>
                <a:spcPct val="108300"/>
              </a:lnSpc>
              <a:spcBef>
                <a:spcPts val="125"/>
              </a:spcBef>
              <a:buFont typeface="Symbol"/>
              <a:buChar char=""/>
              <a:tabLst>
                <a:tab pos="2997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quick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comparison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marL="299085" indent="-116839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records,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devises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used.</a:t>
            </a:r>
            <a:endParaRPr sz="1200">
              <a:latin typeface="Times New Roman"/>
              <a:cs typeface="Times New Roman"/>
            </a:endParaRPr>
          </a:p>
          <a:p>
            <a:pPr marL="304800" indent="-216535">
              <a:lnSpc>
                <a:spcPct val="100000"/>
              </a:lnSpc>
              <a:spcBef>
                <a:spcPts val="165"/>
              </a:spcBef>
              <a:buAutoNum type="romanLcParenR" startAt="3"/>
              <a:tabLst>
                <a:tab pos="3054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Electronic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Example-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Cathode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Oscilloscope</a:t>
            </a:r>
            <a:endParaRPr sz="1200">
              <a:latin typeface="Times New Roman"/>
              <a:cs typeface="Times New Roman"/>
            </a:endParaRPr>
          </a:p>
          <a:p>
            <a:pPr lvl="1" marL="356870" indent="-116205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quickly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transient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  <a:p>
            <a:pPr lvl="1" marL="356870" indent="-116205">
              <a:lnSpc>
                <a:spcPct val="100000"/>
              </a:lnSpc>
              <a:spcBef>
                <a:spcPts val="220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10">
                <a:latin typeface="Times New Roman"/>
                <a:cs typeface="Times New Roman"/>
              </a:rPr>
              <a:t>Light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weight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compact</a:t>
            </a:r>
            <a:endParaRPr sz="1200">
              <a:latin typeface="Times New Roman"/>
              <a:cs typeface="Times New Roman"/>
            </a:endParaRPr>
          </a:p>
          <a:p>
            <a:pPr lvl="1" marL="356870" indent="-116205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Consume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endParaRPr sz="1200">
              <a:latin typeface="Times New Roman"/>
              <a:cs typeface="Times New Roman"/>
            </a:endParaRPr>
          </a:p>
          <a:p>
            <a:pPr lvl="1" marL="356870" indent="-116205">
              <a:lnSpc>
                <a:spcPct val="100000"/>
              </a:lnSpc>
              <a:spcBef>
                <a:spcPts val="215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flexibility</a:t>
            </a:r>
            <a:endParaRPr sz="1200">
              <a:latin typeface="Times New Roman"/>
              <a:cs typeface="Times New Roman"/>
            </a:endParaRPr>
          </a:p>
          <a:p>
            <a:pPr lvl="1" marL="356870" indent="-116205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357505" algn="l"/>
              </a:tabLst>
            </a:pPr>
            <a:r>
              <a:rPr dirty="0" sz="1200">
                <a:latin typeface="Times New Roman"/>
                <a:cs typeface="Times New Roman"/>
              </a:rPr>
              <a:t>Remote </a:t>
            </a:r>
            <a:r>
              <a:rPr dirty="0" sz="1200" spc="-10">
                <a:latin typeface="Times New Roman"/>
                <a:cs typeface="Times New Roman"/>
              </a:rPr>
              <a:t>indication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</a:t>
            </a:r>
            <a:endParaRPr sz="1200">
              <a:latin typeface="Times New Roman"/>
              <a:cs typeface="Times New Roman"/>
            </a:endParaRPr>
          </a:p>
          <a:p>
            <a:pPr marL="408940" indent="-243840">
              <a:lnSpc>
                <a:spcPct val="100000"/>
              </a:lnSpc>
              <a:spcBef>
                <a:spcPts val="190"/>
              </a:spcBef>
              <a:buFont typeface="Times New Roman"/>
              <a:buAutoNum type="romanLcParenR" startAt="3"/>
              <a:tabLst>
                <a:tab pos="40894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5" b="1">
                <a:latin typeface="Times New Roman"/>
                <a:cs typeface="Times New Roman"/>
              </a:rPr>
              <a:t>eflection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-10" b="1">
                <a:latin typeface="Times New Roman"/>
                <a:cs typeface="Times New Roman"/>
              </a:rPr>
              <a:t> null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-10" b="1">
                <a:latin typeface="Times New Roman"/>
                <a:cs typeface="Times New Roman"/>
              </a:rPr>
              <a:t> instruments:</a:t>
            </a:r>
            <a:endParaRPr sz="1200">
              <a:latin typeface="Times New Roman"/>
              <a:cs typeface="Times New Roman"/>
            </a:endParaRPr>
          </a:p>
          <a:p>
            <a:pPr marL="43307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Deflection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-10" b="1">
                <a:latin typeface="Times New Roman"/>
                <a:cs typeface="Times New Roman"/>
              </a:rPr>
              <a:t> instruments: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example-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Spring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</a:t>
            </a:r>
            <a:endParaRPr sz="1200">
              <a:latin typeface="Times New Roman"/>
              <a:cs typeface="Times New Roman"/>
            </a:endParaRPr>
          </a:p>
          <a:p>
            <a:pPr marL="411480" marR="17145" indent="3937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quantity generates</a:t>
            </a:r>
            <a:r>
              <a:rPr dirty="0" sz="1200" spc="5">
                <a:latin typeface="Times New Roman"/>
                <a:cs typeface="Times New Roman"/>
              </a:rPr>
              <a:t> 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effect</a:t>
            </a:r>
            <a:r>
              <a:rPr dirty="0" sz="1200" spc="-5">
                <a:latin typeface="Times New Roman"/>
                <a:cs typeface="Times New Roman"/>
              </a:rPr>
              <a:t> 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ultimately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pointer. </a:t>
            </a:r>
            <a:r>
              <a:rPr dirty="0" sz="1200" spc="-10">
                <a:latin typeface="Times New Roman"/>
                <a:cs typeface="Times New Roman"/>
              </a:rPr>
              <a:t>Null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Example-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Beam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balance</a:t>
            </a:r>
            <a:endParaRPr sz="1200">
              <a:latin typeface="Times New Roman"/>
              <a:cs typeface="Times New Roman"/>
            </a:endParaRPr>
          </a:p>
          <a:p>
            <a:pPr marL="411480" indent="3937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null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physical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quantity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being</a:t>
            </a:r>
            <a:endParaRPr sz="1200">
              <a:latin typeface="Times New Roman"/>
              <a:cs typeface="Times New Roman"/>
            </a:endParaRPr>
          </a:p>
          <a:p>
            <a:pPr marL="411480" marR="508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nullified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maintained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zero)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generating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equivalent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opposing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405765" indent="-205104">
              <a:lnSpc>
                <a:spcPct val="100000"/>
              </a:lnSpc>
              <a:buFont typeface="Times New Roman"/>
              <a:buAutoNum type="romanLcParenR" startAt="5"/>
              <a:tabLst>
                <a:tab pos="4064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Ana</a:t>
            </a:r>
            <a:r>
              <a:rPr dirty="0" sz="1200" spc="-5" b="1">
                <a:latin typeface="Times New Roman"/>
                <a:cs typeface="Times New Roman"/>
              </a:rPr>
              <a:t>log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digital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marL="356870" marR="22225" indent="36195">
              <a:lnSpc>
                <a:spcPts val="1610"/>
              </a:lnSpc>
              <a:spcBef>
                <a:spcPts val="60"/>
              </a:spcBef>
            </a:pPr>
            <a:r>
              <a:rPr dirty="0" sz="1200" spc="-5" b="1">
                <a:latin typeface="Times New Roman"/>
                <a:cs typeface="Times New Roman"/>
              </a:rPr>
              <a:t>Analog</a:t>
            </a:r>
            <a:r>
              <a:rPr dirty="0" sz="1200" spc="1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analog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unit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vary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continuous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fashion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take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infinite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range.</a:t>
            </a:r>
            <a:endParaRPr sz="12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Ex-</a:t>
            </a:r>
            <a:r>
              <a:rPr dirty="0" sz="1200" spc="-10">
                <a:latin typeface="Times New Roman"/>
                <a:cs typeface="Times New Roman"/>
              </a:rPr>
              <a:t> Wrist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watch,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ammeters,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volt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Digital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example:- </a:t>
            </a:r>
            <a:r>
              <a:rPr dirty="0" sz="1200">
                <a:latin typeface="Times New Roman"/>
                <a:cs typeface="Times New Roman"/>
              </a:rPr>
              <a:t>Digital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voltmeters,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digital</a:t>
            </a:r>
            <a:r>
              <a:rPr dirty="0" sz="1200" spc="-5">
                <a:latin typeface="Times New Roman"/>
                <a:cs typeface="Times New Roman"/>
              </a:rPr>
              <a:t> Ammeters</a:t>
            </a:r>
            <a:endParaRPr sz="1200">
              <a:latin typeface="Times New Roman"/>
              <a:cs typeface="Times New Roman"/>
            </a:endParaRPr>
          </a:p>
          <a:p>
            <a:pPr marL="393700" marR="2667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said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digital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discrete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manner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finite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specified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408940" indent="-243840">
              <a:lnSpc>
                <a:spcPct val="100000"/>
              </a:lnSpc>
              <a:buFont typeface="Times New Roman"/>
              <a:buAutoNum type="romanLcParenR" startAt="6"/>
              <a:tabLst>
                <a:tab pos="40894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elf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generating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 power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operated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93647" y="840993"/>
            <a:ext cx="5723890" cy="675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137285" marR="5080">
              <a:lnSpc>
                <a:spcPct val="110100"/>
              </a:lnSpc>
              <a:spcBef>
                <a:spcPts val="95"/>
              </a:spcBef>
            </a:pPr>
            <a:r>
              <a:rPr dirty="0" sz="1200" spc="-5" b="1">
                <a:latin typeface="Times New Roman"/>
                <a:cs typeface="Times New Roman"/>
              </a:rPr>
              <a:t>Self generating </a:t>
            </a:r>
            <a:r>
              <a:rPr dirty="0" sz="1200" spc="-10" b="1">
                <a:latin typeface="Times New Roman"/>
                <a:cs typeface="Times New Roman"/>
              </a:rPr>
              <a:t>instruments: </a:t>
            </a:r>
            <a:r>
              <a:rPr dirty="0" sz="1200" spc="-5" b="1">
                <a:latin typeface="Times New Roman"/>
                <a:cs typeface="Times New Roman"/>
              </a:rPr>
              <a:t>Example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-10">
                <a:latin typeface="Times New Roman"/>
                <a:cs typeface="Times New Roman"/>
              </a:rPr>
              <a:t>The motive </a:t>
            </a:r>
            <a:r>
              <a:rPr dirty="0" sz="1200">
                <a:latin typeface="Times New Roman"/>
                <a:cs typeface="Times New Roman"/>
              </a:rPr>
              <a:t>power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mercury-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in-glass thermometer.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output energy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supplied </a:t>
            </a:r>
            <a:r>
              <a:rPr dirty="0" sz="1200" spc="-5">
                <a:latin typeface="Times New Roman"/>
                <a:cs typeface="Times New Roman"/>
              </a:rPr>
              <a:t>entirely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10">
                <a:latin typeface="Times New Roman"/>
                <a:cs typeface="Times New Roman"/>
              </a:rPr>
              <a:t>input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signal.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20">
                <a:latin typeface="Times New Roman"/>
                <a:cs typeface="Times New Roman"/>
              </a:rPr>
              <a:t>Do </a:t>
            </a:r>
            <a:r>
              <a:rPr dirty="0" sz="1200" spc="-10">
                <a:latin typeface="Times New Roman"/>
                <a:cs typeface="Times New Roman"/>
              </a:rPr>
              <a:t>not require </a:t>
            </a:r>
            <a:r>
              <a:rPr dirty="0" sz="1200" spc="-5">
                <a:latin typeface="Times New Roman"/>
                <a:cs typeface="Times New Roman"/>
              </a:rPr>
              <a:t>any </a:t>
            </a:r>
            <a:r>
              <a:rPr dirty="0" sz="1200">
                <a:latin typeface="Times New Roman"/>
                <a:cs typeface="Times New Roman"/>
              </a:rPr>
              <a:t>external power </a:t>
            </a:r>
            <a:r>
              <a:rPr dirty="0" sz="1200" spc="-10">
                <a:latin typeface="Times New Roman"/>
                <a:cs typeface="Times New Roman"/>
              </a:rPr>
              <a:t>source </a:t>
            </a:r>
            <a:r>
              <a:rPr dirty="0" sz="1200">
                <a:latin typeface="Times New Roman"/>
                <a:cs typeface="Times New Roman"/>
              </a:rPr>
              <a:t>.Energy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met </a:t>
            </a:r>
            <a:r>
              <a:rPr dirty="0" sz="1200">
                <a:latin typeface="Times New Roman"/>
                <a:cs typeface="Times New Roman"/>
              </a:rPr>
              <a:t>from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1137285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Power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operated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multimeter</a:t>
            </a:r>
            <a:endParaRPr sz="1200">
              <a:latin typeface="Times New Roman"/>
              <a:cs typeface="Times New Roman"/>
            </a:endParaRPr>
          </a:p>
          <a:p>
            <a:pPr marL="1137285" marR="387985">
              <a:lnSpc>
                <a:spcPts val="1630"/>
              </a:lnSpc>
              <a:spcBef>
                <a:spcPts val="40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external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source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such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compressed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air,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hydraulic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supply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etc.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1101090" indent="-304800">
              <a:lnSpc>
                <a:spcPct val="100000"/>
              </a:lnSpc>
              <a:buFont typeface="Times New Roman"/>
              <a:buAutoNum type="romanLcParenR" startAt="7"/>
              <a:tabLst>
                <a:tab pos="1101090" algn="l"/>
              </a:tabLst>
            </a:pPr>
            <a:r>
              <a:rPr dirty="0" sz="1200" b="1">
                <a:latin typeface="Times New Roman"/>
                <a:cs typeface="Times New Roman"/>
              </a:rPr>
              <a:t>Con</a:t>
            </a:r>
            <a:r>
              <a:rPr dirty="0" sz="1200" b="1">
                <a:latin typeface="Times New Roman"/>
                <a:cs typeface="Times New Roman"/>
              </a:rPr>
              <a:t>tacting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and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non-contacting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marL="1137285" marR="349250">
              <a:lnSpc>
                <a:spcPct val="111700"/>
              </a:lnSpc>
              <a:spcBef>
                <a:spcPts val="145"/>
              </a:spcBef>
            </a:pPr>
            <a:r>
              <a:rPr dirty="0" sz="1200" b="1">
                <a:latin typeface="Times New Roman"/>
                <a:cs typeface="Times New Roman"/>
              </a:rPr>
              <a:t>Contacting</a:t>
            </a:r>
            <a:r>
              <a:rPr dirty="0" sz="1200" spc="19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instruments:</a:t>
            </a:r>
            <a:r>
              <a:rPr dirty="0" sz="1200" spc="21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Example;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Thermometer,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contact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medium.</a:t>
            </a:r>
            <a:endParaRPr sz="1200">
              <a:latin typeface="Times New Roman"/>
              <a:cs typeface="Times New Roman"/>
            </a:endParaRPr>
          </a:p>
          <a:p>
            <a:pPr marL="1137285" indent="191770">
              <a:lnSpc>
                <a:spcPct val="100000"/>
              </a:lnSpc>
              <a:spcBef>
                <a:spcPts val="120"/>
              </a:spcBef>
              <a:tabLst>
                <a:tab pos="2482215" algn="l"/>
                <a:tab pos="3451860" algn="l"/>
                <a:tab pos="3789679" algn="l"/>
                <a:tab pos="4354195" algn="l"/>
                <a:tab pos="5195570" algn="l"/>
              </a:tabLst>
            </a:pPr>
            <a:r>
              <a:rPr dirty="0" sz="1200" b="1">
                <a:latin typeface="Times New Roman"/>
                <a:cs typeface="Times New Roman"/>
              </a:rPr>
              <a:t>Non-contacting	</a:t>
            </a:r>
            <a:r>
              <a:rPr dirty="0" sz="1200" spc="-10" b="1">
                <a:latin typeface="Times New Roman"/>
                <a:cs typeface="Times New Roman"/>
              </a:rPr>
              <a:t>instruments</a:t>
            </a:r>
            <a:r>
              <a:rPr dirty="0" sz="1200" spc="-10">
                <a:latin typeface="Times New Roman"/>
                <a:cs typeface="Times New Roman"/>
              </a:rPr>
              <a:t>:	</a:t>
            </a:r>
            <a:r>
              <a:rPr dirty="0" sz="1200" spc="-5">
                <a:latin typeface="Times New Roman"/>
                <a:cs typeface="Times New Roman"/>
              </a:rPr>
              <a:t>ex:	optical	</a:t>
            </a:r>
            <a:r>
              <a:rPr dirty="0" sz="1200">
                <a:latin typeface="Times New Roman"/>
                <a:cs typeface="Times New Roman"/>
              </a:rPr>
              <a:t>pyrometers	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endParaRPr sz="1200">
              <a:latin typeface="Times New Roman"/>
              <a:cs typeface="Times New Roman"/>
            </a:endParaRPr>
          </a:p>
          <a:p>
            <a:pPr marL="1137285" marR="346710">
              <a:lnSpc>
                <a:spcPct val="110200"/>
              </a:lnSpc>
              <a:spcBef>
                <a:spcPts val="20"/>
              </a:spcBef>
              <a:tabLst>
                <a:tab pos="2372360" algn="l"/>
              </a:tabLst>
            </a:pPr>
            <a:r>
              <a:rPr dirty="0" sz="1200" spc="-5">
                <a:latin typeface="Times New Roman"/>
                <a:cs typeface="Times New Roman"/>
              </a:rPr>
              <a:t>temperature	measurement.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come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medium.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082675" marR="5080" indent="-287020">
              <a:lnSpc>
                <a:spcPct val="110000"/>
              </a:lnSpc>
              <a:buAutoNum type="romanLcParenR" startAt="8"/>
              <a:tabLst>
                <a:tab pos="108331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Intelligent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microprocessor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along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pre-programmed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data-manipulation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algorithms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09855" marR="393065" indent="-97790">
              <a:lnSpc>
                <a:spcPct val="108300"/>
              </a:lnSpc>
            </a:pPr>
            <a:r>
              <a:rPr dirty="0" sz="1200" b="1">
                <a:latin typeface="Times New Roman"/>
                <a:cs typeface="Times New Roman"/>
              </a:rPr>
              <a:t>1.15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ZERO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ORDER,</a:t>
            </a:r>
            <a:r>
              <a:rPr dirty="0" sz="1200" spc="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FIRST-ORDER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SECOND-ORDERSYSTEMS: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Consider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ideal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-15">
                <a:latin typeface="Times New Roman"/>
                <a:cs typeface="Times New Roman"/>
              </a:rPr>
              <a:t>ie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-5">
                <a:latin typeface="Times New Roman"/>
                <a:cs typeface="Times New Roman"/>
              </a:rPr>
              <a:t>whose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proportional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matter how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varies.</a:t>
            </a:r>
            <a:endParaRPr sz="1200">
              <a:latin typeface="Times New Roman"/>
              <a:cs typeface="Times New Roman"/>
            </a:endParaRPr>
          </a:p>
          <a:p>
            <a:pPr marL="109855">
              <a:lnSpc>
                <a:spcPct val="100000"/>
              </a:lnSpc>
              <a:spcBef>
                <a:spcPts val="145"/>
              </a:spcBef>
              <a:tabLst>
                <a:tab pos="397319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5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faithful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reproduction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without	any</a:t>
            </a:r>
            <a:endParaRPr sz="1200">
              <a:latin typeface="Times New Roman"/>
              <a:cs typeface="Times New Roman"/>
            </a:endParaRPr>
          </a:p>
          <a:p>
            <a:pPr marL="109855" marR="152654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distortion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lag.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mathematical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equation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endParaRPr sz="1200">
              <a:latin typeface="Times New Roman"/>
              <a:cs typeface="Times New Roman"/>
            </a:endParaRPr>
          </a:p>
          <a:p>
            <a:pPr marL="109855" marR="4469130">
              <a:lnSpc>
                <a:spcPct val="116700"/>
              </a:lnSpc>
              <a:tabLst>
                <a:tab pos="101854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Q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6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 </a:t>
            </a:r>
            <a:r>
              <a:rPr dirty="0" baseline="4629" sz="1800" spc="-7">
                <a:latin typeface="Times New Roman"/>
                <a:cs typeface="Times New Roman"/>
              </a:rPr>
              <a:t>KQ</a:t>
            </a:r>
            <a:r>
              <a:rPr dirty="0" sz="1200" spc="-5">
                <a:latin typeface="Times New Roman"/>
                <a:cs typeface="Times New Roman"/>
              </a:rPr>
              <a:t>i	</a:t>
            </a:r>
            <a:r>
              <a:rPr dirty="0" baseline="4629" sz="1800" spc="30">
                <a:latin typeface="Times New Roman"/>
                <a:cs typeface="Times New Roman"/>
              </a:rPr>
              <a:t>or 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</a:t>
            </a:r>
            <a:r>
              <a:rPr dirty="0" baseline="4629" sz="1800" spc="-52">
                <a:latin typeface="Times New Roman"/>
                <a:cs typeface="Times New Roman"/>
              </a:rPr>
              <a:t>h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Q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97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</a:t>
            </a:r>
            <a:r>
              <a:rPr dirty="0" baseline="4629" sz="1800" spc="-37">
                <a:latin typeface="Times New Roman"/>
                <a:cs typeface="Times New Roman"/>
              </a:rPr>
              <a:t>u</a:t>
            </a:r>
            <a:r>
              <a:rPr dirty="0" baseline="4629" sz="1800" spc="37">
                <a:latin typeface="Times New Roman"/>
                <a:cs typeface="Times New Roman"/>
              </a:rPr>
              <a:t>t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baseline="4629" sz="1800" spc="-37">
                <a:latin typeface="Times New Roman"/>
                <a:cs typeface="Times New Roman"/>
              </a:rPr>
              <a:t>u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endParaRPr baseline="4629" sz="1800">
              <a:latin typeface="Times New Roman"/>
              <a:cs typeface="Times New Roman"/>
            </a:endParaRPr>
          </a:p>
          <a:p>
            <a:pPr marL="490855">
              <a:lnSpc>
                <a:spcPct val="100000"/>
              </a:lnSpc>
              <a:spcBef>
                <a:spcPts val="265"/>
              </a:spcBef>
            </a:pPr>
            <a:r>
              <a:rPr dirty="0" baseline="4629" sz="1800" spc="7">
                <a:latin typeface="Times New Roman"/>
                <a:cs typeface="Times New Roman"/>
              </a:rPr>
              <a:t>Q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input</a:t>
            </a:r>
            <a:endParaRPr baseline="4629" sz="1800">
              <a:latin typeface="Times New Roman"/>
              <a:cs typeface="Times New Roman"/>
            </a:endParaRPr>
          </a:p>
          <a:p>
            <a:pPr marL="490855">
              <a:lnSpc>
                <a:spcPct val="100000"/>
              </a:lnSpc>
              <a:spcBef>
                <a:spcPts val="170"/>
              </a:spcBef>
            </a:pPr>
            <a:r>
              <a:rPr dirty="0" sz="1200" spc="-20">
                <a:latin typeface="Times New Roman"/>
                <a:cs typeface="Times New Roman"/>
              </a:rPr>
              <a:t>K=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109855" marR="391795">
              <a:lnSpc>
                <a:spcPts val="161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equation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Zero-order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‘n’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zero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756285">
              <a:lnSpc>
                <a:spcPct val="100000"/>
              </a:lnSpc>
              <a:spcBef>
                <a:spcPts val="13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That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gives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: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Q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Q</a:t>
            </a:r>
            <a:r>
              <a:rPr dirty="0" sz="1200" spc="-5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84903" y="9284919"/>
            <a:ext cx="2165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0716" y="7612507"/>
            <a:ext cx="5029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550" spc="5" b="1">
                <a:latin typeface="Calibri"/>
                <a:cs typeface="Calibri"/>
              </a:rPr>
              <a:t>ϴo</a:t>
            </a:r>
            <a:r>
              <a:rPr dirty="0" sz="1550" spc="-85" b="1">
                <a:latin typeface="Calibri"/>
                <a:cs typeface="Calibri"/>
              </a:rPr>
              <a:t> </a:t>
            </a:r>
            <a:r>
              <a:rPr dirty="0" baseline="5787" sz="3600" b="1">
                <a:latin typeface="Calibri"/>
                <a:cs typeface="Calibri"/>
              </a:rPr>
              <a:t>=</a:t>
            </a:r>
            <a:endParaRPr baseline="5787"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3750" y="7584820"/>
            <a:ext cx="431800" cy="54419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28600" algn="l"/>
              </a:tabLst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𝐁</a:t>
            </a:r>
            <a:r>
              <a:rPr dirty="0" sz="1200">
                <a:latin typeface="Cambria Math"/>
                <a:cs typeface="Cambria Math"/>
              </a:rPr>
              <a:t>𝐨</a:t>
            </a:r>
            <a:endParaRPr sz="1200">
              <a:latin typeface="Cambria Math"/>
              <a:cs typeface="Cambria Math"/>
            </a:endParaRPr>
          </a:p>
          <a:p>
            <a:pPr marL="40005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Cambria Math"/>
                <a:cs typeface="Cambria Math"/>
              </a:rPr>
              <a:t>𝐀𝐨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91764" y="7743570"/>
            <a:ext cx="2609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latin typeface="Times New Roman"/>
                <a:cs typeface="Times New Roman"/>
              </a:rPr>
              <a:t>ϴ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9770" y="7725282"/>
            <a:ext cx="16592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6944" sz="1800" spc="-7">
                <a:latin typeface="Times New Roman"/>
                <a:cs typeface="Times New Roman"/>
              </a:rPr>
              <a:t>K</a:t>
            </a:r>
            <a:r>
              <a:rPr dirty="0" baseline="-6944" sz="1800" spc="-44">
                <a:latin typeface="Times New Roman"/>
                <a:cs typeface="Times New Roman"/>
              </a:rPr>
              <a:t> </a:t>
            </a:r>
            <a:r>
              <a:rPr dirty="0" baseline="-6944" sz="1800" spc="15">
                <a:latin typeface="Times New Roman"/>
                <a:cs typeface="Times New Roman"/>
              </a:rPr>
              <a:t>ϴi</a:t>
            </a:r>
            <a:r>
              <a:rPr dirty="0" baseline="-6944" sz="1800" spc="345"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808080"/>
                </a:solidFill>
                <a:latin typeface="Times New Roman"/>
                <a:cs typeface="Times New Roman"/>
              </a:rPr>
              <a:t>Type </a:t>
            </a:r>
            <a:r>
              <a:rPr dirty="0" sz="1200">
                <a:solidFill>
                  <a:srgbClr val="808080"/>
                </a:solidFill>
                <a:latin typeface="Times New Roman"/>
                <a:cs typeface="Times New Roman"/>
              </a:rPr>
              <a:t>equation</a:t>
            </a:r>
            <a:r>
              <a:rPr dirty="0" sz="1200" spc="-25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808080"/>
                </a:solidFill>
                <a:latin typeface="Times New Roman"/>
                <a:cs typeface="Times New Roman"/>
              </a:rPr>
              <a:t>here.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4700" y="2121535"/>
            <a:ext cx="542290" cy="76200"/>
          </a:xfrm>
          <a:custGeom>
            <a:avLst/>
            <a:gdLst/>
            <a:ahLst/>
            <a:cxnLst/>
            <a:rect l="l" t="t" r="r" b="b"/>
            <a:pathLst>
              <a:path w="542289" h="76200">
                <a:moveTo>
                  <a:pt x="466089" y="0"/>
                </a:moveTo>
                <a:lnTo>
                  <a:pt x="466089" y="76200"/>
                </a:lnTo>
                <a:lnTo>
                  <a:pt x="529589" y="44450"/>
                </a:lnTo>
                <a:lnTo>
                  <a:pt x="478789" y="44450"/>
                </a:lnTo>
                <a:lnTo>
                  <a:pt x="478789" y="31750"/>
                </a:lnTo>
                <a:lnTo>
                  <a:pt x="529589" y="31750"/>
                </a:lnTo>
                <a:lnTo>
                  <a:pt x="466089" y="0"/>
                </a:lnTo>
                <a:close/>
              </a:path>
              <a:path w="542289" h="76200">
                <a:moveTo>
                  <a:pt x="466089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66089" y="44450"/>
                </a:lnTo>
                <a:lnTo>
                  <a:pt x="466089" y="31750"/>
                </a:lnTo>
                <a:close/>
              </a:path>
              <a:path w="542289" h="76200">
                <a:moveTo>
                  <a:pt x="529589" y="31750"/>
                </a:moveTo>
                <a:lnTo>
                  <a:pt x="478789" y="31750"/>
                </a:lnTo>
                <a:lnTo>
                  <a:pt x="478789" y="44450"/>
                </a:lnTo>
                <a:lnTo>
                  <a:pt x="529589" y="44450"/>
                </a:lnTo>
                <a:lnTo>
                  <a:pt x="542289" y="38100"/>
                </a:lnTo>
                <a:lnTo>
                  <a:pt x="529589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00779" y="2078354"/>
            <a:ext cx="767715" cy="76200"/>
          </a:xfrm>
          <a:custGeom>
            <a:avLst/>
            <a:gdLst/>
            <a:ahLst/>
            <a:cxnLst/>
            <a:rect l="l" t="t" r="r" b="b"/>
            <a:pathLst>
              <a:path w="767714" h="76200">
                <a:moveTo>
                  <a:pt x="691515" y="0"/>
                </a:moveTo>
                <a:lnTo>
                  <a:pt x="691515" y="76200"/>
                </a:lnTo>
                <a:lnTo>
                  <a:pt x="755015" y="44450"/>
                </a:lnTo>
                <a:lnTo>
                  <a:pt x="704215" y="44450"/>
                </a:lnTo>
                <a:lnTo>
                  <a:pt x="704215" y="31750"/>
                </a:lnTo>
                <a:lnTo>
                  <a:pt x="755015" y="31750"/>
                </a:lnTo>
                <a:lnTo>
                  <a:pt x="691515" y="0"/>
                </a:lnTo>
                <a:close/>
              </a:path>
              <a:path w="767714" h="76200">
                <a:moveTo>
                  <a:pt x="69151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91515" y="44450"/>
                </a:lnTo>
                <a:lnTo>
                  <a:pt x="691515" y="31750"/>
                </a:lnTo>
                <a:close/>
              </a:path>
              <a:path w="767714" h="76200">
                <a:moveTo>
                  <a:pt x="755015" y="31750"/>
                </a:moveTo>
                <a:lnTo>
                  <a:pt x="704215" y="31750"/>
                </a:lnTo>
                <a:lnTo>
                  <a:pt x="704215" y="44450"/>
                </a:lnTo>
                <a:lnTo>
                  <a:pt x="755015" y="44450"/>
                </a:lnTo>
                <a:lnTo>
                  <a:pt x="767715" y="38100"/>
                </a:lnTo>
                <a:lnTo>
                  <a:pt x="755015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592704" y="1917700"/>
            <a:ext cx="1113790" cy="5130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645160">
              <a:lnSpc>
                <a:spcPct val="100000"/>
              </a:lnSpc>
              <a:spcBef>
                <a:spcPts val="345"/>
              </a:spcBef>
            </a:pPr>
            <a:r>
              <a:rPr dirty="0" sz="1600" spc="-20">
                <a:latin typeface="Calibri"/>
                <a:cs typeface="Calibri"/>
              </a:rPr>
              <a:t>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30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1130604" y="853185"/>
            <a:ext cx="5780405" cy="833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ony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parameter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characterizes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zero-order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block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diagram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representation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Zero-order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7828" y="1911222"/>
            <a:ext cx="183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latin typeface="Times New Roman"/>
                <a:cs typeface="Times New Roman"/>
              </a:rPr>
              <a:t>ϴi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49928" y="1911222"/>
            <a:ext cx="2114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ϴo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2484" y="2533268"/>
            <a:ext cx="5972810" cy="664781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613410" indent="-229235">
              <a:lnSpc>
                <a:spcPct val="100000"/>
              </a:lnSpc>
              <a:spcBef>
                <a:spcPts val="244"/>
              </a:spcBef>
              <a:buChar char="•"/>
              <a:tabLst>
                <a:tab pos="613410" algn="l"/>
                <a:tab pos="614045" algn="l"/>
              </a:tabLst>
            </a:pPr>
            <a:r>
              <a:rPr dirty="0" sz="1200" spc="-5">
                <a:latin typeface="Times New Roman"/>
                <a:cs typeface="Times New Roman"/>
              </a:rPr>
              <a:t>Examples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Zero-order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613410" indent="-229235">
              <a:lnSpc>
                <a:spcPct val="100000"/>
              </a:lnSpc>
              <a:spcBef>
                <a:spcPts val="140"/>
              </a:spcBef>
              <a:buChar char="•"/>
              <a:tabLst>
                <a:tab pos="613410" algn="l"/>
                <a:tab pos="614045" algn="l"/>
              </a:tabLst>
            </a:pP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levers</a:t>
            </a:r>
            <a:endParaRPr sz="1200">
              <a:latin typeface="Times New Roman"/>
              <a:cs typeface="Times New Roman"/>
            </a:endParaRPr>
          </a:p>
          <a:p>
            <a:pPr marL="613410" indent="-229235">
              <a:lnSpc>
                <a:spcPct val="100000"/>
              </a:lnSpc>
              <a:spcBef>
                <a:spcPts val="195"/>
              </a:spcBef>
              <a:buChar char="•"/>
              <a:tabLst>
                <a:tab pos="613410" algn="l"/>
                <a:tab pos="614045" algn="l"/>
              </a:tabLst>
            </a:pPr>
            <a:r>
              <a:rPr dirty="0" sz="1200" spc="-5">
                <a:latin typeface="Times New Roman"/>
                <a:cs typeface="Times New Roman"/>
              </a:rPr>
              <a:t>Amplifiers</a:t>
            </a:r>
            <a:endParaRPr sz="1200">
              <a:latin typeface="Times New Roman"/>
              <a:cs typeface="Times New Roman"/>
            </a:endParaRPr>
          </a:p>
          <a:p>
            <a:pPr marL="613410" marR="421640" indent="-228600">
              <a:lnSpc>
                <a:spcPct val="110000"/>
              </a:lnSpc>
              <a:buChar char="•"/>
              <a:tabLst>
                <a:tab pos="613410" algn="l"/>
                <a:tab pos="614045" algn="l"/>
              </a:tabLst>
            </a:pPr>
            <a:r>
              <a:rPr dirty="0" sz="1200" spc="-5">
                <a:latin typeface="Times New Roman"/>
                <a:cs typeface="Times New Roman"/>
              </a:rPr>
              <a:t>Potentiometer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portioned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wiper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1.16</a:t>
            </a:r>
            <a:r>
              <a:rPr dirty="0" sz="1200" spc="1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CALIBRATION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CALIBRATIONPROCEDURE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384810" marR="22225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CALIBRATION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known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measurement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systems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is 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noted. If the system </a:t>
            </a:r>
            <a:r>
              <a:rPr dirty="0" sz="1200" spc="-5">
                <a:latin typeface="Times New Roman"/>
                <a:cs typeface="Times New Roman"/>
              </a:rPr>
              <a:t>output deviates with respect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given known </a:t>
            </a:r>
            <a:r>
              <a:rPr dirty="0" sz="1200">
                <a:latin typeface="Times New Roman"/>
                <a:cs typeface="Times New Roman"/>
              </a:rPr>
              <a:t>input, </a:t>
            </a:r>
            <a:r>
              <a:rPr dirty="0" sz="1200" spc="-10">
                <a:latin typeface="Times New Roman"/>
                <a:cs typeface="Times New Roman"/>
              </a:rPr>
              <a:t>corrections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instrument </a:t>
            </a:r>
            <a:r>
              <a:rPr dirty="0" sz="1200" spc="-2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-10">
                <a:latin typeface="Times New Roman"/>
                <a:cs typeface="Times New Roman"/>
              </a:rPr>
              <a:t>matches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input.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process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called 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38481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PROCEDURE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CALIBRATION: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725805" marR="50165" indent="-170815">
              <a:lnSpc>
                <a:spcPct val="110000"/>
              </a:lnSpc>
              <a:buAutoNum type="romanLcParenR"/>
              <a:tabLst>
                <a:tab pos="726440" algn="l"/>
              </a:tabLst>
            </a:pP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calibrate an instrument initially adjust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such that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produces null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applied.</a:t>
            </a:r>
            <a:endParaRPr sz="1200">
              <a:latin typeface="Times New Roman"/>
              <a:cs typeface="Times New Roman"/>
            </a:endParaRPr>
          </a:p>
          <a:p>
            <a:pPr algn="just" marL="725805" marR="5080" indent="-170815">
              <a:lnSpc>
                <a:spcPct val="110000"/>
              </a:lnSpc>
              <a:spcBef>
                <a:spcPts val="25"/>
              </a:spcBef>
              <a:buAutoNum type="romanLcParenR"/>
              <a:tabLst>
                <a:tab pos="726440" algn="l"/>
              </a:tabLst>
            </a:pPr>
            <a:r>
              <a:rPr dirty="0" sz="1200" spc="-5">
                <a:latin typeface="Times New Roman"/>
                <a:cs typeface="Times New Roman"/>
              </a:rPr>
              <a:t>Then apply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accurately known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measurand </a:t>
            </a:r>
            <a:r>
              <a:rPr dirty="0" sz="1200" spc="-5">
                <a:latin typeface="Times New Roman"/>
                <a:cs typeface="Times New Roman"/>
              </a:rPr>
              <a:t>and adjust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again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until its </a:t>
            </a:r>
            <a:r>
              <a:rPr dirty="0" sz="1200" spc="-10">
                <a:latin typeface="Times New Roman"/>
                <a:cs typeface="Times New Roman"/>
              </a:rPr>
              <a:t>scale </a:t>
            </a:r>
            <a:r>
              <a:rPr dirty="0" sz="1200">
                <a:latin typeface="Times New Roman"/>
                <a:cs typeface="Times New Roman"/>
              </a:rPr>
              <a:t>exactly indicates the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measurand. </a:t>
            </a:r>
            <a:r>
              <a:rPr dirty="0" sz="1200" spc="-5">
                <a:latin typeface="Times New Roman"/>
                <a:cs typeface="Times New Roman"/>
              </a:rPr>
              <a:t>This process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adjusting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calibration.</a:t>
            </a:r>
            <a:endParaRPr sz="1200">
              <a:latin typeface="Times New Roman"/>
              <a:cs typeface="Times New Roman"/>
            </a:endParaRPr>
          </a:p>
          <a:p>
            <a:pPr algn="just" marL="725805" marR="125095" indent="-170815">
              <a:lnSpc>
                <a:spcPct val="110000"/>
              </a:lnSpc>
              <a:spcBef>
                <a:spcPts val="25"/>
              </a:spcBef>
              <a:buAutoNum type="romanLcParenR"/>
              <a:tabLst>
                <a:tab pos="72644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graphical representation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calibration </a:t>
            </a:r>
            <a:r>
              <a:rPr dirty="0" sz="1200">
                <a:latin typeface="Times New Roman"/>
                <a:cs typeface="Times New Roman"/>
              </a:rPr>
              <a:t>record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called calibration curve. This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curve relates standard values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input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actual values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output throughout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43942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CALIBRATION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METHODS:</a:t>
            </a:r>
            <a:endParaRPr sz="1200">
              <a:latin typeface="Times New Roman"/>
              <a:cs typeface="Times New Roman"/>
            </a:endParaRPr>
          </a:p>
          <a:p>
            <a:pPr marL="439420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instruments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follows:.</a:t>
            </a:r>
            <a:endParaRPr sz="1200">
              <a:latin typeface="Times New Roman"/>
              <a:cs typeface="Times New Roman"/>
            </a:endParaRPr>
          </a:p>
          <a:p>
            <a:pPr marL="668020" indent="-229235">
              <a:lnSpc>
                <a:spcPct val="100000"/>
              </a:lnSpc>
              <a:spcBef>
                <a:spcPts val="509"/>
              </a:spcBef>
              <a:buFont typeface="Times New Roman"/>
              <a:buAutoNum type="arabicParenR"/>
              <a:tabLst>
                <a:tab pos="66865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Primary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calibration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against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standard.</a:t>
            </a:r>
            <a:endParaRPr sz="1200">
              <a:latin typeface="Times New Roman"/>
              <a:cs typeface="Times New Roman"/>
            </a:endParaRPr>
          </a:p>
          <a:p>
            <a:pPr marL="668020" marR="30480">
              <a:lnSpc>
                <a:spcPts val="161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flow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calibration.</a:t>
            </a:r>
            <a:endParaRPr sz="1200">
              <a:latin typeface="Times New Roman"/>
              <a:cs typeface="Times New Roman"/>
            </a:endParaRPr>
          </a:p>
          <a:p>
            <a:pPr marL="668020" marR="238125" indent="-228600">
              <a:lnSpc>
                <a:spcPts val="1560"/>
              </a:lnSpc>
              <a:spcBef>
                <a:spcPts val="10"/>
              </a:spcBef>
              <a:buFont typeface="Times New Roman"/>
              <a:buAutoNum type="arabicParenR" startAt="2"/>
              <a:tabLst>
                <a:tab pos="66865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Secondary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calibration:</a:t>
            </a:r>
            <a:r>
              <a:rPr dirty="0" sz="1200" spc="1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been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primary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secondary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further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lesser</a:t>
            </a:r>
            <a:endParaRPr sz="1200">
              <a:latin typeface="Times New Roman"/>
              <a:cs typeface="Times New Roman"/>
            </a:endParaRPr>
          </a:p>
          <a:p>
            <a:pPr marL="668020">
              <a:lnSpc>
                <a:spcPct val="10000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accuracy.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8315" y="902208"/>
            <a:ext cx="2804794" cy="21267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26007" y="3435477"/>
            <a:ext cx="5561330" cy="2446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POINTS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5" b="1">
                <a:latin typeface="Times New Roman"/>
                <a:cs typeface="Times New Roman"/>
              </a:rPr>
              <a:t>BE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CONSIDERED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WHILE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CALIBRATING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332740" marR="5080" indent="-228600">
              <a:lnSpc>
                <a:spcPct val="110000"/>
              </a:lnSpc>
              <a:buAutoNum type="arabicPeriod"/>
              <a:tabLst>
                <a:tab pos="332740" algn="l"/>
              </a:tabLst>
            </a:pPr>
            <a:r>
              <a:rPr dirty="0" sz="1200" spc="-5">
                <a:latin typeface="Times New Roman"/>
                <a:cs typeface="Times New Roman"/>
              </a:rPr>
              <a:t>Calibration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-5">
                <a:latin typeface="Times New Roman"/>
                <a:cs typeface="Times New Roman"/>
              </a:rPr>
              <a:t> position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(upright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or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horizontal)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subjected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environmental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service.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/>
            </a:pPr>
            <a:endParaRPr sz="1400">
              <a:latin typeface="Times New Roman"/>
              <a:cs typeface="Times New Roman"/>
            </a:endParaRPr>
          </a:p>
          <a:p>
            <a:pPr algn="just" marL="332740" marR="15240" indent="-228600">
              <a:lnSpc>
                <a:spcPct val="111700"/>
              </a:lnSpc>
              <a:buAutoNum type="arabicPeriod"/>
              <a:tabLst>
                <a:tab pos="33274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instruments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impressed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 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/>
            </a:pPr>
            <a:endParaRPr sz="1400">
              <a:latin typeface="Times New Roman"/>
              <a:cs typeface="Times New Roman"/>
            </a:endParaRPr>
          </a:p>
          <a:p>
            <a:pPr marL="332740" marR="174625" indent="-228600">
              <a:lnSpc>
                <a:spcPct val="111700"/>
              </a:lnSpc>
              <a:buAutoNum type="arabicPeriod"/>
              <a:tabLst>
                <a:tab pos="33274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graphically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plotted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ordinate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abscissa.</a:t>
            </a:r>
            <a:endParaRPr sz="1200">
              <a:latin typeface="Times New Roman"/>
              <a:cs typeface="Times New Roman"/>
            </a:endParaRPr>
          </a:p>
          <a:p>
            <a:pPr marL="2012314">
              <a:lnSpc>
                <a:spcPct val="1000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30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6856" y="954277"/>
          <a:ext cx="6550025" cy="1624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2005"/>
                <a:gridCol w="4454525"/>
                <a:gridCol w="1283970"/>
              </a:tblGrid>
              <a:tr h="179831">
                <a:tc gridSpan="3">
                  <a:txBody>
                    <a:bodyPr/>
                    <a:lstStyle/>
                    <a:p>
                      <a:pPr marL="36195">
                        <a:lnSpc>
                          <a:spcPts val="1295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end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students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able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3073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9525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-4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Outcomes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ts val="1345"/>
                        </a:lnSpc>
                      </a:pPr>
                      <a:r>
                        <a:rPr dirty="0" sz="1200" spc="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ow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ge</a:t>
                      </a:r>
                      <a:r>
                        <a:rPr dirty="0" sz="1200" spc="-6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276860" marR="255904" indent="5715">
                        <a:lnSpc>
                          <a:spcPts val="137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(Bloom’s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2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y)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2544">
                <a:tc>
                  <a:txBody>
                    <a:bodyPr/>
                    <a:lstStyle/>
                    <a:p>
                      <a:pPr algn="r" marR="129539">
                        <a:lnSpc>
                          <a:spcPts val="141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75565">
                        <a:lnSpc>
                          <a:spcPts val="1370"/>
                        </a:lnSpc>
                        <a:spcBef>
                          <a:spcPts val="3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Categorize</a:t>
                      </a:r>
                      <a:r>
                        <a:rPr dirty="0" sz="1200" spc="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measuring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instruments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based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200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principle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working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physical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parameters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such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displacement,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6525">
                        <a:lnSpc>
                          <a:spcPts val="135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temperature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pressure.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141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Understand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 marR="129539">
                        <a:lnSpc>
                          <a:spcPts val="139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87630">
                        <a:lnSpc>
                          <a:spcPts val="1390"/>
                        </a:lnSpc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Explain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calibration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instruments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measurement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all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types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mechanical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parameters.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Understand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30</a:t>
            </a:fld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76960" y="2960497"/>
          <a:ext cx="6429375" cy="2009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/>
                <a:gridCol w="3335654"/>
                <a:gridCol w="643254"/>
                <a:gridCol w="1852929"/>
              </a:tblGrid>
              <a:tr h="329184">
                <a:tc gridSpan="2">
                  <a:txBody>
                    <a:bodyPr/>
                    <a:lstStyle/>
                    <a:p>
                      <a:pPr marL="118872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og</a:t>
                      </a:r>
                      <a:r>
                        <a:rPr dirty="0" sz="1100" spc="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6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tc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3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Strength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3405" marR="577850" indent="15240">
                        <a:lnSpc>
                          <a:spcPts val="1270"/>
                        </a:lnSpc>
                      </a:pP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Proficiency </a:t>
                      </a:r>
                      <a:r>
                        <a:rPr dirty="0" sz="1100" spc="-26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100" spc="-5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516">
                <a:tc>
                  <a:txBody>
                    <a:bodyPr/>
                    <a:lstStyle/>
                    <a:p>
                      <a:pPr algn="ctr" marL="5715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60325">
                        <a:lnSpc>
                          <a:spcPts val="1370"/>
                        </a:lnSpc>
                        <a:spcBef>
                          <a:spcPts val="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Apply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</a:t>
                      </a:r>
                      <a:r>
                        <a:rPr dirty="0" sz="1200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science,</a:t>
                      </a:r>
                      <a:r>
                        <a:rPr dirty="0" sz="1200" spc="2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2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fundamentals,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3025" marR="63500">
                        <a:lnSpc>
                          <a:spcPts val="13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specialization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solution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complex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problems.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 marR="12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66469">
                <a:tc>
                  <a:txBody>
                    <a:bodyPr/>
                    <a:lstStyle/>
                    <a:p>
                      <a:pPr algn="ctr" marL="5715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59690">
                        <a:lnSpc>
                          <a:spcPts val="1370"/>
                        </a:lnSpc>
                        <a:spcBef>
                          <a:spcPts val="5"/>
                        </a:spcBef>
                        <a:tabLst>
                          <a:tab pos="795655" algn="l"/>
                          <a:tab pos="1450975" algn="l"/>
                          <a:tab pos="1597660" algn="l"/>
                          <a:tab pos="2026920" algn="l"/>
                          <a:tab pos="2100580" algn="l"/>
                          <a:tab pos="2743835" algn="l"/>
                          <a:tab pos="2856230" algn="l"/>
                        </a:tabLst>
                      </a:pP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ob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lem  </a:t>
                      </a:r>
                      <a:r>
                        <a:rPr dirty="0" sz="1200" spc="9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:	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		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		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 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	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	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	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3025" marR="59690">
                        <a:lnSpc>
                          <a:spcPts val="1370"/>
                        </a:lnSpc>
                        <a:spcBef>
                          <a:spcPts val="20"/>
                        </a:spcBef>
                        <a:tabLst>
                          <a:tab pos="987425" algn="l"/>
                          <a:tab pos="1750060" algn="l"/>
                          <a:tab pos="247269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	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ea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	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ted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conclusions</a:t>
                      </a:r>
                      <a:r>
                        <a:rPr dirty="0" sz="1200" spc="2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using</a:t>
                      </a:r>
                      <a:r>
                        <a:rPr dirty="0" sz="1200" spc="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first</a:t>
                      </a:r>
                      <a:r>
                        <a:rPr dirty="0" sz="1200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principles</a:t>
                      </a:r>
                      <a:r>
                        <a:rPr dirty="0" sz="12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ts val="136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natural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sciences,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 marR="12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77569"/>
            <a:ext cx="5970905" cy="8230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UNIT-II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</a:t>
            </a:r>
            <a:endParaRPr sz="1200">
              <a:latin typeface="Times New Roman"/>
              <a:cs typeface="Times New Roman"/>
            </a:endParaRPr>
          </a:p>
          <a:p>
            <a:pPr marL="415290" marR="183515">
              <a:lnSpc>
                <a:spcPts val="1580"/>
              </a:lnSpc>
              <a:spcBef>
                <a:spcPts val="35"/>
              </a:spcBef>
            </a:pPr>
            <a:r>
              <a:rPr dirty="0" u="sng" sz="1200" spc="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SYLLABUS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Theory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Piezo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Inductive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 </a:t>
            </a:r>
            <a:r>
              <a:rPr dirty="0" sz="1200" spc="-5">
                <a:latin typeface="Times New Roman"/>
                <a:cs typeface="Times New Roman"/>
              </a:rPr>
              <a:t> transducer,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Ionization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</a:t>
            </a:r>
            <a:r>
              <a:rPr dirty="0" sz="1200">
                <a:latin typeface="Times New Roman"/>
                <a:cs typeface="Times New Roman"/>
              </a:rPr>
              <a:t> procedure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lvl="1" marL="280670" indent="-268605">
              <a:lnSpc>
                <a:spcPct val="100000"/>
              </a:lnSpc>
              <a:buFont typeface="Times New Roman"/>
              <a:buAutoNum type="arabicPeriod"/>
              <a:tabLst>
                <a:tab pos="2813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RANSDUCER:</a:t>
            </a:r>
            <a:endParaRPr sz="1200">
              <a:latin typeface="Times New Roman"/>
              <a:cs typeface="Times New Roman"/>
            </a:endParaRPr>
          </a:p>
          <a:p>
            <a:pPr marL="299085" marR="5080" indent="39370">
              <a:lnSpc>
                <a:spcPts val="1610"/>
              </a:lnSpc>
              <a:spcBef>
                <a:spcPts val="35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physical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current)</a:t>
            </a:r>
            <a:endParaRPr sz="1200">
              <a:latin typeface="Times New Roman"/>
              <a:cs typeface="Times New Roman"/>
            </a:endParaRPr>
          </a:p>
          <a:p>
            <a:pPr marL="339090">
              <a:lnSpc>
                <a:spcPct val="10000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convert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phenomenon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current,</a:t>
            </a:r>
            <a:endParaRPr sz="1200">
              <a:latin typeface="Times New Roman"/>
              <a:cs typeface="Times New Roman"/>
            </a:endParaRPr>
          </a:p>
          <a:p>
            <a:pPr marL="339090" marR="715010" indent="-40005">
              <a:lnSpc>
                <a:spcPts val="161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observed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5">
                <a:latin typeface="Times New Roman"/>
                <a:cs typeface="Times New Roman"/>
              </a:rPr>
              <a:t> 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oscilloscope,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recorded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chart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 Pressure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marL="339090">
              <a:lnSpc>
                <a:spcPct val="100000"/>
              </a:lnSpc>
              <a:spcBef>
                <a:spcPts val="40"/>
              </a:spcBef>
            </a:pP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RTD,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Thermistor, </a:t>
            </a:r>
            <a:r>
              <a:rPr dirty="0" sz="1200" spc="-10">
                <a:latin typeface="Times New Roman"/>
                <a:cs typeface="Times New Roman"/>
              </a:rPr>
              <a:t>Thermocouple,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</a:t>
            </a:r>
            <a:endParaRPr sz="1200">
              <a:latin typeface="Times New Roman"/>
              <a:cs typeface="Times New Roman"/>
            </a:endParaRPr>
          </a:p>
          <a:p>
            <a:pPr algn="just" marL="299085" marR="5080" indent="3937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transducers:</a:t>
            </a:r>
            <a:r>
              <a:rPr dirty="0" sz="1200">
                <a:latin typeface="Times New Roman"/>
                <a:cs typeface="Times New Roman"/>
              </a:rPr>
              <a:t> 1)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-5">
                <a:latin typeface="Times New Roman"/>
                <a:cs typeface="Times New Roman"/>
              </a:rPr>
              <a:t> 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2)LVDT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3)Capacitive,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4)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Reluctance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>
                <a:latin typeface="Times New Roman"/>
                <a:cs typeface="Times New Roman"/>
              </a:rPr>
              <a:t> 5)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Piezo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electrictransducer,</a:t>
            </a:r>
            <a:r>
              <a:rPr dirty="0" sz="1200">
                <a:latin typeface="Times New Roman"/>
                <a:cs typeface="Times New Roman"/>
              </a:rPr>
              <a:t> 6)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Hall</a:t>
            </a:r>
            <a:r>
              <a:rPr dirty="0" sz="1200" spc="-5">
                <a:latin typeface="Times New Roman"/>
                <a:cs typeface="Times New Roman"/>
              </a:rPr>
              <a:t> effect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7)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photoelectric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transducer,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8)Ionization</a:t>
            </a:r>
            <a:r>
              <a:rPr dirty="0" sz="1200" spc="-5">
                <a:latin typeface="Times New Roman"/>
                <a:cs typeface="Times New Roman"/>
              </a:rPr>
              <a:t> transducer,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9)LDR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lvl="1" marL="280670" indent="-268605">
              <a:lnSpc>
                <a:spcPct val="100000"/>
              </a:lnSpc>
              <a:buFont typeface="Times New Roman"/>
              <a:buAutoNum type="arabicPeriod" startAt="2"/>
              <a:tabLst>
                <a:tab pos="2813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ACTORS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WHICH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TRASDUCER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SELECTION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DEPEND</a:t>
            </a:r>
            <a:endParaRPr sz="1200">
              <a:latin typeface="Times New Roman"/>
              <a:cs typeface="Times New Roman"/>
            </a:endParaRPr>
          </a:p>
          <a:p>
            <a:pPr lvl="2" marL="469900" indent="-146685">
              <a:lnSpc>
                <a:spcPct val="100000"/>
              </a:lnSpc>
              <a:spcBef>
                <a:spcPts val="100"/>
              </a:spcBef>
              <a:buAutoNum type="romanLcPeriod"/>
              <a:tabLst>
                <a:tab pos="470534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Fundamental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parameters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include</a:t>
            </a:r>
            <a:endParaRPr sz="1200">
              <a:latin typeface="Times New Roman"/>
              <a:cs typeface="Times New Roman"/>
            </a:endParaRPr>
          </a:p>
          <a:p>
            <a:pPr lvl="3" marL="756285" indent="-171450">
              <a:lnSpc>
                <a:spcPct val="100000"/>
              </a:lnSpc>
              <a:spcBef>
                <a:spcPts val="145"/>
              </a:spcBef>
              <a:buAutoNum type="alphaLcParenR"/>
              <a:tabLst>
                <a:tab pos="756920" algn="l"/>
              </a:tabLst>
            </a:pP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measurand </a:t>
            </a:r>
            <a:r>
              <a:rPr dirty="0" sz="1200">
                <a:latin typeface="Times New Roman"/>
                <a:cs typeface="Times New Roman"/>
              </a:rPr>
              <a:t>(input)</a:t>
            </a:r>
            <a:endParaRPr sz="1200">
              <a:latin typeface="Times New Roman"/>
              <a:cs typeface="Times New Roman"/>
            </a:endParaRPr>
          </a:p>
          <a:p>
            <a:pPr lvl="3" marL="756285" indent="-171450">
              <a:lnSpc>
                <a:spcPct val="100000"/>
              </a:lnSpc>
              <a:spcBef>
                <a:spcPts val="145"/>
              </a:spcBef>
              <a:buAutoNum type="alphaLcParenR"/>
              <a:tabLst>
                <a:tab pos="756920" algn="l"/>
              </a:tabLst>
            </a:pP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endParaRPr sz="1200">
              <a:latin typeface="Times New Roman"/>
              <a:cs typeface="Times New Roman"/>
            </a:endParaRPr>
          </a:p>
          <a:p>
            <a:pPr lvl="3" marL="756285" indent="-171450">
              <a:lnSpc>
                <a:spcPct val="100000"/>
              </a:lnSpc>
              <a:spcBef>
                <a:spcPts val="140"/>
              </a:spcBef>
              <a:buAutoNum type="alphaLcParenR"/>
              <a:tabLst>
                <a:tab pos="756920" algn="l"/>
              </a:tabLst>
            </a:pPr>
            <a:r>
              <a:rPr dirty="0" sz="1200" spc="-10">
                <a:latin typeface="Times New Roman"/>
                <a:cs typeface="Times New Roman"/>
              </a:rPr>
              <a:t>Required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precision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include</a:t>
            </a:r>
            <a:endParaRPr sz="1200">
              <a:latin typeface="Times New Roman"/>
              <a:cs typeface="Times New Roman"/>
            </a:endParaRPr>
          </a:p>
          <a:p>
            <a:pPr lvl="3" marL="756285" indent="-171450">
              <a:lnSpc>
                <a:spcPct val="100000"/>
              </a:lnSpc>
              <a:spcBef>
                <a:spcPts val="170"/>
              </a:spcBef>
              <a:buAutoNum type="alphaLcParenR"/>
              <a:tabLst>
                <a:tab pos="756920" algn="l"/>
              </a:tabLst>
            </a:pPr>
            <a:r>
              <a:rPr dirty="0" sz="1200" spc="-5">
                <a:latin typeface="Times New Roman"/>
                <a:cs typeface="Times New Roman"/>
              </a:rPr>
              <a:t>Allowable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non-linearity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</a:t>
            </a:r>
            <a:endParaRPr sz="1200">
              <a:latin typeface="Times New Roman"/>
              <a:cs typeface="Times New Roman"/>
            </a:endParaRPr>
          </a:p>
          <a:p>
            <a:pPr lvl="3" marL="756285" indent="-171450">
              <a:lnSpc>
                <a:spcPct val="100000"/>
              </a:lnSpc>
              <a:spcBef>
                <a:spcPts val="145"/>
              </a:spcBef>
              <a:buAutoNum type="alphaLcParenR"/>
              <a:tabLst>
                <a:tab pos="756920" algn="l"/>
              </a:tabLst>
            </a:pPr>
            <a:r>
              <a:rPr dirty="0" sz="1200" spc="-5">
                <a:latin typeface="Times New Roman"/>
                <a:cs typeface="Times New Roman"/>
              </a:rPr>
              <a:t>Allowable dead-zone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</a:t>
            </a:r>
            <a:endParaRPr sz="1200">
              <a:latin typeface="Times New Roman"/>
              <a:cs typeface="Times New Roman"/>
            </a:endParaRPr>
          </a:p>
          <a:p>
            <a:pPr lvl="3" marL="756285" indent="-171450">
              <a:lnSpc>
                <a:spcPct val="100000"/>
              </a:lnSpc>
              <a:spcBef>
                <a:spcPts val="145"/>
              </a:spcBef>
              <a:buAutoNum type="alphaLcParenR"/>
              <a:tabLst>
                <a:tab pos="756920" algn="l"/>
              </a:tabLst>
            </a:pPr>
            <a:r>
              <a:rPr dirty="0" sz="1200" spc="-25">
                <a:latin typeface="Times New Roman"/>
                <a:cs typeface="Times New Roman"/>
              </a:rPr>
              <a:t>F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qu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1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lvl="3" marL="756285" indent="-171450">
              <a:lnSpc>
                <a:spcPct val="100000"/>
              </a:lnSpc>
              <a:spcBef>
                <a:spcPts val="145"/>
              </a:spcBef>
              <a:buAutoNum type="alphaLcParenR"/>
              <a:tabLst>
                <a:tab pos="756920" algn="l"/>
              </a:tabLst>
            </a:pPr>
            <a:r>
              <a:rPr dirty="0" sz="1200" spc="-5">
                <a:latin typeface="Times New Roman"/>
                <a:cs typeface="Times New Roman"/>
              </a:rPr>
              <a:t>Resolution</a:t>
            </a:r>
            <a:endParaRPr sz="1200">
              <a:latin typeface="Times New Roman"/>
              <a:cs typeface="Times New Roman"/>
            </a:endParaRPr>
          </a:p>
          <a:p>
            <a:pPr lvl="2" marL="469900" indent="-171450">
              <a:lnSpc>
                <a:spcPct val="100000"/>
              </a:lnSpc>
              <a:spcBef>
                <a:spcPts val="145"/>
              </a:spcBef>
              <a:buFont typeface="Times New Roman"/>
              <a:buAutoNum type="romanLcPeriod"/>
              <a:tabLst>
                <a:tab pos="470534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nvironment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49149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includes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lvl="3" marL="814069" indent="-170815">
              <a:lnSpc>
                <a:spcPct val="100000"/>
              </a:lnSpc>
              <a:spcBef>
                <a:spcPts val="170"/>
              </a:spcBef>
              <a:buAutoNum type="alphaLcParenR"/>
              <a:tabLst>
                <a:tab pos="814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Ambient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lvl="3" marL="814069" indent="-170815">
              <a:lnSpc>
                <a:spcPct val="100000"/>
              </a:lnSpc>
              <a:spcBef>
                <a:spcPts val="145"/>
              </a:spcBef>
              <a:buAutoNum type="alphaLcParenR"/>
              <a:tabLst>
                <a:tab pos="814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Corrosive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non-corrosive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atmosphere</a:t>
            </a:r>
            <a:endParaRPr sz="1200">
              <a:latin typeface="Times New Roman"/>
              <a:cs typeface="Times New Roman"/>
            </a:endParaRPr>
          </a:p>
          <a:p>
            <a:pPr lvl="3" marL="814069" indent="-170815">
              <a:lnSpc>
                <a:spcPct val="100000"/>
              </a:lnSpc>
              <a:spcBef>
                <a:spcPts val="145"/>
              </a:spcBef>
              <a:buAutoNum type="alphaLcParenR"/>
              <a:tabLst>
                <a:tab pos="814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What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shock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vibration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withstand</a:t>
            </a:r>
            <a:endParaRPr sz="1200">
              <a:latin typeface="Times New Roman"/>
              <a:cs typeface="Times New Roman"/>
            </a:endParaRPr>
          </a:p>
          <a:p>
            <a:pPr lvl="2" marL="445770" indent="-241935">
              <a:lnSpc>
                <a:spcPct val="100000"/>
              </a:lnSpc>
              <a:spcBef>
                <a:spcPts val="145"/>
              </a:spcBef>
              <a:buAutoNum type="romanLcPeriod" startAt="3"/>
              <a:tabLst>
                <a:tab pos="4464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Physical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conditions: </a:t>
            </a: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lvl="3" marL="927100" indent="-229235">
              <a:lnSpc>
                <a:spcPct val="100000"/>
              </a:lnSpc>
              <a:spcBef>
                <a:spcPts val="170"/>
              </a:spcBef>
              <a:buFont typeface="Calibri"/>
              <a:buAutoNum type="alphaLcParenR"/>
              <a:tabLst>
                <a:tab pos="927735" algn="l"/>
              </a:tabLst>
            </a:pPr>
            <a:r>
              <a:rPr dirty="0" sz="1200">
                <a:latin typeface="Times New Roman"/>
                <a:cs typeface="Times New Roman"/>
              </a:rPr>
              <a:t>Room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10">
                <a:latin typeface="Times New Roman"/>
                <a:cs typeface="Times New Roman"/>
              </a:rPr>
              <a:t> available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space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mount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  <a:p>
            <a:pPr lvl="3" marL="927100" indent="-220345">
              <a:lnSpc>
                <a:spcPct val="100000"/>
              </a:lnSpc>
              <a:spcBef>
                <a:spcPts val="95"/>
              </a:spcBef>
              <a:buFont typeface="Calibri"/>
              <a:buAutoNum type="alphaLcParenR"/>
              <a:tabLst>
                <a:tab pos="927735" algn="l"/>
              </a:tabLst>
            </a:pPr>
            <a:r>
              <a:rPr dirty="0" sz="1200" spc="-10">
                <a:latin typeface="Times New Roman"/>
                <a:cs typeface="Times New Roman"/>
              </a:rPr>
              <a:t>Whether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dynamic.</a:t>
            </a:r>
            <a:endParaRPr sz="1200">
              <a:latin typeface="Times New Roman"/>
              <a:cs typeface="Times New Roman"/>
            </a:endParaRPr>
          </a:p>
          <a:p>
            <a:pPr lvl="3" marL="984885" marR="8255" indent="-287020">
              <a:lnSpc>
                <a:spcPct val="105000"/>
              </a:lnSpc>
              <a:spcBef>
                <a:spcPts val="50"/>
              </a:spcBef>
              <a:buFont typeface="Calibri"/>
              <a:buAutoNum type="alphaLcParenR"/>
              <a:tabLst>
                <a:tab pos="966469" algn="l"/>
                <a:tab pos="967105" algn="l"/>
              </a:tabLst>
            </a:pPr>
            <a:r>
              <a:rPr dirty="0" sz="1200" spc="5">
                <a:latin typeface="Times New Roman"/>
                <a:cs typeface="Times New Roman"/>
              </a:rPr>
              <a:t>How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much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energy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extracted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do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without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loading.</a:t>
            </a:r>
            <a:endParaRPr sz="1200">
              <a:latin typeface="Times New Roman"/>
              <a:cs typeface="Times New Roman"/>
            </a:endParaRPr>
          </a:p>
          <a:p>
            <a:pPr lvl="2" marL="393700" indent="-196215">
              <a:lnSpc>
                <a:spcPct val="100000"/>
              </a:lnSpc>
              <a:spcBef>
                <a:spcPts val="190"/>
              </a:spcBef>
              <a:buFont typeface="Times New Roman"/>
              <a:buAutoNum type="romanLcPeriod" startAt="3"/>
              <a:tabLst>
                <a:tab pos="3943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Co</a:t>
            </a:r>
            <a:r>
              <a:rPr dirty="0" sz="1200" spc="-5" b="1">
                <a:latin typeface="Times New Roman"/>
                <a:cs typeface="Times New Roman"/>
              </a:rPr>
              <a:t>mpatibility</a:t>
            </a:r>
            <a:r>
              <a:rPr dirty="0" sz="1200" b="1">
                <a:latin typeface="Times New Roman"/>
                <a:cs typeface="Times New Roman"/>
              </a:rPr>
              <a:t> with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next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stage:</a:t>
            </a:r>
            <a:endParaRPr sz="1200">
              <a:latin typeface="Times New Roman"/>
              <a:cs typeface="Times New Roman"/>
            </a:endParaRPr>
          </a:p>
          <a:p>
            <a:pPr marL="314325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chosen</a:t>
            </a:r>
            <a:r>
              <a:rPr dirty="0" sz="1200" spc="-10">
                <a:latin typeface="Times New Roman"/>
                <a:cs typeface="Times New Roman"/>
              </a:rPr>
              <a:t> 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meet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requirements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next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stage.</a:t>
            </a:r>
            <a:endParaRPr sz="1200">
              <a:latin typeface="Times New Roman"/>
              <a:cs typeface="Times New Roman"/>
            </a:endParaRPr>
          </a:p>
          <a:p>
            <a:pPr lvl="3" marL="527685" indent="-229235">
              <a:lnSpc>
                <a:spcPct val="100000"/>
              </a:lnSpc>
              <a:spcBef>
                <a:spcPts val="170"/>
              </a:spcBef>
              <a:buFont typeface="Calibri"/>
              <a:buAutoNum type="alphaLcParenR"/>
              <a:tabLst>
                <a:tab pos="528320" algn="l"/>
              </a:tabLst>
            </a:pPr>
            <a:r>
              <a:rPr dirty="0" sz="1200" spc="-5">
                <a:latin typeface="Times New Roman"/>
                <a:cs typeface="Times New Roman"/>
              </a:rPr>
              <a:t>Impedance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matching.</a:t>
            </a:r>
            <a:endParaRPr sz="1200">
              <a:latin typeface="Times New Roman"/>
              <a:cs typeface="Times New Roman"/>
            </a:endParaRPr>
          </a:p>
          <a:p>
            <a:pPr lvl="3" marL="527685" indent="-223520">
              <a:lnSpc>
                <a:spcPct val="100000"/>
              </a:lnSpc>
              <a:spcBef>
                <a:spcPts val="100"/>
              </a:spcBef>
              <a:buFont typeface="Calibri"/>
              <a:buAutoNum type="alphaLcParenR"/>
              <a:tabLst>
                <a:tab pos="528320" algn="l"/>
              </a:tabLst>
            </a:pPr>
            <a:r>
              <a:rPr dirty="0" sz="1200" spc="-5">
                <a:latin typeface="Times New Roman"/>
                <a:cs typeface="Times New Roman"/>
              </a:rPr>
              <a:t>Excitation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matching.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5719" y="2215514"/>
            <a:ext cx="5323205" cy="0"/>
          </a:xfrm>
          <a:custGeom>
            <a:avLst/>
            <a:gdLst/>
            <a:ahLst/>
            <a:cxnLst/>
            <a:rect l="l" t="t" r="r" b="b"/>
            <a:pathLst>
              <a:path w="5323205" h="0">
                <a:moveTo>
                  <a:pt x="0" y="0"/>
                </a:moveTo>
                <a:lnTo>
                  <a:pt x="5323205" y="0"/>
                </a:lnTo>
              </a:path>
            </a:pathLst>
          </a:custGeom>
          <a:ln w="11277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30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5428" y="859281"/>
            <a:ext cx="6000750" cy="826389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335280">
              <a:lnSpc>
                <a:spcPct val="100000"/>
              </a:lnSpc>
              <a:spcBef>
                <a:spcPts val="220"/>
              </a:spcBef>
            </a:pPr>
            <a:r>
              <a:rPr dirty="0" sz="1200" spc="-5">
                <a:latin typeface="Calibri"/>
                <a:cs typeface="Calibri"/>
              </a:rPr>
              <a:t>c)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tolerance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matching.</a:t>
            </a:r>
            <a:endParaRPr sz="1200">
              <a:latin typeface="Times New Roman"/>
              <a:cs typeface="Times New Roman"/>
            </a:endParaRPr>
          </a:p>
          <a:p>
            <a:pPr marL="277495" indent="-153035">
              <a:lnSpc>
                <a:spcPct val="100000"/>
              </a:lnSpc>
              <a:spcBef>
                <a:spcPts val="120"/>
              </a:spcBef>
              <a:buFont typeface="Times New Roman"/>
              <a:buAutoNum type="romanLcPeriod" startAt="5"/>
              <a:tabLst>
                <a:tab pos="278130" algn="l"/>
              </a:tabLst>
            </a:pPr>
            <a:r>
              <a:rPr dirty="0" sz="1200" b="1">
                <a:latin typeface="Times New Roman"/>
                <a:cs typeface="Times New Roman"/>
              </a:rPr>
              <a:t>Gene</a:t>
            </a:r>
            <a:r>
              <a:rPr dirty="0" sz="1200" spc="-35" b="1">
                <a:latin typeface="Times New Roman"/>
                <a:cs typeface="Times New Roman"/>
              </a:rPr>
              <a:t>r</a:t>
            </a:r>
            <a:r>
              <a:rPr dirty="0" sz="1200" spc="20" b="1">
                <a:latin typeface="Times New Roman"/>
                <a:cs typeface="Times New Roman"/>
              </a:rPr>
              <a:t>a</a:t>
            </a:r>
            <a:r>
              <a:rPr dirty="0" sz="1200" b="1">
                <a:latin typeface="Times New Roman"/>
                <a:cs typeface="Times New Roman"/>
              </a:rPr>
              <a:t>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qu</a:t>
            </a:r>
            <a:r>
              <a:rPr dirty="0" sz="1200" spc="25" b="1">
                <a:latin typeface="Times New Roman"/>
                <a:cs typeface="Times New Roman"/>
              </a:rPr>
              <a:t>i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1" marL="564515" indent="-171450">
              <a:lnSpc>
                <a:spcPct val="100000"/>
              </a:lnSpc>
              <a:spcBef>
                <a:spcPts val="145"/>
              </a:spcBef>
              <a:buFont typeface="Calibri"/>
              <a:buAutoNum type="alphaLcParenR"/>
              <a:tabLst>
                <a:tab pos="565150" algn="l"/>
              </a:tabLst>
            </a:pPr>
            <a:r>
              <a:rPr dirty="0" sz="1200" spc="-5">
                <a:latin typeface="Times New Roman"/>
                <a:cs typeface="Times New Roman"/>
              </a:rPr>
              <a:t>Ruggedness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withstand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overloads</a:t>
            </a:r>
            <a:endParaRPr sz="1200">
              <a:latin typeface="Times New Roman"/>
              <a:cs typeface="Times New Roman"/>
            </a:endParaRPr>
          </a:p>
          <a:p>
            <a:pPr lvl="1" marL="564515" indent="-171450">
              <a:lnSpc>
                <a:spcPct val="100000"/>
              </a:lnSpc>
              <a:spcBef>
                <a:spcPts val="95"/>
              </a:spcBef>
              <a:buFont typeface="Calibri"/>
              <a:buAutoNum type="alphaLcParenR"/>
              <a:tabLst>
                <a:tab pos="565150" algn="l"/>
              </a:tabLst>
            </a:pPr>
            <a:r>
              <a:rPr dirty="0" sz="1200" spc="-5">
                <a:latin typeface="Times New Roman"/>
                <a:cs typeface="Times New Roman"/>
              </a:rPr>
              <a:t>Linearity</a:t>
            </a:r>
            <a:endParaRPr sz="1200">
              <a:latin typeface="Times New Roman"/>
              <a:cs typeface="Times New Roman"/>
            </a:endParaRPr>
          </a:p>
          <a:p>
            <a:pPr lvl="1" marL="564515" indent="-171450">
              <a:lnSpc>
                <a:spcPct val="100000"/>
              </a:lnSpc>
              <a:spcBef>
                <a:spcPts val="219"/>
              </a:spcBef>
              <a:buFont typeface="Calibri"/>
              <a:buAutoNum type="alphaLcParenR"/>
              <a:tabLst>
                <a:tab pos="565150" algn="l"/>
              </a:tabLst>
            </a:pPr>
            <a:r>
              <a:rPr dirty="0" sz="1200" spc="-5">
                <a:latin typeface="Times New Roman"/>
                <a:cs typeface="Times New Roman"/>
              </a:rPr>
              <a:t>Repeatability</a:t>
            </a:r>
            <a:endParaRPr sz="1200">
              <a:latin typeface="Times New Roman"/>
              <a:cs typeface="Times New Roman"/>
            </a:endParaRPr>
          </a:p>
          <a:p>
            <a:pPr lvl="1" marL="564515" indent="-171450">
              <a:lnSpc>
                <a:spcPct val="100000"/>
              </a:lnSpc>
              <a:spcBef>
                <a:spcPts val="95"/>
              </a:spcBef>
              <a:buFont typeface="Calibri"/>
              <a:buAutoNum type="alphaLcParenR"/>
              <a:tabLst>
                <a:tab pos="565150" algn="l"/>
              </a:tabLst>
            </a:pP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li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bil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  <a:p>
            <a:pPr lvl="1" marL="564515" indent="-171450">
              <a:lnSpc>
                <a:spcPct val="100000"/>
              </a:lnSpc>
              <a:spcBef>
                <a:spcPts val="120"/>
              </a:spcBef>
              <a:buFont typeface="Calibri"/>
              <a:buAutoNum type="alphaLcParenR"/>
              <a:tabLst>
                <a:tab pos="565150" algn="l"/>
              </a:tabLst>
            </a:pPr>
            <a:r>
              <a:rPr dirty="0" sz="1200" spc="5">
                <a:latin typeface="Times New Roman"/>
                <a:cs typeface="Times New Roman"/>
              </a:rPr>
              <a:t>Good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lvl="1" marL="564515" indent="-171450">
              <a:lnSpc>
                <a:spcPct val="100000"/>
              </a:lnSpc>
              <a:spcBef>
                <a:spcPts val="95"/>
              </a:spcBef>
              <a:buFont typeface="Calibri"/>
              <a:buAutoNum type="alphaLcParenR"/>
              <a:tabLst>
                <a:tab pos="565150" algn="l"/>
              </a:tabLst>
            </a:pPr>
            <a:r>
              <a:rPr dirty="0" sz="1200" spc="-5">
                <a:latin typeface="Times New Roman"/>
                <a:cs typeface="Times New Roman"/>
              </a:rPr>
              <a:t>Convenient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lvl="1" marL="262255" indent="-250190">
              <a:lnSpc>
                <a:spcPct val="100000"/>
              </a:lnSpc>
              <a:buFont typeface="Times New Roman"/>
              <a:buAutoNum type="arabicPeriod" startAt="3"/>
              <a:tabLst>
                <a:tab pos="26289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LASSIFICATION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TRANSDUCERS</a:t>
            </a:r>
            <a:endParaRPr sz="12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>
                <a:latin typeface="Times New Roman"/>
                <a:cs typeface="Times New Roman"/>
              </a:rPr>
              <a:t> are </a:t>
            </a:r>
            <a:r>
              <a:rPr dirty="0" sz="1200" spc="-10">
                <a:latin typeface="Times New Roman"/>
                <a:cs typeface="Times New Roman"/>
              </a:rPr>
              <a:t>classified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  <a:p>
            <a:pPr lvl="2" marL="451484" indent="-174625">
              <a:lnSpc>
                <a:spcPct val="100000"/>
              </a:lnSpc>
              <a:spcBef>
                <a:spcPts val="190"/>
              </a:spcBef>
              <a:buFont typeface="Times New Roman"/>
              <a:buAutoNum type="romanLcPeriod"/>
              <a:tabLst>
                <a:tab pos="4521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ctive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passive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Passive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43053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1a.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Active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451484" marR="13335" indent="-21590">
              <a:lnSpc>
                <a:spcPct val="1100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excitation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Piezo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voltaic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cell,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Thermocouple,</a:t>
            </a:r>
            <a:endParaRPr sz="1200">
              <a:latin typeface="Times New Roman"/>
              <a:cs typeface="Times New Roman"/>
            </a:endParaRPr>
          </a:p>
          <a:p>
            <a:pPr marL="2223135">
              <a:lnSpc>
                <a:spcPct val="100000"/>
              </a:lnSpc>
              <a:spcBef>
                <a:spcPts val="140"/>
              </a:spcBef>
            </a:pPr>
            <a:r>
              <a:rPr dirty="0" sz="1200" spc="-10">
                <a:latin typeface="Times New Roman"/>
                <a:cs typeface="Times New Roman"/>
              </a:rPr>
              <a:t>Moving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coil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generator</a:t>
            </a:r>
            <a:endParaRPr sz="1200">
              <a:latin typeface="Times New Roman"/>
              <a:cs typeface="Times New Roman"/>
            </a:endParaRPr>
          </a:p>
          <a:p>
            <a:pPr marL="277495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1b.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Passive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transducer:</a:t>
            </a:r>
            <a:endParaRPr sz="1200">
              <a:latin typeface="Times New Roman"/>
              <a:cs typeface="Times New Roman"/>
            </a:endParaRPr>
          </a:p>
          <a:p>
            <a:pPr marL="451484" marR="427990" indent="17780">
              <a:lnSpc>
                <a:spcPts val="1610"/>
              </a:lnSpc>
              <a:spcBef>
                <a:spcPts val="3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5">
                <a:latin typeface="Times New Roman"/>
                <a:cs typeface="Times New Roman"/>
              </a:rPr>
              <a:t> require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excitation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energy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provide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passive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transducers.</a:t>
            </a:r>
            <a:endParaRPr sz="1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60"/>
              </a:spcBef>
            </a:pPr>
            <a:r>
              <a:rPr dirty="0" sz="1200" spc="-10">
                <a:latin typeface="Times New Roman"/>
                <a:cs typeface="Times New Roman"/>
              </a:rPr>
              <a:t>Examples: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10">
                <a:latin typeface="Times New Roman"/>
                <a:cs typeface="Times New Roman"/>
              </a:rPr>
              <a:t>Resistance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1214120" marR="3479165" indent="-21590">
              <a:lnSpc>
                <a:spcPts val="158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Capacitive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Inductive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1214120">
              <a:lnSpc>
                <a:spcPct val="100000"/>
              </a:lnSpc>
              <a:spcBef>
                <a:spcPts val="75"/>
              </a:spcBef>
            </a:pPr>
            <a:r>
              <a:rPr dirty="0" sz="1200" spc="-10">
                <a:latin typeface="Times New Roman"/>
                <a:cs typeface="Times New Roman"/>
              </a:rPr>
              <a:t>Hall-effect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564515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imes New Roman"/>
                <a:cs typeface="Times New Roman"/>
              </a:rPr>
              <a:t>Photo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emissive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(Photo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506730" indent="-229870">
              <a:lnSpc>
                <a:spcPct val="100000"/>
              </a:lnSpc>
              <a:buFont typeface="Calibri"/>
              <a:buAutoNum type="arabicParenR" startAt="2"/>
              <a:tabLst>
                <a:tab pos="50736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On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basis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transduction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principle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used:</a:t>
            </a:r>
            <a:endParaRPr sz="1200">
              <a:latin typeface="Times New Roman"/>
              <a:cs typeface="Times New Roman"/>
            </a:endParaRPr>
          </a:p>
          <a:p>
            <a:pPr marL="506730">
              <a:lnSpc>
                <a:spcPct val="10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being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converted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or</a:t>
            </a:r>
            <a:endParaRPr sz="1200">
              <a:latin typeface="Times New Roman"/>
              <a:cs typeface="Times New Roman"/>
            </a:endParaRPr>
          </a:p>
          <a:p>
            <a:pPr marL="564515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Inductance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  <a:spcBef>
                <a:spcPts val="170"/>
              </a:spcBef>
            </a:pPr>
            <a:r>
              <a:rPr dirty="0" sz="1200" b="1">
                <a:latin typeface="Times New Roman"/>
                <a:cs typeface="Times New Roman"/>
              </a:rPr>
              <a:t>2a)</a:t>
            </a:r>
            <a:r>
              <a:rPr dirty="0" sz="1200" spc="2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Resistive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transducers:</a:t>
            </a:r>
            <a:endParaRPr sz="1200">
              <a:latin typeface="Times New Roman"/>
              <a:cs typeface="Times New Roman"/>
            </a:endParaRPr>
          </a:p>
          <a:p>
            <a:pPr marL="491490" marR="43180" indent="2540">
              <a:lnSpc>
                <a:spcPts val="1580"/>
              </a:lnSpc>
              <a:spcBef>
                <a:spcPts val="35"/>
              </a:spcBef>
              <a:tabLst>
                <a:tab pos="5195570" algn="l"/>
              </a:tabLst>
            </a:pP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Potentiometer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device,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gauge,	Thermistor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conductive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cell</a:t>
            </a:r>
            <a:endParaRPr sz="1200">
              <a:latin typeface="Times New Roman"/>
              <a:cs typeface="Times New Roman"/>
            </a:endParaRPr>
          </a:p>
          <a:p>
            <a:pPr marL="506730" marR="19050" indent="-274955">
              <a:lnSpc>
                <a:spcPts val="1580"/>
              </a:lnSpc>
              <a:spcBef>
                <a:spcPts val="30"/>
              </a:spcBef>
            </a:pPr>
            <a:r>
              <a:rPr dirty="0" sz="1200" spc="-5" b="1">
                <a:latin typeface="Times New Roman"/>
                <a:cs typeface="Times New Roman"/>
              </a:rPr>
              <a:t>2b)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Capacitive</a:t>
            </a:r>
            <a:r>
              <a:rPr dirty="0" sz="1200" spc="-10" b="1">
                <a:latin typeface="Times New Roman"/>
                <a:cs typeface="Times New Roman"/>
              </a:rPr>
              <a:t> transducers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Dielectric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capacitor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microphone,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marL="430530" marR="502284" indent="-189865">
              <a:lnSpc>
                <a:spcPts val="1580"/>
              </a:lnSpc>
              <a:spcBef>
                <a:spcPts val="10"/>
              </a:spcBef>
            </a:pPr>
            <a:r>
              <a:rPr dirty="0" sz="1200" spc="-5" b="1">
                <a:latin typeface="Times New Roman"/>
                <a:cs typeface="Times New Roman"/>
              </a:rPr>
              <a:t>2c)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Inductive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transducers: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transformer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(LVDT,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RVDT),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Reluctance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451484" indent="-229235">
              <a:lnSpc>
                <a:spcPct val="100000"/>
              </a:lnSpc>
              <a:buFont typeface="Calibri"/>
              <a:buAutoNum type="arabicParenR" startAt="3"/>
              <a:tabLst>
                <a:tab pos="45212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P</a:t>
            </a:r>
            <a:r>
              <a:rPr dirty="0" sz="1200" spc="-10" b="1">
                <a:latin typeface="Times New Roman"/>
                <a:cs typeface="Times New Roman"/>
              </a:rPr>
              <a:t>rimary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secondary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transducers:</a:t>
            </a:r>
            <a:endParaRPr sz="1200">
              <a:latin typeface="Times New Roman"/>
              <a:cs typeface="Times New Roman"/>
            </a:endParaRPr>
          </a:p>
          <a:p>
            <a:pPr marL="189230">
              <a:lnSpc>
                <a:spcPct val="100000"/>
              </a:lnSpc>
              <a:spcBef>
                <a:spcPts val="95"/>
              </a:spcBef>
            </a:pPr>
            <a:r>
              <a:rPr dirty="0" sz="1200" b="1">
                <a:latin typeface="Times New Roman"/>
                <a:cs typeface="Times New Roman"/>
              </a:rPr>
              <a:t>3a)</a:t>
            </a:r>
            <a:r>
              <a:rPr dirty="0" sz="1200" spc="254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Primary</a:t>
            </a:r>
            <a:r>
              <a:rPr dirty="0" sz="1200" spc="-5" b="1">
                <a:latin typeface="Times New Roman"/>
                <a:cs typeface="Times New Roman"/>
              </a:rPr>
              <a:t> transducer:</a:t>
            </a:r>
            <a:endParaRPr sz="1200">
              <a:latin typeface="Times New Roman"/>
              <a:cs typeface="Times New Roman"/>
            </a:endParaRPr>
          </a:p>
          <a:p>
            <a:pPr marL="451484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first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parameters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(like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32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53185"/>
            <a:ext cx="6275705" cy="828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699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temperature, </a:t>
            </a:r>
            <a:r>
              <a:rPr dirty="0" sz="1200" spc="-10">
                <a:latin typeface="Times New Roman"/>
                <a:cs typeface="Times New Roman"/>
              </a:rPr>
              <a:t>pressure, </a:t>
            </a:r>
            <a:r>
              <a:rPr dirty="0" sz="1200" spc="-5">
                <a:latin typeface="Times New Roman"/>
                <a:cs typeface="Times New Roman"/>
              </a:rPr>
              <a:t>displacement, force </a:t>
            </a:r>
            <a:r>
              <a:rPr dirty="0" sz="1200">
                <a:latin typeface="Times New Roman"/>
                <a:cs typeface="Times New Roman"/>
              </a:rPr>
              <a:t>etc.)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converts </a:t>
            </a:r>
            <a:r>
              <a:rPr dirty="0" sz="1200">
                <a:latin typeface="Times New Roman"/>
                <a:cs typeface="Times New Roman"/>
              </a:rPr>
              <a:t>them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mechanical </a:t>
            </a:r>
            <a:r>
              <a:rPr dirty="0" sz="1200">
                <a:latin typeface="Times New Roman"/>
                <a:cs typeface="Times New Roman"/>
              </a:rPr>
              <a:t>parameter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(usually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displacement)</a:t>
            </a:r>
            <a:endParaRPr sz="1200">
              <a:latin typeface="Times New Roman"/>
              <a:cs typeface="Times New Roman"/>
            </a:endParaRPr>
          </a:p>
          <a:p>
            <a:pPr algn="just" marL="433070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type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algn="just" marL="317500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Ex: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-pressure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-5">
                <a:latin typeface="Times New Roman"/>
                <a:cs typeface="Times New Roman"/>
              </a:rPr>
              <a:t> elements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(diaphragm,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bellows,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bourdon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tube)</a:t>
            </a:r>
            <a:endParaRPr sz="1200">
              <a:latin typeface="Times New Roman"/>
              <a:cs typeface="Times New Roman"/>
            </a:endParaRPr>
          </a:p>
          <a:p>
            <a:pPr algn="just" marL="622300" marR="441959">
              <a:lnSpc>
                <a:spcPct val="11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Solid </a:t>
            </a:r>
            <a:r>
              <a:rPr dirty="0" sz="1200" spc="5">
                <a:latin typeface="Times New Roman"/>
                <a:cs typeface="Times New Roman"/>
              </a:rPr>
              <a:t>rod </a:t>
            </a:r>
            <a:r>
              <a:rPr dirty="0" sz="1200" spc="-5">
                <a:latin typeface="Times New Roman"/>
                <a:cs typeface="Times New Roman"/>
              </a:rPr>
              <a:t>expansion thermometers (Bimetallic strip).The cylindrical column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load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endParaRPr sz="1200">
              <a:latin typeface="Times New Roman"/>
              <a:cs typeface="Times New Roman"/>
            </a:endParaRPr>
          </a:p>
          <a:p>
            <a:pPr algn="just" marL="1524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3b)</a:t>
            </a:r>
            <a:r>
              <a:rPr dirty="0" sz="1200" spc="2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Secondary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transducer:</a:t>
            </a:r>
            <a:endParaRPr sz="1200">
              <a:latin typeface="Times New Roman"/>
              <a:cs typeface="Times New Roman"/>
            </a:endParaRPr>
          </a:p>
          <a:p>
            <a:pPr algn="just" marL="415290" marR="309880">
              <a:lnSpc>
                <a:spcPts val="158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A transducer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 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second </a:t>
            </a:r>
            <a:r>
              <a:rPr dirty="0" sz="1200" spc="-10">
                <a:latin typeface="Times New Roman"/>
                <a:cs typeface="Times New Roman"/>
              </a:rPr>
              <a:t>element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measurement system,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convert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>
                <a:latin typeface="Times New Roman"/>
                <a:cs typeface="Times New Roman"/>
              </a:rPr>
              <a:t>output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primary transducer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 spc="-5">
                <a:latin typeface="Times New Roman"/>
                <a:cs typeface="Times New Roman"/>
              </a:rPr>
              <a:t>an electrical </a:t>
            </a:r>
            <a:r>
              <a:rPr dirty="0" sz="1200">
                <a:latin typeface="Times New Roman"/>
                <a:cs typeface="Times New Roman"/>
              </a:rPr>
              <a:t>quantity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known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secondary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transducers.</a:t>
            </a:r>
            <a:endParaRPr sz="1200">
              <a:latin typeface="Times New Roman"/>
              <a:cs typeface="Times New Roman"/>
            </a:endParaRPr>
          </a:p>
          <a:p>
            <a:pPr algn="just" marL="41529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LVDT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(Linear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transformer).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4.</a:t>
            </a:r>
            <a:r>
              <a:rPr dirty="0" sz="1200" spc="1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Analog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Digital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transducers:</a:t>
            </a:r>
            <a:endParaRPr sz="1200">
              <a:latin typeface="Times New Roman"/>
              <a:cs typeface="Times New Roman"/>
            </a:endParaRPr>
          </a:p>
          <a:p>
            <a:pPr marL="585470" marR="221615" indent="-229235">
              <a:lnSpc>
                <a:spcPts val="1700"/>
              </a:lnSpc>
              <a:spcBef>
                <a:spcPts val="80"/>
              </a:spcBef>
            </a:pPr>
            <a:r>
              <a:rPr dirty="0" sz="1200" spc="-5">
                <a:latin typeface="Times New Roman"/>
                <a:cs typeface="Times New Roman"/>
              </a:rPr>
              <a:t>4a)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Analog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transducer: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analog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continuous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function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time.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5461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-Thermistor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Thermocouple,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LVDT</a:t>
            </a:r>
            <a:endParaRPr sz="1200">
              <a:latin typeface="Times New Roman"/>
              <a:cs typeface="Times New Roman"/>
            </a:endParaRPr>
          </a:p>
          <a:p>
            <a:pPr marL="546100" marR="345440" indent="-229235">
              <a:lnSpc>
                <a:spcPts val="161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4b)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Digital</a:t>
            </a:r>
            <a:r>
              <a:rPr dirty="0" sz="1200" spc="-10" b="1">
                <a:latin typeface="Times New Roman"/>
                <a:cs typeface="Times New Roman"/>
              </a:rPr>
              <a:t> transducer: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produces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digital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pulses.</a:t>
            </a:r>
            <a:endParaRPr sz="1200">
              <a:latin typeface="Times New Roman"/>
              <a:cs typeface="Times New Roman"/>
            </a:endParaRPr>
          </a:p>
          <a:p>
            <a:pPr marL="585470">
              <a:lnSpc>
                <a:spcPct val="100000"/>
              </a:lnSpc>
              <a:spcBef>
                <a:spcPts val="85"/>
              </a:spcBef>
            </a:pP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Turbine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186055">
              <a:lnSpc>
                <a:spcPct val="100000"/>
              </a:lnSpc>
            </a:pPr>
            <a:r>
              <a:rPr dirty="0" sz="1200" spc="-25" b="1">
                <a:latin typeface="Times New Roman"/>
                <a:cs typeface="Times New Roman"/>
              </a:rPr>
              <a:t>5)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Transducers</a:t>
            </a:r>
            <a:r>
              <a:rPr dirty="0" sz="1200" spc="-5" b="1">
                <a:latin typeface="Times New Roman"/>
                <a:cs typeface="Times New Roman"/>
              </a:rPr>
              <a:t> and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Inverse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Transducers:</a:t>
            </a:r>
            <a:endParaRPr sz="1200">
              <a:latin typeface="Times New Roman"/>
              <a:cs typeface="Times New Roman"/>
            </a:endParaRPr>
          </a:p>
          <a:p>
            <a:pPr algn="just" marL="299085" indent="39370">
              <a:lnSpc>
                <a:spcPct val="100000"/>
              </a:lnSpc>
              <a:spcBef>
                <a:spcPts val="95"/>
              </a:spcBef>
            </a:pPr>
            <a:r>
              <a:rPr dirty="0" sz="1200" b="1">
                <a:latin typeface="Times New Roman"/>
                <a:cs typeface="Times New Roman"/>
              </a:rPr>
              <a:t>5a)</a:t>
            </a:r>
            <a:r>
              <a:rPr dirty="0" sz="1200" spc="19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1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(Input</a:t>
            </a:r>
            <a:r>
              <a:rPr dirty="0" sz="1200" spc="19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transducers):</a:t>
            </a:r>
            <a:r>
              <a:rPr dirty="0" sz="1200" spc="2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converts</a:t>
            </a:r>
            <a:endParaRPr sz="1200">
              <a:latin typeface="Times New Roman"/>
              <a:cs typeface="Times New Roman"/>
            </a:endParaRPr>
          </a:p>
          <a:p>
            <a:pPr algn="just" marL="299085" marR="312420">
              <a:lnSpc>
                <a:spcPct val="1100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non-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>
                <a:latin typeface="Times New Roman"/>
                <a:cs typeface="Times New Roman"/>
              </a:rPr>
              <a:t>quantity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>
                <a:latin typeface="Times New Roman"/>
                <a:cs typeface="Times New Roman"/>
              </a:rPr>
              <a:t>quantity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known as transducer. Such transducers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usually</a:t>
            </a:r>
            <a:r>
              <a:rPr dirty="0" sz="1200">
                <a:latin typeface="Times New Roman"/>
                <a:cs typeface="Times New Roman"/>
              </a:rPr>
              <a:t> 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>
                <a:latin typeface="Times New Roman"/>
                <a:cs typeface="Times New Roman"/>
              </a:rPr>
              <a:t> stage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-5">
                <a:latin typeface="Times New Roman"/>
                <a:cs typeface="Times New Roman"/>
              </a:rPr>
              <a:t> known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Example:</a:t>
            </a:r>
            <a:endParaRPr sz="1200">
              <a:latin typeface="Times New Roman"/>
              <a:cs typeface="Times New Roman"/>
            </a:endParaRPr>
          </a:p>
          <a:p>
            <a:pPr algn="just" marL="299085" marR="5074285">
              <a:lnSpc>
                <a:spcPct val="110000"/>
              </a:lnSpc>
            </a:pPr>
            <a:r>
              <a:rPr dirty="0" sz="1200" spc="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-5">
                <a:latin typeface="Times New Roman"/>
                <a:cs typeface="Times New Roman"/>
              </a:rPr>
              <a:t>Potentio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latin typeface="Times New Roman"/>
                <a:cs typeface="Times New Roman"/>
              </a:rPr>
              <a:t>LVDT</a:t>
            </a:r>
            <a:endParaRPr sz="1200">
              <a:latin typeface="Times New Roman"/>
              <a:cs typeface="Times New Roman"/>
            </a:endParaRPr>
          </a:p>
          <a:p>
            <a:pPr algn="just" marL="299085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latin typeface="Times New Roman"/>
                <a:cs typeface="Times New Roman"/>
              </a:rPr>
              <a:t>Moving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coil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generator</a:t>
            </a:r>
            <a:endParaRPr sz="1200">
              <a:latin typeface="Times New Roman"/>
              <a:cs typeface="Times New Roman"/>
            </a:endParaRPr>
          </a:p>
          <a:p>
            <a:pPr algn="just" marL="299085">
              <a:lnSpc>
                <a:spcPct val="100000"/>
              </a:lnSpc>
              <a:spcBef>
                <a:spcPts val="120"/>
              </a:spcBef>
            </a:pPr>
            <a:r>
              <a:rPr dirty="0" sz="1200" spc="-5" b="1">
                <a:latin typeface="Times New Roman"/>
                <a:cs typeface="Times New Roman"/>
              </a:rPr>
              <a:t>5b)</a:t>
            </a:r>
            <a:r>
              <a:rPr dirty="0" sz="1200" spc="26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Inverse</a:t>
            </a:r>
            <a:r>
              <a:rPr dirty="0" sz="1200" spc="254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229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(output</a:t>
            </a:r>
            <a:r>
              <a:rPr dirty="0" sz="1200" spc="2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transducers):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measuring</a:t>
            </a:r>
            <a:r>
              <a:rPr dirty="0" sz="1100" spc="2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device</a:t>
            </a:r>
            <a:r>
              <a:rPr dirty="0" sz="1100" spc="25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which</a:t>
            </a:r>
            <a:r>
              <a:rPr dirty="0" sz="1100" spc="26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measures</a:t>
            </a:r>
            <a:r>
              <a:rPr dirty="0" sz="1100" spc="260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and</a:t>
            </a:r>
            <a:endParaRPr sz="1100">
              <a:latin typeface="Times New Roman"/>
              <a:cs typeface="Times New Roman"/>
            </a:endParaRPr>
          </a:p>
          <a:p>
            <a:pPr algn="just" marL="299085" marR="359410">
              <a:lnSpc>
                <a:spcPct val="110400"/>
              </a:lnSpc>
              <a:spcBef>
                <a:spcPts val="35"/>
              </a:spcBef>
            </a:pPr>
            <a:r>
              <a:rPr dirty="0" sz="1100" spc="-5">
                <a:latin typeface="Times New Roman"/>
                <a:cs typeface="Times New Roman"/>
              </a:rPr>
              <a:t>converts </a:t>
            </a:r>
            <a:r>
              <a:rPr dirty="0" sz="1100" spc="5">
                <a:latin typeface="Times New Roman"/>
                <a:cs typeface="Times New Roman"/>
              </a:rPr>
              <a:t>an </a:t>
            </a:r>
            <a:r>
              <a:rPr dirty="0" sz="1100" spc="-5">
                <a:latin typeface="Times New Roman"/>
                <a:cs typeface="Times New Roman"/>
              </a:rPr>
              <a:t>electrical quantity into non-electrical </a:t>
            </a:r>
            <a:r>
              <a:rPr dirty="0" sz="1100">
                <a:latin typeface="Times New Roman"/>
                <a:cs typeface="Times New Roman"/>
              </a:rPr>
              <a:t>quantity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known </a:t>
            </a:r>
            <a:r>
              <a:rPr dirty="0" sz="1100" spc="5">
                <a:latin typeface="Times New Roman"/>
                <a:cs typeface="Times New Roman"/>
              </a:rPr>
              <a:t>as </a:t>
            </a:r>
            <a:r>
              <a:rPr dirty="0" sz="1100" spc="-5">
                <a:latin typeface="Times New Roman"/>
                <a:cs typeface="Times New Roman"/>
              </a:rPr>
              <a:t>inverse transducer. </a:t>
            </a:r>
            <a:r>
              <a:rPr dirty="0" sz="1100">
                <a:latin typeface="Times New Roman"/>
                <a:cs typeface="Times New Roman"/>
              </a:rPr>
              <a:t>Such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transducers </a:t>
            </a:r>
            <a:r>
              <a:rPr dirty="0" sz="1100">
                <a:latin typeface="Times New Roman"/>
                <a:cs typeface="Times New Roman"/>
              </a:rPr>
              <a:t>are </a:t>
            </a:r>
            <a:r>
              <a:rPr dirty="0" sz="1100" spc="-5">
                <a:latin typeface="Times New Roman"/>
                <a:cs typeface="Times New Roman"/>
              </a:rPr>
              <a:t>usually </a:t>
            </a:r>
            <a:r>
              <a:rPr dirty="0" sz="1100">
                <a:latin typeface="Times New Roman"/>
                <a:cs typeface="Times New Roman"/>
              </a:rPr>
              <a:t>placed </a:t>
            </a:r>
            <a:r>
              <a:rPr dirty="0" sz="1100" spc="5">
                <a:latin typeface="Times New Roman"/>
                <a:cs typeface="Times New Roman"/>
              </a:rPr>
              <a:t>at </a:t>
            </a:r>
            <a:r>
              <a:rPr dirty="0" sz="1100" spc="-10">
                <a:latin typeface="Times New Roman"/>
                <a:cs typeface="Times New Roman"/>
              </a:rPr>
              <a:t>the </a:t>
            </a:r>
            <a:r>
              <a:rPr dirty="0" sz="1100" spc="-5">
                <a:latin typeface="Times New Roman"/>
                <a:cs typeface="Times New Roman"/>
              </a:rPr>
              <a:t>output stage </a:t>
            </a:r>
            <a:r>
              <a:rPr dirty="0" sz="1100" spc="-15">
                <a:latin typeface="Times New Roman"/>
                <a:cs typeface="Times New Roman"/>
              </a:rPr>
              <a:t>of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5">
                <a:latin typeface="Times New Roman"/>
                <a:cs typeface="Times New Roman"/>
              </a:rPr>
              <a:t>measurement </a:t>
            </a:r>
            <a:r>
              <a:rPr dirty="0" sz="1100">
                <a:latin typeface="Times New Roman"/>
                <a:cs typeface="Times New Roman"/>
              </a:rPr>
              <a:t>system </a:t>
            </a:r>
            <a:r>
              <a:rPr dirty="0" sz="1100" spc="5">
                <a:latin typeface="Times New Roman"/>
                <a:cs typeface="Times New Roman"/>
              </a:rPr>
              <a:t>and </a:t>
            </a:r>
            <a:r>
              <a:rPr dirty="0" sz="1100">
                <a:latin typeface="Times New Roman"/>
                <a:cs typeface="Times New Roman"/>
              </a:rPr>
              <a:t>hence </a:t>
            </a:r>
            <a:r>
              <a:rPr dirty="0" sz="1100" spc="-5">
                <a:latin typeface="Times New Roman"/>
                <a:cs typeface="Times New Roman"/>
              </a:rPr>
              <a:t>they </a:t>
            </a:r>
            <a:r>
              <a:rPr dirty="0" sz="1100" spc="10">
                <a:latin typeface="Times New Roman"/>
                <a:cs typeface="Times New Roman"/>
              </a:rPr>
              <a:t>are </a:t>
            </a:r>
            <a:r>
              <a:rPr dirty="0" sz="1100" spc="-5">
                <a:latin typeface="Times New Roman"/>
                <a:cs typeface="Times New Roman"/>
              </a:rPr>
              <a:t>also </a:t>
            </a:r>
            <a:r>
              <a:rPr dirty="0" sz="1100">
                <a:latin typeface="Times New Roman"/>
                <a:cs typeface="Times New Roman"/>
              </a:rPr>
              <a:t> known </a:t>
            </a:r>
            <a:r>
              <a:rPr dirty="0" sz="1100" spc="5">
                <a:latin typeface="Times New Roman"/>
                <a:cs typeface="Times New Roman"/>
              </a:rPr>
              <a:t>as </a:t>
            </a:r>
            <a:r>
              <a:rPr dirty="0" sz="1100" spc="-5">
                <a:latin typeface="Times New Roman"/>
                <a:cs typeface="Times New Roman"/>
              </a:rPr>
              <a:t>output transducers. Inverse transducers </a:t>
            </a:r>
            <a:r>
              <a:rPr dirty="0" sz="1100">
                <a:latin typeface="Times New Roman"/>
                <a:cs typeface="Times New Roman"/>
              </a:rPr>
              <a:t>are </a:t>
            </a:r>
            <a:r>
              <a:rPr dirty="0" sz="1100" spc="5">
                <a:latin typeface="Times New Roman"/>
                <a:cs typeface="Times New Roman"/>
              </a:rPr>
              <a:t>used </a:t>
            </a:r>
            <a:r>
              <a:rPr dirty="0" sz="1100">
                <a:latin typeface="Times New Roman"/>
                <a:cs typeface="Times New Roman"/>
              </a:rPr>
              <a:t>in feedback </a:t>
            </a:r>
            <a:r>
              <a:rPr dirty="0" sz="1100" spc="-5">
                <a:latin typeface="Times New Roman"/>
                <a:cs typeface="Times New Roman"/>
              </a:rPr>
              <a:t>measuring systems</a:t>
            </a:r>
            <a:r>
              <a:rPr dirty="0" sz="1100">
                <a:latin typeface="Times New Roman"/>
                <a:cs typeface="Times New Roman"/>
              </a:rPr>
              <a:t> like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servo-mechanism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etc.</a:t>
            </a:r>
            <a:endParaRPr sz="1100">
              <a:latin typeface="Times New Roman"/>
              <a:cs typeface="Times New Roman"/>
            </a:endParaRPr>
          </a:p>
          <a:p>
            <a:pPr algn="just" marL="299085" marR="374015">
              <a:lnSpc>
                <a:spcPts val="158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Example: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15">
                <a:latin typeface="Times New Roman"/>
                <a:cs typeface="Times New Roman"/>
              </a:rPr>
              <a:t>Piezo</a:t>
            </a:r>
            <a:r>
              <a:rPr dirty="0" sz="1200" spc="-10">
                <a:latin typeface="Times New Roman"/>
                <a:cs typeface="Times New Roman"/>
              </a:rPr>
              <a:t> electrical </a:t>
            </a:r>
            <a:r>
              <a:rPr dirty="0" sz="1200" spc="-5">
                <a:latin typeface="Times New Roman"/>
                <a:cs typeface="Times New Roman"/>
              </a:rPr>
              <a:t>crystal, </a:t>
            </a:r>
            <a:r>
              <a:rPr dirty="0" sz="1200">
                <a:latin typeface="Times New Roman"/>
                <a:cs typeface="Times New Roman"/>
              </a:rPr>
              <a:t>Data </a:t>
            </a:r>
            <a:r>
              <a:rPr dirty="0" sz="1200" spc="-10">
                <a:latin typeface="Times New Roman"/>
                <a:cs typeface="Times New Roman"/>
              </a:rPr>
              <a:t>indicating and </a:t>
            </a:r>
            <a:r>
              <a:rPr dirty="0" sz="1200" spc="-5">
                <a:latin typeface="Times New Roman"/>
                <a:cs typeface="Times New Roman"/>
              </a:rPr>
              <a:t>recording instruments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10">
                <a:latin typeface="Times New Roman"/>
                <a:cs typeface="Times New Roman"/>
              </a:rPr>
              <a:t>Analog </a:t>
            </a:r>
            <a:r>
              <a:rPr dirty="0" sz="1200" spc="-5">
                <a:latin typeface="Times New Roman"/>
                <a:cs typeface="Times New Roman"/>
              </a:rPr>
              <a:t> ammeter,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Volt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recorders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etc.)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2.3</a:t>
            </a:r>
            <a:r>
              <a:rPr dirty="0" sz="1200" spc="-5" b="1">
                <a:latin typeface="Times New Roman"/>
                <a:cs typeface="Times New Roman"/>
              </a:rPr>
              <a:t> ELECTRICAL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TRANSDUCERS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LINEAR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DISPLACEMENTMEASUREMENT</a:t>
            </a:r>
            <a:endParaRPr sz="1200">
              <a:latin typeface="Times New Roman"/>
              <a:cs typeface="Times New Roman"/>
            </a:endParaRPr>
          </a:p>
          <a:p>
            <a:pPr algn="just" marL="241300">
              <a:lnSpc>
                <a:spcPct val="100000"/>
              </a:lnSpc>
              <a:spcBef>
                <a:spcPts val="125"/>
              </a:spcBef>
            </a:pPr>
            <a:r>
              <a:rPr dirty="0" sz="1200" spc="-5">
                <a:latin typeface="Times New Roman"/>
                <a:cs typeface="Times New Roman"/>
              </a:rPr>
              <a:t>1a)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Potentio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53185"/>
            <a:ext cx="6090285" cy="3071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5626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2a)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LVDT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(Linear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3a)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reluctance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215"/>
              </a:spcBef>
            </a:pPr>
            <a:r>
              <a:rPr dirty="0" sz="1200" spc="-5">
                <a:latin typeface="Times New Roman"/>
                <a:cs typeface="Times New Roman"/>
              </a:rPr>
              <a:t>4a)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509270" indent="-268605">
              <a:lnSpc>
                <a:spcPct val="100000"/>
              </a:lnSpc>
              <a:spcBef>
                <a:spcPts val="170"/>
              </a:spcBef>
              <a:buFont typeface="Calibri"/>
              <a:buAutoNum type="arabicParenR" startAt="5"/>
              <a:tabLst>
                <a:tab pos="509270" algn="l"/>
                <a:tab pos="509905" algn="l"/>
              </a:tabLst>
            </a:pPr>
            <a:r>
              <a:rPr dirty="0" sz="1200" spc="-10">
                <a:latin typeface="Times New Roman"/>
                <a:cs typeface="Times New Roman"/>
              </a:rPr>
              <a:t>Piezo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electric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95"/>
              </a:spcBef>
              <a:buFont typeface="Calibri"/>
              <a:buAutoNum type="arabicParenR" startAt="5"/>
              <a:tabLst>
                <a:tab pos="470534" algn="l"/>
              </a:tabLst>
            </a:pPr>
            <a:r>
              <a:rPr dirty="0" sz="1200" spc="-10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dependent Resistance(LDR)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120"/>
              </a:spcBef>
              <a:buFont typeface="Calibri"/>
              <a:buAutoNum type="arabicParenR" startAt="5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Ionization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2.4</a:t>
            </a:r>
            <a:r>
              <a:rPr dirty="0" sz="1200" spc="-5" b="1">
                <a:latin typeface="Times New Roman"/>
                <a:cs typeface="Times New Roman"/>
              </a:rPr>
              <a:t> ELECTRICAL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ANGULAR</a:t>
            </a:r>
            <a:r>
              <a:rPr dirty="0" sz="1200" spc="-5" b="1">
                <a:latin typeface="Times New Roman"/>
                <a:cs typeface="Times New Roman"/>
              </a:rPr>
              <a:t> DISPLACEMENTMEASUREMENT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1b)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potentiometric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299085" marR="543560">
              <a:lnSpc>
                <a:spcPts val="1610"/>
              </a:lnSpc>
              <a:spcBef>
                <a:spcPts val="55"/>
              </a:spcBef>
            </a:pPr>
            <a:r>
              <a:rPr dirty="0" sz="1200" spc="-10">
                <a:latin typeface="Times New Roman"/>
                <a:cs typeface="Times New Roman"/>
              </a:rPr>
              <a:t>2b)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transducer-RVDT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Rotary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Transformer)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3b)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339090">
              <a:lnSpc>
                <a:spcPct val="100000"/>
              </a:lnSpc>
              <a:spcBef>
                <a:spcPts val="85"/>
              </a:spcBef>
            </a:pPr>
            <a:r>
              <a:rPr dirty="0" sz="1200">
                <a:latin typeface="Times New Roman"/>
                <a:cs typeface="Times New Roman"/>
              </a:rPr>
              <a:t>4)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Hall-effect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2.3.1a)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VARIABLE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RESISTANCE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(potentiometer)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771133"/>
            <a:ext cx="5971540" cy="264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375" marR="1755775" indent="-33655">
              <a:lnSpc>
                <a:spcPct val="108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10">
                <a:latin typeface="Times New Roman"/>
                <a:cs typeface="Times New Roman"/>
              </a:rPr>
              <a:t>varies </a:t>
            </a:r>
            <a:r>
              <a:rPr dirty="0" sz="1200" spc="-5">
                <a:latin typeface="Times New Roman"/>
                <a:cs typeface="Times New Roman"/>
              </a:rPr>
              <a:t>according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relation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R=ƿL/A</a:t>
            </a:r>
            <a:endParaRPr sz="1200">
              <a:latin typeface="Times New Roman"/>
              <a:cs typeface="Times New Roman"/>
            </a:endParaRPr>
          </a:p>
          <a:p>
            <a:pPr algn="just" marL="814069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ohms</a:t>
            </a:r>
            <a:endParaRPr sz="1200">
              <a:latin typeface="Times New Roman"/>
              <a:cs typeface="Times New Roman"/>
            </a:endParaRPr>
          </a:p>
          <a:p>
            <a:pPr algn="just" marL="1195705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Length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conductor</a:t>
            </a:r>
            <a:endParaRPr sz="1200">
              <a:latin typeface="Times New Roman"/>
              <a:cs typeface="Times New Roman"/>
            </a:endParaRPr>
          </a:p>
          <a:p>
            <a:pPr algn="just" marL="1155700" marR="2281555">
              <a:lnSpc>
                <a:spcPts val="159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Cross sectional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conductor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Ƿ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resistivity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ohm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cm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This device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variable </a:t>
            </a:r>
            <a:r>
              <a:rPr dirty="0" sz="1200">
                <a:latin typeface="Times New Roman"/>
                <a:cs typeface="Times New Roman"/>
              </a:rPr>
              <a:t>resistor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varied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movement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slider </a:t>
            </a:r>
            <a:r>
              <a:rPr dirty="0" sz="1200" spc="-5">
                <a:latin typeface="Times New Roman"/>
                <a:cs typeface="Times New Roman"/>
              </a:rPr>
              <a:t>over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5">
                <a:latin typeface="Times New Roman"/>
                <a:cs typeface="Times New Roman"/>
              </a:rPr>
              <a:t> resistance element.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slider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connected to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5">
                <a:latin typeface="Times New Roman"/>
                <a:cs typeface="Times New Roman"/>
              </a:rPr>
              <a:t>arm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moved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10">
                <a:latin typeface="Times New Roman"/>
                <a:cs typeface="Times New Roman"/>
              </a:rPr>
              <a:t>component whose </a:t>
            </a:r>
            <a:r>
              <a:rPr dirty="0" sz="1200" spc="-5">
                <a:latin typeface="Times New Roman"/>
                <a:cs typeface="Times New Roman"/>
              </a:rPr>
              <a:t> linear </a:t>
            </a:r>
            <a:r>
              <a:rPr dirty="0" sz="1200" spc="-10">
                <a:latin typeface="Times New Roman"/>
                <a:cs typeface="Times New Roman"/>
              </a:rPr>
              <a:t>motion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sensed.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schematic arrangement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fig below.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component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moves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right,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potentiometer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algn="just" marL="12700" marR="13335">
              <a:lnSpc>
                <a:spcPts val="158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increase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linear motion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component.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direction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component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indicated </a:t>
            </a:r>
            <a:r>
              <a:rPr dirty="0" sz="1200">
                <a:latin typeface="Times New Roman"/>
                <a:cs typeface="Times New Roman"/>
              </a:rPr>
              <a:t>by whether 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increasing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decreasing.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employing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3943350"/>
            <a:ext cx="3997325" cy="18407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350" y="1490980"/>
            <a:ext cx="3648075" cy="1676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2004" y="1081785"/>
            <a:ext cx="5099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Times New Roman"/>
                <a:cs typeface="Times New Roman"/>
              </a:rPr>
              <a:t>2.3.1</a:t>
            </a:r>
            <a:r>
              <a:rPr dirty="0" sz="1100" spc="-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b)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ANGULAR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POTENTIOMETRIC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DISPLACEMENT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4067177" y="3557778"/>
            <a:ext cx="27959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8190" algn="l"/>
                <a:tab pos="1026160" algn="l"/>
                <a:tab pos="1360805" algn="l"/>
                <a:tab pos="1975485" algn="l"/>
                <a:tab pos="2313305" algn="l"/>
                <a:tab pos="2630170" algn="l"/>
              </a:tabLst>
            </a:pPr>
            <a:r>
              <a:rPr dirty="0" sz="1200" spc="-5">
                <a:latin typeface="Times New Roman"/>
                <a:cs typeface="Times New Roman"/>
              </a:rPr>
              <a:t>acc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>
                <a:latin typeface="Times New Roman"/>
                <a:cs typeface="Times New Roman"/>
              </a:rPr>
              <a:t>g	to	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	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=	ƿL	/A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3539490"/>
            <a:ext cx="3037205" cy="632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  <a:tabLst>
                <a:tab pos="1905000" algn="l"/>
                <a:tab pos="2665730" algn="l"/>
              </a:tabLst>
            </a:pP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s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 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 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ec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	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du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2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r	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 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 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ohms</a:t>
            </a:r>
            <a:endParaRPr sz="1200">
              <a:latin typeface="Times New Roman"/>
              <a:cs typeface="Times New Roman"/>
            </a:endParaRPr>
          </a:p>
          <a:p>
            <a:pPr marL="872490">
              <a:lnSpc>
                <a:spcPct val="100000"/>
              </a:lnSpc>
              <a:spcBef>
                <a:spcPts val="165"/>
              </a:spcBef>
            </a:pP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Length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4146041"/>
            <a:ext cx="6062345" cy="4077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814069" marR="271335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Cross sectional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conductor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Ƿ 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resistivity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ohm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cm</a:t>
            </a:r>
            <a:endParaRPr sz="1200">
              <a:latin typeface="Times New Roman"/>
              <a:cs typeface="Times New Roman"/>
            </a:endParaRPr>
          </a:p>
          <a:p>
            <a:pPr algn="just" marL="12700" marR="95885">
              <a:lnSpc>
                <a:spcPct val="110300"/>
              </a:lnSpc>
              <a:spcBef>
                <a:spcPts val="90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resembles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potentiometer,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except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circular </a:t>
            </a:r>
            <a:r>
              <a:rPr dirty="0" sz="1200" spc="-5">
                <a:latin typeface="Times New Roman"/>
                <a:cs typeface="Times New Roman"/>
              </a:rPr>
              <a:t> instead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straight. </a:t>
            </a:r>
            <a:r>
              <a:rPr dirty="0" sz="1200" spc="-10">
                <a:latin typeface="Times New Roman"/>
                <a:cs typeface="Times New Roman"/>
              </a:rPr>
              <a:t>The slider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5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rotated,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slider </a:t>
            </a:r>
            <a:r>
              <a:rPr dirty="0" sz="1200" spc="-5">
                <a:latin typeface="Times New Roman"/>
                <a:cs typeface="Times New Roman"/>
              </a:rPr>
              <a:t> moves over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element, cutting </a:t>
            </a:r>
            <a:r>
              <a:rPr dirty="0" sz="1200">
                <a:latin typeface="Times New Roman"/>
                <a:cs typeface="Times New Roman"/>
              </a:rPr>
              <a:t>off a </a:t>
            </a:r>
            <a:r>
              <a:rPr dirty="0" sz="1200" spc="5">
                <a:latin typeface="Times New Roman"/>
                <a:cs typeface="Times New Roman"/>
              </a:rPr>
              <a:t>part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total </a:t>
            </a:r>
            <a:r>
              <a:rPr dirty="0" sz="1200" spc="-5">
                <a:latin typeface="Times New Roman"/>
                <a:cs typeface="Times New Roman"/>
              </a:rPr>
              <a:t>resistance.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rotating component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sensed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coupled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shaft.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Thus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potentiometer </a:t>
            </a:r>
            <a:r>
              <a:rPr dirty="0" sz="1200" spc="-10">
                <a:latin typeface="Times New Roman"/>
                <a:cs typeface="Times New Roman"/>
              </a:rPr>
              <a:t>changes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proportion to the </a:t>
            </a:r>
            <a:r>
              <a:rPr dirty="0" sz="1200" spc="-10">
                <a:latin typeface="Times New Roman"/>
                <a:cs typeface="Times New Roman"/>
              </a:rPr>
              <a:t>angular motion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rotating component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>
                <a:latin typeface="Times New Roman"/>
                <a:cs typeface="Times New Roman"/>
              </a:rPr>
              <a:t> by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whether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increasing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  </a:t>
            </a:r>
            <a:r>
              <a:rPr dirty="0" sz="1200" spc="-10">
                <a:latin typeface="Times New Roman"/>
                <a:cs typeface="Times New Roman"/>
              </a:rPr>
              <a:t>decreasing. </a:t>
            </a:r>
            <a:r>
              <a:rPr dirty="0" sz="1200" spc="-5">
                <a:latin typeface="Times New Roman"/>
                <a:cs typeface="Times New Roman"/>
              </a:rPr>
              <a:t> Generally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sensor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only for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</a:t>
            </a:r>
            <a:r>
              <a:rPr dirty="0" sz="1200" spc="-5">
                <a:latin typeface="Times New Roman"/>
                <a:cs typeface="Times New Roman"/>
              </a:rPr>
              <a:t> not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exceeding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about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300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degrees.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6700"/>
              </a:lnSpc>
            </a:pPr>
            <a:r>
              <a:rPr dirty="0" sz="1100" spc="5" b="1">
                <a:latin typeface="Times New Roman"/>
                <a:cs typeface="Times New Roman"/>
              </a:rPr>
              <a:t>2.3.2 </a:t>
            </a:r>
            <a:r>
              <a:rPr dirty="0" sz="1200" b="1">
                <a:latin typeface="Times New Roman"/>
                <a:cs typeface="Times New Roman"/>
              </a:rPr>
              <a:t>a) </a:t>
            </a:r>
            <a:r>
              <a:rPr dirty="0" sz="1200" spc="-5" b="1">
                <a:latin typeface="Times New Roman"/>
                <a:cs typeface="Times New Roman"/>
              </a:rPr>
              <a:t>VARIABLE INDUCTANCE TRANSDUCER </a:t>
            </a:r>
            <a:r>
              <a:rPr dirty="0" sz="1200" spc="-10" b="1">
                <a:latin typeface="Times New Roman"/>
                <a:cs typeface="Times New Roman"/>
              </a:rPr>
              <a:t>(Example: </a:t>
            </a:r>
            <a:r>
              <a:rPr dirty="0" sz="1200" spc="-5" b="1">
                <a:latin typeface="Times New Roman"/>
                <a:cs typeface="Times New Roman"/>
              </a:rPr>
              <a:t>Linear variable Differential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Transformer</a:t>
            </a:r>
            <a:r>
              <a:rPr dirty="0" sz="1200" spc="-5">
                <a:latin typeface="Times New Roman"/>
                <a:cs typeface="Times New Roman"/>
              </a:rPr>
              <a:t>–LVDT)</a:t>
            </a:r>
            <a:endParaRPr sz="1200">
              <a:latin typeface="Times New Roman"/>
              <a:cs typeface="Times New Roman"/>
            </a:endParaRPr>
          </a:p>
          <a:p>
            <a:pPr algn="just" marL="12700" marR="95250">
              <a:lnSpc>
                <a:spcPct val="11000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LVDT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most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useful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inductance transducer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figure. </a:t>
            </a:r>
            <a:r>
              <a:rPr dirty="0" sz="1200" spc="-10">
                <a:latin typeface="Times New Roman"/>
                <a:cs typeface="Times New Roman"/>
              </a:rPr>
              <a:t>The device </a:t>
            </a:r>
            <a:r>
              <a:rPr dirty="0" sz="1200" spc="-5">
                <a:latin typeface="Times New Roman"/>
                <a:cs typeface="Times New Roman"/>
              </a:rPr>
              <a:t>converts </a:t>
            </a:r>
            <a:r>
              <a:rPr dirty="0" sz="1200" spc="-10">
                <a:latin typeface="Times New Roman"/>
                <a:cs typeface="Times New Roman"/>
              </a:rPr>
              <a:t>linear motion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voltage signal.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consists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primary </a:t>
            </a:r>
            <a:r>
              <a:rPr dirty="0" sz="1200">
                <a:latin typeface="Times New Roman"/>
                <a:cs typeface="Times New Roman"/>
              </a:rPr>
              <a:t>winding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(PW) and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identical </a:t>
            </a:r>
            <a:r>
              <a:rPr dirty="0" sz="1200">
                <a:latin typeface="Times New Roman"/>
                <a:cs typeface="Times New Roman"/>
              </a:rPr>
              <a:t>secondary </a:t>
            </a:r>
            <a:r>
              <a:rPr dirty="0" sz="1200" spc="-5">
                <a:latin typeface="Times New Roman"/>
                <a:cs typeface="Times New Roman"/>
              </a:rPr>
              <a:t>windings (SW1, </a:t>
            </a:r>
            <a:r>
              <a:rPr dirty="0" sz="1200" spc="-10">
                <a:latin typeface="Times New Roman"/>
                <a:cs typeface="Times New Roman"/>
              </a:rPr>
              <a:t>SW2) 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soft iron </a:t>
            </a:r>
            <a:r>
              <a:rPr dirty="0" sz="1200" spc="-5">
                <a:latin typeface="Times New Roman"/>
                <a:cs typeface="Times New Roman"/>
              </a:rPr>
              <a:t>core which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connected </a:t>
            </a:r>
            <a:r>
              <a:rPr dirty="0" sz="1200">
                <a:latin typeface="Times New Roman"/>
                <a:cs typeface="Times New Roman"/>
              </a:rPr>
              <a:t> by </a:t>
            </a:r>
            <a:r>
              <a:rPr dirty="0" sz="1200" spc="-5">
                <a:latin typeface="Times New Roman"/>
                <a:cs typeface="Times New Roman"/>
              </a:rPr>
              <a:t>means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5">
                <a:latin typeface="Times New Roman"/>
                <a:cs typeface="Times New Roman"/>
              </a:rPr>
              <a:t>arm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moving component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10">
                <a:latin typeface="Times New Roman"/>
                <a:cs typeface="Times New Roman"/>
              </a:rPr>
              <a:t>moves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it.The </a:t>
            </a:r>
            <a:r>
              <a:rPr dirty="0" sz="1200" spc="-5">
                <a:latin typeface="Times New Roman"/>
                <a:cs typeface="Times New Roman"/>
              </a:rPr>
              <a:t>core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so positioned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normally,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voltage output from </a:t>
            </a:r>
            <a:r>
              <a:rPr dirty="0" sz="1200" spc="5">
                <a:latin typeface="Times New Roman"/>
                <a:cs typeface="Times New Roman"/>
              </a:rPr>
              <a:t>each </a:t>
            </a:r>
            <a:r>
              <a:rPr dirty="0" sz="1200">
                <a:latin typeface="Times New Roman"/>
                <a:cs typeface="Times New Roman"/>
              </a:rPr>
              <a:t>secondary </a:t>
            </a:r>
            <a:r>
              <a:rPr dirty="0" sz="1200" spc="-5">
                <a:latin typeface="Times New Roman"/>
                <a:cs typeface="Times New Roman"/>
              </a:rPr>
              <a:t>winding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same. The </a:t>
            </a:r>
            <a:r>
              <a:rPr dirty="0" sz="1200" spc="-5">
                <a:latin typeface="Times New Roman"/>
                <a:cs typeface="Times New Roman"/>
              </a:rPr>
              <a:t>secondary </a:t>
            </a:r>
            <a:r>
              <a:rPr dirty="0" sz="1200">
                <a:latin typeface="Times New Roman"/>
                <a:cs typeface="Times New Roman"/>
              </a:rPr>
              <a:t>windings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symmetrically </a:t>
            </a:r>
            <a:r>
              <a:rPr dirty="0" sz="1200">
                <a:latin typeface="Times New Roman"/>
                <a:cs typeface="Times New Roman"/>
              </a:rPr>
              <a:t>placed, are </a:t>
            </a:r>
            <a:r>
              <a:rPr dirty="0" sz="1200" spc="-10">
                <a:latin typeface="Times New Roman"/>
                <a:cs typeface="Times New Roman"/>
              </a:rPr>
              <a:t>identical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connected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phase opposition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emf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them</a:t>
            </a:r>
            <a:r>
              <a:rPr dirty="0" sz="1200" spc="-15">
                <a:latin typeface="Times New Roman"/>
                <a:cs typeface="Times New Roman"/>
              </a:rPr>
              <a:t> is</a:t>
            </a:r>
            <a:r>
              <a:rPr dirty="0" sz="1200">
                <a:latin typeface="Times New Roman"/>
                <a:cs typeface="Times New Roman"/>
              </a:rPr>
              <a:t> opposite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2611120"/>
            <a:ext cx="4758055" cy="21031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2004" y="853185"/>
            <a:ext cx="5977255" cy="1638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66675">
              <a:lnSpc>
                <a:spcPct val="1103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core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centrally,</a:t>
            </a:r>
            <a:r>
              <a:rPr dirty="0" sz="1200">
                <a:latin typeface="Times New Roman"/>
                <a:cs typeface="Times New Roman"/>
              </a:rPr>
              <a:t> equal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-5">
                <a:latin typeface="Times New Roman"/>
                <a:cs typeface="Times New Roman"/>
              </a:rPr>
              <a:t> opposite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emf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secondary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windings and zero output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recorded. </a:t>
            </a:r>
            <a:r>
              <a:rPr dirty="0" sz="1200" spc="-15">
                <a:latin typeface="Times New Roman"/>
                <a:cs typeface="Times New Roman"/>
              </a:rPr>
              <a:t>This is </a:t>
            </a:r>
            <a:r>
              <a:rPr dirty="0" sz="1200" spc="-5">
                <a:latin typeface="Times New Roman"/>
                <a:cs typeface="Times New Roman"/>
              </a:rPr>
              <a:t>termed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balanced </a:t>
            </a:r>
            <a:r>
              <a:rPr dirty="0" sz="1200" spc="-5">
                <a:latin typeface="Times New Roman"/>
                <a:cs typeface="Times New Roman"/>
              </a:rPr>
              <a:t>point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null </a:t>
            </a:r>
            <a:r>
              <a:rPr dirty="0" sz="1200" spc="-5">
                <a:latin typeface="Times New Roman"/>
                <a:cs typeface="Times New Roman"/>
              </a:rPr>
              <a:t>position. 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position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core from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5">
                <a:latin typeface="Times New Roman"/>
                <a:cs typeface="Times New Roman"/>
              </a:rPr>
              <a:t>null position </a:t>
            </a:r>
            <a:r>
              <a:rPr dirty="0" sz="1200">
                <a:latin typeface="Times New Roman"/>
                <a:cs typeface="Times New Roman"/>
              </a:rPr>
              <a:t>produces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unbalance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secondary windings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primary windings,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thus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upon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core,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 will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10">
                <a:latin typeface="Times New Roman"/>
                <a:cs typeface="Times New Roman"/>
              </a:rPr>
              <a:t>rise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one secondary 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decrease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other.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asymmetry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core </a:t>
            </a:r>
            <a:r>
              <a:rPr dirty="0" sz="1200" spc="-10">
                <a:latin typeface="Times New Roman"/>
                <a:cs typeface="Times New Roman"/>
              </a:rPr>
              <a:t>position </a:t>
            </a:r>
            <a:r>
              <a:rPr dirty="0" sz="1200">
                <a:latin typeface="Times New Roman"/>
                <a:cs typeface="Times New Roman"/>
              </a:rPr>
              <a:t>thus produces a </a:t>
            </a:r>
            <a:r>
              <a:rPr dirty="0" sz="1200" spc="-5">
                <a:latin typeface="Times New Roman"/>
                <a:cs typeface="Times New Roman"/>
              </a:rPr>
              <a:t>differential voltage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10">
                <a:latin typeface="Times New Roman"/>
                <a:cs typeface="Times New Roman"/>
              </a:rPr>
              <a:t>Eo </a:t>
            </a:r>
            <a:r>
              <a:rPr dirty="0" sz="1200">
                <a:latin typeface="Times New Roman"/>
                <a:cs typeface="Times New Roman"/>
              </a:rPr>
              <a:t>)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varies </a:t>
            </a:r>
            <a:r>
              <a:rPr dirty="0" sz="1200">
                <a:latin typeface="Times New Roman"/>
                <a:cs typeface="Times New Roman"/>
              </a:rPr>
              <a:t>linearly with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core </a:t>
            </a:r>
            <a:r>
              <a:rPr dirty="0" sz="1200" spc="-10">
                <a:latin typeface="Times New Roman"/>
                <a:cs typeface="Times New Roman"/>
              </a:rPr>
              <a:t>position. Within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range </a:t>
            </a:r>
            <a:r>
              <a:rPr dirty="0" sz="1200" spc="-10">
                <a:latin typeface="Times New Roman"/>
                <a:cs typeface="Times New Roman"/>
              </a:rPr>
              <a:t>limits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10">
                <a:latin typeface="Times New Roman"/>
                <a:cs typeface="Times New Roman"/>
              </a:rPr>
              <a:t>either </a:t>
            </a:r>
            <a:r>
              <a:rPr dirty="0" sz="1200" spc="-5">
                <a:latin typeface="Times New Roman"/>
                <a:cs typeface="Times New Roman"/>
              </a:rPr>
              <a:t>side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null position </a:t>
            </a:r>
            <a:r>
              <a:rPr dirty="0" sz="1200" spc="5">
                <a:latin typeface="Times New Roman"/>
                <a:cs typeface="Times New Roman"/>
              </a:rPr>
              <a:t>core </a:t>
            </a:r>
            <a:r>
              <a:rPr dirty="0" sz="1200" spc="-10">
                <a:latin typeface="Times New Roman"/>
                <a:cs typeface="Times New Roman"/>
              </a:rPr>
              <a:t>displacement </a:t>
            </a:r>
            <a:r>
              <a:rPr dirty="0" sz="1200" spc="-5">
                <a:latin typeface="Times New Roman"/>
                <a:cs typeface="Times New Roman"/>
              </a:rPr>
              <a:t>results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847140" y="5069839"/>
            <a:ext cx="6005195" cy="339788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220"/>
              </a:spcBef>
            </a:pPr>
            <a:r>
              <a:rPr dirty="0" sz="1200" spc="-5" b="1">
                <a:latin typeface="Times New Roman"/>
                <a:cs typeface="Times New Roman"/>
              </a:rPr>
              <a:t>MERITS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LVDT:</a:t>
            </a:r>
            <a:endParaRPr sz="1200">
              <a:latin typeface="Times New Roman"/>
              <a:cs typeface="Times New Roman"/>
            </a:endParaRPr>
          </a:p>
          <a:p>
            <a:pPr marL="295910" indent="-171450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produces</a:t>
            </a:r>
            <a:r>
              <a:rPr dirty="0" sz="1200" spc="-10">
                <a:latin typeface="Times New Roman"/>
                <a:cs typeface="Times New Roman"/>
              </a:rPr>
              <a:t> linear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endParaRPr sz="1200">
              <a:latin typeface="Times New Roman"/>
              <a:cs typeface="Times New Roman"/>
            </a:endParaRPr>
          </a:p>
          <a:p>
            <a:pPr marL="295910" indent="-171450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1.25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to250mm</a:t>
            </a:r>
            <a:endParaRPr sz="1200">
              <a:latin typeface="Times New Roman"/>
              <a:cs typeface="Times New Roman"/>
            </a:endParaRPr>
          </a:p>
          <a:p>
            <a:pPr marL="295910" indent="-171450">
              <a:lnSpc>
                <a:spcPct val="100000"/>
              </a:lnSpc>
              <a:spcBef>
                <a:spcPts val="100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endParaRPr sz="1200">
              <a:latin typeface="Times New Roman"/>
              <a:cs typeface="Times New Roman"/>
            </a:endParaRPr>
          </a:p>
          <a:p>
            <a:pPr marL="295910" indent="-171450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 </a:t>
            </a:r>
            <a:r>
              <a:rPr dirty="0" sz="1200" spc="-5">
                <a:latin typeface="Times New Roman"/>
                <a:cs typeface="Times New Roman"/>
              </a:rPr>
              <a:t>output.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 </a:t>
            </a:r>
            <a:r>
              <a:rPr dirty="0" sz="1200" spc="-5">
                <a:latin typeface="Times New Roman"/>
                <a:cs typeface="Times New Roman"/>
              </a:rPr>
              <a:t>amplification</a:t>
            </a:r>
            <a:r>
              <a:rPr dirty="0" sz="1200">
                <a:latin typeface="Times New Roman"/>
                <a:cs typeface="Times New Roman"/>
              </a:rPr>
              <a:t> device.</a:t>
            </a:r>
            <a:endParaRPr sz="1200">
              <a:latin typeface="Times New Roman"/>
              <a:cs typeface="Times New Roman"/>
            </a:endParaRPr>
          </a:p>
          <a:p>
            <a:pPr marL="295910" marR="5080" indent="-170815">
              <a:lnSpc>
                <a:spcPct val="105000"/>
              </a:lnSpc>
              <a:spcBef>
                <a:spcPts val="140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rugged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>
                <a:latin typeface="Times New Roman"/>
                <a:cs typeface="Times New Roman"/>
              </a:rPr>
              <a:t> with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degree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 </a:t>
            </a:r>
            <a:r>
              <a:rPr dirty="0" sz="1200">
                <a:latin typeface="Times New Roman"/>
                <a:cs typeface="Times New Roman"/>
              </a:rPr>
              <a:t>shock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vibration.</a:t>
            </a:r>
            <a:endParaRPr sz="1200">
              <a:latin typeface="Times New Roman"/>
              <a:cs typeface="Times New Roman"/>
            </a:endParaRPr>
          </a:p>
          <a:p>
            <a:pPr marL="295910" indent="-171450">
              <a:lnSpc>
                <a:spcPct val="100000"/>
              </a:lnSpc>
              <a:spcBef>
                <a:spcPts val="170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sliding </a:t>
            </a:r>
            <a:r>
              <a:rPr dirty="0" sz="1200">
                <a:latin typeface="Times New Roman"/>
                <a:cs typeface="Times New Roman"/>
              </a:rPr>
              <a:t>contacts,.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Problem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friction.</a:t>
            </a:r>
            <a:endParaRPr sz="1200">
              <a:latin typeface="Times New Roman"/>
              <a:cs typeface="Times New Roman"/>
            </a:endParaRPr>
          </a:p>
          <a:p>
            <a:pPr marL="295910" indent="-171450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hysteresis</a:t>
            </a:r>
            <a:endParaRPr sz="1200">
              <a:latin typeface="Times New Roman"/>
              <a:cs typeface="Times New Roman"/>
            </a:endParaRPr>
          </a:p>
          <a:p>
            <a:pPr marL="295910" indent="-171450">
              <a:lnSpc>
                <a:spcPct val="100000"/>
              </a:lnSpc>
              <a:spcBef>
                <a:spcPts val="100"/>
              </a:spcBef>
              <a:buFont typeface="Calibri"/>
              <a:buAutoNum type="arabicPeriod"/>
              <a:tabLst>
                <a:tab pos="2965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consumes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(about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&lt;1w)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alibri"/>
              <a:buAutoNum type="arabicPeriod"/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DEMERITS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LVDT</a:t>
            </a:r>
            <a:endParaRPr sz="1200">
              <a:latin typeface="Times New Roman"/>
              <a:cs typeface="Times New Roman"/>
            </a:endParaRPr>
          </a:p>
          <a:p>
            <a:pPr lvl="1" marL="524510" indent="-283845">
              <a:lnSpc>
                <a:spcPct val="100000"/>
              </a:lnSpc>
              <a:spcBef>
                <a:spcPts val="145"/>
              </a:spcBef>
              <a:buFont typeface="Calibri"/>
              <a:buAutoNum type="arabicPeriod"/>
              <a:tabLst>
                <a:tab pos="524510" algn="l"/>
                <a:tab pos="5251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sensitive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fields.</a:t>
            </a:r>
            <a:endParaRPr sz="1200">
              <a:latin typeface="Times New Roman"/>
              <a:cs typeface="Times New Roman"/>
            </a:endParaRPr>
          </a:p>
          <a:p>
            <a:pPr lvl="1" marL="524510" indent="-283845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524510" algn="l"/>
                <a:tab pos="52514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LVDT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affected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lvl="1" marL="524510" indent="-283845">
              <a:lnSpc>
                <a:spcPct val="100000"/>
              </a:lnSpc>
              <a:spcBef>
                <a:spcPts val="100"/>
              </a:spcBef>
              <a:buFont typeface="Calibri"/>
              <a:buAutoNum type="arabicPeriod"/>
              <a:tabLst>
                <a:tab pos="524510" algn="l"/>
                <a:tab pos="5251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limited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response.</a:t>
            </a:r>
            <a:endParaRPr sz="1200">
              <a:latin typeface="Times New Roman"/>
              <a:cs typeface="Times New Roman"/>
            </a:endParaRPr>
          </a:p>
          <a:p>
            <a:pPr lvl="1" marL="524510" indent="-283845">
              <a:lnSpc>
                <a:spcPct val="100000"/>
              </a:lnSpc>
              <a:spcBef>
                <a:spcPts val="140"/>
              </a:spcBef>
              <a:buFont typeface="Calibri"/>
              <a:buAutoNum type="arabicPeriod"/>
              <a:tabLst>
                <a:tab pos="524510" algn="l"/>
                <a:tab pos="525145" algn="l"/>
              </a:tabLst>
            </a:pPr>
            <a:r>
              <a:rPr dirty="0" sz="1200" spc="5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output,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large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displacements.</a:t>
            </a:r>
            <a:endParaRPr sz="1200">
              <a:latin typeface="Times New Roman"/>
              <a:cs typeface="Times New Roman"/>
            </a:endParaRPr>
          </a:p>
          <a:p>
            <a:pPr lvl="1" marL="524510" indent="-283845">
              <a:lnSpc>
                <a:spcPct val="100000"/>
              </a:lnSpc>
              <a:spcBef>
                <a:spcPts val="100"/>
              </a:spcBef>
              <a:buFont typeface="Calibri"/>
              <a:buAutoNum type="arabicPeriod"/>
              <a:tabLst>
                <a:tab pos="524510" algn="l"/>
                <a:tab pos="52514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demodulator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77569"/>
            <a:ext cx="4422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2.4.2b)</a:t>
            </a:r>
            <a:r>
              <a:rPr dirty="0" sz="1200" spc="-5" b="1">
                <a:latin typeface="Times New Roman"/>
                <a:cs typeface="Times New Roman"/>
              </a:rPr>
              <a:t> ROTARY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VARIABLE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DIFFERENTIAL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TRANSFORMER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136772"/>
            <a:ext cx="5974080" cy="20472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0160">
              <a:lnSpc>
                <a:spcPct val="1101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similar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LVDT, </a:t>
            </a:r>
            <a:r>
              <a:rPr dirty="0" sz="1200" spc="-10">
                <a:latin typeface="Times New Roman"/>
                <a:cs typeface="Times New Roman"/>
              </a:rPr>
              <a:t>except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5">
                <a:latin typeface="Times New Roman"/>
                <a:cs typeface="Times New Roman"/>
              </a:rPr>
              <a:t>core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cam </a:t>
            </a:r>
            <a:r>
              <a:rPr dirty="0" sz="1200" spc="-5">
                <a:latin typeface="Times New Roman"/>
                <a:cs typeface="Times New Roman"/>
              </a:rPr>
              <a:t>shaped and </a:t>
            </a:r>
            <a:r>
              <a:rPr dirty="0" sz="1200" spc="-15">
                <a:latin typeface="Times New Roman"/>
                <a:cs typeface="Times New Roman"/>
              </a:rPr>
              <a:t>may be </a:t>
            </a:r>
            <a:r>
              <a:rPr dirty="0" sz="1200">
                <a:latin typeface="Times New Roman"/>
                <a:cs typeface="Times New Roman"/>
              </a:rPr>
              <a:t>rotated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windings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means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shaft </a:t>
            </a:r>
            <a:r>
              <a:rPr dirty="0" sz="1200" spc="-10">
                <a:latin typeface="Times New Roman"/>
                <a:cs typeface="Times New Roman"/>
              </a:rPr>
              <a:t>coupled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>
                <a:latin typeface="Times New Roman"/>
                <a:cs typeface="Times New Roman"/>
              </a:rPr>
              <a:t>component. </a:t>
            </a:r>
            <a:r>
              <a:rPr dirty="0" sz="1200" spc="-10">
                <a:latin typeface="Times New Roman"/>
                <a:cs typeface="Times New Roman"/>
              </a:rPr>
              <a:t>The circuit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working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similar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LVDT.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  <a:spcBef>
                <a:spcPts val="25"/>
              </a:spcBef>
            </a:pPr>
            <a:r>
              <a:rPr dirty="0" sz="1200" spc="-20">
                <a:latin typeface="Times New Roman"/>
                <a:cs typeface="Times New Roman"/>
              </a:rPr>
              <a:t>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null position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core,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voltage output from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windings </a:t>
            </a:r>
            <a:r>
              <a:rPr dirty="0" sz="1200" spc="-15">
                <a:latin typeface="Times New Roman"/>
                <a:cs typeface="Times New Roman"/>
              </a:rPr>
              <a:t>SW1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SW2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 through opposite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phase.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net</a:t>
            </a:r>
            <a:r>
              <a:rPr dirty="0" sz="1200" spc="-5">
                <a:latin typeface="Times New Roman"/>
                <a:cs typeface="Times New Roman"/>
              </a:rPr>
              <a:t> output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zero. </a:t>
            </a:r>
            <a:r>
              <a:rPr dirty="0" sz="1200" spc="-15">
                <a:latin typeface="Times New Roman"/>
                <a:cs typeface="Times New Roman"/>
              </a:rPr>
              <a:t>Any </a:t>
            </a:r>
            <a:r>
              <a:rPr dirty="0" sz="1200" spc="5">
                <a:latin typeface="Times New Roman"/>
                <a:cs typeface="Times New Roman"/>
              </a:rPr>
              <a:t>rotary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 from </a:t>
            </a:r>
            <a:r>
              <a:rPr dirty="0" sz="1200" spc="-10">
                <a:latin typeface="Times New Roman"/>
                <a:cs typeface="Times New Roman"/>
              </a:rPr>
              <a:t>this null </a:t>
            </a:r>
            <a:r>
              <a:rPr dirty="0" sz="1200" spc="-5">
                <a:latin typeface="Times New Roman"/>
                <a:cs typeface="Times New Roman"/>
              </a:rPr>
              <a:t>position results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differential voltage output. Greater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rotary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larger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voltage</a:t>
            </a:r>
            <a:r>
              <a:rPr dirty="0" sz="1200" spc="-5">
                <a:latin typeface="Times New Roman"/>
                <a:cs typeface="Times New Roman"/>
              </a:rPr>
              <a:t> output.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2.3.3 </a:t>
            </a:r>
            <a:r>
              <a:rPr dirty="0" sz="1200" spc="-5" b="1">
                <a:latin typeface="Times New Roman"/>
                <a:cs typeface="Times New Roman"/>
              </a:rPr>
              <a:t>VARIABLE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RELUCTANCE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313803"/>
            <a:ext cx="5972810" cy="163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032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Inductance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self </a:t>
            </a:r>
            <a:r>
              <a:rPr dirty="0" sz="1200" spc="-5">
                <a:latin typeface="Times New Roman"/>
                <a:cs typeface="Times New Roman"/>
              </a:rPr>
              <a:t>inductance: </a:t>
            </a:r>
            <a:r>
              <a:rPr dirty="0" sz="1200">
                <a:latin typeface="Times New Roman"/>
                <a:cs typeface="Times New Roman"/>
              </a:rPr>
              <a:t>when a </a:t>
            </a:r>
            <a:r>
              <a:rPr dirty="0" sz="1200" spc="-10">
                <a:latin typeface="Times New Roman"/>
                <a:cs typeface="Times New Roman"/>
              </a:rPr>
              <a:t>varying </a:t>
            </a:r>
            <a:r>
              <a:rPr dirty="0" sz="1200">
                <a:latin typeface="Times New Roman"/>
                <a:cs typeface="Times New Roman"/>
              </a:rPr>
              <a:t>current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pass </a:t>
            </a:r>
            <a:r>
              <a:rPr dirty="0" sz="1200">
                <a:latin typeface="Times New Roman"/>
                <a:cs typeface="Times New Roman"/>
              </a:rPr>
              <a:t>through a </a:t>
            </a:r>
            <a:r>
              <a:rPr dirty="0" sz="1200" spc="-10">
                <a:latin typeface="Times New Roman"/>
                <a:cs typeface="Times New Roman"/>
              </a:rPr>
              <a:t>coil,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induced </a:t>
            </a:r>
            <a:r>
              <a:rPr dirty="0" sz="1200">
                <a:latin typeface="Times New Roman"/>
                <a:cs typeface="Times New Roman"/>
              </a:rPr>
              <a:t> counter </a:t>
            </a:r>
            <a:r>
              <a:rPr dirty="0" sz="1200" spc="-10">
                <a:latin typeface="Times New Roman"/>
                <a:cs typeface="Times New Roman"/>
              </a:rPr>
              <a:t>emf </a:t>
            </a:r>
            <a:r>
              <a:rPr dirty="0" sz="1200" spc="-5">
                <a:latin typeface="Times New Roman"/>
                <a:cs typeface="Times New Roman"/>
              </a:rPr>
              <a:t>results </a:t>
            </a:r>
            <a:r>
              <a:rPr dirty="0" sz="1200">
                <a:latin typeface="Times New Roman"/>
                <a:cs typeface="Times New Roman"/>
              </a:rPr>
              <a:t>due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magnetic </a:t>
            </a:r>
            <a:r>
              <a:rPr dirty="0" sz="1200" spc="-10">
                <a:latin typeface="Times New Roman"/>
                <a:cs typeface="Times New Roman"/>
              </a:rPr>
              <a:t>flux </a:t>
            </a:r>
            <a:r>
              <a:rPr dirty="0" sz="1200" spc="-5">
                <a:latin typeface="Times New Roman"/>
                <a:cs typeface="Times New Roman"/>
              </a:rPr>
              <a:t>intersecting </a:t>
            </a:r>
            <a:r>
              <a:rPr dirty="0" sz="1200">
                <a:latin typeface="Times New Roman"/>
                <a:cs typeface="Times New Roman"/>
              </a:rPr>
              <a:t>the turns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coil.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effect causes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inductance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self–inductance.</a:t>
            </a:r>
            <a:endParaRPr sz="1200">
              <a:latin typeface="Times New Roman"/>
              <a:cs typeface="Times New Roman"/>
            </a:endParaRPr>
          </a:p>
          <a:p>
            <a:pPr algn="just" marL="12700" marR="25400">
              <a:lnSpc>
                <a:spcPts val="1610"/>
              </a:lnSpc>
              <a:spcBef>
                <a:spcPts val="55"/>
              </a:spcBef>
            </a:pPr>
            <a:r>
              <a:rPr dirty="0" sz="1200">
                <a:latin typeface="Times New Roman"/>
                <a:cs typeface="Times New Roman"/>
              </a:rPr>
              <a:t>Mutual </a:t>
            </a:r>
            <a:r>
              <a:rPr dirty="0" sz="1200" spc="-5">
                <a:latin typeface="Times New Roman"/>
                <a:cs typeface="Times New Roman"/>
              </a:rPr>
              <a:t>inductance: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term </a:t>
            </a:r>
            <a:r>
              <a:rPr dirty="0" sz="1200">
                <a:latin typeface="Times New Roman"/>
                <a:cs typeface="Times New Roman"/>
              </a:rPr>
              <a:t>refers to the </a:t>
            </a:r>
            <a:r>
              <a:rPr dirty="0" sz="1200" spc="-10">
                <a:latin typeface="Times New Roman"/>
                <a:cs typeface="Times New Roman"/>
              </a:rPr>
              <a:t>set </a:t>
            </a:r>
            <a:r>
              <a:rPr dirty="0" sz="1200">
                <a:latin typeface="Times New Roman"/>
                <a:cs typeface="Times New Roman"/>
              </a:rPr>
              <a:t>up of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emf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coil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circuit element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varying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flux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neighboring </a:t>
            </a:r>
            <a:r>
              <a:rPr dirty="0" sz="1200">
                <a:latin typeface="Times New Roman"/>
                <a:cs typeface="Times New Roman"/>
              </a:rPr>
              <a:t>coil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Inductance: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term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 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total</a:t>
            </a:r>
            <a:endParaRPr sz="1200">
              <a:latin typeface="Times New Roman"/>
              <a:cs typeface="Times New Roman"/>
            </a:endParaRPr>
          </a:p>
          <a:p>
            <a:pPr algn="just" marL="12700" marR="1524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flux </a:t>
            </a:r>
            <a:r>
              <a:rPr dirty="0" sz="1200">
                <a:latin typeface="Times New Roman"/>
                <a:cs typeface="Times New Roman"/>
              </a:rPr>
              <a:t>when a </a:t>
            </a:r>
            <a:r>
              <a:rPr dirty="0" sz="1200" spc="-5">
                <a:latin typeface="Times New Roman"/>
                <a:cs typeface="Times New Roman"/>
              </a:rPr>
              <a:t>given magneto </a:t>
            </a:r>
            <a:r>
              <a:rPr dirty="0" sz="1200" spc="-10">
                <a:latin typeface="Times New Roman"/>
                <a:cs typeface="Times New Roman"/>
              </a:rPr>
              <a:t>motive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applied. </a:t>
            </a:r>
            <a:r>
              <a:rPr dirty="0" sz="1200">
                <a:latin typeface="Times New Roman"/>
                <a:cs typeface="Times New Roman"/>
              </a:rPr>
              <a:t>Reciprocal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reluctance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termed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permeance.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33450" y="1304289"/>
            <a:ext cx="5540375" cy="5835015"/>
            <a:chOff x="933450" y="1304289"/>
            <a:chExt cx="5540375" cy="58350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450" y="1304289"/>
              <a:ext cx="5455285" cy="16700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884" y="5201285"/>
              <a:ext cx="4853559" cy="193802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3904" y="1054354"/>
            <a:ext cx="6043295" cy="2489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0800" marR="43815">
              <a:lnSpc>
                <a:spcPct val="1101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Permeability: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defined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ratio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flux </a:t>
            </a:r>
            <a:r>
              <a:rPr dirty="0" sz="1200" spc="-5">
                <a:latin typeface="Times New Roman"/>
                <a:cs typeface="Times New Roman"/>
              </a:rPr>
              <a:t>lines </a:t>
            </a:r>
            <a:r>
              <a:rPr dirty="0" sz="1200" spc="-10">
                <a:latin typeface="Times New Roman"/>
                <a:cs typeface="Times New Roman"/>
              </a:rPr>
              <a:t>set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coil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 conditions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flux</a:t>
            </a:r>
            <a:r>
              <a:rPr dirty="0" sz="1200" spc="-10">
                <a:latin typeface="Times New Roman"/>
                <a:cs typeface="Times New Roman"/>
              </a:rPr>
              <a:t> lines</a:t>
            </a:r>
            <a:r>
              <a:rPr dirty="0" sz="1200" spc="-5">
                <a:latin typeface="Times New Roman"/>
                <a:cs typeface="Times New Roman"/>
              </a:rPr>
              <a:t> 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would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occur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path </a:t>
            </a:r>
            <a:r>
              <a:rPr dirty="0" sz="1200" spc="-5">
                <a:latin typeface="Times New Roman"/>
                <a:cs typeface="Times New Roman"/>
              </a:rPr>
              <a:t>were </a:t>
            </a:r>
            <a:r>
              <a:rPr dirty="0" sz="1200" spc="-20">
                <a:latin typeface="Times New Roman"/>
                <a:cs typeface="Times New Roman"/>
              </a:rPr>
              <a:t>air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5">
                <a:latin typeface="Times New Roman"/>
                <a:cs typeface="Times New Roman"/>
              </a:rPr>
              <a:t>other conditions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remaining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unchanged)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algn="just" marL="508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VARIABLE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RELUCTANCE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DISPLACEMENTTRANSDUCER:</a:t>
            </a:r>
            <a:endParaRPr sz="1200">
              <a:latin typeface="Times New Roman"/>
              <a:cs typeface="Times New Roman"/>
            </a:endParaRPr>
          </a:p>
          <a:p>
            <a:pPr marL="50800" marR="4953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Figure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reluctance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gap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serves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alter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inductance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single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coil.The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inductance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armature</a:t>
            </a:r>
            <a:endParaRPr sz="1200">
              <a:latin typeface="Times New Roman"/>
              <a:cs typeface="Times New Roman"/>
            </a:endParaRPr>
          </a:p>
          <a:p>
            <a:pPr marL="50800" marR="4318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movement.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reluctance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particularly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applicable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position.</a:t>
            </a:r>
            <a:endParaRPr sz="1200">
              <a:latin typeface="Times New Roman"/>
              <a:cs typeface="Times New Roman"/>
            </a:endParaRPr>
          </a:p>
          <a:p>
            <a:pPr marL="83820" marR="1078230" indent="-33655">
              <a:lnSpc>
                <a:spcPct val="1167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The self </a:t>
            </a:r>
            <a:r>
              <a:rPr dirty="0" sz="1200" spc="-5">
                <a:latin typeface="Times New Roman"/>
                <a:cs typeface="Times New Roman"/>
              </a:rPr>
              <a:t>inductance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coil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given by </a:t>
            </a:r>
            <a:r>
              <a:rPr dirty="0" baseline="4629" sz="1800">
                <a:latin typeface="Times New Roman"/>
                <a:cs typeface="Times New Roman"/>
              </a:rPr>
              <a:t>L 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</a:t>
            </a:r>
            <a:r>
              <a:rPr dirty="0" baseline="38194" sz="1200" spc="-7">
                <a:latin typeface="Times New Roman"/>
                <a:cs typeface="Times New Roman"/>
              </a:rPr>
              <a:t>2 </a:t>
            </a:r>
            <a:r>
              <a:rPr dirty="0" baseline="4629" sz="1800">
                <a:latin typeface="Times New Roman"/>
                <a:cs typeface="Times New Roman"/>
              </a:rPr>
              <a:t>/ ( 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+R</a:t>
            </a:r>
            <a:r>
              <a:rPr dirty="0" sz="1200" spc="-5">
                <a:latin typeface="Times New Roman"/>
                <a:cs typeface="Times New Roman"/>
              </a:rPr>
              <a:t>g </a:t>
            </a:r>
            <a:r>
              <a:rPr dirty="0" baseline="4629" sz="1800">
                <a:latin typeface="Times New Roman"/>
                <a:cs typeface="Times New Roman"/>
              </a:rPr>
              <a:t>) ---------------- </a:t>
            </a:r>
            <a:r>
              <a:rPr dirty="0" baseline="4629" sz="1800" spc="-7">
                <a:latin typeface="Times New Roman"/>
                <a:cs typeface="Times New Roman"/>
              </a:rPr>
              <a:t>eqn-1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reluctance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iron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parts.</a:t>
            </a:r>
            <a:endParaRPr baseline="4629" sz="18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21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g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reluctance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air</a:t>
            </a:r>
            <a:r>
              <a:rPr dirty="0" baseline="4629" sz="1800" spc="1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gap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876604" y="3515106"/>
            <a:ext cx="1148080" cy="458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1454" marR="30480" indent="-173990">
              <a:lnSpc>
                <a:spcPct val="118300"/>
              </a:lnSpc>
              <a:spcBef>
                <a:spcPts val="100"/>
              </a:spcBef>
              <a:tabLst>
                <a:tab pos="388620" algn="l"/>
                <a:tab pos="723900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A</a:t>
            </a:r>
            <a:r>
              <a:rPr dirty="0" baseline="4629" sz="1800" spc="-7">
                <a:latin typeface="Times New Roman"/>
                <a:cs typeface="Times New Roman"/>
              </a:rPr>
              <a:t>s</a:t>
            </a:r>
            <a:r>
              <a:rPr dirty="0" baseline="4629" sz="1800">
                <a:latin typeface="Times New Roman"/>
                <a:cs typeface="Times New Roman"/>
              </a:rPr>
              <a:t>		</a:t>
            </a:r>
            <a:r>
              <a:rPr dirty="0" baseline="4629" sz="1800" spc="22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	</a:t>
            </a:r>
            <a:r>
              <a:rPr dirty="0" baseline="4629" sz="1800" spc="-7">
                <a:latin typeface="Times New Roman"/>
                <a:cs typeface="Times New Roman"/>
              </a:rPr>
              <a:t>&lt;&lt;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baseline="4629" sz="1800">
                <a:latin typeface="Times New Roman"/>
                <a:cs typeface="Times New Roman"/>
              </a:rPr>
              <a:t>, 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</a:t>
            </a:r>
            <a:r>
              <a:rPr dirty="0" baseline="38194" sz="1200" spc="-7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/R</a:t>
            </a:r>
            <a:r>
              <a:rPr dirty="0" sz="1200" spc="-5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2700" y="3981450"/>
            <a:ext cx="789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6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</a:t>
            </a:r>
            <a:r>
              <a:rPr dirty="0" baseline="38194" sz="1200" spc="-7">
                <a:latin typeface="Times New Roman"/>
                <a:cs typeface="Times New Roman"/>
              </a:rPr>
              <a:t>2</a:t>
            </a:r>
            <a:r>
              <a:rPr dirty="0" baseline="38194" sz="1200" spc="1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7">
                <a:latin typeface="Times New Roman"/>
                <a:cs typeface="Times New Roman"/>
              </a:rPr>
              <a:t> R</a:t>
            </a:r>
            <a:r>
              <a:rPr dirty="0" sz="1200" spc="-5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7885" y="3515106"/>
            <a:ext cx="1108075" cy="66294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=0</a:t>
            </a:r>
            <a:endParaRPr baseline="4629" sz="1800">
              <a:latin typeface="Times New Roman"/>
              <a:cs typeface="Times New Roman"/>
            </a:endParaRPr>
          </a:p>
          <a:p>
            <a:pPr algn="r" marR="38100">
              <a:lnSpc>
                <a:spcPct val="100000"/>
              </a:lnSpc>
              <a:spcBef>
                <a:spcPts val="265"/>
              </a:spcBef>
            </a:pPr>
            <a:r>
              <a:rPr dirty="0" sz="1200">
                <a:latin typeface="Times New Roman"/>
                <a:cs typeface="Times New Roman"/>
              </a:rPr>
              <a:t>-------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Eqn-2</a:t>
            </a: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---------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4152137"/>
            <a:ext cx="5901055" cy="4653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375" marR="3416300" indent="-67310">
              <a:lnSpc>
                <a:spcPct val="116700"/>
              </a:lnSpc>
              <a:spcBef>
                <a:spcPts val="100"/>
              </a:spcBef>
              <a:tabLst>
                <a:tab pos="393700" algn="l"/>
              </a:tabLst>
            </a:pPr>
            <a:r>
              <a:rPr dirty="0" sz="1200" spc="-5">
                <a:latin typeface="Times New Roman"/>
                <a:cs typeface="Times New Roman"/>
              </a:rPr>
              <a:t>But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reluctance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gap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g	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37">
                <a:latin typeface="Times New Roman"/>
                <a:cs typeface="Times New Roman"/>
              </a:rPr>
              <a:t>l</a:t>
            </a:r>
            <a:r>
              <a:rPr dirty="0" sz="1200" spc="-25">
                <a:latin typeface="Times New Roman"/>
                <a:cs typeface="Times New Roman"/>
              </a:rPr>
              <a:t>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(A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.</a:t>
            </a:r>
            <a:r>
              <a:rPr dirty="0" baseline="4629" sz="1800" spc="7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o</a:t>
            </a:r>
            <a:r>
              <a:rPr dirty="0" baseline="4629" sz="1800" spc="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415290" marR="2501900">
              <a:lnSpc>
                <a:spcPct val="111700"/>
              </a:lnSpc>
              <a:spcBef>
                <a:spcPts val="9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26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l</a:t>
            </a:r>
            <a:r>
              <a:rPr dirty="0" sz="1200" spc="-15">
                <a:latin typeface="Times New Roman"/>
                <a:cs typeface="Times New Roman"/>
              </a:rPr>
              <a:t>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6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length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17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air</a:t>
            </a:r>
            <a:r>
              <a:rPr dirty="0" baseline="4629" sz="1800" spc="24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gap</a:t>
            </a:r>
            <a:r>
              <a:rPr dirty="0" baseline="4629" sz="1800" spc="232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g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6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area</a:t>
            </a:r>
            <a:r>
              <a:rPr dirty="0" baseline="4629" sz="1800" spc="22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flux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path</a:t>
            </a:r>
            <a:endParaRPr sz="1200">
              <a:latin typeface="Times New Roman"/>
              <a:cs typeface="Times New Roman"/>
            </a:endParaRPr>
          </a:p>
          <a:p>
            <a:pPr marL="415290">
              <a:lnSpc>
                <a:spcPct val="100000"/>
              </a:lnSpc>
              <a:spcBef>
                <a:spcPts val="215"/>
              </a:spcBef>
            </a:pPr>
            <a:r>
              <a:rPr dirty="0" baseline="4629" sz="1800">
                <a:latin typeface="Times New Roman"/>
                <a:cs typeface="Times New Roman"/>
              </a:rPr>
              <a:t>u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=permeability</a:t>
            </a:r>
            <a:endParaRPr baseline="4629"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As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u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g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-7">
                <a:latin typeface="Times New Roman"/>
                <a:cs typeface="Times New Roman"/>
              </a:rPr>
              <a:t>constants</a:t>
            </a:r>
            <a:r>
              <a:rPr dirty="0" baseline="4629" sz="1800">
                <a:latin typeface="Times New Roman"/>
                <a:cs typeface="Times New Roman"/>
              </a:rPr>
              <a:t> R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ἀ</a:t>
            </a:r>
            <a:r>
              <a:rPr dirty="0" baseline="4629" sz="1800" spc="465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l</a:t>
            </a:r>
            <a:r>
              <a:rPr dirty="0" sz="1200" spc="-25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  <a:p>
            <a:pPr marL="859790">
              <a:lnSpc>
                <a:spcPct val="100000"/>
              </a:lnSpc>
              <a:spcBef>
                <a:spcPts val="240"/>
              </a:spcBef>
            </a:pP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3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ἀ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1/l</a:t>
            </a:r>
            <a:r>
              <a:rPr dirty="0" sz="1200" spc="-5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ie.,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self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inductance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coil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inversely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proportional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air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gap.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When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target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near</a:t>
            </a:r>
            <a:r>
              <a:rPr dirty="0" baseline="4629" sz="1800">
                <a:latin typeface="Times New Roman"/>
                <a:cs typeface="Times New Roman"/>
              </a:rPr>
              <a:t> 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core,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l</a:t>
            </a:r>
            <a:r>
              <a:rPr dirty="0" sz="1200" spc="-25">
                <a:latin typeface="Times New Roman"/>
                <a:cs typeface="Times New Roman"/>
              </a:rPr>
              <a:t>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small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hence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‘L’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large.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21334" indent="20955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Since,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</a:t>
            </a:r>
            <a:endParaRPr sz="1200">
              <a:latin typeface="Times New Roman"/>
              <a:cs typeface="Times New Roman"/>
            </a:endParaRPr>
          </a:p>
          <a:p>
            <a:pPr marL="262255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22">
                <a:latin typeface="Times New Roman"/>
                <a:cs typeface="Times New Roman"/>
              </a:rPr>
              <a:t>l</a:t>
            </a:r>
            <a:r>
              <a:rPr dirty="0" sz="1200" spc="-15">
                <a:latin typeface="Times New Roman"/>
                <a:cs typeface="Times New Roman"/>
              </a:rPr>
              <a:t>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ἀ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x</a:t>
            </a:r>
            <a:r>
              <a:rPr dirty="0" sz="120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ἀ 1/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x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therefore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input, output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relation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non-linear.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ct val="115799"/>
              </a:lnSpc>
            </a:pPr>
            <a:r>
              <a:rPr dirty="0" sz="1200" b="1">
                <a:latin typeface="Times New Roman"/>
                <a:cs typeface="Times New Roman"/>
              </a:rPr>
              <a:t>2.3.4)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7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6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LINEAR</a:t>
            </a:r>
            <a:r>
              <a:rPr dirty="0" sz="1200" spc="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Capacitive transducer </a:t>
            </a:r>
            <a:r>
              <a:rPr dirty="0" sz="1200">
                <a:latin typeface="Times New Roman"/>
                <a:cs typeface="Times New Roman"/>
              </a:rPr>
              <a:t>operates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capacitance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parallel </a:t>
            </a:r>
            <a:r>
              <a:rPr dirty="0" sz="1200">
                <a:latin typeface="Times New Roman"/>
                <a:cs typeface="Times New Roman"/>
              </a:rPr>
              <a:t>plate </a:t>
            </a:r>
            <a:r>
              <a:rPr dirty="0" sz="1200" spc="-5">
                <a:latin typeface="Times New Roman"/>
                <a:cs typeface="Times New Roman"/>
              </a:rPr>
              <a:t>capacitor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marL="88900" marR="1731645" indent="-76200">
              <a:lnSpc>
                <a:spcPts val="1630"/>
              </a:lnSpc>
              <a:spcBef>
                <a:spcPts val="65"/>
              </a:spcBef>
              <a:tabLst>
                <a:tab pos="954405" algn="l"/>
                <a:tab pos="1640839" algn="l"/>
              </a:tabLst>
            </a:pPr>
            <a:r>
              <a:rPr dirty="0" sz="1200">
                <a:latin typeface="Times New Roman"/>
                <a:cs typeface="Times New Roman"/>
              </a:rPr>
              <a:t>C =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є.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A/d	</a:t>
            </a:r>
            <a:r>
              <a:rPr dirty="0" sz="1200" spc="-10">
                <a:latin typeface="Times New Roman"/>
                <a:cs typeface="Times New Roman"/>
              </a:rPr>
              <a:t>where	</a:t>
            </a:r>
            <a:r>
              <a:rPr dirty="0" sz="1200">
                <a:latin typeface="Times New Roman"/>
                <a:cs typeface="Times New Roman"/>
              </a:rPr>
              <a:t>C 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Capacitance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Farads)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є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  <a:p>
            <a:pPr marL="939165">
              <a:lnSpc>
                <a:spcPct val="100000"/>
              </a:lnSpc>
              <a:spcBef>
                <a:spcPts val="85"/>
              </a:spcBef>
            </a:pPr>
            <a:r>
              <a:rPr dirty="0" sz="1200">
                <a:latin typeface="Times New Roman"/>
                <a:cs typeface="Times New Roman"/>
              </a:rPr>
              <a:t>є =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0">
                <a:latin typeface="Times New Roman"/>
                <a:cs typeface="Times New Roman"/>
              </a:rPr>
              <a:t>d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>
                <a:latin typeface="Times New Roman"/>
                <a:cs typeface="Times New Roman"/>
              </a:rPr>
              <a:t>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F</a:t>
            </a:r>
            <a:r>
              <a:rPr dirty="0" sz="1200" spc="25">
                <a:latin typeface="Times New Roman"/>
                <a:cs typeface="Times New Roman"/>
              </a:rPr>
              <a:t>/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930275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Relative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permittivity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(dielectric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constant)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9998" y="8819794"/>
            <a:ext cx="28822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629" sz="1800">
                <a:latin typeface="Times New Roman"/>
                <a:cs typeface="Times New Roman"/>
              </a:rPr>
              <a:t>є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Permittivity</a:t>
            </a:r>
            <a:r>
              <a:rPr dirty="0" baseline="4629" sz="1800" spc="772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free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space</a:t>
            </a:r>
            <a:r>
              <a:rPr dirty="0" baseline="4629" sz="1800" spc="49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8.54*10</a:t>
            </a:r>
            <a:r>
              <a:rPr dirty="0" baseline="38194" sz="1200" spc="-7">
                <a:latin typeface="Times New Roman"/>
                <a:cs typeface="Times New Roman"/>
              </a:rPr>
              <a:t>-12</a:t>
            </a:r>
            <a:endParaRPr baseline="38194"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72558" y="8807602"/>
            <a:ext cx="363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F/m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9775" y="2767964"/>
            <a:ext cx="4707128" cy="20478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2015" y="871473"/>
            <a:ext cx="76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885240" y="898906"/>
            <a:ext cx="3267075" cy="1047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3180" indent="905510">
              <a:lnSpc>
                <a:spcPct val="1133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Distance</a:t>
            </a:r>
            <a:r>
              <a:rPr dirty="0" sz="1200">
                <a:latin typeface="Times New Roman"/>
                <a:cs typeface="Times New Roman"/>
              </a:rPr>
              <a:t> between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(m</a:t>
            </a:r>
            <a:r>
              <a:rPr dirty="0" baseline="18518" sz="1800" spc="-15">
                <a:latin typeface="Times New Roman"/>
                <a:cs typeface="Times New Roman"/>
              </a:rPr>
              <a:t>2 </a:t>
            </a:r>
            <a:r>
              <a:rPr dirty="0" baseline="18518" sz="1800" spc="-42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capacitor </a:t>
            </a:r>
            <a:r>
              <a:rPr dirty="0" sz="1200" spc="-10">
                <a:latin typeface="Times New Roman"/>
                <a:cs typeface="Times New Roman"/>
              </a:rPr>
              <a:t>varies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endParaRPr sz="1200">
              <a:latin typeface="Times New Roman"/>
              <a:cs typeface="Times New Roman"/>
            </a:endParaRPr>
          </a:p>
          <a:p>
            <a:pPr marL="273050" indent="-156210">
              <a:lnSpc>
                <a:spcPct val="100000"/>
              </a:lnSpc>
              <a:spcBef>
                <a:spcPts val="165"/>
              </a:spcBef>
              <a:buFont typeface="Calibri"/>
              <a:buAutoNum type="alphaLcParenR"/>
              <a:tabLst>
                <a:tab pos="273685" algn="l"/>
              </a:tabLst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lapping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(A)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plates changes.</a:t>
            </a:r>
            <a:endParaRPr sz="1200">
              <a:latin typeface="Times New Roman"/>
              <a:cs typeface="Times New Roman"/>
            </a:endParaRPr>
          </a:p>
          <a:p>
            <a:pPr marL="291465" indent="-162560">
              <a:lnSpc>
                <a:spcPct val="100000"/>
              </a:lnSpc>
              <a:spcBef>
                <a:spcPts val="100"/>
              </a:spcBef>
              <a:buFont typeface="Calibri"/>
              <a:buAutoNum type="alphaLcParenR"/>
              <a:tabLst>
                <a:tab pos="2921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(d)changes</a:t>
            </a:r>
            <a:endParaRPr sz="1200">
              <a:latin typeface="Times New Roman"/>
              <a:cs typeface="Times New Roman"/>
            </a:endParaRPr>
          </a:p>
          <a:p>
            <a:pPr marL="251460" indent="-143510">
              <a:lnSpc>
                <a:spcPct val="100000"/>
              </a:lnSpc>
              <a:spcBef>
                <a:spcPts val="195"/>
              </a:spcBef>
              <a:buFont typeface="Calibri"/>
              <a:buAutoNum type="alphaLcParenR"/>
              <a:tabLst>
                <a:tab pos="252095" algn="l"/>
                <a:tab pos="1833880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7">
                <a:latin typeface="Times New Roman"/>
                <a:cs typeface="Times New Roman"/>
              </a:rPr>
              <a:t> dielectric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constant	(є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)changes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7828" y="2121534"/>
            <a:ext cx="5540375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2.3.4a)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CAPACITIVE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USING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EFFECT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VARIATION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25" b="1">
                <a:latin typeface="Times New Roman"/>
                <a:cs typeface="Times New Roman"/>
              </a:rPr>
              <a:t>OF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OVERLAPPING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AREA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PLATES.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4990591"/>
            <a:ext cx="5965825" cy="103505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baseline="4629" sz="1800">
                <a:latin typeface="Times New Roman"/>
                <a:cs typeface="Times New Roman"/>
              </a:rPr>
              <a:t>C =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є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 spc="-52">
                <a:latin typeface="Times New Roman"/>
                <a:cs typeface="Times New Roman"/>
              </a:rPr>
              <a:t>A</a:t>
            </a:r>
            <a:r>
              <a:rPr dirty="0" baseline="4629" sz="1800">
                <a:latin typeface="Times New Roman"/>
                <a:cs typeface="Times New Roman"/>
              </a:rPr>
              <a:t>/d</a:t>
            </a:r>
            <a:r>
              <a:rPr dirty="0" baseline="4629" sz="1800" spc="-19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-----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13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qu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37">
                <a:latin typeface="Times New Roman"/>
                <a:cs typeface="Times New Roman"/>
              </a:rPr>
              <a:t>t</a:t>
            </a:r>
            <a:r>
              <a:rPr dirty="0" baseline="4629" sz="1800" spc="-75">
                <a:latin typeface="Times New Roman"/>
                <a:cs typeface="Times New Roman"/>
              </a:rPr>
              <a:t>i</a:t>
            </a:r>
            <a:r>
              <a:rPr dirty="0" baseline="4629" sz="1800" spc="30">
                <a:latin typeface="Times New Roman"/>
                <a:cs typeface="Times New Roman"/>
              </a:rPr>
              <a:t>o</a:t>
            </a:r>
            <a:r>
              <a:rPr dirty="0" baseline="4629" sz="1800" spc="-30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1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080">
              <a:lnSpc>
                <a:spcPts val="1610"/>
              </a:lnSpc>
              <a:spcBef>
                <a:spcPts val="60"/>
              </a:spcBef>
            </a:pP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equation-1,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clear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proportional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overlapping</a:t>
            </a:r>
            <a:r>
              <a:rPr dirty="0" sz="1200" spc="-5">
                <a:latin typeface="Times New Roman"/>
                <a:cs typeface="Times New Roman"/>
              </a:rPr>
              <a:t> area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plates.</a:t>
            </a:r>
            <a:endParaRPr sz="120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6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linearly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Varies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capacitive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using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1mm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004" y="6590665"/>
            <a:ext cx="5012055" cy="6540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equation-1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capacitance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parallel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plate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  <a:p>
            <a:pPr marL="1460500">
              <a:lnSpc>
                <a:spcPct val="100000"/>
              </a:lnSpc>
              <a:spcBef>
                <a:spcPts val="245"/>
              </a:spcBef>
              <a:tabLst>
                <a:tab pos="300355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.</a:t>
            </a:r>
            <a:r>
              <a:rPr dirty="0" baseline="4629" sz="1800" spc="-15">
                <a:latin typeface="Times New Roman"/>
                <a:cs typeface="Times New Roman"/>
              </a:rPr>
              <a:t>A/d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є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L*b/d	</a:t>
            </a:r>
            <a:r>
              <a:rPr dirty="0" baseline="4629" sz="1800">
                <a:latin typeface="Times New Roman"/>
                <a:cs typeface="Times New Roman"/>
              </a:rPr>
              <a:t>,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  <a:tabLst>
                <a:tab pos="2637790" algn="l"/>
              </a:tabLst>
            </a:pP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overlapping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plates,	</a:t>
            </a:r>
            <a:r>
              <a:rPr dirty="0" sz="1200" spc="-15">
                <a:latin typeface="Times New Roman"/>
                <a:cs typeface="Times New Roman"/>
              </a:rPr>
              <a:t>b=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overlapping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44041"/>
            <a:ext cx="5504180" cy="458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5080" indent="-457834">
              <a:lnSpc>
                <a:spcPct val="1183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2.3.4b)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CAPACITIVE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USING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EFFECT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VARIATION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DISTANCE BETWEEN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PLTES.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844290"/>
            <a:ext cx="5962650" cy="22479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00965">
              <a:lnSpc>
                <a:spcPct val="110600"/>
              </a:lnSpc>
              <a:spcBef>
                <a:spcPts val="9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capacitor </a:t>
            </a:r>
            <a:r>
              <a:rPr dirty="0" sz="1200">
                <a:latin typeface="Times New Roman"/>
                <a:cs typeface="Times New Roman"/>
              </a:rPr>
              <a:t>operates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capacitance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distance </a:t>
            </a:r>
            <a:r>
              <a:rPr dirty="0" sz="1200">
                <a:latin typeface="Times New Roman"/>
                <a:cs typeface="Times New Roman"/>
              </a:rPr>
              <a:t> 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plates.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Among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plates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movable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From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equation-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clear 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plate </a:t>
            </a:r>
            <a:r>
              <a:rPr dirty="0" sz="1200" spc="-5">
                <a:latin typeface="Times New Roman"/>
                <a:cs typeface="Times New Roman"/>
              </a:rPr>
              <a:t>capacitor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inversely 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distance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plates.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moves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towards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moves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away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w.r.t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case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response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non-linear;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477520">
              <a:lnSpc>
                <a:spcPct val="111800"/>
              </a:lnSpc>
            </a:pPr>
            <a:r>
              <a:rPr dirty="0" sz="1200" b="1">
                <a:latin typeface="Times New Roman"/>
                <a:cs typeface="Times New Roman"/>
              </a:rPr>
              <a:t>2.3.4c)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CAPACITIVE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USING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 EFFECT</a:t>
            </a:r>
            <a:r>
              <a:rPr dirty="0" sz="1200" b="1">
                <a:latin typeface="Times New Roman"/>
                <a:cs typeface="Times New Roman"/>
              </a:rPr>
              <a:t> OF </a:t>
            </a:r>
            <a:r>
              <a:rPr dirty="0" sz="1200" spc="-5" b="1">
                <a:latin typeface="Times New Roman"/>
                <a:cs typeface="Times New Roman"/>
              </a:rPr>
              <a:t>VARIATION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DIELECTRIC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CONSTANT</a:t>
            </a:r>
            <a:endParaRPr sz="1200">
              <a:latin typeface="Times New Roman"/>
              <a:cs typeface="Times New Roman"/>
            </a:endParaRPr>
          </a:p>
          <a:p>
            <a:pPr marL="250190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working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8417432"/>
            <a:ext cx="5393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6705" algn="l"/>
                <a:tab pos="4744720" algn="l"/>
              </a:tabLst>
            </a:pP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 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dielectric	constant</a:t>
            </a:r>
            <a:r>
              <a:rPr dirty="0" sz="1200" spc="7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w.r.t</a:t>
            </a:r>
            <a:r>
              <a:rPr dirty="0" sz="1200" spc="6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linear</a:t>
            </a:r>
            <a:r>
              <a:rPr dirty="0" sz="1200" spc="6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7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6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	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66775" y="1353185"/>
            <a:ext cx="5067300" cy="7089140"/>
            <a:chOff x="866775" y="1353185"/>
            <a:chExt cx="5067300" cy="70891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3950" y="1353185"/>
              <a:ext cx="4810125" cy="23526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775" y="6308725"/>
              <a:ext cx="4257675" cy="21336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65378"/>
            <a:ext cx="5974080" cy="18700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8255">
              <a:lnSpc>
                <a:spcPct val="110600"/>
              </a:lnSpc>
              <a:spcBef>
                <a:spcPts val="9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capacitive transducer working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capacitance </a:t>
            </a:r>
            <a:r>
              <a:rPr dirty="0" sz="1200">
                <a:latin typeface="Times New Roman"/>
                <a:cs typeface="Times New Roman"/>
              </a:rPr>
              <a:t>due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dielectric constant </a:t>
            </a:r>
            <a:r>
              <a:rPr dirty="0" sz="1200" spc="-15">
                <a:latin typeface="Times New Roman"/>
                <a:cs typeface="Times New Roman"/>
              </a:rPr>
              <a:t>w.r.t </a:t>
            </a:r>
            <a:r>
              <a:rPr dirty="0" sz="1200" spc="-10">
                <a:latin typeface="Times New Roman"/>
                <a:cs typeface="Times New Roman"/>
              </a:rPr>
              <a:t>linear </a:t>
            </a:r>
            <a:r>
              <a:rPr dirty="0" sz="1200" spc="-5">
                <a:latin typeface="Times New Roman"/>
                <a:cs typeface="Times New Roman"/>
              </a:rPr>
              <a:t>displacement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figure.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contains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fixed </a:t>
            </a:r>
            <a:r>
              <a:rPr dirty="0" sz="1200" spc="-5">
                <a:latin typeface="Times New Roman"/>
                <a:cs typeface="Times New Roman"/>
              </a:rPr>
              <a:t>plates 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dielectric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>
                <a:latin typeface="Times New Roman"/>
                <a:cs typeface="Times New Roman"/>
              </a:rPr>
              <a:t> with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>
                <a:latin typeface="Times New Roman"/>
                <a:cs typeface="Times New Roman"/>
              </a:rPr>
              <a:t> permittivity</a:t>
            </a:r>
            <a:r>
              <a:rPr dirty="0" sz="1200" spc="5">
                <a:latin typeface="Times New Roman"/>
                <a:cs typeface="Times New Roman"/>
              </a:rPr>
              <a:t> єr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5">
                <a:latin typeface="Times New Roman"/>
                <a:cs typeface="Times New Roman"/>
              </a:rPr>
              <a:t> two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plates</a:t>
            </a:r>
            <a:r>
              <a:rPr dirty="0" sz="1200" spc="-5">
                <a:latin typeface="Times New Roman"/>
                <a:cs typeface="Times New Roman"/>
              </a:rPr>
              <a:t> w.r.t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 displacement.</a:t>
            </a:r>
            <a:endParaRPr sz="1200">
              <a:latin typeface="Times New Roman"/>
              <a:cs typeface="Times New Roman"/>
            </a:endParaRPr>
          </a:p>
          <a:p>
            <a:pPr algn="just" marL="12700" marR="2573020">
              <a:lnSpc>
                <a:spcPts val="1680"/>
              </a:lnSpc>
            </a:pPr>
            <a:r>
              <a:rPr dirty="0" sz="1200" spc="-20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initial </a:t>
            </a:r>
            <a:r>
              <a:rPr dirty="0" sz="1200" spc="-5">
                <a:latin typeface="Times New Roman"/>
                <a:cs typeface="Times New Roman"/>
              </a:rPr>
              <a:t>condition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transducer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bL</a:t>
            </a:r>
            <a:r>
              <a:rPr dirty="0" sz="800" spc="-15">
                <a:latin typeface="Times New Roman"/>
                <a:cs typeface="Times New Roman"/>
              </a:rPr>
              <a:t>1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t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є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bL</a:t>
            </a:r>
            <a:r>
              <a:rPr dirty="0" sz="800" spc="-15">
                <a:latin typeface="Times New Roman"/>
                <a:cs typeface="Times New Roman"/>
              </a:rPr>
              <a:t>2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є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b(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bL</a:t>
            </a:r>
            <a:r>
              <a:rPr dirty="0" sz="800" spc="-15">
                <a:latin typeface="Times New Roman"/>
                <a:cs typeface="Times New Roman"/>
              </a:rPr>
              <a:t>1</a:t>
            </a:r>
            <a:r>
              <a:rPr dirty="0" sz="8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/</a:t>
            </a:r>
            <a:r>
              <a:rPr dirty="0" baseline="4629" sz="1800" spc="-15">
                <a:latin typeface="Times New Roman"/>
                <a:cs typeface="Times New Roman"/>
              </a:rPr>
              <a:t>t</a:t>
            </a:r>
            <a:endParaRPr baseline="4629" sz="1800">
              <a:latin typeface="Times New Roman"/>
              <a:cs typeface="Times New Roman"/>
            </a:endParaRPr>
          </a:p>
          <a:p>
            <a:pPr algn="just" marL="45720">
              <a:lnSpc>
                <a:spcPct val="100000"/>
              </a:lnSpc>
              <a:spcBef>
                <a:spcPts val="17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C= є</a:t>
            </a:r>
            <a:r>
              <a:rPr dirty="0" sz="1200" spc="-5">
                <a:latin typeface="Times New Roman"/>
                <a:cs typeface="Times New Roman"/>
              </a:rPr>
              <a:t>o </a:t>
            </a:r>
            <a:r>
              <a:rPr dirty="0" baseline="4629" sz="1800">
                <a:latin typeface="Times New Roman"/>
                <a:cs typeface="Times New Roman"/>
              </a:rPr>
              <a:t>b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algn="just" marL="448309" marR="5080" indent="-436245">
              <a:lnSpc>
                <a:spcPts val="161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dielectric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towards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left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x,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capacitance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from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 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ΔC.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935532" y="2725293"/>
            <a:ext cx="3286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dielectric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towards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left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x,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7589" y="2950844"/>
            <a:ext cx="446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є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b(l</a:t>
            </a:r>
            <a:r>
              <a:rPr dirty="0" sz="1200" spc="-2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3288" y="2707004"/>
            <a:ext cx="226060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  <a:tabLst>
                <a:tab pos="1756410" algn="l"/>
              </a:tabLst>
            </a:pPr>
            <a:r>
              <a:rPr dirty="0" baseline="4629" sz="1800" spc="-37">
                <a:latin typeface="Times New Roman"/>
                <a:cs typeface="Times New Roman"/>
              </a:rPr>
              <a:t>it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 strike="sngStrike">
                <a:latin typeface="Times New Roman"/>
                <a:cs typeface="Times New Roman"/>
              </a:rPr>
              <a:t>1</a:t>
            </a:r>
            <a:r>
              <a:rPr dirty="0" sz="800" spc="125" strike="noStrike">
                <a:latin typeface="Times New Roman"/>
                <a:cs typeface="Times New Roman"/>
              </a:rPr>
              <a:t> </a:t>
            </a:r>
            <a:r>
              <a:rPr dirty="0" sz="1200" strike="noStrike">
                <a:latin typeface="Times New Roman"/>
                <a:cs typeface="Times New Roman"/>
              </a:rPr>
              <a:t>=</a:t>
            </a:r>
            <a:r>
              <a:rPr dirty="0" sz="1200" spc="10" strike="noStrike">
                <a:latin typeface="Times New Roman"/>
                <a:cs typeface="Times New Roman"/>
              </a:rPr>
              <a:t> </a:t>
            </a:r>
            <a:r>
              <a:rPr dirty="0" baseline="4629" sz="1800" spc="-15" strike="noStrike">
                <a:latin typeface="Times New Roman"/>
                <a:cs typeface="Times New Roman"/>
              </a:rPr>
              <a:t>L</a:t>
            </a:r>
            <a:r>
              <a:rPr dirty="0" sz="800" spc="-10" strike="noStrike">
                <a:latin typeface="Times New Roman"/>
                <a:cs typeface="Times New Roman"/>
              </a:rPr>
              <a:t>1</a:t>
            </a:r>
            <a:r>
              <a:rPr dirty="0" sz="800" spc="125" strike="noStrike">
                <a:latin typeface="Times New Roman"/>
                <a:cs typeface="Times New Roman"/>
              </a:rPr>
              <a:t> </a:t>
            </a:r>
            <a:r>
              <a:rPr dirty="0" baseline="4629" sz="1800" strike="noStrike">
                <a:latin typeface="Times New Roman"/>
                <a:cs typeface="Times New Roman"/>
              </a:rPr>
              <a:t>-x</a:t>
            </a:r>
            <a:r>
              <a:rPr dirty="0" baseline="4629" sz="1800" spc="-22" strike="noStrike">
                <a:latin typeface="Times New Roman"/>
                <a:cs typeface="Times New Roman"/>
              </a:rPr>
              <a:t> </a:t>
            </a:r>
            <a:r>
              <a:rPr dirty="0" baseline="4629" sz="1800" spc="-15" strike="noStrike">
                <a:latin typeface="Times New Roman"/>
                <a:cs typeface="Times New Roman"/>
              </a:rPr>
              <a:t>and	L</a:t>
            </a:r>
            <a:r>
              <a:rPr dirty="0" sz="800" spc="-10" strike="noStrike">
                <a:latin typeface="Times New Roman"/>
                <a:cs typeface="Times New Roman"/>
              </a:rPr>
              <a:t>2</a:t>
            </a:r>
            <a:r>
              <a:rPr dirty="0" sz="800" spc="40" strike="noStrike">
                <a:latin typeface="Times New Roman"/>
                <a:cs typeface="Times New Roman"/>
              </a:rPr>
              <a:t> </a:t>
            </a:r>
            <a:r>
              <a:rPr dirty="0" baseline="4629" sz="1800" strike="noStrike">
                <a:latin typeface="Times New Roman"/>
                <a:cs typeface="Times New Roman"/>
              </a:rPr>
              <a:t>=</a:t>
            </a:r>
            <a:r>
              <a:rPr dirty="0" baseline="4629" sz="1800" spc="89" strike="noStrike">
                <a:latin typeface="Times New Roman"/>
                <a:cs typeface="Times New Roman"/>
              </a:rPr>
              <a:t> </a:t>
            </a:r>
            <a:r>
              <a:rPr dirty="0" baseline="4629" sz="1800" spc="-37" strike="noStrike">
                <a:latin typeface="Times New Roman"/>
                <a:cs typeface="Times New Roman"/>
              </a:rPr>
              <a:t>l</a:t>
            </a:r>
            <a:r>
              <a:rPr dirty="0" sz="1200" spc="-25" strike="noStrike">
                <a:latin typeface="Times New Roman"/>
                <a:cs typeface="Times New Roman"/>
              </a:rPr>
              <a:t>2 </a:t>
            </a:r>
            <a:r>
              <a:rPr dirty="0" sz="1200" spc="-285" strike="noStrike">
                <a:latin typeface="Times New Roman"/>
                <a:cs typeface="Times New Roman"/>
              </a:rPr>
              <a:t> </a:t>
            </a:r>
            <a:r>
              <a:rPr dirty="0" baseline="4629" sz="1800" spc="-7" strike="noStrike">
                <a:latin typeface="Times New Roman"/>
                <a:cs typeface="Times New Roman"/>
              </a:rPr>
              <a:t>є</a:t>
            </a:r>
            <a:r>
              <a:rPr dirty="0" sz="1200" spc="-5" strike="noStrike">
                <a:latin typeface="Times New Roman"/>
                <a:cs typeface="Times New Roman"/>
              </a:rPr>
              <a:t>o</a:t>
            </a:r>
            <a:r>
              <a:rPr dirty="0" sz="1200" spc="30" strike="noStrike">
                <a:latin typeface="Times New Roman"/>
                <a:cs typeface="Times New Roman"/>
              </a:rPr>
              <a:t> </a:t>
            </a:r>
            <a:r>
              <a:rPr dirty="0" baseline="4629" sz="1800" spc="-15" strike="noStrike">
                <a:latin typeface="Times New Roman"/>
                <a:cs typeface="Times New Roman"/>
              </a:rPr>
              <a:t>є</a:t>
            </a:r>
            <a:r>
              <a:rPr dirty="0" sz="1200" spc="-10" strike="noStrike">
                <a:latin typeface="Times New Roman"/>
                <a:cs typeface="Times New Roman"/>
              </a:rPr>
              <a:t>r</a:t>
            </a:r>
            <a:r>
              <a:rPr dirty="0" sz="1200" spc="20" strike="noStrike">
                <a:latin typeface="Times New Roman"/>
                <a:cs typeface="Times New Roman"/>
              </a:rPr>
              <a:t> </a:t>
            </a:r>
            <a:r>
              <a:rPr dirty="0" baseline="4629" sz="1800" spc="-22" strike="noStrike">
                <a:latin typeface="Times New Roman"/>
                <a:cs typeface="Times New Roman"/>
              </a:rPr>
              <a:t>b(</a:t>
            </a:r>
            <a:r>
              <a:rPr dirty="0" baseline="4629" sz="1800" spc="15" strike="noStrike">
                <a:latin typeface="Times New Roman"/>
                <a:cs typeface="Times New Roman"/>
              </a:rPr>
              <a:t> </a:t>
            </a:r>
            <a:r>
              <a:rPr dirty="0" baseline="4629" sz="1800" spc="-37" strike="noStrike">
                <a:latin typeface="Times New Roman"/>
                <a:cs typeface="Times New Roman"/>
              </a:rPr>
              <a:t>l</a:t>
            </a:r>
            <a:r>
              <a:rPr dirty="0" sz="1200" spc="-25" strike="noStrike">
                <a:latin typeface="Times New Roman"/>
                <a:cs typeface="Times New Roman"/>
              </a:rPr>
              <a:t>2</a:t>
            </a:r>
            <a:r>
              <a:rPr dirty="0" sz="1200" spc="10" strike="noStrike">
                <a:latin typeface="Times New Roman"/>
                <a:cs typeface="Times New Roman"/>
              </a:rPr>
              <a:t> </a:t>
            </a:r>
            <a:r>
              <a:rPr dirty="0" baseline="4629" sz="1800" strike="noStrike">
                <a:latin typeface="Times New Roman"/>
                <a:cs typeface="Times New Roman"/>
              </a:rPr>
              <a:t>+ x</a:t>
            </a:r>
            <a:r>
              <a:rPr dirty="0" baseline="4629" sz="1800" spc="-22" strike="noStrike">
                <a:latin typeface="Times New Roman"/>
                <a:cs typeface="Times New Roman"/>
              </a:rPr>
              <a:t> </a:t>
            </a:r>
            <a:r>
              <a:rPr dirty="0" baseline="4629" sz="1800" strike="noStrike">
                <a:latin typeface="Times New Roman"/>
                <a:cs typeface="Times New Roman"/>
              </a:rPr>
              <a:t>)</a:t>
            </a:r>
            <a:r>
              <a:rPr dirty="0" baseline="4629" sz="1800" spc="15" strike="noStrike">
                <a:latin typeface="Times New Roman"/>
                <a:cs typeface="Times New Roman"/>
              </a:rPr>
              <a:t> </a:t>
            </a:r>
            <a:r>
              <a:rPr dirty="0" baseline="4629" sz="1800" spc="-22" strike="noStrike">
                <a:latin typeface="Times New Roman"/>
                <a:cs typeface="Times New Roman"/>
              </a:rPr>
              <a:t>/t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2905125"/>
            <a:ext cx="2974340" cy="45847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  <a:tabLst>
                <a:tab pos="756285" algn="l"/>
                <a:tab pos="2458085" algn="l"/>
              </a:tabLst>
            </a:pP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C+ΔC	</a:t>
            </a:r>
            <a:r>
              <a:rPr dirty="0" sz="1200">
                <a:latin typeface="Times New Roman"/>
                <a:cs typeface="Times New Roman"/>
              </a:rPr>
              <a:t>=	-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x)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/t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  <a:spcBef>
                <a:spcPts val="265"/>
              </a:spcBef>
              <a:tabLst>
                <a:tab pos="643890" algn="l"/>
              </a:tabLst>
            </a:pPr>
            <a:r>
              <a:rPr dirty="0" sz="1200" spc="-5">
                <a:latin typeface="Times New Roman"/>
                <a:cs typeface="Times New Roman"/>
              </a:rPr>
              <a:t>C+ΔC	</a:t>
            </a: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6630" y="3167253"/>
            <a:ext cx="1711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[l</a:t>
            </a:r>
            <a:r>
              <a:rPr dirty="0" sz="1200" spc="-15">
                <a:latin typeface="Times New Roman"/>
                <a:cs typeface="Times New Roman"/>
              </a:rPr>
              <a:t>1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x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l</a:t>
            </a:r>
            <a:r>
              <a:rPr dirty="0" sz="1200" spc="-20">
                <a:latin typeface="Times New Roman"/>
                <a:cs typeface="Times New Roman"/>
              </a:rPr>
              <a:t>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x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)]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/t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004" y="3588258"/>
            <a:ext cx="2456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9750" algn="l"/>
                <a:tab pos="75628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C+ΔC	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[l</a:t>
            </a:r>
            <a:r>
              <a:rPr dirty="0" sz="1200" spc="-15">
                <a:latin typeface="Times New Roman"/>
                <a:cs typeface="Times New Roman"/>
              </a:rPr>
              <a:t>1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x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l</a:t>
            </a:r>
            <a:r>
              <a:rPr dirty="0" sz="1200" spc="-2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x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)]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/t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3814" y="3801617"/>
            <a:ext cx="2143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311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єo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[l</a:t>
            </a:r>
            <a:r>
              <a:rPr dirty="0" sz="1200" spc="-15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1200" spc="-10">
                <a:latin typeface="Times New Roman"/>
                <a:cs typeface="Times New Roman"/>
              </a:rPr>
              <a:t>2</a:t>
            </a:r>
            <a:r>
              <a:rPr dirty="0" baseline="4629" sz="1800" spc="-15">
                <a:latin typeface="Times New Roman"/>
                <a:cs typeface="Times New Roman"/>
              </a:rPr>
              <a:t>)/t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494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є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bx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54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51682" y="3789426"/>
            <a:ext cx="327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1)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21660" y="4014978"/>
            <a:ext cx="1099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15">
                <a:latin typeface="Times New Roman"/>
                <a:cs typeface="Times New Roman"/>
              </a:rPr>
              <a:t> є</a:t>
            </a:r>
            <a:r>
              <a:rPr dirty="0" sz="1200" spc="-1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bx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1)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/t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532" y="3957065"/>
            <a:ext cx="194056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  <a:tabLst>
                <a:tab pos="713740" algn="l"/>
                <a:tab pos="996950" algn="l"/>
              </a:tabLst>
            </a:pP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-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C+ΔC	</a:t>
            </a:r>
            <a:r>
              <a:rPr dirty="0" sz="1200">
                <a:latin typeface="Times New Roman"/>
                <a:cs typeface="Times New Roman"/>
              </a:rPr>
              <a:t>=	C</a:t>
            </a:r>
            <a:endParaRPr sz="1200">
              <a:latin typeface="Times New Roman"/>
              <a:cs typeface="Times New Roman"/>
            </a:endParaRPr>
          </a:p>
          <a:p>
            <a:pPr marL="253365">
              <a:lnSpc>
                <a:spcPct val="100000"/>
              </a:lnSpc>
              <a:spcBef>
                <a:spcPts val="360"/>
              </a:spcBef>
              <a:tabLst>
                <a:tab pos="728980" algn="l"/>
                <a:tab pos="979169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ΔC	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bx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1)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/t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2004" y="4423156"/>
            <a:ext cx="5965825" cy="2654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58950">
              <a:lnSpc>
                <a:spcPct val="111800"/>
              </a:lnSpc>
              <a:spcBef>
                <a:spcPts val="100"/>
              </a:spcBef>
              <a:tabLst>
                <a:tab pos="2043430" algn="l"/>
                <a:tab pos="2521585" algn="l"/>
                <a:tab pos="2771775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variation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-7">
                <a:latin typeface="Times New Roman"/>
                <a:cs typeface="Times New Roman"/>
              </a:rPr>
              <a:t> capacitance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	</a:t>
            </a:r>
            <a:r>
              <a:rPr dirty="0" baseline="4629" sz="1800" spc="-7">
                <a:latin typeface="Times New Roman"/>
                <a:cs typeface="Times New Roman"/>
              </a:rPr>
              <a:t>ΔC	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7">
                <a:latin typeface="Times New Roman"/>
                <a:cs typeface="Times New Roman"/>
              </a:rPr>
              <a:t>є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bx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є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1)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32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ΔC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ἀ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proportional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433070" marR="10795" indent="-421005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2.4.3b)ANGULAR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VARIABLE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CAPACITANCE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5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ANGULAR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</a:t>
            </a:r>
            <a:endParaRPr sz="1200">
              <a:latin typeface="Times New Roman"/>
              <a:cs typeface="Times New Roman"/>
            </a:endParaRPr>
          </a:p>
          <a:p>
            <a:pPr algn="just" marL="469900" marR="13970">
              <a:lnSpc>
                <a:spcPts val="159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capacitive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change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 </a:t>
            </a:r>
            <a:r>
              <a:rPr dirty="0" sz="1200" spc="25">
                <a:latin typeface="Times New Roman"/>
                <a:cs typeface="Times New Roman"/>
              </a:rPr>
              <a:t>to 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overlapping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plates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  <a:p>
            <a:pPr algn="just" marL="469900" marR="17145">
              <a:lnSpc>
                <a:spcPts val="1580"/>
              </a:lnSpc>
              <a:spcBef>
                <a:spcPts val="2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capacitive transducer used </a:t>
            </a:r>
            <a:r>
              <a:rPr dirty="0" sz="1200" spc="-10">
                <a:latin typeface="Times New Roman"/>
                <a:cs typeface="Times New Roman"/>
              </a:rPr>
              <a:t>for measurement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angular </a:t>
            </a:r>
            <a:r>
              <a:rPr dirty="0" sz="1200" spc="-5">
                <a:latin typeface="Times New Roman"/>
                <a:cs typeface="Times New Roman"/>
              </a:rPr>
              <a:t>displacement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figure. </a:t>
            </a:r>
            <a:r>
              <a:rPr dirty="0" sz="1200" spc="-10">
                <a:latin typeface="Times New Roman"/>
                <a:cs typeface="Times New Roman"/>
              </a:rPr>
              <a:t>The capacitive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contains two plates,. </a:t>
            </a:r>
            <a:r>
              <a:rPr dirty="0" sz="1200" spc="-15">
                <a:latin typeface="Times New Roman"/>
                <a:cs typeface="Times New Roman"/>
              </a:rPr>
              <a:t>Out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these </a:t>
            </a:r>
            <a:r>
              <a:rPr dirty="0" sz="1200" spc="5">
                <a:latin typeface="Times New Roman"/>
                <a:cs typeface="Times New Roman"/>
              </a:rPr>
              <a:t>two, </a:t>
            </a:r>
            <a:r>
              <a:rPr dirty="0" sz="1200" spc="-5">
                <a:latin typeface="Times New Roman"/>
                <a:cs typeface="Times New Roman"/>
              </a:rPr>
              <a:t>one plate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fixed.</a:t>
            </a:r>
            <a:endParaRPr sz="1200">
              <a:latin typeface="Times New Roman"/>
              <a:cs typeface="Times New Roman"/>
            </a:endParaRPr>
          </a:p>
          <a:p>
            <a:pPr algn="just" marL="469900" marR="5080">
              <a:lnSpc>
                <a:spcPts val="158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displacement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measured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applied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movable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plate,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overlapping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turn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endParaRPr sz="1200">
              <a:latin typeface="Times New Roman"/>
              <a:cs typeface="Times New Roman"/>
            </a:endParaRPr>
          </a:p>
          <a:p>
            <a:pPr algn="just" marL="469900">
              <a:lnSpc>
                <a:spcPct val="100000"/>
              </a:lnSpc>
              <a:spcBef>
                <a:spcPts val="75"/>
              </a:spcBef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capacitive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4135" y="3477767"/>
            <a:ext cx="5613400" cy="2379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02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ϴ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180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27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plates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overlap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each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-10">
                <a:latin typeface="Times New Roman"/>
                <a:cs typeface="Times New Roman"/>
              </a:rPr>
              <a:t> completely.</a:t>
            </a:r>
            <a:endParaRPr sz="1200">
              <a:latin typeface="Times New Roman"/>
              <a:cs typeface="Times New Roman"/>
            </a:endParaRPr>
          </a:p>
          <a:p>
            <a:pPr marL="7747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Considering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radius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capacitor plate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  <a:p>
            <a:pPr marL="38100" marR="2806700" indent="1334770">
              <a:lnSpc>
                <a:spcPct val="116700"/>
              </a:lnSpc>
              <a:spcBef>
                <a:spcPts val="265"/>
              </a:spcBef>
            </a:pPr>
            <a:r>
              <a:rPr dirty="0" sz="1200" spc="-10">
                <a:latin typeface="Times New Roman"/>
                <a:cs typeface="Times New Roman"/>
              </a:rPr>
              <a:t>Area</a:t>
            </a:r>
            <a:r>
              <a:rPr dirty="0" sz="1200">
                <a:latin typeface="Times New Roman"/>
                <a:cs typeface="Times New Roman"/>
              </a:rPr>
              <a:t> = π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baseline="18518" sz="1800" spc="7">
                <a:latin typeface="Times New Roman"/>
                <a:cs typeface="Times New Roman"/>
              </a:rPr>
              <a:t>2 </a:t>
            </a:r>
            <a:r>
              <a:rPr dirty="0" sz="1200">
                <a:latin typeface="Times New Roman"/>
                <a:cs typeface="Times New Roman"/>
              </a:rPr>
              <a:t>/2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Maximum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capacitance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max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є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.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A/d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π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є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baseline="38194" sz="1200">
                <a:latin typeface="Times New Roman"/>
                <a:cs typeface="Times New Roman"/>
              </a:rPr>
              <a:t>2</a:t>
            </a:r>
            <a:r>
              <a:rPr dirty="0" baseline="38194" sz="12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/2d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angle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ϴ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  <a:spcBef>
                <a:spcPts val="505"/>
              </a:spcBef>
            </a:pP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π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є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baseline="18518" sz="1800" spc="7">
                <a:latin typeface="Times New Roman"/>
                <a:cs typeface="Times New Roman"/>
              </a:rPr>
              <a:t>2</a:t>
            </a:r>
            <a:r>
              <a:rPr dirty="0" baseline="18518" sz="1800" spc="8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/2d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ϴ/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π)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є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ϴ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baseline="18518" sz="1800">
                <a:latin typeface="Times New Roman"/>
                <a:cs typeface="Times New Roman"/>
              </a:rPr>
              <a:t>2</a:t>
            </a:r>
            <a:endParaRPr baseline="18518" sz="1800">
              <a:latin typeface="Times New Roman"/>
              <a:cs typeface="Times New Roman"/>
            </a:endParaRPr>
          </a:p>
          <a:p>
            <a:pPr marL="38100" marR="3214370">
              <a:lnSpc>
                <a:spcPct val="110000"/>
              </a:lnSpc>
              <a:spcBef>
                <a:spcPts val="45"/>
              </a:spcBef>
            </a:pPr>
            <a:r>
              <a:rPr dirty="0" sz="1200">
                <a:latin typeface="Times New Roman"/>
                <a:cs typeface="Times New Roman"/>
              </a:rPr>
              <a:t>/2d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ϴ=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angular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radians)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dirty="0" sz="1200" spc="5">
                <a:latin typeface="Times New Roman"/>
                <a:cs typeface="Times New Roman"/>
              </a:rPr>
              <a:t>Now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0098" y="5850382"/>
            <a:ext cx="1571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Differentiating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 w.r.t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6702" y="5832094"/>
            <a:ext cx="1585595" cy="9309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32080">
              <a:lnSpc>
                <a:spcPct val="100000"/>
              </a:lnSpc>
              <a:spcBef>
                <a:spcPts val="240"/>
              </a:spcBef>
            </a:pP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=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∂C/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∂ϴ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∂C/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∂ϴ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є</a:t>
            </a:r>
            <a:endParaRPr sz="1200">
              <a:latin typeface="Times New Roman"/>
              <a:cs typeface="Times New Roman"/>
            </a:endParaRPr>
          </a:p>
          <a:p>
            <a:pPr marL="65405" marR="847090">
              <a:lnSpc>
                <a:spcPct val="1367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baseline="18518" sz="1800">
                <a:latin typeface="Times New Roman"/>
                <a:cs typeface="Times New Roman"/>
              </a:rPr>
              <a:t>2</a:t>
            </a:r>
            <a:r>
              <a:rPr dirty="0" baseline="18518" sz="1800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/2d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є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baseline="18518" sz="1800">
                <a:latin typeface="Times New Roman"/>
                <a:cs typeface="Times New Roman"/>
              </a:rPr>
              <a:t>2</a:t>
            </a:r>
            <a:r>
              <a:rPr dirty="0" baseline="18518" sz="1800" spc="-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/2d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6762115"/>
            <a:ext cx="5287645" cy="617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є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2.3.5</a:t>
            </a:r>
            <a:r>
              <a:rPr dirty="0" sz="1200" spc="-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PIEZO-ELECTRICTRANSDUCER: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7735" y="902208"/>
            <a:ext cx="4709795" cy="8282305"/>
            <a:chOff x="927735" y="902208"/>
            <a:chExt cx="4709795" cy="82823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7735" y="902208"/>
              <a:ext cx="4709541" cy="21692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7392035"/>
              <a:ext cx="4259453" cy="179197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504" y="850138"/>
            <a:ext cx="6063615" cy="823340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76200" marR="30480">
              <a:lnSpc>
                <a:spcPct val="1103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Piezo-electric effect: When some </a:t>
            </a:r>
            <a:r>
              <a:rPr dirty="0" sz="1200">
                <a:latin typeface="Times New Roman"/>
                <a:cs typeface="Times New Roman"/>
              </a:rPr>
              <a:t>pressure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stress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surface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piezo- </a:t>
            </a:r>
            <a:r>
              <a:rPr dirty="0" sz="1200" spc="-5">
                <a:latin typeface="Times New Roman"/>
                <a:cs typeface="Times New Roman"/>
              </a:rPr>
              <a:t>electric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crystal,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dimensions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crystal </a:t>
            </a:r>
            <a:r>
              <a:rPr dirty="0" sz="1200" spc="-5">
                <a:latin typeface="Times New Roman"/>
                <a:cs typeface="Times New Roman"/>
              </a:rPr>
              <a:t>change and an electric charge voltage will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developed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across certain surfaces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pizo-electric crystal, conversely </a:t>
            </a:r>
            <a:r>
              <a:rPr dirty="0" sz="1200" spc="5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an electric charge voltage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crystal, </a:t>
            </a:r>
            <a:r>
              <a:rPr dirty="0" sz="1200">
                <a:latin typeface="Times New Roman"/>
                <a:cs typeface="Times New Roman"/>
              </a:rPr>
              <a:t>the crystal </a:t>
            </a:r>
            <a:r>
              <a:rPr dirty="0" sz="1200" spc="-5">
                <a:latin typeface="Times New Roman"/>
                <a:cs typeface="Times New Roman"/>
              </a:rPr>
              <a:t>get deformed and </a:t>
            </a:r>
            <a:r>
              <a:rPr dirty="0" sz="1200" spc="-10">
                <a:latin typeface="Times New Roman"/>
                <a:cs typeface="Times New Roman"/>
              </a:rPr>
              <a:t>hence </a:t>
            </a:r>
            <a:r>
              <a:rPr dirty="0" sz="1200" spc="1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dimensions (thickness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change)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5">
                <a:latin typeface="Times New Roman"/>
                <a:cs typeface="Times New Roman"/>
              </a:rPr>
              <a:t>change. This effect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referred as </a:t>
            </a:r>
            <a:r>
              <a:rPr dirty="0" sz="1200">
                <a:latin typeface="Times New Roman"/>
                <a:cs typeface="Times New Roman"/>
              </a:rPr>
              <a:t>Piezo-electric </a:t>
            </a:r>
            <a:r>
              <a:rPr dirty="0" sz="1200" spc="-5">
                <a:latin typeface="Times New Roman"/>
                <a:cs typeface="Times New Roman"/>
              </a:rPr>
              <a:t>effect. </a:t>
            </a:r>
            <a:r>
              <a:rPr dirty="0" sz="1200" spc="-10">
                <a:latin typeface="Times New Roman"/>
                <a:cs typeface="Times New Roman"/>
              </a:rPr>
              <a:t>All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piezoelectric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 </a:t>
            </a:r>
            <a:r>
              <a:rPr dirty="0" sz="1200" spc="5">
                <a:latin typeface="Times New Roman"/>
                <a:cs typeface="Times New Roman"/>
              </a:rPr>
              <a:t>work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principle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piezo-electric </a:t>
            </a:r>
            <a:r>
              <a:rPr dirty="0" sz="1200" spc="-5">
                <a:latin typeface="Times New Roman"/>
                <a:cs typeface="Times New Roman"/>
              </a:rPr>
              <a:t>effect.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construction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piezoelectric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crystals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Quartz,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Rochelle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Dipotassium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tartrate,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Lithium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sulphate,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Barium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titanate,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Potassium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dihydrogen </a:t>
            </a:r>
            <a:r>
              <a:rPr dirty="0" sz="1200" spc="-5">
                <a:latin typeface="Times New Roman"/>
                <a:cs typeface="Times New Roman"/>
              </a:rPr>
              <a:t>phosphate,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Ammonium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dihydrogen </a:t>
            </a:r>
            <a:r>
              <a:rPr dirty="0" sz="1200" spc="-5">
                <a:latin typeface="Times New Roman"/>
                <a:cs typeface="Times New Roman"/>
              </a:rPr>
              <a:t>phosphate.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PIEZO-ELECTRIC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WORKING:</a:t>
            </a:r>
            <a:endParaRPr sz="1200">
              <a:latin typeface="Times New Roman"/>
              <a:cs typeface="Times New Roman"/>
            </a:endParaRPr>
          </a:p>
          <a:p>
            <a:pPr marL="76200" marR="36195">
              <a:lnSpc>
                <a:spcPts val="158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piezo-electrical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crystal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typical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mode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operation</a:t>
            </a:r>
            <a:r>
              <a:rPr dirty="0" sz="1200" spc="20">
                <a:latin typeface="Times New Roman"/>
                <a:cs typeface="Times New Roman"/>
              </a:rPr>
              <a:t> 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piezo-electric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varying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simple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plate.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Metal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attached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selected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faces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crystal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detect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endParaRPr sz="1200">
              <a:latin typeface="Times New Roman"/>
              <a:cs typeface="Times New Roman"/>
            </a:endParaRPr>
          </a:p>
          <a:p>
            <a:pPr marL="76200" marR="4127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charge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developed.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polarity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induced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charge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crystal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magnitude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given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Q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K*F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-------------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coulombs’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law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Eqn--1</a:t>
            </a:r>
            <a:endParaRPr sz="1200">
              <a:latin typeface="Times New Roman"/>
              <a:cs typeface="Times New Roman"/>
            </a:endParaRPr>
          </a:p>
          <a:p>
            <a:pPr marL="801370" marR="3397250" indent="-488315">
              <a:lnSpc>
                <a:spcPct val="1117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Q=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charge  </a:t>
            </a:r>
            <a:r>
              <a:rPr dirty="0" sz="1200" spc="-15">
                <a:latin typeface="Times New Roman"/>
                <a:cs typeface="Times New Roman"/>
              </a:rPr>
              <a:t>in  </a:t>
            </a:r>
            <a:r>
              <a:rPr dirty="0" sz="1200">
                <a:latin typeface="Times New Roman"/>
                <a:cs typeface="Times New Roman"/>
              </a:rPr>
              <a:t>colomb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impressed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Newton</a:t>
            </a:r>
            <a:endParaRPr sz="1200">
              <a:latin typeface="Times New Roman"/>
              <a:cs typeface="Times New Roman"/>
            </a:endParaRPr>
          </a:p>
          <a:p>
            <a:pPr marL="795655">
              <a:lnSpc>
                <a:spcPct val="100000"/>
              </a:lnSpc>
              <a:spcBef>
                <a:spcPts val="145"/>
              </a:spcBef>
            </a:pPr>
            <a:r>
              <a:rPr dirty="0" sz="1200" spc="-20">
                <a:latin typeface="Times New Roman"/>
                <a:cs typeface="Times New Roman"/>
              </a:rPr>
              <a:t>K= </a:t>
            </a:r>
            <a:r>
              <a:rPr dirty="0" sz="1200">
                <a:latin typeface="Times New Roman"/>
                <a:cs typeface="Times New Roman"/>
              </a:rPr>
              <a:t>crystal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C/N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particular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crystal</a:t>
            </a:r>
            <a:endParaRPr sz="1200">
              <a:latin typeface="Times New Roman"/>
              <a:cs typeface="Times New Roman"/>
            </a:endParaRPr>
          </a:p>
          <a:p>
            <a:pPr marL="76200" marR="573405">
              <a:lnSpc>
                <a:spcPts val="1580"/>
              </a:lnSpc>
              <a:spcBef>
                <a:spcPts val="6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relationship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 </a:t>
            </a:r>
            <a:r>
              <a:rPr dirty="0" sz="1200">
                <a:latin typeface="Times New Roman"/>
                <a:cs typeface="Times New Roman"/>
              </a:rPr>
              <a:t>F ,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δt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crystal </a:t>
            </a:r>
            <a:r>
              <a:rPr dirty="0" sz="1200" spc="-5">
                <a:latin typeface="Times New Roman"/>
                <a:cs typeface="Times New Roman"/>
              </a:rPr>
              <a:t>thickness </a:t>
            </a:r>
            <a:r>
              <a:rPr dirty="0" sz="1200">
                <a:latin typeface="Times New Roman"/>
                <a:cs typeface="Times New Roman"/>
              </a:rPr>
              <a:t>‘ </a:t>
            </a:r>
            <a:r>
              <a:rPr dirty="0" sz="1200" spc="10">
                <a:latin typeface="Times New Roman"/>
                <a:cs typeface="Times New Roman"/>
              </a:rPr>
              <a:t>t’ </a:t>
            </a:r>
            <a:r>
              <a:rPr dirty="0" sz="1200" spc="-25">
                <a:latin typeface="Times New Roman"/>
                <a:cs typeface="Times New Roman"/>
              </a:rPr>
              <a:t>is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stress-strain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relationship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Young's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modulus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  <a:p>
            <a:pPr marL="60325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.</a:t>
            </a:r>
            <a:r>
              <a:rPr dirty="0" sz="1200" spc="-5">
                <a:latin typeface="Times New Roman"/>
                <a:cs typeface="Times New Roman"/>
              </a:rPr>
              <a:t>Y</a:t>
            </a:r>
            <a:r>
              <a:rPr dirty="0" sz="1200" spc="-15">
                <a:latin typeface="Times New Roman"/>
                <a:cs typeface="Times New Roman"/>
              </a:rPr>
              <a:t> δ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/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--</a:t>
            </a:r>
            <a:r>
              <a:rPr dirty="0" sz="1200" spc="-2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 spc="-15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qn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109220" marR="1310640" indent="-70485">
              <a:lnSpc>
                <a:spcPct val="111700"/>
              </a:lnSpc>
              <a:spcBef>
                <a:spcPts val="7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gives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10">
                <a:latin typeface="Times New Roman"/>
                <a:cs typeface="Times New Roman"/>
              </a:rPr>
              <a:t> that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Q/C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--------eqn-3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C=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</a:t>
            </a:r>
            <a:endParaRPr sz="1200">
              <a:latin typeface="Times New Roman"/>
              <a:cs typeface="Times New Roman"/>
            </a:endParaRPr>
          </a:p>
          <a:p>
            <a:pPr marL="313690">
              <a:lnSpc>
                <a:spcPct val="100000"/>
              </a:lnSpc>
              <a:spcBef>
                <a:spcPts val="219"/>
              </a:spcBef>
            </a:pP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A/t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farads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--------</a:t>
            </a:r>
            <a:r>
              <a:rPr dirty="0" baseline="4629" sz="1800" spc="-7">
                <a:latin typeface="Times New Roman"/>
                <a:cs typeface="Times New Roman"/>
              </a:rPr>
              <a:t> eqn-4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Substituting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values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-3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270"/>
              </a:spcBef>
              <a:tabLst>
                <a:tab pos="41465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o	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Q/C</a:t>
            </a:r>
            <a:r>
              <a:rPr dirty="0" baseline="4629" sz="1800">
                <a:latin typeface="Times New Roman"/>
                <a:cs typeface="Times New Roman"/>
              </a:rPr>
              <a:t> 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KF/C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KF/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(є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є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baseline="4629" sz="1800" spc="-7">
                <a:latin typeface="Times New Roman"/>
                <a:cs typeface="Times New Roman"/>
              </a:rPr>
              <a:t>A/t)</a:t>
            </a:r>
            <a:r>
              <a:rPr dirty="0" baseline="4629" sz="1800" spc="3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F/A)t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є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є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  <a:p>
            <a:pPr marL="249554" marR="71120" indent="-173990">
              <a:lnSpc>
                <a:spcPct val="111700"/>
              </a:lnSpc>
              <a:spcBef>
                <a:spcPts val="7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Since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F/A,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F/A)t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є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K.P.t/(є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є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K/(є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є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)]Pt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gPt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Where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g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K/(є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baseline="4629" sz="1800" spc="-7">
                <a:latin typeface="Times New Roman"/>
                <a:cs typeface="Times New Roman"/>
              </a:rPr>
              <a:t>є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baseline="4629" sz="1800" spc="-7">
                <a:latin typeface="Times New Roman"/>
                <a:cs typeface="Times New Roman"/>
              </a:rPr>
              <a:t>)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g= crystal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Vm/N</a:t>
            </a:r>
            <a:endParaRPr sz="1200">
              <a:latin typeface="Times New Roman"/>
              <a:cs typeface="Times New Roman"/>
            </a:endParaRPr>
          </a:p>
          <a:p>
            <a:pPr marL="267970">
              <a:lnSpc>
                <a:spcPct val="100000"/>
              </a:lnSpc>
              <a:spcBef>
                <a:spcPts val="480"/>
              </a:spcBef>
            </a:pPr>
            <a:r>
              <a:rPr dirty="0" sz="1200" spc="-5">
                <a:latin typeface="Times New Roman"/>
                <a:cs typeface="Times New Roman"/>
              </a:rPr>
              <a:t>P=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N/m</a:t>
            </a:r>
            <a:r>
              <a:rPr dirty="0" baseline="18518" sz="1800" spc="-15">
                <a:latin typeface="Times New Roman"/>
                <a:cs typeface="Times New Roman"/>
              </a:rPr>
              <a:t>2</a:t>
            </a:r>
            <a:endParaRPr baseline="18518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PIEZO-ELECTRICTRANSDUCER:</a:t>
            </a:r>
            <a:endParaRPr sz="1200">
              <a:latin typeface="Times New Roman"/>
              <a:cs typeface="Times New Roman"/>
            </a:endParaRPr>
          </a:p>
          <a:p>
            <a:pPr marL="304800" indent="-11303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304800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 frequency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marL="304800" indent="-113030">
              <a:lnSpc>
                <a:spcPct val="100000"/>
              </a:lnSpc>
              <a:spcBef>
                <a:spcPts val="165"/>
              </a:spcBef>
              <a:buFont typeface="Arial MT"/>
              <a:buChar char="•"/>
              <a:tabLst>
                <a:tab pos="304800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output.</a:t>
            </a:r>
            <a:endParaRPr sz="1200">
              <a:latin typeface="Times New Roman"/>
              <a:cs typeface="Times New Roman"/>
            </a:endParaRPr>
          </a:p>
          <a:p>
            <a:pPr marL="304800" indent="-11303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304800" algn="l"/>
              </a:tabLst>
            </a:pPr>
            <a:r>
              <a:rPr dirty="0" sz="1200" spc="-5">
                <a:latin typeface="Times New Roman"/>
                <a:cs typeface="Times New Roman"/>
              </a:rPr>
              <a:t>Rugged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</a:t>
            </a:r>
            <a:endParaRPr sz="1200">
              <a:latin typeface="Times New Roman"/>
              <a:cs typeface="Times New Roman"/>
            </a:endParaRPr>
          </a:p>
          <a:p>
            <a:pPr marL="304800" indent="-113030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304800" algn="l"/>
              </a:tabLst>
            </a:pPr>
            <a:r>
              <a:rPr dirty="0" sz="1200" spc="-5">
                <a:latin typeface="Times New Roman"/>
                <a:cs typeface="Times New Roman"/>
              </a:rPr>
              <a:t>Negligible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phase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shift.</a:t>
            </a:r>
            <a:endParaRPr sz="1200">
              <a:latin typeface="Times New Roman"/>
              <a:cs typeface="Times New Roman"/>
            </a:endParaRPr>
          </a:p>
          <a:p>
            <a:pPr marL="304800" indent="-11303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304800" algn="l"/>
              </a:tabLst>
            </a:pPr>
            <a:r>
              <a:rPr dirty="0" sz="1200" spc="-5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size.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6202679"/>
            <a:ext cx="3055493" cy="9626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2004" y="865377"/>
            <a:ext cx="5970905" cy="51231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</a:t>
            </a:r>
            <a:endParaRPr sz="1200">
              <a:latin typeface="Times New Roman"/>
              <a:cs typeface="Times New Roman"/>
            </a:endParaRPr>
          </a:p>
          <a:p>
            <a:pPr marL="241300" indent="-1130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cannot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affected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marL="241300" indent="-11303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increasingly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expensive.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PPLICATION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PIEZO-ELECTRIC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TRANSDUCER: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69900" algn="l"/>
                <a:tab pos="470534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5">
                <a:latin typeface="Times New Roman"/>
                <a:cs typeface="Times New Roman"/>
              </a:rPr>
              <a:t> size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especially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-10">
                <a:latin typeface="Times New Roman"/>
                <a:cs typeface="Times New Roman"/>
              </a:rPr>
              <a:t> 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accelerometers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cell.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469900" algn="l"/>
                <a:tab pos="470534" algn="l"/>
              </a:tabLst>
            </a:pPr>
            <a:r>
              <a:rPr dirty="0" sz="1200">
                <a:latin typeface="Times New Roman"/>
                <a:cs typeface="Times New Roman"/>
              </a:rPr>
              <a:t>Force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cells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469900" algn="l"/>
                <a:tab pos="470534" algn="l"/>
              </a:tabLst>
            </a:pPr>
            <a:r>
              <a:rPr dirty="0" sz="1200" spc="-10">
                <a:latin typeface="Times New Roman"/>
                <a:cs typeface="Times New Roman"/>
              </a:rPr>
              <a:t>Used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lvl="2" marL="356870" indent="-344805">
              <a:lnSpc>
                <a:spcPct val="100000"/>
              </a:lnSpc>
              <a:buFont typeface="Times New Roman"/>
              <a:buAutoNum type="arabicPeriod" startAt="5"/>
              <a:tabLst>
                <a:tab pos="3575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HOTO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35"/>
              </a:spcBef>
            </a:pPr>
            <a:r>
              <a:rPr dirty="0" sz="1200" spc="-5" b="1">
                <a:latin typeface="Times New Roman"/>
                <a:cs typeface="Times New Roman"/>
              </a:rPr>
              <a:t>PRINIPLE: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-5">
                <a:latin typeface="Times New Roman"/>
                <a:cs typeface="Times New Roman"/>
              </a:rPr>
              <a:t> transducers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operate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-5">
                <a:latin typeface="Times New Roman"/>
                <a:cs typeface="Times New Roman"/>
              </a:rPr>
              <a:t> 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-10">
                <a:latin typeface="Times New Roman"/>
                <a:cs typeface="Times New Roman"/>
              </a:rPr>
              <a:t> strikes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special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combination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materials,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voltage may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generated; a </a:t>
            </a:r>
            <a:r>
              <a:rPr dirty="0" sz="1200" spc="-10">
                <a:latin typeface="Times New Roman"/>
                <a:cs typeface="Times New Roman"/>
              </a:rPr>
              <a:t>resistance </a:t>
            </a:r>
            <a:r>
              <a:rPr dirty="0" sz="1200" spc="-5">
                <a:latin typeface="Times New Roman"/>
                <a:cs typeface="Times New Roman"/>
              </a:rPr>
              <a:t>change may </a:t>
            </a:r>
            <a:r>
              <a:rPr dirty="0" sz="1200" spc="5">
                <a:latin typeface="Times New Roman"/>
                <a:cs typeface="Times New Roman"/>
              </a:rPr>
              <a:t>take </a:t>
            </a:r>
            <a:r>
              <a:rPr dirty="0" sz="1200" spc="-10">
                <a:latin typeface="Times New Roman"/>
                <a:cs typeface="Times New Roman"/>
              </a:rPr>
              <a:t>place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electrons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117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APPLCATION: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control </a:t>
            </a:r>
            <a:r>
              <a:rPr dirty="0" sz="1200" spc="-5">
                <a:latin typeface="Times New Roman"/>
                <a:cs typeface="Times New Roman"/>
              </a:rPr>
              <a:t>engineering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precision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devices, Exposure meters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photography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10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solar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batteries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rockets</a:t>
            </a:r>
            <a:r>
              <a:rPr dirty="0" sz="1200">
                <a:latin typeface="Times New Roman"/>
                <a:cs typeface="Times New Roman"/>
              </a:rPr>
              <a:t> &amp;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satellites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TYPES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PHOTO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ELECTRIC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TRANSDUCERS</a:t>
            </a:r>
            <a:endParaRPr sz="1200">
              <a:latin typeface="Times New Roman"/>
              <a:cs typeface="Times New Roman"/>
            </a:endParaRPr>
          </a:p>
          <a:p>
            <a:pPr lvl="3" marL="469900" indent="-229235">
              <a:lnSpc>
                <a:spcPct val="100000"/>
              </a:lnSpc>
              <a:spcBef>
                <a:spcPts val="95"/>
              </a:spcBef>
              <a:buAutoNum type="romanLcParenR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Photo-emissive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(photo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lvl="3" marL="469900" indent="-229235">
              <a:lnSpc>
                <a:spcPct val="100000"/>
              </a:lnSpc>
              <a:spcBef>
                <a:spcPts val="145"/>
              </a:spcBef>
              <a:buAutoNum type="romanLcParenR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Photo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conductive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 lvl="3" marL="469900" indent="-229235">
              <a:lnSpc>
                <a:spcPct val="100000"/>
              </a:lnSpc>
              <a:spcBef>
                <a:spcPts val="170"/>
              </a:spcBef>
              <a:buAutoNum type="romanLcParenR"/>
              <a:tabLst>
                <a:tab pos="470534" algn="l"/>
              </a:tabLst>
            </a:pPr>
            <a:r>
              <a:rPr dirty="0" sz="1200" spc="-10">
                <a:latin typeface="Times New Roman"/>
                <a:cs typeface="Times New Roman"/>
              </a:rPr>
              <a:t>Photo-Voltaic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1200" spc="-25">
                <a:latin typeface="Times New Roman"/>
                <a:cs typeface="Times New Roman"/>
              </a:rPr>
              <a:t>i)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PHOTO-EMISIVETRANSDUCER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902004" y="7307707"/>
            <a:ext cx="5979160" cy="163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operating principle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photo-emissive transducer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that when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beam exposed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special </a:t>
            </a:r>
            <a:r>
              <a:rPr dirty="0" sz="1200">
                <a:latin typeface="Times New Roman"/>
                <a:cs typeface="Times New Roman"/>
              </a:rPr>
              <a:t>combination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materials, </a:t>
            </a:r>
            <a:r>
              <a:rPr dirty="0" sz="1200" spc="-5">
                <a:latin typeface="Times New Roman"/>
                <a:cs typeface="Times New Roman"/>
              </a:rPr>
              <a:t>electrons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emitted. Therefore </a:t>
            </a:r>
            <a:r>
              <a:rPr dirty="0" sz="1200">
                <a:latin typeface="Times New Roman"/>
                <a:cs typeface="Times New Roman"/>
              </a:rPr>
              <a:t>, a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produced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(since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emitted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electrons </a:t>
            </a:r>
            <a:r>
              <a:rPr dirty="0" sz="1200">
                <a:latin typeface="Times New Roman"/>
                <a:cs typeface="Times New Roman"/>
              </a:rPr>
              <a:t>attracted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towards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anode).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glass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which anode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cathode are </a:t>
            </a:r>
            <a:r>
              <a:rPr dirty="0" sz="1200" spc="-10">
                <a:latin typeface="Times New Roman"/>
                <a:cs typeface="Times New Roman"/>
              </a:rPr>
              <a:t>enclosed.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10">
                <a:latin typeface="Times New Roman"/>
                <a:cs typeface="Times New Roman"/>
              </a:rPr>
              <a:t>glass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usually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filled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inert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gas.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circuit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700" marR="889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intensity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radiation.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cathode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photo-emissive </a:t>
            </a:r>
            <a:r>
              <a:rPr dirty="0" sz="1200" spc="-5">
                <a:latin typeface="Times New Roman"/>
                <a:cs typeface="Times New Roman"/>
              </a:rPr>
              <a:t>transducer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with an </a:t>
            </a:r>
            <a:r>
              <a:rPr dirty="0" sz="1200" spc="-10">
                <a:latin typeface="Times New Roman"/>
                <a:cs typeface="Times New Roman"/>
              </a:rPr>
              <a:t>oxidized </a:t>
            </a:r>
            <a:r>
              <a:rPr dirty="0" sz="1200" spc="-5">
                <a:latin typeface="Times New Roman"/>
                <a:cs typeface="Times New Roman"/>
              </a:rPr>
              <a:t>silver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 and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covered with </a:t>
            </a:r>
            <a:r>
              <a:rPr dirty="0" sz="1200">
                <a:latin typeface="Times New Roman"/>
                <a:cs typeface="Times New Roman"/>
              </a:rPr>
              <a:t>a thin </a:t>
            </a:r>
            <a:r>
              <a:rPr dirty="0" sz="1200" spc="-5">
                <a:latin typeface="Times New Roman"/>
                <a:cs typeface="Times New Roman"/>
              </a:rPr>
              <a:t>film </a:t>
            </a:r>
            <a:r>
              <a:rPr dirty="0" sz="1200" spc="-10">
                <a:latin typeface="Times New Roman"/>
                <a:cs typeface="Times New Roman"/>
              </a:rPr>
              <a:t>cesiam. </a:t>
            </a:r>
            <a:r>
              <a:rPr dirty="0" sz="1200" spc="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of the </a:t>
            </a:r>
            <a:r>
              <a:rPr dirty="0" sz="1200" spc="-15">
                <a:latin typeface="Times New Roman"/>
                <a:cs typeface="Times New Roman"/>
              </a:rPr>
              <a:t>most </a:t>
            </a:r>
            <a:r>
              <a:rPr dirty="0" sz="1200" spc="-5">
                <a:latin typeface="Times New Roman"/>
                <a:cs typeface="Times New Roman"/>
              </a:rPr>
              <a:t>frequently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-5">
                <a:latin typeface="Times New Roman"/>
                <a:cs typeface="Times New Roman"/>
              </a:rPr>
              <a:t>photo-emissive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photomultiplier.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53185"/>
            <a:ext cx="5971540" cy="106235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1200" spc="-25" b="1">
                <a:latin typeface="Times New Roman"/>
                <a:cs typeface="Times New Roman"/>
              </a:rPr>
              <a:t>i)</a:t>
            </a:r>
            <a:r>
              <a:rPr dirty="0" sz="1200" spc="-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PHOTO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MULTIPLIER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frequently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photo-emissive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  <a:p>
            <a:pPr marL="12700" marR="5715">
              <a:lnSpc>
                <a:spcPts val="168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electrons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emitted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cathode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photomultiplier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immediately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drawn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anode.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But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they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attached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another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electrode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called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dynode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22">
                <a:latin typeface="Times New Roman"/>
                <a:cs typeface="Times New Roman"/>
              </a:rPr>
              <a:t>D</a:t>
            </a:r>
            <a:r>
              <a:rPr dirty="0" sz="1200" spc="15">
                <a:latin typeface="Times New Roman"/>
                <a:cs typeface="Times New Roman"/>
              </a:rPr>
              <a:t>1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incident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electrons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080">
              <a:lnSpc>
                <a:spcPts val="1630"/>
              </a:lnSpc>
              <a:spcBef>
                <a:spcPts val="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strikes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1,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it</a:t>
            </a:r>
            <a:r>
              <a:rPr dirty="0" baseline="4629" sz="1800" spc="24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emits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secondary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electrons.</a:t>
            </a:r>
            <a:r>
              <a:rPr dirty="0" baseline="4629" sz="1800" spc="23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20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electrons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from</a:t>
            </a:r>
            <a:r>
              <a:rPr dirty="0" baseline="4629" sz="1800" spc="1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</a:t>
            </a:r>
            <a:r>
              <a:rPr dirty="0" baseline="4629" sz="1800" spc="15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attached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20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dynode</a:t>
            </a:r>
            <a:r>
              <a:rPr dirty="0" baseline="4629" sz="1800" spc="16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2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collected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anode,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current(I)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3627881"/>
            <a:ext cx="5753735" cy="163195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200" spc="-20" b="1">
                <a:latin typeface="Times New Roman"/>
                <a:cs typeface="Times New Roman"/>
              </a:rPr>
              <a:t>ii)</a:t>
            </a:r>
            <a:r>
              <a:rPr dirty="0" sz="1200" spc="3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PHOTO-CONDUCTIVE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CELL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/TRANSDUCER</a:t>
            </a:r>
            <a:endParaRPr sz="1200">
              <a:latin typeface="Times New Roman"/>
              <a:cs typeface="Times New Roman"/>
            </a:endParaRPr>
          </a:p>
          <a:p>
            <a:pPr algn="just" marL="241300" marR="5080">
              <a:lnSpc>
                <a:spcPct val="108300"/>
              </a:lnSpc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operate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photo-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conductive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effect,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special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their</a:t>
            </a:r>
            <a:endParaRPr sz="1200">
              <a:latin typeface="Times New Roman"/>
              <a:cs typeface="Times New Roman"/>
            </a:endParaRPr>
          </a:p>
          <a:p>
            <a:pPr algn="just" marL="2413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resistance when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exposed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light.</a:t>
            </a:r>
            <a:endParaRPr sz="1200">
              <a:latin typeface="Times New Roman"/>
              <a:cs typeface="Times New Roman"/>
            </a:endParaRPr>
          </a:p>
          <a:p>
            <a:pPr algn="just" marL="241300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latin typeface="Times New Roman"/>
                <a:cs typeface="Times New Roman"/>
              </a:rPr>
              <a:t>Light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information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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information.</a:t>
            </a:r>
            <a:endParaRPr sz="1200">
              <a:latin typeface="Times New Roman"/>
              <a:cs typeface="Times New Roman"/>
            </a:endParaRPr>
          </a:p>
          <a:p>
            <a:pPr algn="just" marL="262890" marR="13970">
              <a:lnSpc>
                <a:spcPct val="110000"/>
              </a:lnSpc>
              <a:tabLst>
                <a:tab pos="1143635" algn="l"/>
                <a:tab pos="2317750" algn="l"/>
                <a:tab pos="2860675" algn="l"/>
                <a:tab pos="3463925" algn="l"/>
                <a:tab pos="4152900" algn="l"/>
                <a:tab pos="5034280" algn="l"/>
                <a:tab pos="560768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layer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silenium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metallic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sulphide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germanium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coated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electrodes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glass </a:t>
            </a:r>
            <a:r>
              <a:rPr dirty="0" sz="1200">
                <a:latin typeface="Times New Roman"/>
                <a:cs typeface="Times New Roman"/>
              </a:rPr>
              <a:t>plate.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type,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d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ec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y	p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20">
                <a:latin typeface="Times New Roman"/>
                <a:cs typeface="Times New Roman"/>
              </a:rPr>
              <a:t>r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	to	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	l</a:t>
            </a:r>
            <a:r>
              <a:rPr dirty="0" sz="1200" spc="-2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g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t	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k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ng	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604" y="7365618"/>
            <a:ext cx="5746750" cy="106807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290"/>
              </a:spcBef>
              <a:buFont typeface="Times New Roman"/>
              <a:buAutoNum type="romanLcParenR" startAt="3"/>
              <a:tabLst>
                <a:tab pos="2419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HOTO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VOLTAIC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CELL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(SOLAR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CELL)</a:t>
            </a:r>
            <a:endParaRPr sz="1200">
              <a:latin typeface="Times New Roman"/>
              <a:cs typeface="Times New Roman"/>
            </a:endParaRPr>
          </a:p>
          <a:p>
            <a:pPr lvl="1" marL="698500" indent="-229235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698500" algn="l"/>
                <a:tab pos="699135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voltaic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coating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certain</a:t>
            </a:r>
            <a:r>
              <a:rPr dirty="0" sz="1200" spc="-10">
                <a:latin typeface="Times New Roman"/>
                <a:cs typeface="Times New Roman"/>
              </a:rPr>
              <a:t> oxide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surface.</a:t>
            </a:r>
            <a:endParaRPr sz="1200">
              <a:latin typeface="Times New Roman"/>
              <a:cs typeface="Times New Roman"/>
            </a:endParaRPr>
          </a:p>
          <a:p>
            <a:pPr lvl="1" marL="698500" marR="396875" indent="-228600">
              <a:lnSpc>
                <a:spcPct val="110000"/>
              </a:lnSpc>
              <a:spcBef>
                <a:spcPts val="95"/>
              </a:spcBef>
              <a:buFont typeface="Symbol"/>
              <a:buChar char=""/>
              <a:tabLst>
                <a:tab pos="698500" algn="l"/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Light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strikes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coating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intensity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light.</a:t>
            </a:r>
            <a:endParaRPr sz="1200">
              <a:latin typeface="Times New Roman"/>
              <a:cs typeface="Times New Roman"/>
            </a:endParaRPr>
          </a:p>
          <a:p>
            <a:pPr lvl="1" marL="698500" indent="-229235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698500" algn="l"/>
                <a:tab pos="699135" algn="l"/>
                <a:tab pos="1744345" algn="l"/>
                <a:tab pos="2479040" algn="l"/>
                <a:tab pos="3043555" algn="l"/>
                <a:tab pos="4345305" algn="l"/>
                <a:tab pos="5348605" algn="l"/>
              </a:tabLst>
            </a:pPr>
            <a:r>
              <a:rPr dirty="0" sz="1200" spc="-5">
                <a:latin typeface="Times New Roman"/>
                <a:cs typeface="Times New Roman"/>
              </a:rPr>
              <a:t>G</a:t>
            </a:r>
            <a:r>
              <a:rPr dirty="0" sz="1200" spc="-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lly	</a:t>
            </a:r>
            <a:r>
              <a:rPr dirty="0" sz="1200" spc="-5">
                <a:latin typeface="Times New Roman"/>
                <a:cs typeface="Times New Roman"/>
              </a:rPr>
              <a:t>u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	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	p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25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 spc="-25">
                <a:latin typeface="Times New Roman"/>
                <a:cs typeface="Times New Roman"/>
              </a:rPr>
              <a:t>g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ph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c	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e	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33450" y="1935733"/>
            <a:ext cx="4523740" cy="5193030"/>
            <a:chOff x="933450" y="1935733"/>
            <a:chExt cx="4523740" cy="51930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450" y="1935733"/>
              <a:ext cx="3546348" cy="15054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50" y="5282183"/>
              <a:ext cx="4066032" cy="184645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6733" y="2911220"/>
            <a:ext cx="4222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2295" algn="l"/>
              </a:tabLst>
            </a:pPr>
            <a:r>
              <a:rPr dirty="0" sz="1200" b="1">
                <a:latin typeface="Times New Roman"/>
                <a:cs typeface="Times New Roman"/>
              </a:rPr>
              <a:t>2.3.7	</a:t>
            </a:r>
            <a:r>
              <a:rPr dirty="0" sz="1200" spc="-5" b="1">
                <a:latin typeface="Times New Roman"/>
                <a:cs typeface="Times New Roman"/>
              </a:rPr>
              <a:t>IONIZATION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261864"/>
            <a:ext cx="5979795" cy="368109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12700" marR="5080">
              <a:lnSpc>
                <a:spcPct val="113399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operating 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Ionization transducer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two electrodes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placed in </a:t>
            </a:r>
            <a:r>
              <a:rPr dirty="0" baseline="4629" sz="1800" spc="22">
                <a:latin typeface="Times New Roman"/>
                <a:cs typeface="Times New Roman"/>
              </a:rPr>
              <a:t>an 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ionized </a:t>
            </a:r>
            <a:r>
              <a:rPr dirty="0" baseline="4629" sz="1800">
                <a:latin typeface="Times New Roman"/>
                <a:cs typeface="Times New Roman"/>
              </a:rPr>
              <a:t>gas, they produce </a:t>
            </a:r>
            <a:r>
              <a:rPr dirty="0" baseline="4629" sz="1800" spc="-7">
                <a:latin typeface="Times New Roman"/>
                <a:cs typeface="Times New Roman"/>
              </a:rPr>
              <a:t>potential difference </a:t>
            </a:r>
            <a:r>
              <a:rPr dirty="0" baseline="4629" sz="1800">
                <a:latin typeface="Times New Roman"/>
                <a:cs typeface="Times New Roman"/>
              </a:rPr>
              <a:t>(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out). </a:t>
            </a:r>
            <a:r>
              <a:rPr dirty="0" baseline="4629" sz="1800" spc="-15">
                <a:latin typeface="Times New Roman"/>
                <a:cs typeface="Times New Roman"/>
              </a:rPr>
              <a:t>The magnitude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potential </a:t>
            </a:r>
            <a:r>
              <a:rPr dirty="0" sz="1200" spc="-5">
                <a:latin typeface="Times New Roman"/>
                <a:cs typeface="Times New Roman"/>
              </a:rPr>
              <a:t>difference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factors.</a:t>
            </a:r>
            <a:endParaRPr sz="1200">
              <a:latin typeface="Times New Roman"/>
              <a:cs typeface="Times New Roman"/>
            </a:endParaRPr>
          </a:p>
          <a:p>
            <a:pPr algn="just" marL="143510" indent="-131445">
              <a:lnSpc>
                <a:spcPct val="100000"/>
              </a:lnSpc>
              <a:spcBef>
                <a:spcPts val="170"/>
              </a:spcBef>
              <a:buAutoNum type="romanLcParenR"/>
              <a:tabLst>
                <a:tab pos="144145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Electrode</a:t>
            </a:r>
            <a:r>
              <a:rPr dirty="0" sz="1200" spc="-10">
                <a:latin typeface="Times New Roman"/>
                <a:cs typeface="Times New Roman"/>
              </a:rPr>
              <a:t> spacing,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ii)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balance.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enclosed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inside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glass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above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700" marR="17145">
              <a:lnSpc>
                <a:spcPct val="1101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external </a:t>
            </a:r>
            <a:r>
              <a:rPr dirty="0" sz="1200">
                <a:latin typeface="Times New Roman"/>
                <a:cs typeface="Times New Roman"/>
              </a:rPr>
              <a:t>electrodes are </a:t>
            </a:r>
            <a:r>
              <a:rPr dirty="0" sz="1200" spc="-5">
                <a:latin typeface="Times New Roman"/>
                <a:cs typeface="Times New Roman"/>
              </a:rPr>
              <a:t>connected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RF </a:t>
            </a:r>
            <a:r>
              <a:rPr dirty="0" sz="1200">
                <a:latin typeface="Times New Roman"/>
                <a:cs typeface="Times New Roman"/>
              </a:rPr>
              <a:t>generator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produces </a:t>
            </a:r>
            <a:r>
              <a:rPr dirty="0" sz="1200" spc="-5">
                <a:latin typeface="Times New Roman"/>
                <a:cs typeface="Times New Roman"/>
              </a:rPr>
              <a:t>an electric field. 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glass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electric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potential difference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developed across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internal </a:t>
            </a:r>
            <a:r>
              <a:rPr dirty="0" sz="1200">
                <a:latin typeface="Times New Roman"/>
                <a:cs typeface="Times New Roman"/>
              </a:rPr>
              <a:t>electrode. </a:t>
            </a:r>
            <a:r>
              <a:rPr dirty="0" sz="1200" spc="-5">
                <a:latin typeface="Times New Roman"/>
                <a:cs typeface="Times New Roman"/>
              </a:rPr>
              <a:t>Therefore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 spc="-10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glass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gets </a:t>
            </a:r>
            <a:r>
              <a:rPr dirty="0" sz="1200" spc="-10">
                <a:latin typeface="Times New Roman"/>
                <a:cs typeface="Times New Roman"/>
              </a:rPr>
              <a:t>ionized. The </a:t>
            </a:r>
            <a:r>
              <a:rPr dirty="0" sz="1200" spc="-5">
                <a:latin typeface="Times New Roman"/>
                <a:cs typeface="Times New Roman"/>
              </a:rPr>
              <a:t>potential difference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zero,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electrode </a:t>
            </a:r>
            <a:r>
              <a:rPr dirty="0" sz="1200" spc="-10">
                <a:latin typeface="Times New Roman"/>
                <a:cs typeface="Times New Roman"/>
              </a:rPr>
              <a:t>spacing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null </a:t>
            </a:r>
            <a:r>
              <a:rPr dirty="0" sz="1200" spc="-5">
                <a:latin typeface="Times New Roman"/>
                <a:cs typeface="Times New Roman"/>
              </a:rPr>
              <a:t>position.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potential difference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varied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glass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external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lvl="1" marL="299085" indent="-113664">
              <a:lnSpc>
                <a:spcPct val="100000"/>
              </a:lnSpc>
              <a:spcBef>
                <a:spcPts val="120"/>
              </a:spcBef>
              <a:buChar char="•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used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endParaRPr sz="1200">
              <a:latin typeface="Times New Roman"/>
              <a:cs typeface="Times New Roman"/>
            </a:endParaRPr>
          </a:p>
          <a:p>
            <a:pPr lvl="1" marL="299085" indent="-113664">
              <a:lnSpc>
                <a:spcPct val="100000"/>
              </a:lnSpc>
              <a:spcBef>
                <a:spcPts val="170"/>
              </a:spcBef>
              <a:buChar char="•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detection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70485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2.4.4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HALL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EFFECT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DISPLACEMENTTRANSDUCER:</a:t>
            </a:r>
            <a:endParaRPr sz="1200">
              <a:latin typeface="Times New Roman"/>
              <a:cs typeface="Times New Roman"/>
            </a:endParaRPr>
          </a:p>
          <a:p>
            <a:pPr marL="12700" marR="415925">
              <a:lnSpc>
                <a:spcPct val="108300"/>
              </a:lnSpc>
            </a:pPr>
            <a:r>
              <a:rPr dirty="0" sz="1200" spc="-5">
                <a:latin typeface="Times New Roman"/>
                <a:cs typeface="Times New Roman"/>
              </a:rPr>
              <a:t>Hall </a:t>
            </a:r>
            <a:r>
              <a:rPr dirty="0" sz="1200">
                <a:latin typeface="Times New Roman"/>
                <a:cs typeface="Times New Roman"/>
              </a:rPr>
              <a:t>Effect: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relates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generation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transverse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10">
                <a:latin typeface="Times New Roman"/>
                <a:cs typeface="Times New Roman"/>
              </a:rPr>
              <a:t>difference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conductor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perpendicular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direction.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90650" y="902208"/>
            <a:ext cx="3731260" cy="4170045"/>
            <a:chOff x="1390650" y="902208"/>
            <a:chExt cx="3731260" cy="41700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7850" y="902208"/>
              <a:ext cx="2730754" cy="14561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50" y="3145790"/>
              <a:ext cx="3731260" cy="192595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902208"/>
              <a:ext cx="3232150" cy="15717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3804" y="5038090"/>
              <a:ext cx="2906775" cy="132270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51204" y="2673477"/>
            <a:ext cx="6069965" cy="2269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 marR="5969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fig. </a:t>
            </a:r>
            <a:r>
              <a:rPr dirty="0" sz="1200">
                <a:latin typeface="Times New Roman"/>
                <a:cs typeface="Times New Roman"/>
              </a:rPr>
              <a:t>shows the </a:t>
            </a:r>
            <a:r>
              <a:rPr dirty="0" sz="1200" spc="-10">
                <a:latin typeface="Times New Roman"/>
                <a:cs typeface="Times New Roman"/>
              </a:rPr>
              <a:t>schematic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circuit </a:t>
            </a:r>
            <a:r>
              <a:rPr dirty="0" sz="1200">
                <a:latin typeface="Times New Roman"/>
                <a:cs typeface="Times New Roman"/>
              </a:rPr>
              <a:t>which produces </a:t>
            </a:r>
            <a:r>
              <a:rPr dirty="0" sz="1200" spc="-10">
                <a:latin typeface="Times New Roman"/>
                <a:cs typeface="Times New Roman"/>
              </a:rPr>
              <a:t>Hall </a:t>
            </a:r>
            <a:r>
              <a:rPr dirty="0" sz="1200">
                <a:latin typeface="Times New Roman"/>
                <a:cs typeface="Times New Roman"/>
              </a:rPr>
              <a:t>effect. </a:t>
            </a:r>
            <a:r>
              <a:rPr dirty="0" sz="1200" spc="-5">
                <a:latin typeface="Times New Roman"/>
                <a:cs typeface="Times New Roman"/>
              </a:rPr>
              <a:t>Here </a:t>
            </a:r>
            <a:r>
              <a:rPr dirty="0" sz="1200" spc="-10">
                <a:latin typeface="Times New Roman"/>
                <a:cs typeface="Times New Roman"/>
              </a:rPr>
              <a:t>Hall strip </a:t>
            </a:r>
            <a:r>
              <a:rPr dirty="0" sz="1200" spc="-5">
                <a:latin typeface="Times New Roman"/>
                <a:cs typeface="Times New Roman"/>
              </a:rPr>
              <a:t>carries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‘I’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x-direction</a:t>
            </a:r>
            <a:r>
              <a:rPr dirty="0" sz="1200" spc="-10">
                <a:latin typeface="Times New Roman"/>
                <a:cs typeface="Times New Roman"/>
              </a:rPr>
              <a:t> 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subjected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Z-direction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11100"/>
              </a:lnSpc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thickness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strip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very small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compared to </a:t>
            </a:r>
            <a:r>
              <a:rPr dirty="0" sz="1200" spc="-10">
                <a:latin typeface="Times New Roman"/>
                <a:cs typeface="Times New Roman"/>
              </a:rPr>
              <a:t>its length and </a:t>
            </a:r>
            <a:r>
              <a:rPr dirty="0" sz="1200" spc="-5">
                <a:latin typeface="Times New Roman"/>
                <a:cs typeface="Times New Roman"/>
              </a:rPr>
              <a:t>width,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setup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transverse direction orY-direction. </a:t>
            </a:r>
            <a:r>
              <a:rPr dirty="0" sz="1100">
                <a:latin typeface="Times New Roman"/>
                <a:cs typeface="Times New Roman"/>
              </a:rPr>
              <a:t>The voltage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directly proportional </a:t>
            </a:r>
            <a:r>
              <a:rPr dirty="0" sz="1100">
                <a:latin typeface="Times New Roman"/>
                <a:cs typeface="Times New Roman"/>
              </a:rPr>
              <a:t>to the </a:t>
            </a:r>
            <a:r>
              <a:rPr dirty="0" sz="1100" spc="-5">
                <a:latin typeface="Times New Roman"/>
                <a:cs typeface="Times New Roman"/>
              </a:rPr>
              <a:t>current I, field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strength </a:t>
            </a:r>
            <a:r>
              <a:rPr dirty="0" sz="1100">
                <a:latin typeface="Times New Roman"/>
                <a:cs typeface="Times New Roman"/>
              </a:rPr>
              <a:t>B</a:t>
            </a:r>
            <a:r>
              <a:rPr dirty="0" sz="1100" spc="-5">
                <a:latin typeface="Times New Roman"/>
                <a:cs typeface="Times New Roman"/>
              </a:rPr>
              <a:t> and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inversely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proportional</a:t>
            </a:r>
            <a:r>
              <a:rPr dirty="0" sz="1100">
                <a:latin typeface="Times New Roman"/>
                <a:cs typeface="Times New Roman"/>
              </a:rPr>
              <a:t> to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thickness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‘t’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of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the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strip.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That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is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1551305">
              <a:lnSpc>
                <a:spcPct val="100000"/>
              </a:lnSpc>
              <a:spcBef>
                <a:spcPts val="5"/>
              </a:spcBef>
              <a:tabLst>
                <a:tab pos="3725545" algn="l"/>
              </a:tabLst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K.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B.I/t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=&gt;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K=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Et/(BI)	,</a:t>
            </a:r>
            <a:endParaRPr sz="1200">
              <a:latin typeface="Times New Roman"/>
              <a:cs typeface="Times New Roman"/>
            </a:endParaRPr>
          </a:p>
          <a:p>
            <a:pPr marL="1435100">
              <a:lnSpc>
                <a:spcPct val="100000"/>
              </a:lnSpc>
              <a:spcBef>
                <a:spcPts val="240"/>
              </a:spcBef>
            </a:pP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22">
                <a:latin typeface="Times New Roman"/>
                <a:cs typeface="Times New Roman"/>
              </a:rPr>
              <a:t>unit </a:t>
            </a:r>
            <a:r>
              <a:rPr dirty="0" baseline="4629" sz="1800">
                <a:latin typeface="Times New Roman"/>
                <a:cs typeface="Times New Roman"/>
              </a:rPr>
              <a:t>o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V.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m</a:t>
            </a:r>
            <a:r>
              <a:rPr dirty="0" baseline="38194" sz="1200" spc="-44">
                <a:latin typeface="Times New Roman"/>
                <a:cs typeface="Times New Roman"/>
              </a:rPr>
              <a:t>3</a:t>
            </a:r>
            <a:r>
              <a:rPr dirty="0" baseline="38194" sz="1200" spc="17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(W</a:t>
            </a:r>
            <a:r>
              <a:rPr dirty="0" sz="1200" spc="-10">
                <a:latin typeface="Times New Roman"/>
                <a:cs typeface="Times New Roman"/>
              </a:rPr>
              <a:t>b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 spc="-52">
                <a:latin typeface="Times New Roman"/>
                <a:cs typeface="Times New Roman"/>
              </a:rPr>
              <a:t>A)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9398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HALL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EFFECT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865428" y="6505321"/>
            <a:ext cx="6008370" cy="26574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8895" marR="5080">
              <a:lnSpc>
                <a:spcPct val="1103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fig </a:t>
            </a:r>
            <a:r>
              <a:rPr dirty="0" sz="1200">
                <a:latin typeface="Times New Roman"/>
                <a:cs typeface="Times New Roman"/>
              </a:rPr>
              <a:t>shows the </a:t>
            </a:r>
            <a:r>
              <a:rPr dirty="0" sz="1200" spc="-10">
                <a:latin typeface="Times New Roman"/>
                <a:cs typeface="Times New Roman"/>
              </a:rPr>
              <a:t>arrangement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Hall effect transducer as used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Linear </a:t>
            </a:r>
            <a:r>
              <a:rPr dirty="0" sz="1200" spc="-5">
                <a:latin typeface="Times New Roman"/>
                <a:cs typeface="Times New Roman"/>
              </a:rPr>
              <a:t> displacement.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proximity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pickup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ferrous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target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-5">
                <a:latin typeface="Times New Roman"/>
                <a:cs typeface="Times New Roman"/>
              </a:rPr>
              <a:t> approach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reluctance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internal </a:t>
            </a:r>
            <a:r>
              <a:rPr dirty="0" sz="1200" spc="-10">
                <a:latin typeface="Times New Roman"/>
                <a:cs typeface="Times New Roman"/>
              </a:rPr>
              <a:t>magnet </a:t>
            </a:r>
            <a:r>
              <a:rPr dirty="0" sz="1200" spc="-5">
                <a:latin typeface="Times New Roman"/>
                <a:cs typeface="Times New Roman"/>
              </a:rPr>
              <a:t>circuit.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Hall </a:t>
            </a:r>
            <a:r>
              <a:rPr dirty="0" sz="1200" spc="-10">
                <a:latin typeface="Times New Roman"/>
                <a:cs typeface="Times New Roman"/>
              </a:rPr>
              <a:t>Effect element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located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gap adjacent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permanent magnet. When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plate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iron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other ferrow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-5">
                <a:latin typeface="Times New Roman"/>
                <a:cs typeface="Times New Roman"/>
              </a:rPr>
              <a:t>material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moved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respect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structure, thee </a:t>
            </a:r>
            <a:r>
              <a:rPr dirty="0" sz="1200" spc="-15">
                <a:latin typeface="Times New Roman"/>
                <a:cs typeface="Times New Roman"/>
              </a:rPr>
              <a:t>magnet field 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gap changes </a:t>
            </a:r>
            <a:r>
              <a:rPr dirty="0" sz="1200" spc="10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permanent </a:t>
            </a:r>
            <a:r>
              <a:rPr dirty="0" sz="1200" spc="-10">
                <a:latin typeface="Times New Roman"/>
                <a:cs typeface="Times New Roman"/>
              </a:rPr>
              <a:t>magnet. That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produces the </a:t>
            </a:r>
            <a:r>
              <a:rPr dirty="0" sz="1200" spc="-5">
                <a:latin typeface="Times New Roman"/>
                <a:cs typeface="Times New Roman"/>
              </a:rPr>
              <a:t>output voltage which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ferrow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>
                <a:latin typeface="Times New Roman"/>
                <a:cs typeface="Times New Roman"/>
              </a:rPr>
              <a:t>plate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respect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structure.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successfully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employed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 displacement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small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0.025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USES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HALL </a:t>
            </a:r>
            <a:r>
              <a:rPr dirty="0" sz="1200" spc="-10" b="1">
                <a:latin typeface="Times New Roman"/>
                <a:cs typeface="Times New Roman"/>
              </a:rPr>
              <a:t>EFFECT</a:t>
            </a:r>
            <a:r>
              <a:rPr dirty="0" sz="1200" spc="-5" b="1">
                <a:latin typeface="Times New Roman"/>
                <a:cs typeface="Times New Roman"/>
              </a:rPr>
              <a:t> TRANSDUCERS:</a:t>
            </a:r>
            <a:endParaRPr sz="1200">
              <a:latin typeface="Times New Roman"/>
              <a:cs typeface="Times New Roman"/>
            </a:endParaRPr>
          </a:p>
          <a:p>
            <a:pPr marL="259079" indent="-94615">
              <a:lnSpc>
                <a:spcPct val="100000"/>
              </a:lnSpc>
              <a:spcBef>
                <a:spcPts val="120"/>
              </a:spcBef>
              <a:buChar char="•"/>
              <a:tabLst>
                <a:tab pos="259715" algn="l"/>
              </a:tabLst>
            </a:pP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ea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mi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du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pe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r </a:t>
            </a:r>
            <a:r>
              <a:rPr dirty="0" sz="1200" spc="-25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-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259079" indent="-94615">
              <a:lnSpc>
                <a:spcPct val="100000"/>
              </a:lnSpc>
              <a:spcBef>
                <a:spcPts val="150"/>
              </a:spcBef>
              <a:buChar char="•"/>
              <a:tabLst>
                <a:tab pos="259715" algn="l"/>
              </a:tabLst>
            </a:pPr>
            <a:r>
              <a:rPr dirty="0" sz="1200" spc="5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either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strength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650" y="4639945"/>
            <a:ext cx="4773676" cy="16275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2004" y="871473"/>
            <a:ext cx="6042025" cy="3577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885" indent="-95250">
              <a:lnSpc>
                <a:spcPct val="100000"/>
              </a:lnSpc>
              <a:spcBef>
                <a:spcPts val="100"/>
              </a:spcBef>
              <a:buChar char="•"/>
              <a:tabLst>
                <a:tab pos="223520" algn="l"/>
              </a:tabLst>
            </a:pPr>
            <a:r>
              <a:rPr dirty="0" sz="1200" spc="5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measure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lvl="2" marL="12700" marR="5080">
              <a:lnSpc>
                <a:spcPct val="108400"/>
              </a:lnSpc>
              <a:buAutoNum type="arabicParenR" startAt="6"/>
              <a:tabLst>
                <a:tab pos="40957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LIGHT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DEPENDENT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RESISTOR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(LDR) FOR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Operating</a:t>
            </a:r>
            <a:r>
              <a:rPr dirty="0" sz="1200" spc="1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principle</a:t>
            </a:r>
            <a:r>
              <a:rPr dirty="0" sz="1200" spc="185" b="1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LDR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corresponding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light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energy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falling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LDR</a:t>
            </a:r>
            <a:r>
              <a:rPr dirty="0" sz="1200">
                <a:latin typeface="Times New Roman"/>
                <a:cs typeface="Times New Roman"/>
              </a:rPr>
              <a:t> depends </a:t>
            </a:r>
            <a:r>
              <a:rPr dirty="0" sz="1200" spc="5">
                <a:latin typeface="Times New Roman"/>
                <a:cs typeface="Times New Roman"/>
              </a:rPr>
              <a:t>upon</a:t>
            </a:r>
            <a:endParaRPr sz="1200">
              <a:latin typeface="Times New Roman"/>
              <a:cs typeface="Times New Roman"/>
            </a:endParaRPr>
          </a:p>
          <a:p>
            <a:pPr lvl="3" marL="299085" indent="-113664">
              <a:lnSpc>
                <a:spcPct val="100000"/>
              </a:lnSpc>
              <a:spcBef>
                <a:spcPts val="145"/>
              </a:spcBef>
              <a:buChar char="•"/>
              <a:tabLst>
                <a:tab pos="2997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light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surface.</a:t>
            </a:r>
            <a:endParaRPr sz="1200">
              <a:latin typeface="Times New Roman"/>
              <a:cs typeface="Times New Roman"/>
            </a:endParaRPr>
          </a:p>
          <a:p>
            <a:pPr lvl="3" marL="299085" indent="-113664">
              <a:lnSpc>
                <a:spcPct val="100000"/>
              </a:lnSpc>
              <a:spcBef>
                <a:spcPts val="140"/>
              </a:spcBef>
              <a:buChar char="•"/>
              <a:tabLst>
                <a:tab pos="299720" algn="l"/>
              </a:tabLst>
            </a:pP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making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LDR:</a:t>
            </a:r>
            <a:endParaRPr sz="1200">
              <a:latin typeface="Times New Roman"/>
              <a:cs typeface="Times New Roman"/>
            </a:endParaRPr>
          </a:p>
          <a:p>
            <a:pPr lvl="3" marL="299085" indent="-113664">
              <a:lnSpc>
                <a:spcPct val="100000"/>
              </a:lnSpc>
              <a:spcBef>
                <a:spcPts val="145"/>
              </a:spcBef>
              <a:buChar char="•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Cadmium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sulfide</a:t>
            </a:r>
            <a:endParaRPr sz="1200">
              <a:latin typeface="Times New Roman"/>
              <a:cs typeface="Times New Roman"/>
            </a:endParaRPr>
          </a:p>
          <a:p>
            <a:pPr lvl="3" marL="299085" indent="-113664">
              <a:lnSpc>
                <a:spcPct val="100000"/>
              </a:lnSpc>
              <a:spcBef>
                <a:spcPts val="170"/>
              </a:spcBef>
              <a:buSzPct val="91666"/>
              <a:buChar char="•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Cadmium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solenoid</a:t>
            </a:r>
            <a:endParaRPr sz="1200">
              <a:latin typeface="Times New Roman"/>
              <a:cs typeface="Times New Roman"/>
            </a:endParaRPr>
          </a:p>
          <a:p>
            <a:pPr algn="just" marL="70485" marR="73660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LIGHT DEPENDENT </a:t>
            </a:r>
            <a:r>
              <a:rPr dirty="0" sz="1200" spc="-10" b="1">
                <a:latin typeface="Times New Roman"/>
                <a:cs typeface="Times New Roman"/>
              </a:rPr>
              <a:t>RESITOR </a:t>
            </a:r>
            <a:r>
              <a:rPr dirty="0" sz="1200" spc="-5" b="1">
                <a:latin typeface="Times New Roman"/>
                <a:cs typeface="Times New Roman"/>
              </a:rPr>
              <a:t>(LDR):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-10">
                <a:latin typeface="Times New Roman"/>
                <a:cs typeface="Times New Roman"/>
              </a:rPr>
              <a:t>LDR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10">
                <a:latin typeface="Times New Roman"/>
                <a:cs typeface="Times New Roman"/>
              </a:rPr>
              <a:t>energy, </a:t>
            </a:r>
            <a:r>
              <a:rPr dirty="0" sz="1200">
                <a:latin typeface="Times New Roman"/>
                <a:cs typeface="Times New Roman"/>
              </a:rPr>
              <a:t>electron-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hole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pair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combination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valence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electrons.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endParaRPr sz="1200">
              <a:latin typeface="Times New Roman"/>
              <a:cs typeface="Times New Roman"/>
            </a:endParaRPr>
          </a:p>
          <a:p>
            <a:pPr algn="just" marL="70485">
              <a:lnSpc>
                <a:spcPct val="100000"/>
              </a:lnSpc>
              <a:spcBef>
                <a:spcPts val="145"/>
              </a:spcBef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carriers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device.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If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more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amount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of </a:t>
            </a:r>
            <a:r>
              <a:rPr dirty="0" sz="1100" spc="-5">
                <a:latin typeface="Times New Roman"/>
                <a:cs typeface="Times New Roman"/>
              </a:rPr>
              <a:t>light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made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to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fall</a:t>
            </a:r>
            <a:endParaRPr sz="1100">
              <a:latin typeface="Times New Roman"/>
              <a:cs typeface="Times New Roman"/>
            </a:endParaRPr>
          </a:p>
          <a:p>
            <a:pPr algn="just" marL="70485" marR="72390">
              <a:lnSpc>
                <a:spcPct val="110400"/>
              </a:lnSpc>
              <a:spcBef>
                <a:spcPts val="35"/>
              </a:spcBef>
            </a:pPr>
            <a:r>
              <a:rPr dirty="0" sz="1100">
                <a:latin typeface="Times New Roman"/>
                <a:cs typeface="Times New Roman"/>
              </a:rPr>
              <a:t>on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surface,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more</a:t>
            </a:r>
            <a:r>
              <a:rPr dirty="0" sz="1100">
                <a:latin typeface="Times New Roman"/>
                <a:cs typeface="Times New Roman"/>
              </a:rPr>
              <a:t> charge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carriers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will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generated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which</a:t>
            </a:r>
            <a:r>
              <a:rPr dirty="0" sz="1100">
                <a:latin typeface="Times New Roman"/>
                <a:cs typeface="Times New Roman"/>
              </a:rPr>
              <a:t> intern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increases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conduction</a:t>
            </a:r>
            <a:r>
              <a:rPr dirty="0" sz="1100" spc="265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and 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decreases </a:t>
            </a:r>
            <a:r>
              <a:rPr dirty="0" sz="1100">
                <a:latin typeface="Times New Roman"/>
                <a:cs typeface="Times New Roman"/>
              </a:rPr>
              <a:t>the </a:t>
            </a:r>
            <a:r>
              <a:rPr dirty="0" sz="1100" spc="-5">
                <a:latin typeface="Times New Roman"/>
                <a:cs typeface="Times New Roman"/>
              </a:rPr>
              <a:t>resistance. Similarly </a:t>
            </a:r>
            <a:r>
              <a:rPr dirty="0" sz="1100" spc="-10">
                <a:latin typeface="Times New Roman"/>
                <a:cs typeface="Times New Roman"/>
              </a:rPr>
              <a:t>less </a:t>
            </a:r>
            <a:r>
              <a:rPr dirty="0" sz="1100" spc="-5">
                <a:latin typeface="Times New Roman"/>
                <a:cs typeface="Times New Roman"/>
              </a:rPr>
              <a:t>amount </a:t>
            </a:r>
            <a:r>
              <a:rPr dirty="0" sz="1100" spc="-15">
                <a:latin typeface="Times New Roman"/>
                <a:cs typeface="Times New Roman"/>
              </a:rPr>
              <a:t>of </a:t>
            </a:r>
            <a:r>
              <a:rPr dirty="0" sz="1100">
                <a:latin typeface="Times New Roman"/>
                <a:cs typeface="Times New Roman"/>
              </a:rPr>
              <a:t>light </a:t>
            </a:r>
            <a:r>
              <a:rPr dirty="0" sz="1100" spc="-15">
                <a:latin typeface="Times New Roman"/>
                <a:cs typeface="Times New Roman"/>
              </a:rPr>
              <a:t>on </a:t>
            </a:r>
            <a:r>
              <a:rPr dirty="0" sz="1100">
                <a:latin typeface="Times New Roman"/>
                <a:cs typeface="Times New Roman"/>
              </a:rPr>
              <a:t>the surface </a:t>
            </a:r>
            <a:r>
              <a:rPr dirty="0" sz="1100" spc="-5">
                <a:latin typeface="Times New Roman"/>
                <a:cs typeface="Times New Roman"/>
              </a:rPr>
              <a:t>causes </a:t>
            </a:r>
            <a:r>
              <a:rPr dirty="0" sz="1100" spc="-10">
                <a:latin typeface="Times New Roman"/>
                <a:cs typeface="Times New Roman"/>
              </a:rPr>
              <a:t>less </a:t>
            </a:r>
            <a:r>
              <a:rPr dirty="0" sz="1100" spc="-5">
                <a:latin typeface="Times New Roman"/>
                <a:cs typeface="Times New Roman"/>
              </a:rPr>
              <a:t>current </a:t>
            </a:r>
            <a:r>
              <a:rPr dirty="0" sz="1100">
                <a:latin typeface="Times New Roman"/>
                <a:cs typeface="Times New Roman"/>
              </a:rPr>
              <a:t>to </a:t>
            </a:r>
            <a:r>
              <a:rPr dirty="0" sz="1100" spc="-5">
                <a:latin typeface="Times New Roman"/>
                <a:cs typeface="Times New Roman"/>
              </a:rPr>
              <a:t>flow </a:t>
            </a:r>
            <a:r>
              <a:rPr dirty="0" sz="1100">
                <a:latin typeface="Times New Roman"/>
                <a:cs typeface="Times New Roman"/>
              </a:rPr>
              <a:t>in </a:t>
            </a:r>
            <a:r>
              <a:rPr dirty="0" sz="1100" spc="5">
                <a:latin typeface="Times New Roman"/>
                <a:cs typeface="Times New Roman"/>
              </a:rPr>
              <a:t>the 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device </a:t>
            </a:r>
            <a:r>
              <a:rPr dirty="0" sz="1100" spc="5">
                <a:latin typeface="Times New Roman"/>
                <a:cs typeface="Times New Roman"/>
              </a:rPr>
              <a:t>and </a:t>
            </a:r>
            <a:r>
              <a:rPr dirty="0" sz="1100">
                <a:latin typeface="Times New Roman"/>
                <a:cs typeface="Times New Roman"/>
              </a:rPr>
              <a:t>hence the resistance </a:t>
            </a:r>
            <a:r>
              <a:rPr dirty="0" sz="1100" spc="-10">
                <a:latin typeface="Times New Roman"/>
                <a:cs typeface="Times New Roman"/>
              </a:rPr>
              <a:t>will </a:t>
            </a:r>
            <a:r>
              <a:rPr dirty="0" sz="1100" spc="10">
                <a:latin typeface="Times New Roman"/>
                <a:cs typeface="Times New Roman"/>
              </a:rPr>
              <a:t>be </a:t>
            </a:r>
            <a:r>
              <a:rPr dirty="0" sz="1100" spc="-5">
                <a:latin typeface="Times New Roman"/>
                <a:cs typeface="Times New Roman"/>
              </a:rPr>
              <a:t>high, </a:t>
            </a:r>
            <a:r>
              <a:rPr dirty="0" sz="1100">
                <a:latin typeface="Times New Roman"/>
                <a:cs typeface="Times New Roman"/>
              </a:rPr>
              <a:t>ie the </a:t>
            </a:r>
            <a:r>
              <a:rPr dirty="0" sz="1100" spc="-5">
                <a:latin typeface="Times New Roman"/>
                <a:cs typeface="Times New Roman"/>
              </a:rPr>
              <a:t>resistance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inversely proportional </a:t>
            </a:r>
            <a:r>
              <a:rPr dirty="0" sz="1100">
                <a:latin typeface="Times New Roman"/>
                <a:cs typeface="Times New Roman"/>
              </a:rPr>
              <a:t>to the </a:t>
            </a:r>
            <a:r>
              <a:rPr dirty="0" sz="1100" spc="-5">
                <a:latin typeface="Times New Roman"/>
                <a:cs typeface="Times New Roman"/>
              </a:rPr>
              <a:t>light </a:t>
            </a:r>
            <a:r>
              <a:rPr dirty="0" sz="1100">
                <a:latin typeface="Times New Roman"/>
                <a:cs typeface="Times New Roman"/>
              </a:rPr>
              <a:t>on </a:t>
            </a:r>
            <a:r>
              <a:rPr dirty="0" sz="1100" spc="5">
                <a:latin typeface="Times New Roman"/>
                <a:cs typeface="Times New Roman"/>
              </a:rPr>
              <a:t>the 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surface.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5875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MEASUREMENT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DISPLACEMENT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LDR: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902004" y="6463029"/>
            <a:ext cx="5974080" cy="2443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02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LDR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square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sectioned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circular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sectioned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accommodates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LDR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its sealed </a:t>
            </a:r>
            <a:r>
              <a:rPr dirty="0" sz="1200" spc="-5">
                <a:latin typeface="Times New Roman"/>
                <a:cs typeface="Times New Roman"/>
              </a:rPr>
              <a:t>end. </a:t>
            </a:r>
            <a:r>
              <a:rPr dirty="0" sz="1200" spc="-20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open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case, </a:t>
            </a:r>
            <a:r>
              <a:rPr dirty="0" sz="1200">
                <a:latin typeface="Times New Roman"/>
                <a:cs typeface="Times New Roman"/>
              </a:rPr>
              <a:t>a rod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fitted which can slide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case.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 (say </a:t>
            </a:r>
            <a:r>
              <a:rPr dirty="0" sz="1200" spc="-5">
                <a:latin typeface="Times New Roman"/>
                <a:cs typeface="Times New Roman"/>
              </a:rPr>
              <a:t>LED)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inner </a:t>
            </a:r>
            <a:r>
              <a:rPr dirty="0" sz="1200" spc="-5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rod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object </a:t>
            </a:r>
            <a:r>
              <a:rPr dirty="0" sz="1200" spc="-10">
                <a:latin typeface="Times New Roman"/>
                <a:cs typeface="Times New Roman"/>
              </a:rPr>
              <a:t>whose displacement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connected to the outer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rod.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displacement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object </a:t>
            </a:r>
            <a:r>
              <a:rPr dirty="0" sz="1200" spc="-10">
                <a:latin typeface="Times New Roman"/>
                <a:cs typeface="Times New Roman"/>
              </a:rPr>
              <a:t>causes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rod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slide </a:t>
            </a:r>
            <a:r>
              <a:rPr dirty="0" sz="1200" spc="-5">
                <a:latin typeface="Times New Roman"/>
                <a:cs typeface="Times New Roman"/>
              </a:rPr>
              <a:t>either </a:t>
            </a:r>
            <a:r>
              <a:rPr dirty="0" sz="1200" spc="-10">
                <a:latin typeface="Times New Roman"/>
                <a:cs typeface="Times New Roman"/>
              </a:rPr>
              <a:t>front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back 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case, </a:t>
            </a:r>
            <a:r>
              <a:rPr dirty="0" sz="1200" spc="-25">
                <a:latin typeface="Times New Roman"/>
                <a:cs typeface="Times New Roman"/>
              </a:rPr>
              <a:t>ie </a:t>
            </a:r>
            <a:r>
              <a:rPr dirty="0" sz="1200" spc="-10">
                <a:latin typeface="Times New Roman"/>
                <a:cs typeface="Times New Roman"/>
              </a:rPr>
              <a:t>either </a:t>
            </a:r>
            <a:r>
              <a:rPr dirty="0" sz="1200">
                <a:latin typeface="Times New Roman"/>
                <a:cs typeface="Times New Roman"/>
              </a:rPr>
              <a:t>towards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away </a:t>
            </a:r>
            <a:r>
              <a:rPr dirty="0" sz="1200" spc="-5">
                <a:latin typeface="Times New Roman"/>
                <a:cs typeface="Times New Roman"/>
              </a:rPr>
              <a:t>from LDR. </a:t>
            </a:r>
            <a:r>
              <a:rPr dirty="0" sz="1200" spc="-10">
                <a:latin typeface="Times New Roman"/>
                <a:cs typeface="Times New Roman"/>
              </a:rPr>
              <a:t>The inward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rod </a:t>
            </a:r>
            <a:r>
              <a:rPr dirty="0" sz="1200" spc="-5">
                <a:latin typeface="Times New Roman"/>
                <a:cs typeface="Times New Roman"/>
              </a:rPr>
              <a:t>decreases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distance </a:t>
            </a:r>
            <a:r>
              <a:rPr dirty="0" sz="1200">
                <a:latin typeface="Times New Roman"/>
                <a:cs typeface="Times New Roman"/>
              </a:rPr>
              <a:t>between the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-5">
                <a:latin typeface="Times New Roman"/>
                <a:cs typeface="Times New Roman"/>
              </a:rPr>
              <a:t>(LED) </a:t>
            </a:r>
            <a:r>
              <a:rPr dirty="0" sz="1200" spc="-10">
                <a:latin typeface="Times New Roman"/>
                <a:cs typeface="Times New Roman"/>
              </a:rPr>
              <a:t>and LDR.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result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 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falls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surface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LDR.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Thus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incident </a:t>
            </a:r>
            <a:r>
              <a:rPr dirty="0" sz="1200" spc="-5">
                <a:latin typeface="Times New Roman"/>
                <a:cs typeface="Times New Roman"/>
              </a:rPr>
              <a:t> light decreases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LDR </a:t>
            </a:r>
            <a:r>
              <a:rPr dirty="0" sz="1200" spc="-5">
                <a:latin typeface="Times New Roman"/>
                <a:cs typeface="Times New Roman"/>
              </a:rPr>
              <a:t>and consequently increases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LDR. </a:t>
            </a:r>
            <a:r>
              <a:rPr dirty="0" sz="1200" spc="-5">
                <a:latin typeface="Times New Roman"/>
                <a:cs typeface="Times New Roman"/>
              </a:rPr>
              <a:t>Whereas, </a:t>
            </a:r>
            <a:r>
              <a:rPr dirty="0" sz="1200">
                <a:latin typeface="Times New Roman"/>
                <a:cs typeface="Times New Roman"/>
              </a:rPr>
              <a:t>the outward </a:t>
            </a:r>
            <a:r>
              <a:rPr dirty="0" sz="1200" spc="-10">
                <a:latin typeface="Times New Roman"/>
                <a:cs typeface="Times New Roman"/>
              </a:rPr>
              <a:t>movement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rod </a:t>
            </a:r>
            <a:r>
              <a:rPr dirty="0" sz="1200" spc="-5">
                <a:latin typeface="Times New Roman"/>
                <a:cs typeface="Times New Roman"/>
              </a:rPr>
              <a:t>increases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distance </a:t>
            </a:r>
            <a:r>
              <a:rPr dirty="0" sz="1200">
                <a:latin typeface="Times New Roman"/>
                <a:cs typeface="Times New Roman"/>
              </a:rPr>
              <a:t>between </a:t>
            </a:r>
            <a:r>
              <a:rPr dirty="0" sz="1200" spc="-5">
                <a:latin typeface="Times New Roman"/>
                <a:cs typeface="Times New Roman"/>
              </a:rPr>
              <a:t>LED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LDR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hence decreases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light </a:t>
            </a:r>
            <a:r>
              <a:rPr dirty="0" sz="1200" spc="-10">
                <a:latin typeface="Times New Roman"/>
                <a:cs typeface="Times New Roman"/>
              </a:rPr>
              <a:t>incident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10">
                <a:latin typeface="Times New Roman"/>
                <a:cs typeface="Times New Roman"/>
              </a:rPr>
              <a:t>LDR.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result,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LDR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increases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turn </a:t>
            </a:r>
            <a:r>
              <a:rPr dirty="0" sz="1200" spc="-5">
                <a:latin typeface="Times New Roman"/>
                <a:cs typeface="Times New Roman"/>
              </a:rPr>
              <a:t>decreases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0">
                <a:latin typeface="Times New Roman"/>
                <a:cs typeface="Times New Roman"/>
              </a:rPr>
              <a:t>flow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10">
                <a:latin typeface="Times New Roman"/>
                <a:cs typeface="Times New Roman"/>
              </a:rPr>
              <a:t>LDR. </a:t>
            </a:r>
            <a:r>
              <a:rPr dirty="0" sz="1200" spc="-5">
                <a:latin typeface="Times New Roman"/>
                <a:cs typeface="Times New Roman"/>
              </a:rPr>
              <a:t>Thus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LDR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multi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65377"/>
            <a:ext cx="5977255" cy="75565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lvl="1" marL="241300" indent="-228600">
              <a:lnSpc>
                <a:spcPct val="100000"/>
              </a:lnSpc>
              <a:spcBef>
                <a:spcPts val="195"/>
              </a:spcBef>
              <a:buFont typeface="Times New Roman"/>
              <a:buAutoNum type="arabicPeriod" startAt="5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EASUREMENT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intensity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molecular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activity.</a:t>
            </a:r>
            <a:endParaRPr sz="1200">
              <a:latin typeface="Times New Roman"/>
              <a:cs typeface="Times New Roman"/>
            </a:endParaRPr>
          </a:p>
          <a:p>
            <a:pPr marL="299085" marR="11430">
              <a:lnSpc>
                <a:spcPts val="159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Definition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Temperature: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body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virtue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heat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transferred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bodies”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35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85"/>
              </a:spcBef>
            </a:pPr>
            <a:r>
              <a:rPr dirty="0" sz="1200" spc="-5">
                <a:latin typeface="Times New Roman"/>
                <a:cs typeface="Times New Roman"/>
              </a:rPr>
              <a:t>carnot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engine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>
                <a:latin typeface="Times New Roman"/>
                <a:cs typeface="Times New Roman"/>
              </a:rPr>
              <a:t> 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source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cold </a:t>
            </a:r>
            <a:r>
              <a:rPr dirty="0" sz="1200" spc="-5">
                <a:latin typeface="Times New Roman"/>
                <a:cs typeface="Times New Roman"/>
              </a:rPr>
              <a:t>receiver.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26225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TEMPERATURE:</a:t>
            </a:r>
            <a:endParaRPr sz="1200">
              <a:latin typeface="Times New Roman"/>
              <a:cs typeface="Times New Roman"/>
            </a:endParaRPr>
          </a:p>
          <a:p>
            <a:pPr marL="26225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10">
                <a:latin typeface="Times New Roman"/>
                <a:cs typeface="Times New Roman"/>
              </a:rPr>
              <a:t> as</a:t>
            </a:r>
            <a:endParaRPr sz="1200">
              <a:latin typeface="Times New Roman"/>
              <a:cs typeface="Times New Roman"/>
            </a:endParaRPr>
          </a:p>
          <a:p>
            <a:pPr lvl="2" marL="415290" indent="-174625">
              <a:lnSpc>
                <a:spcPct val="100000"/>
              </a:lnSpc>
              <a:spcBef>
                <a:spcPts val="145"/>
              </a:spcBef>
              <a:buChar char="•"/>
              <a:tabLst>
                <a:tab pos="415925" algn="l"/>
              </a:tabLst>
            </a:pPr>
            <a:r>
              <a:rPr dirty="0" sz="1200" spc="-5">
                <a:latin typeface="Times New Roman"/>
                <a:cs typeface="Times New Roman"/>
              </a:rPr>
              <a:t>Degree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hotness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coldness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environment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definite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 lvl="2" marL="415290" indent="-174625">
              <a:lnSpc>
                <a:spcPct val="100000"/>
              </a:lnSpc>
              <a:spcBef>
                <a:spcPts val="170"/>
              </a:spcBef>
              <a:buChar char="•"/>
              <a:tabLst>
                <a:tab pos="415925" algn="l"/>
              </a:tabLst>
            </a:pPr>
            <a:r>
              <a:rPr dirty="0" sz="1200" spc="-5">
                <a:latin typeface="Times New Roman"/>
                <a:cs typeface="Times New Roman"/>
              </a:rPr>
              <a:t>Driving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heat.</a:t>
            </a:r>
            <a:endParaRPr sz="1200">
              <a:latin typeface="Times New Roman"/>
              <a:cs typeface="Times New Roman"/>
            </a:endParaRPr>
          </a:p>
          <a:p>
            <a:pPr lvl="2" marL="415290" indent="-174625">
              <a:lnSpc>
                <a:spcPct val="100000"/>
              </a:lnSpc>
              <a:spcBef>
                <a:spcPts val="190"/>
              </a:spcBef>
              <a:buChar char="•"/>
              <a:tabLst>
                <a:tab pos="415925" algn="l"/>
              </a:tabLst>
            </a:pP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kinetic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molecules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substance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lvl="1" marL="339090" marR="561975" indent="-268605">
              <a:lnSpc>
                <a:spcPct val="110000"/>
              </a:lnSpc>
              <a:buFont typeface="Times New Roman"/>
              <a:buAutoNum type="arabicPeriod" startAt="6"/>
              <a:tabLst>
                <a:tab pos="3397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HYSICAL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PROPERTIES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MATTER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USED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b="1">
                <a:latin typeface="Times New Roman"/>
                <a:cs typeface="Times New Roman"/>
              </a:rPr>
              <a:t> OF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algn="just" lvl="2" marL="372110" indent="-131445">
              <a:lnSpc>
                <a:spcPct val="100000"/>
              </a:lnSpc>
              <a:spcBef>
                <a:spcPts val="120"/>
              </a:spcBef>
              <a:buAutoNum type="romanLcParenR"/>
              <a:tabLst>
                <a:tab pos="372745" algn="l"/>
              </a:tabLst>
            </a:pPr>
            <a:r>
              <a:rPr dirty="0" sz="1200" b="1">
                <a:latin typeface="Times New Roman"/>
                <a:cs typeface="Times New Roman"/>
              </a:rPr>
              <a:t>Change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 physical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state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thermometer.</a:t>
            </a:r>
            <a:endParaRPr sz="1200">
              <a:latin typeface="Times New Roman"/>
              <a:cs typeface="Times New Roman"/>
            </a:endParaRPr>
          </a:p>
          <a:p>
            <a:pPr algn="just" marL="469900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strip.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soon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469900" marR="508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bimetallic </a:t>
            </a:r>
            <a:r>
              <a:rPr dirty="0" sz="1200" spc="-10">
                <a:latin typeface="Times New Roman"/>
                <a:cs typeface="Times New Roman"/>
              </a:rPr>
              <a:t>strip </a:t>
            </a:r>
            <a:r>
              <a:rPr dirty="0" sz="1200" spc="-5">
                <a:latin typeface="Times New Roman"/>
                <a:cs typeface="Times New Roman"/>
              </a:rPr>
              <a:t>senses </a:t>
            </a:r>
            <a:r>
              <a:rPr dirty="0" sz="1200">
                <a:latin typeface="Times New Roman"/>
                <a:cs typeface="Times New Roman"/>
              </a:rPr>
              <a:t>the temperature,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will expand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contract. When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happens,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-5">
                <a:latin typeface="Times New Roman"/>
                <a:cs typeface="Times New Roman"/>
              </a:rPr>
              <a:t> end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strip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moves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which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lvl="2" marL="415290" indent="-174625">
              <a:lnSpc>
                <a:spcPct val="100000"/>
              </a:lnSpc>
              <a:buAutoNum type="romanLcParenR" startAt="2"/>
              <a:tabLst>
                <a:tab pos="415925" algn="l"/>
              </a:tabLst>
            </a:pPr>
            <a:r>
              <a:rPr dirty="0" sz="1200" b="1">
                <a:latin typeface="Times New Roman"/>
                <a:cs typeface="Times New Roman"/>
              </a:rPr>
              <a:t>Change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chemical state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or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properties: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Liquid-in-glass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thermometer.</a:t>
            </a:r>
            <a:endParaRPr sz="1200">
              <a:latin typeface="Times New Roman"/>
              <a:cs typeface="Times New Roman"/>
            </a:endParaRPr>
          </a:p>
          <a:p>
            <a:pPr marL="469900" marR="285750" indent="-55244">
              <a:lnSpc>
                <a:spcPct val="11000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liquid-in-glass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thermometer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differential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expansion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glass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heating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lvl="2" marL="421005" indent="-217170">
              <a:lnSpc>
                <a:spcPct val="100000"/>
              </a:lnSpc>
              <a:buAutoNum type="romanLcParenR" startAt="3"/>
              <a:tabLst>
                <a:tab pos="421640" algn="l"/>
              </a:tabLst>
            </a:pPr>
            <a:r>
              <a:rPr dirty="0" sz="1200" b="1">
                <a:latin typeface="Times New Roman"/>
                <a:cs typeface="Times New Roman"/>
              </a:rPr>
              <a:t>Change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physical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properties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or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dimensions</a:t>
            </a:r>
            <a:r>
              <a:rPr dirty="0" sz="1200" spc="-5">
                <a:latin typeface="Times New Roman"/>
                <a:cs typeface="Times New Roman"/>
              </a:rPr>
              <a:t>): </a:t>
            </a:r>
            <a:r>
              <a:rPr dirty="0" sz="1200" spc="-10">
                <a:latin typeface="Times New Roman"/>
                <a:cs typeface="Times New Roman"/>
              </a:rPr>
              <a:t>Expl: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thermometer.</a:t>
            </a:r>
            <a:endParaRPr sz="1200">
              <a:latin typeface="Times New Roman"/>
              <a:cs typeface="Times New Roman"/>
            </a:endParaRPr>
          </a:p>
          <a:p>
            <a:pPr marL="451484" marR="594360" indent="-36830">
              <a:lnSpc>
                <a:spcPct val="11000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 principle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lvl="2" marL="448309" indent="-207645">
              <a:lnSpc>
                <a:spcPct val="100000"/>
              </a:lnSpc>
              <a:buAutoNum type="romanLcParenR" startAt="4"/>
              <a:tabLst>
                <a:tab pos="448945" algn="l"/>
              </a:tabLst>
            </a:pPr>
            <a:r>
              <a:rPr dirty="0" sz="1200" b="1">
                <a:latin typeface="Times New Roman"/>
                <a:cs typeface="Times New Roman"/>
              </a:rPr>
              <a:t>Change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the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properties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example;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thermocouples,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marL="469900" marR="356870" indent="2868930">
              <a:lnSpc>
                <a:spcPct val="1117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detector </a:t>
            </a:r>
            <a:r>
              <a:rPr dirty="0" sz="1200" spc="-10">
                <a:latin typeface="Times New Roman"/>
                <a:cs typeface="Times New Roman"/>
              </a:rPr>
              <a:t>(Resistance </a:t>
            </a:r>
            <a:r>
              <a:rPr dirty="0" sz="1200">
                <a:latin typeface="Times New Roman"/>
                <a:cs typeface="Times New Roman"/>
              </a:rPr>
              <a:t>thermometer)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20">
                <a:latin typeface="Times New Roman"/>
                <a:cs typeface="Times New Roman"/>
              </a:rPr>
              <a:t> 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 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65"/>
              </a:spcBef>
              <a:tabLst>
                <a:tab pos="698500" algn="l"/>
              </a:tabLst>
            </a:pPr>
            <a:r>
              <a:rPr dirty="0" sz="1200" spc="-10">
                <a:latin typeface="Times New Roman"/>
                <a:cs typeface="Times New Roman"/>
              </a:rPr>
              <a:t>iv)	</a:t>
            </a:r>
            <a:r>
              <a:rPr dirty="0" sz="1200" b="1">
                <a:latin typeface="Times New Roman"/>
                <a:cs typeface="Times New Roman"/>
              </a:rPr>
              <a:t>Change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 radiation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properties: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Total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 pyrometers,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optical</a:t>
            </a:r>
            <a:endParaRPr sz="1200">
              <a:latin typeface="Times New Roman"/>
              <a:cs typeface="Times New Roman"/>
            </a:endParaRPr>
          </a:p>
          <a:p>
            <a:pPr marL="3445510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pyrometers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415290" marR="13970">
              <a:lnSpc>
                <a:spcPct val="111700"/>
              </a:lnSpc>
              <a:spcBef>
                <a:spcPts val="34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process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using </a:t>
            </a:r>
            <a:r>
              <a:rPr dirty="0" sz="1200">
                <a:latin typeface="Times New Roman"/>
                <a:cs typeface="Times New Roman"/>
              </a:rPr>
              <a:t>total </a:t>
            </a:r>
            <a:r>
              <a:rPr dirty="0" sz="1200" spc="-5">
                <a:latin typeface="Times New Roman"/>
                <a:cs typeface="Times New Roman"/>
              </a:rPr>
              <a:t>radiation pyrometers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makes use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total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energy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emitted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body.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020" y="865377"/>
            <a:ext cx="5958840" cy="445579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lvl="1" marL="277495" indent="-265430">
              <a:lnSpc>
                <a:spcPct val="100000"/>
              </a:lnSpc>
              <a:spcBef>
                <a:spcPts val="195"/>
              </a:spcBef>
              <a:buFont typeface="Times New Roman"/>
              <a:buAutoNum type="arabicPeriod" startAt="7"/>
              <a:tabLst>
                <a:tab pos="27813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LASSIFICATION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TEMPERATURE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</a:t>
            </a:r>
            <a:endParaRPr sz="1200">
              <a:latin typeface="Times New Roman"/>
              <a:cs typeface="Times New Roman"/>
            </a:endParaRPr>
          </a:p>
          <a:p>
            <a:pPr lvl="2" marL="356870" indent="-147320">
              <a:lnSpc>
                <a:spcPct val="100000"/>
              </a:lnSpc>
              <a:spcBef>
                <a:spcPts val="95"/>
              </a:spcBef>
              <a:buAutoNum type="romanUcParenR"/>
              <a:tabLst>
                <a:tab pos="3575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CLASSIFICATION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BASED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UPON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USED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follows.</a:t>
            </a:r>
            <a:endParaRPr sz="1200">
              <a:latin typeface="Times New Roman"/>
              <a:cs typeface="Times New Roman"/>
            </a:endParaRPr>
          </a:p>
          <a:p>
            <a:pPr lvl="3" marL="353695" indent="-165100">
              <a:lnSpc>
                <a:spcPct val="100000"/>
              </a:lnSpc>
              <a:spcBef>
                <a:spcPts val="195"/>
              </a:spcBef>
              <a:buFont typeface="Times New Roman"/>
              <a:buAutoNum type="arabicParenR"/>
              <a:tabLst>
                <a:tab pos="354330" algn="l"/>
              </a:tabLst>
            </a:pPr>
            <a:r>
              <a:rPr dirty="0" sz="1200" b="1">
                <a:latin typeface="Times New Roman"/>
                <a:cs typeface="Times New Roman"/>
              </a:rPr>
              <a:t>M</a:t>
            </a:r>
            <a:r>
              <a:rPr dirty="0" sz="1200" b="1">
                <a:latin typeface="Times New Roman"/>
                <a:cs typeface="Times New Roman"/>
              </a:rPr>
              <a:t>echanical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</a:t>
            </a:r>
            <a:r>
              <a:rPr dirty="0" sz="1200" b="1">
                <a:latin typeface="Times New Roman"/>
                <a:cs typeface="Times New Roman"/>
              </a:rPr>
              <a:t> (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Non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method)</a:t>
            </a:r>
            <a:endParaRPr sz="1200">
              <a:latin typeface="Times New Roman"/>
              <a:cs typeface="Times New Roman"/>
            </a:endParaRPr>
          </a:p>
          <a:p>
            <a:pPr marL="417830" marR="3597910" indent="-36830">
              <a:lnSpc>
                <a:spcPts val="161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L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q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30">
                <a:latin typeface="Times New Roman"/>
                <a:cs typeface="Times New Roman"/>
              </a:rPr>
              <a:t>-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 spc="20">
                <a:latin typeface="Times New Roman"/>
                <a:cs typeface="Times New Roman"/>
              </a:rPr>
              <a:t>g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  </a:t>
            </a:r>
            <a:r>
              <a:rPr dirty="0" sz="1200" spc="-10">
                <a:latin typeface="Times New Roman"/>
                <a:cs typeface="Times New Roman"/>
              </a:rPr>
              <a:t>1b)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 thermometer</a:t>
            </a:r>
            <a:endParaRPr sz="1200">
              <a:latin typeface="Times New Roman"/>
              <a:cs typeface="Times New Roman"/>
            </a:endParaRPr>
          </a:p>
          <a:p>
            <a:pPr marL="381000" marR="3604260">
              <a:lnSpc>
                <a:spcPts val="158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1c)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Vapor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1d)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  <a:p>
            <a:pPr marL="3810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li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lvl="3" marL="490855" indent="-168275">
              <a:lnSpc>
                <a:spcPct val="100000"/>
              </a:lnSpc>
              <a:buFont typeface="Times New Roman"/>
              <a:buAutoNum type="arabicParenR" startAt="2"/>
              <a:tabLst>
                <a:tab pos="49149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lectrical </a:t>
            </a:r>
            <a:r>
              <a:rPr dirty="0" sz="1200" spc="-10" b="1">
                <a:latin typeface="Times New Roman"/>
                <a:cs typeface="Times New Roman"/>
              </a:rPr>
              <a:t>Instruments(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 method)</a:t>
            </a:r>
            <a:endParaRPr sz="1200">
              <a:latin typeface="Times New Roman"/>
              <a:cs typeface="Times New Roman"/>
            </a:endParaRPr>
          </a:p>
          <a:p>
            <a:pPr marL="304800" marR="3954779">
              <a:lnSpc>
                <a:spcPts val="1610"/>
              </a:lnSpc>
              <a:spcBef>
                <a:spcPts val="35"/>
              </a:spcBef>
            </a:pPr>
            <a:r>
              <a:rPr dirty="0" sz="1200" spc="-5">
                <a:latin typeface="Times New Roman"/>
                <a:cs typeface="Times New Roman"/>
              </a:rPr>
              <a:t>2a)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2b)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Thermistor</a:t>
            </a:r>
            <a:endParaRPr sz="1200">
              <a:latin typeface="Times New Roman"/>
              <a:cs typeface="Times New Roman"/>
            </a:endParaRPr>
          </a:p>
          <a:p>
            <a:pPr marL="304800">
              <a:lnSpc>
                <a:spcPct val="10000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2c)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endParaRPr sz="1200">
              <a:latin typeface="Times New Roman"/>
              <a:cs typeface="Times New Roman"/>
            </a:endParaRPr>
          </a:p>
          <a:p>
            <a:pPr lvl="3" marL="438784" marR="3024505" indent="-116205">
              <a:lnSpc>
                <a:spcPts val="1580"/>
              </a:lnSpc>
              <a:spcBef>
                <a:spcPts val="60"/>
              </a:spcBef>
              <a:buFont typeface="Times New Roman"/>
              <a:buAutoNum type="arabicParenR" startAt="3"/>
              <a:tabLst>
                <a:tab pos="494665" algn="l"/>
              </a:tabLst>
            </a:pPr>
            <a:r>
              <a:rPr dirty="0" sz="1200" spc="-5">
                <a:latin typeface="Times New Roman"/>
                <a:cs typeface="Times New Roman"/>
              </a:rPr>
              <a:t>Optical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(Radiation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3a)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pyrometers</a:t>
            </a:r>
            <a:endParaRPr sz="1200">
              <a:latin typeface="Times New Roman"/>
              <a:cs typeface="Times New Roman"/>
            </a:endParaRPr>
          </a:p>
          <a:p>
            <a:pPr marL="438784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3b)</a:t>
            </a:r>
            <a:r>
              <a:rPr dirty="0" sz="1200" spc="-5">
                <a:latin typeface="Times New Roman"/>
                <a:cs typeface="Times New Roman"/>
              </a:rPr>
              <a:t> Infrared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pyrometers</a:t>
            </a:r>
            <a:endParaRPr sz="1200">
              <a:latin typeface="Times New Roman"/>
              <a:cs typeface="Times New Roman"/>
            </a:endParaRPr>
          </a:p>
          <a:p>
            <a:pPr marL="417830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3c)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Optical</a:t>
            </a:r>
            <a:r>
              <a:rPr dirty="0" sz="1200" spc="-5">
                <a:latin typeface="Times New Roman"/>
                <a:cs typeface="Times New Roman"/>
              </a:rPr>
              <a:t> pyrometers.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(Disappearing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filament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323215">
              <a:lnSpc>
                <a:spcPct val="100000"/>
              </a:lnSpc>
              <a:spcBef>
                <a:spcPts val="5"/>
              </a:spcBef>
            </a:pPr>
            <a:r>
              <a:rPr dirty="0" sz="1200" spc="-15" b="1">
                <a:latin typeface="Times New Roman"/>
                <a:cs typeface="Times New Roman"/>
              </a:rPr>
              <a:t>II)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CLASSIFICATION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TEMPERATURE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BASED</a:t>
            </a:r>
            <a:r>
              <a:rPr dirty="0" sz="1200" spc="-10" b="1">
                <a:latin typeface="Times New Roman"/>
                <a:cs typeface="Times New Roman"/>
              </a:rPr>
              <a:t> EXPANSION</a:t>
            </a:r>
            <a:endParaRPr sz="1200">
              <a:latin typeface="Times New Roman"/>
              <a:cs typeface="Times New Roman"/>
            </a:endParaRPr>
          </a:p>
          <a:p>
            <a:pPr marL="362585">
              <a:lnSpc>
                <a:spcPct val="100000"/>
              </a:lnSpc>
              <a:spcBef>
                <a:spcPts val="95"/>
              </a:spcBef>
              <a:tabLst>
                <a:tab pos="683260" algn="l"/>
              </a:tabLst>
            </a:pPr>
            <a:r>
              <a:rPr dirty="0" sz="1200" spc="-25">
                <a:latin typeface="Times New Roman"/>
                <a:cs typeface="Times New Roman"/>
              </a:rPr>
              <a:t>i)	</a:t>
            </a:r>
            <a:r>
              <a:rPr dirty="0" sz="1200" spc="-5">
                <a:latin typeface="Times New Roman"/>
                <a:cs typeface="Times New Roman"/>
              </a:rPr>
              <a:t>Expansion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solids: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  <a:p>
            <a:pPr marL="1890395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Solid</a:t>
            </a:r>
            <a:r>
              <a:rPr dirty="0" sz="1200" spc="5">
                <a:latin typeface="Times New Roman"/>
                <a:cs typeface="Times New Roman"/>
              </a:rPr>
              <a:t> rod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017828" y="5734557"/>
            <a:ext cx="18542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5636" y="5295392"/>
            <a:ext cx="3661410" cy="63563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375285" algn="l"/>
              </a:tabLst>
            </a:pPr>
            <a:r>
              <a:rPr dirty="0" sz="1200" spc="-15">
                <a:latin typeface="Times New Roman"/>
                <a:cs typeface="Times New Roman"/>
              </a:rPr>
              <a:t>ii)	</a:t>
            </a:r>
            <a:r>
              <a:rPr dirty="0" sz="1200" spc="-5">
                <a:latin typeface="Times New Roman"/>
                <a:cs typeface="Times New Roman"/>
              </a:rPr>
              <a:t>Expansion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-Liquid-in-glass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  <a:p>
            <a:pPr marL="366395" marR="5080" indent="1414145">
              <a:lnSpc>
                <a:spcPct val="1101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Liquid-in-metal thermometer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Expansion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7141209"/>
              <a:ext cx="3065145" cy="15417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31765" y="1197610"/>
              <a:ext cx="2114550" cy="3735070"/>
            </a:xfrm>
            <a:custGeom>
              <a:avLst/>
              <a:gdLst/>
              <a:ahLst/>
              <a:cxnLst/>
              <a:rect l="l" t="t" r="r" b="b"/>
              <a:pathLst>
                <a:path w="2114550" h="3735070">
                  <a:moveTo>
                    <a:pt x="0" y="3735070"/>
                  </a:moveTo>
                  <a:lnTo>
                    <a:pt x="2114550" y="3735070"/>
                  </a:lnTo>
                </a:path>
                <a:path w="2114550" h="3735070">
                  <a:moveTo>
                    <a:pt x="2114550" y="0"/>
                  </a:moveTo>
                  <a:lnTo>
                    <a:pt x="0" y="0"/>
                  </a:lnTo>
                  <a:lnTo>
                    <a:pt x="0" y="373507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4160" y="1248410"/>
              <a:ext cx="2002155" cy="348678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49020" y="877569"/>
            <a:ext cx="3150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2.7.1a).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LIQUID-IN-GLASS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594156" y="4987544"/>
            <a:ext cx="6265545" cy="1958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DESIRABLE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PROPERTIES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LIQUID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USED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GLASSTHERMO</a:t>
            </a:r>
            <a:endParaRPr sz="1200">
              <a:latin typeface="Times New Roman"/>
              <a:cs typeface="Times New Roman"/>
            </a:endParaRPr>
          </a:p>
          <a:p>
            <a:pPr marL="320040" indent="-229235">
              <a:lnSpc>
                <a:spcPct val="100000"/>
              </a:lnSpc>
              <a:spcBef>
                <a:spcPts val="1080"/>
              </a:spcBef>
              <a:buAutoNum type="alphaLcPeriod"/>
              <a:tabLst>
                <a:tab pos="3206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temperature-dimensional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relationship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linear,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permitting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 marL="320040" marR="5080" indent="-228600">
              <a:lnSpc>
                <a:spcPts val="1610"/>
              </a:lnSpc>
              <a:spcBef>
                <a:spcPts val="80"/>
              </a:spcBef>
              <a:buAutoNum type="alphaLcPeriod"/>
              <a:tabLst>
                <a:tab pos="3206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large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co-efficient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expansion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reason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Alcohol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better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mercury.</a:t>
            </a:r>
            <a:endParaRPr sz="1200">
              <a:latin typeface="Times New Roman"/>
              <a:cs typeface="Times New Roman"/>
            </a:endParaRPr>
          </a:p>
          <a:p>
            <a:pPr marL="320040" indent="-229235">
              <a:lnSpc>
                <a:spcPct val="100000"/>
              </a:lnSpc>
              <a:spcBef>
                <a:spcPts val="85"/>
              </a:spcBef>
              <a:buAutoNum type="alphaLcPeriod"/>
              <a:tabLst>
                <a:tab pos="3206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accommodate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reasonable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without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state.</a:t>
            </a:r>
            <a:endParaRPr sz="1200">
              <a:latin typeface="Times New Roman"/>
              <a:cs typeface="Times New Roman"/>
            </a:endParaRPr>
          </a:p>
          <a:p>
            <a:pPr marL="320040" indent="-229235">
              <a:lnSpc>
                <a:spcPct val="100000"/>
              </a:lnSpc>
              <a:spcBef>
                <a:spcPts val="120"/>
              </a:spcBef>
              <a:buAutoNum type="alphaLcPeriod"/>
              <a:tabLst>
                <a:tab pos="3206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clearly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visible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drawn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fine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thread.</a:t>
            </a:r>
            <a:endParaRPr sz="1200">
              <a:latin typeface="Times New Roman"/>
              <a:cs typeface="Times New Roman"/>
            </a:endParaRPr>
          </a:p>
          <a:p>
            <a:pPr marL="320040" indent="-229235">
              <a:lnSpc>
                <a:spcPct val="100000"/>
              </a:lnSpc>
              <a:spcBef>
                <a:spcPts val="190"/>
              </a:spcBef>
              <a:buAutoNum type="alphaLcPeriod"/>
              <a:tabLst>
                <a:tab pos="3206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adhere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capillary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walls.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32004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2.7.1b)GAS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004" y="8838386"/>
            <a:ext cx="5918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maintained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8000" y="1227455"/>
            <a:ext cx="4521200" cy="3710304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6194" rIns="0" bIns="0" rtlCol="0" vert="horz">
            <a:spAutoFit/>
          </a:bodyPr>
          <a:lstStyle/>
          <a:p>
            <a:pPr algn="just" marL="555625" marR="90170" indent="-149860">
              <a:lnSpc>
                <a:spcPct val="95900"/>
              </a:lnSpc>
              <a:spcBef>
                <a:spcPts val="284"/>
              </a:spcBef>
              <a:buSzPct val="83333"/>
              <a:buFont typeface="Arial MT"/>
              <a:buChar char="•"/>
              <a:tabLst>
                <a:tab pos="461645" algn="l"/>
              </a:tabLst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15">
                <a:latin typeface="Times New Roman"/>
                <a:cs typeface="Times New Roman"/>
              </a:rPr>
              <a:t>bulb, </a:t>
            </a:r>
            <a:r>
              <a:rPr dirty="0" sz="1200" spc="-5">
                <a:latin typeface="Times New Roman"/>
                <a:cs typeface="Times New Roman"/>
              </a:rPr>
              <a:t>responsive </a:t>
            </a:r>
            <a:r>
              <a:rPr dirty="0" sz="1200" spc="-10">
                <a:latin typeface="Times New Roman"/>
                <a:cs typeface="Times New Roman"/>
              </a:rPr>
              <a:t>fluid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 </a:t>
            </a:r>
            <a:r>
              <a:rPr dirty="0" sz="1200" spc="-15">
                <a:latin typeface="Times New Roman"/>
                <a:cs typeface="Times New Roman"/>
              </a:rPr>
              <a:t>One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capillary </a:t>
            </a:r>
            <a:r>
              <a:rPr dirty="0" sz="1200" spc="5">
                <a:latin typeface="Times New Roman"/>
                <a:cs typeface="Times New Roman"/>
              </a:rPr>
              <a:t>tube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connected to safety </a:t>
            </a:r>
            <a:r>
              <a:rPr dirty="0" sz="1200" spc="-10">
                <a:latin typeface="Times New Roman"/>
                <a:cs typeface="Times New Roman"/>
              </a:rPr>
              <a:t>bulb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connected </a:t>
            </a:r>
            <a:r>
              <a:rPr dirty="0" sz="1200">
                <a:latin typeface="Times New Roman"/>
                <a:cs typeface="Times New Roman"/>
              </a:rPr>
              <a:t>to temperature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15">
                <a:latin typeface="Times New Roman"/>
                <a:cs typeface="Times New Roman"/>
              </a:rPr>
              <a:t>bulb.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most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widely</a:t>
            </a:r>
            <a:r>
              <a:rPr dirty="0" sz="1200">
                <a:latin typeface="Times New Roman"/>
                <a:cs typeface="Times New Roman"/>
              </a:rPr>
              <a:t> 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Liquid-in-glass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is 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either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mercury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alcohol.</a:t>
            </a:r>
            <a:endParaRPr sz="1200">
              <a:latin typeface="Times New Roman"/>
              <a:cs typeface="Times New Roman"/>
            </a:endParaRPr>
          </a:p>
          <a:p>
            <a:pPr algn="just" marL="555625" marR="86360" indent="-149860">
              <a:lnSpc>
                <a:spcPts val="1370"/>
              </a:lnSpc>
              <a:spcBef>
                <a:spcPts val="55"/>
              </a:spcBef>
              <a:buSzPct val="83333"/>
              <a:buFont typeface="Arial MT"/>
              <a:buChar char="•"/>
              <a:tabLst>
                <a:tab pos="46164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quick </a:t>
            </a:r>
            <a:r>
              <a:rPr dirty="0" sz="1200" spc="-5">
                <a:latin typeface="Times New Roman"/>
                <a:cs typeface="Times New Roman"/>
              </a:rPr>
              <a:t>transfer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heat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possible 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liquid-in-glass,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walls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thin.</a:t>
            </a:r>
            <a:endParaRPr sz="1200">
              <a:latin typeface="Times New Roman"/>
              <a:cs typeface="Times New Roman"/>
            </a:endParaRPr>
          </a:p>
          <a:p>
            <a:pPr algn="just" marL="555625" marR="95250" indent="-149860">
              <a:lnSpc>
                <a:spcPct val="94200"/>
              </a:lnSpc>
              <a:spcBef>
                <a:spcPts val="25"/>
              </a:spcBef>
              <a:buSzPct val="83333"/>
              <a:buFont typeface="Arial MT"/>
              <a:buChar char="•"/>
              <a:tabLst>
                <a:tab pos="461645" algn="l"/>
              </a:tabLst>
            </a:pP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raised, </a:t>
            </a:r>
            <a:r>
              <a:rPr dirty="0" sz="1200">
                <a:latin typeface="Times New Roman"/>
                <a:cs typeface="Times New Roman"/>
              </a:rPr>
              <a:t>the greater </a:t>
            </a:r>
            <a:r>
              <a:rPr dirty="0" sz="1200" spc="-5">
                <a:latin typeface="Times New Roman"/>
                <a:cs typeface="Times New Roman"/>
              </a:rPr>
              <a:t>expansion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liquid,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causes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rise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capillary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stem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thermometer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height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algn="just" marL="555625" marR="90170" indent="-149860">
              <a:lnSpc>
                <a:spcPts val="1370"/>
              </a:lnSpc>
              <a:spcBef>
                <a:spcPts val="30"/>
              </a:spcBef>
              <a:buSzPct val="83333"/>
              <a:buFont typeface="Arial MT"/>
              <a:buChar char="•"/>
              <a:tabLst>
                <a:tab pos="46164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volume </a:t>
            </a:r>
            <a:r>
              <a:rPr dirty="0" sz="1200" spc="-5">
                <a:latin typeface="Times New Roman"/>
                <a:cs typeface="Times New Roman"/>
              </a:rPr>
              <a:t>enclosed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stem </a:t>
            </a:r>
            <a:r>
              <a:rPr dirty="0" sz="1200" spc="-5">
                <a:latin typeface="Times New Roman"/>
                <a:cs typeface="Times New Roman"/>
              </a:rPr>
              <a:t>above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5">
                <a:latin typeface="Times New Roman"/>
                <a:cs typeface="Times New Roman"/>
              </a:rPr>
              <a:t>may either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vacuum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filled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air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endParaRPr sz="1200">
              <a:latin typeface="Times New Roman"/>
              <a:cs typeface="Times New Roman"/>
            </a:endParaRPr>
          </a:p>
          <a:p>
            <a:pPr algn="just" marL="443230">
              <a:lnSpc>
                <a:spcPts val="1355"/>
              </a:lnSpc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temp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ranges 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inert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initial</a:t>
            </a:r>
            <a:endParaRPr sz="1200">
              <a:latin typeface="Times New Roman"/>
              <a:cs typeface="Times New Roman"/>
            </a:endParaRPr>
          </a:p>
          <a:p>
            <a:pPr algn="just" marL="406400" marR="184785">
              <a:lnSpc>
                <a:spcPts val="168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introduced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volume, </a:t>
            </a:r>
            <a:r>
              <a:rPr dirty="0" sz="1200" spc="-5">
                <a:latin typeface="Times New Roman"/>
                <a:cs typeface="Times New Roman"/>
              </a:rPr>
              <a:t>thereby raising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boiling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increasing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1204" y="853185"/>
            <a:ext cx="6037580" cy="3138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 marR="38735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increases.</a:t>
            </a:r>
            <a:r>
              <a:rPr dirty="0" sz="1200" spc="280">
                <a:latin typeface="Times New Roman"/>
                <a:cs typeface="Times New Roman"/>
              </a:rPr>
              <a:t>  </a:t>
            </a:r>
            <a:r>
              <a:rPr dirty="0" sz="1200" spc="-5">
                <a:latin typeface="Times New Roman"/>
                <a:cs typeface="Times New Roman"/>
              </a:rPr>
              <a:t>Therefore,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case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constant </a:t>
            </a:r>
            <a:r>
              <a:rPr dirty="0" sz="1200" spc="-10">
                <a:latin typeface="Times New Roman"/>
                <a:cs typeface="Times New Roman"/>
              </a:rPr>
              <a:t>pressure </a:t>
            </a:r>
            <a:r>
              <a:rPr dirty="0" sz="1200" spc="-5">
                <a:latin typeface="Times New Roman"/>
                <a:cs typeface="Times New Roman"/>
              </a:rPr>
              <a:t>thermometer, as temperature increases, 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also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pressure 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mass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kept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63500" marR="30480">
              <a:lnSpc>
                <a:spcPct val="1108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volume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gas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maintained </a:t>
            </a:r>
            <a:r>
              <a:rPr dirty="0" sz="1200">
                <a:latin typeface="Times New Roman"/>
                <a:cs typeface="Times New Roman"/>
              </a:rPr>
              <a:t>constant: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10">
                <a:latin typeface="Times New Roman"/>
                <a:cs typeface="Times New Roman"/>
              </a:rPr>
              <a:t>increases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 increases. </a:t>
            </a:r>
            <a:r>
              <a:rPr dirty="0" sz="1200" spc="-5">
                <a:latin typeface="Times New Roman"/>
                <a:cs typeface="Times New Roman"/>
              </a:rPr>
              <a:t>Therefore,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case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constant </a:t>
            </a:r>
            <a:r>
              <a:rPr dirty="0" sz="1200" spc="-10">
                <a:latin typeface="Times New Roman"/>
                <a:cs typeface="Times New Roman"/>
              </a:rPr>
              <a:t>volume </a:t>
            </a:r>
            <a:r>
              <a:rPr dirty="0" sz="1200" spc="-5">
                <a:latin typeface="Times New Roman"/>
                <a:cs typeface="Times New Roman"/>
              </a:rPr>
              <a:t>thermometer as </a:t>
            </a:r>
            <a:r>
              <a:rPr dirty="0" sz="1200" spc="-10">
                <a:latin typeface="Times New Roman"/>
                <a:cs typeface="Times New Roman"/>
              </a:rPr>
              <a:t>temp increases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also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kept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we know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endParaRPr sz="1200">
              <a:latin typeface="Times New Roman"/>
              <a:cs typeface="Times New Roman"/>
            </a:endParaRPr>
          </a:p>
          <a:p>
            <a:pPr marL="63500" marR="1418590">
              <a:lnSpc>
                <a:spcPts val="1680"/>
              </a:lnSpc>
              <a:spcBef>
                <a:spcPts val="75"/>
              </a:spcBef>
              <a:tabLst>
                <a:tab pos="420370" algn="l"/>
                <a:tab pos="52070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r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( 1+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β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baseline="4629" sz="1800" spc="-15">
                <a:latin typeface="Times New Roman"/>
                <a:cs typeface="Times New Roman"/>
              </a:rPr>
              <a:t>T)</a:t>
            </a:r>
            <a:r>
              <a:rPr dirty="0" baseline="4629" sz="1800">
                <a:latin typeface="Times New Roman"/>
                <a:cs typeface="Times New Roman"/>
              </a:rPr>
              <a:t> ( </a:t>
            </a:r>
            <a:r>
              <a:rPr dirty="0" baseline="4629" sz="1800" spc="-22">
                <a:latin typeface="Times New Roman"/>
                <a:cs typeface="Times New Roman"/>
              </a:rPr>
              <a:t>since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temp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increases,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also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increases)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r		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1+β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baseline="4629" sz="1800">
                <a:latin typeface="Times New Roman"/>
                <a:cs typeface="Times New Roman"/>
              </a:rPr>
              <a:t>T)</a:t>
            </a:r>
            <a:endParaRPr baseline="4629" sz="1800">
              <a:latin typeface="Times New Roman"/>
              <a:cs typeface="Times New Roman"/>
            </a:endParaRPr>
          </a:p>
          <a:p>
            <a:pPr marL="63500" marR="2881630">
              <a:lnSpc>
                <a:spcPts val="1680"/>
              </a:lnSpc>
              <a:tabLst>
                <a:tab pos="76454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	</a:t>
            </a:r>
            <a:r>
              <a:rPr dirty="0" baseline="4629" sz="1800" spc="-7">
                <a:latin typeface="Times New Roman"/>
                <a:cs typeface="Times New Roman"/>
              </a:rPr>
              <a:t>Pressure at </a:t>
            </a:r>
            <a:r>
              <a:rPr dirty="0" baseline="4629" sz="1800">
                <a:latin typeface="Times New Roman"/>
                <a:cs typeface="Times New Roman"/>
              </a:rPr>
              <a:t>T </a:t>
            </a:r>
            <a:r>
              <a:rPr dirty="0" baseline="38194" sz="12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C </a:t>
            </a:r>
            <a:r>
              <a:rPr dirty="0" baseline="4629" sz="1800">
                <a:latin typeface="Times New Roman"/>
                <a:cs typeface="Times New Roman"/>
              </a:rPr>
              <a:t>, </a:t>
            </a: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o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Pressure </a:t>
            </a:r>
            <a:r>
              <a:rPr dirty="0" baseline="4629" sz="1800" spc="-22">
                <a:latin typeface="Times New Roman"/>
                <a:cs typeface="Times New Roman"/>
              </a:rPr>
              <a:t>at </a:t>
            </a:r>
            <a:r>
              <a:rPr dirty="0" baseline="4629" sz="1800">
                <a:latin typeface="Times New Roman"/>
                <a:cs typeface="Times New Roman"/>
              </a:rPr>
              <a:t>0 </a:t>
            </a:r>
            <a:r>
              <a:rPr dirty="0" baseline="38194" sz="12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C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β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Thermal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coefficient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endParaRPr baseline="4629" sz="1800">
              <a:latin typeface="Times New Roman"/>
              <a:cs typeface="Times New Roman"/>
            </a:endParaRPr>
          </a:p>
          <a:p>
            <a:pPr marL="63500" marR="2729865">
              <a:lnSpc>
                <a:spcPts val="168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ΔP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β</a:t>
            </a:r>
            <a:r>
              <a:rPr dirty="0" sz="1200" spc="-10">
                <a:latin typeface="Times New Roman"/>
                <a:cs typeface="Times New Roman"/>
              </a:rPr>
              <a:t>1 </a:t>
            </a:r>
            <a:r>
              <a:rPr dirty="0" baseline="4629" sz="1800" spc="7">
                <a:latin typeface="Times New Roman"/>
                <a:cs typeface="Times New Roman"/>
              </a:rPr>
              <a:t>(T</a:t>
            </a:r>
            <a:r>
              <a:rPr dirty="0" sz="1200" spc="5">
                <a:latin typeface="Times New Roman"/>
                <a:cs typeface="Times New Roman"/>
              </a:rPr>
              <a:t>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17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ΔP</a:t>
            </a:r>
            <a:r>
              <a:rPr dirty="0" baseline="4629" sz="1800">
                <a:latin typeface="Times New Roman"/>
                <a:cs typeface="Times New Roman"/>
              </a:rPr>
              <a:t> 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β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(T</a:t>
            </a:r>
            <a:r>
              <a:rPr dirty="0" sz="1200" spc="5">
                <a:latin typeface="Times New Roman"/>
                <a:cs typeface="Times New Roman"/>
              </a:rPr>
              <a:t>2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902004" y="3957066"/>
            <a:ext cx="33401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Δ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 </a:t>
            </a:r>
            <a:r>
              <a:rPr dirty="0" sz="1200" spc="-5">
                <a:latin typeface="Times New Roman"/>
                <a:cs typeface="Times New Roman"/>
              </a:rPr>
              <a:t>Δ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958" y="3969258"/>
            <a:ext cx="1245235" cy="45212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340"/>
              </a:spcBef>
            </a:pP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β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ΔT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o</a:t>
            </a:r>
            <a:r>
              <a:rPr dirty="0" sz="1200" spc="56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β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ΔT-----eqn-1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9845" y="3981450"/>
            <a:ext cx="395859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228600">
              <a:lnSpc>
                <a:spcPct val="110000"/>
              </a:lnSpc>
              <a:spcBef>
                <a:spcPts val="100"/>
              </a:spcBef>
              <a:tabLst>
                <a:tab pos="291528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W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>
                <a:latin typeface="Times New Roman"/>
                <a:cs typeface="Times New Roman"/>
              </a:rPr>
              <a:t>e 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 spc="-30">
                <a:latin typeface="Times New Roman"/>
                <a:cs typeface="Times New Roman"/>
              </a:rPr>
              <a:t>ss</a:t>
            </a:r>
            <a:r>
              <a:rPr dirty="0" baseline="4629" sz="1800">
                <a:latin typeface="Times New Roman"/>
                <a:cs typeface="Times New Roman"/>
              </a:rPr>
              <a:t>u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22">
                <a:latin typeface="Times New Roman"/>
                <a:cs typeface="Times New Roman"/>
              </a:rPr>
              <a:t>c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 spc="22">
                <a:latin typeface="Times New Roman"/>
                <a:cs typeface="Times New Roman"/>
              </a:rPr>
              <a:t>a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>
                <a:latin typeface="Times New Roman"/>
                <a:cs typeface="Times New Roman"/>
              </a:rPr>
              <a:t>g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, 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</a:t>
            </a:r>
            <a:r>
              <a:rPr dirty="0" baseline="4629" sz="1800">
                <a:latin typeface="Times New Roman"/>
                <a:cs typeface="Times New Roman"/>
              </a:rPr>
              <a:t>T 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 spc="22">
                <a:latin typeface="Times New Roman"/>
                <a:cs typeface="Times New Roman"/>
              </a:rPr>
              <a:t>a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>
                <a:latin typeface="Times New Roman"/>
                <a:cs typeface="Times New Roman"/>
              </a:rPr>
              <a:t>ge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</a:t>
            </a:r>
            <a:r>
              <a:rPr dirty="0" baseline="4629" sz="1800">
                <a:latin typeface="Times New Roman"/>
                <a:cs typeface="Times New Roman"/>
              </a:rPr>
              <a:t>n</a:t>
            </a:r>
            <a:r>
              <a:rPr dirty="0" baseline="4629" sz="1800" spc="-127">
                <a:latin typeface="Times New Roman"/>
                <a:cs typeface="Times New Roman"/>
              </a:rPr>
              <a:t> </a:t>
            </a:r>
            <a:r>
              <a:rPr dirty="0" baseline="4629" sz="1800" spc="37">
                <a:latin typeface="Times New Roman"/>
                <a:cs typeface="Times New Roman"/>
              </a:rPr>
              <a:t>t</a:t>
            </a:r>
            <a:r>
              <a:rPr dirty="0" baseline="4629" sz="1800" spc="22">
                <a:latin typeface="Times New Roman"/>
                <a:cs typeface="Times New Roman"/>
              </a:rPr>
              <a:t>e</a:t>
            </a:r>
            <a:r>
              <a:rPr dirty="0" baseline="4629" sz="1800" spc="-75">
                <a:latin typeface="Times New Roman"/>
                <a:cs typeface="Times New Roman"/>
              </a:rPr>
              <a:t>m</a:t>
            </a:r>
            <a:r>
              <a:rPr dirty="0" baseline="4629" sz="1800">
                <a:latin typeface="Times New Roman"/>
                <a:cs typeface="Times New Roman"/>
              </a:rPr>
              <a:t>p 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ΔP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change,</a:t>
            </a:r>
            <a:endParaRPr sz="1200">
              <a:latin typeface="Times New Roman"/>
              <a:cs typeface="Times New Roman"/>
            </a:endParaRPr>
          </a:p>
          <a:p>
            <a:pPr marL="634365">
              <a:lnSpc>
                <a:spcPct val="100000"/>
              </a:lnSpc>
              <a:spcBef>
                <a:spcPts val="33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Δ</a:t>
            </a:r>
            <a:r>
              <a:rPr dirty="0" baseline="4629" sz="1800">
                <a:latin typeface="Times New Roman"/>
                <a:cs typeface="Times New Roman"/>
              </a:rPr>
              <a:t>T 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>
                <a:latin typeface="Times New Roman"/>
                <a:cs typeface="Times New Roman"/>
              </a:rPr>
              <a:t>ge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</a:t>
            </a:r>
            <a:r>
              <a:rPr dirty="0" baseline="4629" sz="1800">
                <a:latin typeface="Times New Roman"/>
                <a:cs typeface="Times New Roman"/>
              </a:rPr>
              <a:t>n</a:t>
            </a:r>
            <a:r>
              <a:rPr dirty="0" baseline="4629" sz="1800" spc="-89">
                <a:latin typeface="Times New Roman"/>
                <a:cs typeface="Times New Roman"/>
              </a:rPr>
              <a:t> </a:t>
            </a:r>
            <a:r>
              <a:rPr dirty="0" baseline="4629" sz="1800" spc="37">
                <a:latin typeface="Times New Roman"/>
                <a:cs typeface="Times New Roman"/>
              </a:rPr>
              <a:t>t</a:t>
            </a:r>
            <a:r>
              <a:rPr dirty="0" baseline="4629" sz="1800" spc="22">
                <a:latin typeface="Times New Roman"/>
                <a:cs typeface="Times New Roman"/>
              </a:rPr>
              <a:t>e</a:t>
            </a:r>
            <a:r>
              <a:rPr dirty="0" baseline="4629" sz="1800" spc="-75">
                <a:latin typeface="Times New Roman"/>
                <a:cs typeface="Times New Roman"/>
              </a:rPr>
              <a:t>m</a:t>
            </a:r>
            <a:r>
              <a:rPr dirty="0" baseline="4629" sz="1800">
                <a:latin typeface="Times New Roman"/>
                <a:cs typeface="Times New Roman"/>
              </a:rPr>
              <a:t>p,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F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 spc="30">
                <a:latin typeface="Times New Roman"/>
                <a:cs typeface="Times New Roman"/>
              </a:rPr>
              <a:t>o</a:t>
            </a:r>
            <a:r>
              <a:rPr dirty="0" baseline="4629" sz="1800">
                <a:latin typeface="Times New Roman"/>
                <a:cs typeface="Times New Roman"/>
              </a:rPr>
              <a:t>m</a:t>
            </a:r>
            <a:r>
              <a:rPr dirty="0" baseline="4629" sz="1800" spc="-82">
                <a:latin typeface="Times New Roman"/>
                <a:cs typeface="Times New Roman"/>
              </a:rPr>
              <a:t> </a:t>
            </a:r>
            <a:r>
              <a:rPr dirty="0" baseline="4629" sz="1800" spc="37">
                <a:latin typeface="Times New Roman"/>
                <a:cs typeface="Times New Roman"/>
              </a:rPr>
              <a:t>t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 spc="3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1,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5">
                <a:latin typeface="Times New Roman"/>
                <a:cs typeface="Times New Roman"/>
              </a:rPr>
              <a:t>i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01741" y="4844288"/>
            <a:ext cx="10560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004" y="4612640"/>
            <a:ext cx="4276090" cy="65341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observed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that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ΔP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β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(T</a:t>
            </a:r>
            <a:r>
              <a:rPr dirty="0" sz="1200" spc="5">
                <a:latin typeface="Times New Roman"/>
                <a:cs typeface="Times New Roman"/>
              </a:rPr>
              <a:t>2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080" indent="191770">
              <a:lnSpc>
                <a:spcPct val="110000"/>
              </a:lnSpc>
              <a:spcBef>
                <a:spcPts val="95"/>
              </a:spcBef>
              <a:tabLst>
                <a:tab pos="150939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ΔP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 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β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ΔT	</a:t>
            </a: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3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ΔP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change,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ΔT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2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-T</a:t>
            </a:r>
            <a:r>
              <a:rPr dirty="0" sz="1200" spc="5">
                <a:latin typeface="Times New Roman"/>
                <a:cs typeface="Times New Roman"/>
              </a:rPr>
              <a:t>1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ΔP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ΔT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004" y="5462777"/>
            <a:ext cx="5970905" cy="14224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latin typeface="Times New Roman"/>
                <a:cs typeface="Times New Roman"/>
              </a:rPr>
              <a:t>WOKING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GAS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If </a:t>
            </a:r>
            <a:r>
              <a:rPr dirty="0" sz="1200" spc="-5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15">
                <a:latin typeface="Times New Roman"/>
                <a:cs typeface="Times New Roman"/>
              </a:rPr>
              <a:t>bulb,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bourdon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capillary </a:t>
            </a:r>
            <a:r>
              <a:rPr dirty="0" sz="1200">
                <a:latin typeface="Times New Roman"/>
                <a:cs typeface="Times New Roman"/>
              </a:rPr>
              <a:t>tube.A bourdon tube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gas.The </a:t>
            </a:r>
            <a:r>
              <a:rPr dirty="0" sz="1200">
                <a:latin typeface="Times New Roman"/>
                <a:cs typeface="Times New Roman"/>
              </a:rPr>
              <a:t>bourdon tube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 directly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basis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pressure </a:t>
            </a:r>
            <a:r>
              <a:rPr dirty="0" sz="1200" spc="-10">
                <a:latin typeface="Times New Roman"/>
                <a:cs typeface="Times New Roman"/>
              </a:rPr>
              <a:t>corresponding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bulb. </a:t>
            </a:r>
            <a:r>
              <a:rPr dirty="0" sz="1200" spc="-10">
                <a:latin typeface="Times New Roman"/>
                <a:cs typeface="Times New Roman"/>
              </a:rPr>
              <a:t> The volume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capillary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very </a:t>
            </a:r>
            <a:r>
              <a:rPr dirty="0" sz="1200">
                <a:latin typeface="Times New Roman"/>
                <a:cs typeface="Times New Roman"/>
              </a:rPr>
              <a:t>small </a:t>
            </a:r>
            <a:r>
              <a:rPr dirty="0" sz="1200" spc="-5">
                <a:latin typeface="Times New Roman"/>
                <a:cs typeface="Times New Roman"/>
              </a:rPr>
              <a:t>compared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volume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gas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bulb,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this thermometer </a:t>
            </a:r>
            <a:r>
              <a:rPr dirty="0" sz="1200" spc="-10">
                <a:latin typeface="Times New Roman"/>
                <a:cs typeface="Times New Roman"/>
              </a:rPr>
              <a:t>bulb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large. Therefore, </a:t>
            </a:r>
            <a:r>
              <a:rPr dirty="0" sz="1200">
                <a:latin typeface="Times New Roman"/>
                <a:cs typeface="Times New Roman"/>
              </a:rPr>
              <a:t>the effect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ambient temp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reduced; due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transient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also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reduced.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916" y="1078738"/>
            <a:ext cx="32632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Times New Roman"/>
                <a:cs typeface="Times New Roman"/>
              </a:rPr>
              <a:t>2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7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1</a:t>
            </a:r>
            <a:r>
              <a:rPr dirty="0" sz="1100" spc="-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b="1">
                <a:latin typeface="Times New Roman"/>
                <a:cs typeface="Times New Roman"/>
              </a:rPr>
              <a:t>)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</a:t>
            </a:r>
            <a:r>
              <a:rPr dirty="0" sz="1200" spc="-10" b="1">
                <a:latin typeface="Times New Roman"/>
                <a:cs typeface="Times New Roman"/>
              </a:rPr>
              <a:t>A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OUR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SSU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H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10" b="1">
                <a:latin typeface="Times New Roman"/>
                <a:cs typeface="Times New Roman"/>
              </a:rPr>
              <a:t>M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20" b="1">
                <a:latin typeface="Times New Roman"/>
                <a:cs typeface="Times New Roman"/>
              </a:rPr>
              <a:t>M</a:t>
            </a:r>
            <a:r>
              <a:rPr dirty="0" sz="1200" spc="-10" b="1">
                <a:latin typeface="Times New Roman"/>
                <a:cs typeface="Times New Roman"/>
              </a:rPr>
              <a:t>ETE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655314"/>
            <a:ext cx="5977255" cy="54832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10600"/>
              </a:lnSpc>
              <a:spcBef>
                <a:spcPts val="90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contains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sensible bulb, </a:t>
            </a:r>
            <a:r>
              <a:rPr dirty="0" sz="1200">
                <a:latin typeface="Times New Roman"/>
                <a:cs typeface="Times New Roman"/>
              </a:rPr>
              <a:t>a capillary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bourdon </a:t>
            </a:r>
            <a:r>
              <a:rPr dirty="0" sz="1200" spc="-5">
                <a:latin typeface="Times New Roman"/>
                <a:cs typeface="Times New Roman"/>
              </a:rPr>
              <a:t>tube.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most </a:t>
            </a:r>
            <a:r>
              <a:rPr dirty="0" sz="1200" spc="-5">
                <a:latin typeface="Times New Roman"/>
                <a:cs typeface="Times New Roman"/>
              </a:rPr>
              <a:t>widely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-5">
                <a:latin typeface="Times New Roman"/>
                <a:cs typeface="Times New Roman"/>
              </a:rPr>
              <a:t>liquids –in-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filled </a:t>
            </a:r>
            <a:r>
              <a:rPr dirty="0" sz="1200">
                <a:latin typeface="Times New Roman"/>
                <a:cs typeface="Times New Roman"/>
              </a:rPr>
              <a:t>system are </a:t>
            </a:r>
            <a:r>
              <a:rPr dirty="0" sz="1200" spc="-5">
                <a:latin typeface="Times New Roman"/>
                <a:cs typeface="Times New Roman"/>
              </a:rPr>
              <a:t>propane, tolune, methyl chloride, </a:t>
            </a:r>
            <a:r>
              <a:rPr dirty="0" sz="1200" spc="-10">
                <a:latin typeface="Times New Roman"/>
                <a:cs typeface="Times New Roman"/>
              </a:rPr>
              <a:t>sulphur </a:t>
            </a:r>
            <a:r>
              <a:rPr dirty="0" sz="1200" spc="-5">
                <a:latin typeface="Times New Roman"/>
                <a:cs typeface="Times New Roman"/>
              </a:rPr>
              <a:t>dioxide and ethyl ether. </a:t>
            </a:r>
            <a:r>
              <a:rPr dirty="0" sz="1100" spc="-5">
                <a:latin typeface="Times New Roman"/>
                <a:cs typeface="Times New Roman"/>
              </a:rPr>
              <a:t>In this </a:t>
            </a:r>
            <a:r>
              <a:rPr dirty="0" sz="1100">
                <a:latin typeface="Times New Roman"/>
                <a:cs typeface="Times New Roman"/>
              </a:rPr>
              <a:t>type of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thermometer </a:t>
            </a:r>
            <a:r>
              <a:rPr dirty="0" sz="1100">
                <a:latin typeface="Times New Roman"/>
                <a:cs typeface="Times New Roman"/>
              </a:rPr>
              <a:t>the sensing </a:t>
            </a:r>
            <a:r>
              <a:rPr dirty="0" sz="1100" spc="-5">
                <a:latin typeface="Times New Roman"/>
                <a:cs typeface="Times New Roman"/>
              </a:rPr>
              <a:t>bulb </a:t>
            </a:r>
            <a:r>
              <a:rPr dirty="0" sz="1100" spc="-10">
                <a:latin typeface="Times New Roman"/>
                <a:cs typeface="Times New Roman"/>
              </a:rPr>
              <a:t>is filled </a:t>
            </a:r>
            <a:r>
              <a:rPr dirty="0" sz="1100">
                <a:latin typeface="Times New Roman"/>
                <a:cs typeface="Times New Roman"/>
              </a:rPr>
              <a:t>with </a:t>
            </a:r>
            <a:r>
              <a:rPr dirty="0" sz="1100" spc="-5">
                <a:latin typeface="Times New Roman"/>
                <a:cs typeface="Times New Roman"/>
              </a:rPr>
              <a:t>liquid vapour </a:t>
            </a:r>
            <a:r>
              <a:rPr dirty="0" sz="1100" spc="-10">
                <a:latin typeface="Times New Roman"/>
                <a:cs typeface="Times New Roman"/>
              </a:rPr>
              <a:t>mixture. </a:t>
            </a:r>
            <a:r>
              <a:rPr dirty="0" sz="1200" spc="-15">
                <a:latin typeface="Times New Roman"/>
                <a:cs typeface="Times New Roman"/>
              </a:rPr>
              <a:t>One </a:t>
            </a:r>
            <a:r>
              <a:rPr dirty="0" sz="1200" spc="-5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bourdon tube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capillary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vapor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interface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300"/>
              </a:lnSpc>
            </a:pPr>
            <a:r>
              <a:rPr dirty="0" sz="1200" spc="-10">
                <a:latin typeface="Times New Roman"/>
                <a:cs typeface="Times New Roman"/>
              </a:rPr>
              <a:t>lies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sensing </a:t>
            </a:r>
            <a:r>
              <a:rPr dirty="0" sz="1200" spc="-10">
                <a:latin typeface="Times New Roman"/>
                <a:cs typeface="Times New Roman"/>
              </a:rPr>
              <a:t>bulb. </a:t>
            </a:r>
            <a:r>
              <a:rPr dirty="0" sz="1200">
                <a:latin typeface="Times New Roman"/>
                <a:cs typeface="Times New Roman"/>
              </a:rPr>
              <a:t>In this </a:t>
            </a:r>
            <a:r>
              <a:rPr dirty="0" sz="1200" spc="-5">
                <a:latin typeface="Times New Roman"/>
                <a:cs typeface="Times New Roman"/>
              </a:rPr>
              <a:t>type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thermometers, the </a:t>
            </a:r>
            <a:r>
              <a:rPr dirty="0" sz="1200" spc="-5">
                <a:latin typeface="Times New Roman"/>
                <a:cs typeface="Times New Roman"/>
              </a:rPr>
              <a:t>capillary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bourdon tube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filled </a:t>
            </a:r>
            <a:r>
              <a:rPr dirty="0" sz="1200" spc="-5">
                <a:latin typeface="Times New Roman"/>
                <a:cs typeface="Times New Roman"/>
              </a:rPr>
              <a:t> with </a:t>
            </a:r>
            <a:r>
              <a:rPr dirty="0" sz="1200" spc="-10">
                <a:latin typeface="Times New Roman"/>
                <a:cs typeface="Times New Roman"/>
              </a:rPr>
              <a:t>non- </a:t>
            </a:r>
            <a:r>
              <a:rPr dirty="0" sz="1200" spc="-5">
                <a:latin typeface="Times New Roman"/>
                <a:cs typeface="Times New Roman"/>
              </a:rPr>
              <a:t>volatile </a:t>
            </a:r>
            <a:r>
              <a:rPr dirty="0" sz="1200" spc="-10">
                <a:latin typeface="Times New Roman"/>
                <a:cs typeface="Times New Roman"/>
              </a:rPr>
              <a:t>liquid, where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bulb </a:t>
            </a:r>
            <a:r>
              <a:rPr dirty="0" sz="1200" spc="-15">
                <a:latin typeface="Times New Roman"/>
                <a:cs typeface="Times New Roman"/>
              </a:rPr>
              <a:t>is filled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-5">
                <a:latin typeface="Times New Roman"/>
                <a:cs typeface="Times New Roman"/>
              </a:rPr>
              <a:t>volatile </a:t>
            </a:r>
            <a:r>
              <a:rPr dirty="0" sz="1200" spc="-10">
                <a:latin typeface="Times New Roman"/>
                <a:cs typeface="Times New Roman"/>
              </a:rPr>
              <a:t>liquid. The </a:t>
            </a:r>
            <a:r>
              <a:rPr dirty="0" sz="1200" spc="-5">
                <a:latin typeface="Times New Roman"/>
                <a:cs typeface="Times New Roman"/>
              </a:rPr>
              <a:t>vapour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volatile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increased </a:t>
            </a:r>
            <a:r>
              <a:rPr dirty="0" sz="1200">
                <a:latin typeface="Times New Roman"/>
                <a:cs typeface="Times New Roman"/>
              </a:rPr>
              <a:t>due to the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temp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15">
                <a:latin typeface="Times New Roman"/>
                <a:cs typeface="Times New Roman"/>
              </a:rPr>
              <a:t>bulb.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vapour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volatile</a:t>
            </a:r>
            <a:r>
              <a:rPr dirty="0" sz="1200">
                <a:latin typeface="Times New Roman"/>
                <a:cs typeface="Times New Roman"/>
              </a:rPr>
              <a:t> liquid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transmitted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 </a:t>
            </a:r>
            <a:r>
              <a:rPr dirty="0" sz="1200">
                <a:latin typeface="Times New Roman"/>
                <a:cs typeface="Times New Roman"/>
              </a:rPr>
              <a:t> (bourdon </a:t>
            </a:r>
            <a:r>
              <a:rPr dirty="0" sz="1200" spc="-5">
                <a:latin typeface="Times New Roman"/>
                <a:cs typeface="Times New Roman"/>
              </a:rPr>
              <a:t>tube)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5">
                <a:latin typeface="Times New Roman"/>
                <a:cs typeface="Times New Roman"/>
              </a:rPr>
              <a:t>non-volatile </a:t>
            </a:r>
            <a:r>
              <a:rPr dirty="0" sz="1200" spc="-10">
                <a:latin typeface="Times New Roman"/>
                <a:cs typeface="Times New Roman"/>
              </a:rPr>
              <a:t>liquid. </a:t>
            </a:r>
            <a:r>
              <a:rPr dirty="0" sz="1200" spc="15">
                <a:latin typeface="Times New Roman"/>
                <a:cs typeface="Times New Roman"/>
              </a:rPr>
              <a:t>If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non-volatile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vapour 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 </a:t>
            </a:r>
            <a:r>
              <a:rPr dirty="0" sz="1200" spc="-10">
                <a:latin typeface="Times New Roman"/>
                <a:cs typeface="Times New Roman"/>
              </a:rPr>
              <a:t>remains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5">
                <a:latin typeface="Times New Roman"/>
                <a:cs typeface="Times New Roman"/>
              </a:rPr>
              <a:t>phase, </a:t>
            </a:r>
            <a:r>
              <a:rPr dirty="0" sz="1200">
                <a:latin typeface="Times New Roman"/>
                <a:cs typeface="Times New Roman"/>
              </a:rPr>
              <a:t>then the </a:t>
            </a:r>
            <a:r>
              <a:rPr dirty="0" sz="1200" spc="-10">
                <a:latin typeface="Times New Roman"/>
                <a:cs typeface="Times New Roman"/>
              </a:rPr>
              <a:t>ambient temp </a:t>
            </a:r>
            <a:r>
              <a:rPr dirty="0" sz="1200" spc="-5">
                <a:latin typeface="Times New Roman"/>
                <a:cs typeface="Times New Roman"/>
              </a:rPr>
              <a:t>effect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 </a:t>
            </a:r>
            <a:r>
              <a:rPr dirty="0" sz="1200" spc="-5">
                <a:latin typeface="Times New Roman"/>
                <a:cs typeface="Times New Roman"/>
              </a:rPr>
              <a:t>small.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vapor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non-linear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vapour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marL="356870" indent="-171450">
              <a:lnSpc>
                <a:spcPct val="100000"/>
              </a:lnSpc>
              <a:spcBef>
                <a:spcPts val="95"/>
              </a:spcBef>
              <a:buAutoNum type="romanLcParenR"/>
              <a:tabLst>
                <a:tab pos="357505" algn="l"/>
              </a:tabLst>
            </a:pPr>
            <a:r>
              <a:rPr dirty="0" sz="1200" spc="5">
                <a:latin typeface="Times New Roman"/>
                <a:cs typeface="Times New Roman"/>
              </a:rPr>
              <a:t>Its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cost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endParaRPr sz="1200">
              <a:latin typeface="Times New Roman"/>
              <a:cs typeface="Times New Roman"/>
            </a:endParaRPr>
          </a:p>
          <a:p>
            <a:pPr marL="356870" indent="-171450">
              <a:lnSpc>
                <a:spcPct val="100000"/>
              </a:lnSpc>
              <a:spcBef>
                <a:spcPts val="145"/>
              </a:spcBef>
              <a:buAutoNum type="romanLcParenR"/>
              <a:tabLst>
                <a:tab pos="3575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marL="366395" indent="-180975">
              <a:lnSpc>
                <a:spcPct val="100000"/>
              </a:lnSpc>
              <a:spcBef>
                <a:spcPts val="195"/>
              </a:spcBef>
              <a:buAutoNum type="romanLcParenR"/>
              <a:tabLst>
                <a:tab pos="36703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size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compared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spc="5" b="1">
                <a:latin typeface="Times New Roman"/>
                <a:cs typeface="Times New Roman"/>
              </a:rPr>
              <a:t>2.7.1</a:t>
            </a:r>
            <a:r>
              <a:rPr dirty="0" sz="1100" spc="-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d)</a:t>
            </a:r>
            <a:r>
              <a:rPr dirty="0" sz="1200" spc="114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BIMETALLIC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52768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Spiral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shaped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Bimetallic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  <a:p>
            <a:pPr algn="just" marL="527685">
              <a:lnSpc>
                <a:spcPct val="100000"/>
              </a:lnSpc>
              <a:spcBef>
                <a:spcPts val="170"/>
              </a:spcBef>
            </a:pPr>
            <a:r>
              <a:rPr dirty="0" sz="1200" spc="-15">
                <a:latin typeface="Times New Roman"/>
                <a:cs typeface="Times New Roman"/>
              </a:rPr>
              <a:t>ii)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shaped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Bimetallic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strip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  <a:p>
            <a:pPr algn="just" marL="469900" marR="10795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Bimetallic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solid</a:t>
            </a:r>
            <a:r>
              <a:rPr dirty="0" sz="1200" spc="-5">
                <a:latin typeface="Times New Roman"/>
                <a:cs typeface="Times New Roman"/>
              </a:rPr>
              <a:t> expansion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 </a:t>
            </a:r>
            <a:r>
              <a:rPr dirty="0" sz="1200" spc="-5">
                <a:latin typeface="Times New Roman"/>
                <a:cs typeface="Times New Roman"/>
              </a:rPr>
              <a:t>thermometers.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-5">
                <a:latin typeface="Times New Roman"/>
                <a:cs typeface="Times New Roman"/>
              </a:rPr>
              <a:t> different</a:t>
            </a:r>
            <a:r>
              <a:rPr dirty="0" sz="1200">
                <a:latin typeface="Times New Roman"/>
                <a:cs typeface="Times New Roman"/>
              </a:rPr>
              <a:t> thermal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expansion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coefficient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joined </a:t>
            </a:r>
            <a:r>
              <a:rPr dirty="0" sz="1200" spc="-5">
                <a:latin typeface="Times New Roman"/>
                <a:cs typeface="Times New Roman"/>
              </a:rPr>
              <a:t> together,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bimetallic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formed.</a:t>
            </a:r>
            <a:endParaRPr sz="1200">
              <a:latin typeface="Times New Roman"/>
              <a:cs typeface="Times New Roman"/>
            </a:endParaRPr>
          </a:p>
          <a:p>
            <a:pPr algn="just" marL="527685">
              <a:lnSpc>
                <a:spcPct val="100000"/>
              </a:lnSpc>
              <a:spcBef>
                <a:spcPts val="110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materials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Invar.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brass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thermal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650" y="1310639"/>
            <a:ext cx="4354830" cy="23590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853185"/>
            <a:ext cx="5443855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expansion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coefficient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invar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thermal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expansion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coefficient.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available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helical,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cantilever,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also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spiral</a:t>
            </a:r>
            <a:r>
              <a:rPr dirty="0" sz="1200" spc="-5">
                <a:latin typeface="Times New Roman"/>
                <a:cs typeface="Times New Roman"/>
              </a:rPr>
              <a:t> shape.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2545460"/>
            <a:ext cx="5892800" cy="2007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WORKING:</a:t>
            </a:r>
            <a:endParaRPr sz="1200">
              <a:latin typeface="Times New Roman"/>
              <a:cs typeface="Times New Roman"/>
            </a:endParaRPr>
          </a:p>
          <a:p>
            <a:pPr algn="just" marL="56769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One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helical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shaped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bimetallic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strip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left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free.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algn="just" marL="567690" marR="13335">
              <a:lnSpc>
                <a:spcPct val="1100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attached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 spc="-5">
                <a:latin typeface="Times New Roman"/>
                <a:cs typeface="Times New Roman"/>
              </a:rPr>
              <a:t>end </a:t>
            </a:r>
            <a:r>
              <a:rPr dirty="0" sz="1200">
                <a:latin typeface="Times New Roman"/>
                <a:cs typeface="Times New Roman"/>
              </a:rPr>
              <a:t>f the </a:t>
            </a:r>
            <a:r>
              <a:rPr dirty="0" sz="1200" spc="-5">
                <a:latin typeface="Times New Roman"/>
                <a:cs typeface="Times New Roman"/>
              </a:rPr>
              <a:t>bimetallic strip.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bimetallic strip.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soon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bimetallic </a:t>
            </a:r>
            <a:r>
              <a:rPr dirty="0" sz="1200" spc="-5">
                <a:latin typeface="Times New Roman"/>
                <a:cs typeface="Times New Roman"/>
              </a:rPr>
              <a:t>strip </a:t>
            </a:r>
            <a:r>
              <a:rPr dirty="0" sz="1200" spc="-10">
                <a:latin typeface="Times New Roman"/>
                <a:cs typeface="Times New Roman"/>
              </a:rPr>
              <a:t>senses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temp,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expand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-5">
                <a:latin typeface="Times New Roman"/>
                <a:cs typeface="Times New Roman"/>
              </a:rPr>
              <a:t> contact</a:t>
            </a:r>
            <a:endParaRPr sz="1200">
              <a:latin typeface="Times New Roman"/>
              <a:cs typeface="Times New Roman"/>
            </a:endParaRPr>
          </a:p>
          <a:p>
            <a:pPr algn="just" marL="567690" marR="12065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happens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 attached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free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strip moves </a:t>
            </a:r>
            <a:r>
              <a:rPr dirty="0" sz="1200" spc="-5">
                <a:latin typeface="Times New Roman"/>
                <a:cs typeface="Times New Roman"/>
              </a:rPr>
              <a:t>over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scale,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algn="just" marL="567690" marR="508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-5">
                <a:latin typeface="Times New Roman"/>
                <a:cs typeface="Times New Roman"/>
              </a:rPr>
              <a:t> end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spiral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deflects 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temperature.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deflection becomes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40" y="5560567"/>
            <a:ext cx="410082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SPIRAL </a:t>
            </a:r>
            <a:r>
              <a:rPr dirty="0" sz="1200" spc="-5" b="1">
                <a:latin typeface="Times New Roman"/>
                <a:cs typeface="Times New Roman"/>
              </a:rPr>
              <a:t>SHAPED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BIMETALLIC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STRIL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8444839"/>
            <a:ext cx="5970270" cy="62674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10100"/>
              </a:lnSpc>
              <a:spcBef>
                <a:spcPts val="75"/>
              </a:spcBef>
            </a:pPr>
            <a:r>
              <a:rPr dirty="0" sz="1200" spc="-15">
                <a:latin typeface="Times New Roman"/>
                <a:cs typeface="Times New Roman"/>
              </a:rPr>
              <a:t>One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spiral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shaped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strip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left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attached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free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bimetallic </a:t>
            </a:r>
            <a:r>
              <a:rPr dirty="0" sz="1200">
                <a:latin typeface="Times New Roman"/>
                <a:cs typeface="Times New Roman"/>
              </a:rPr>
              <a:t>strip.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 spc="5">
                <a:latin typeface="Times New Roman"/>
                <a:cs typeface="Times New Roman"/>
              </a:rPr>
              <a:t>soon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bimetallic strip </a:t>
            </a:r>
            <a:r>
              <a:rPr dirty="0" sz="1200" spc="-5">
                <a:latin typeface="Times New Roman"/>
                <a:cs typeface="Times New Roman"/>
              </a:rPr>
              <a:t>senses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expand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33450" y="1426210"/>
            <a:ext cx="4175760" cy="7009765"/>
            <a:chOff x="933450" y="1426210"/>
            <a:chExt cx="4175760" cy="70097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450" y="1426210"/>
              <a:ext cx="3029585" cy="11455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5985510"/>
              <a:ext cx="4175760" cy="245033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54</a:t>
            </a:fld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028" y="853185"/>
            <a:ext cx="6162675" cy="6318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1295" marR="7620">
              <a:lnSpc>
                <a:spcPct val="110000"/>
              </a:lnSpc>
              <a:spcBef>
                <a:spcPts val="100"/>
              </a:spcBef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spiral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deflects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deflection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SPIRAL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SHAPED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BIMETALLIC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</a:t>
            </a:r>
            <a:endParaRPr sz="12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  <a:spcBef>
                <a:spcPts val="95"/>
              </a:spcBef>
            </a:pPr>
            <a:r>
              <a:rPr dirty="0" sz="1200" b="1">
                <a:latin typeface="Times New Roman"/>
                <a:cs typeface="Times New Roman"/>
              </a:rPr>
              <a:t>One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end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the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spiral </a:t>
            </a:r>
            <a:r>
              <a:rPr dirty="0" sz="1200" spc="-5" b="1">
                <a:latin typeface="Times New Roman"/>
                <a:cs typeface="Times New Roman"/>
              </a:rPr>
              <a:t>shaped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bimetallic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strip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fixed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left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free.</a:t>
            </a:r>
            <a:endParaRPr sz="1200">
              <a:latin typeface="Times New Roman"/>
              <a:cs typeface="Times New Roman"/>
            </a:endParaRPr>
          </a:p>
          <a:p>
            <a:pPr marL="201295" marR="1206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bimetallic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strip.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strip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expand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free</a:t>
            </a:r>
            <a:endParaRPr sz="1200">
              <a:latin typeface="Times New Roman"/>
              <a:cs typeface="Times New Roman"/>
            </a:endParaRPr>
          </a:p>
          <a:p>
            <a:pPr marL="201295" marR="5080">
              <a:lnSpc>
                <a:spcPct val="1101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bimetallic</a:t>
            </a:r>
            <a:r>
              <a:rPr dirty="0" sz="1200" spc="-5">
                <a:latin typeface="Times New Roman"/>
                <a:cs typeface="Times New Roman"/>
              </a:rPr>
              <a:t> spiral </a:t>
            </a:r>
            <a:r>
              <a:rPr dirty="0" sz="1200">
                <a:latin typeface="Times New Roman"/>
                <a:cs typeface="Times New Roman"/>
              </a:rPr>
              <a:t>deflects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>
                <a:latin typeface="Times New Roman"/>
                <a:cs typeface="Times New Roman"/>
              </a:rPr>
              <a:t> to the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 </a:t>
            </a:r>
            <a:r>
              <a:rPr dirty="0" sz="1200" spc="-15">
                <a:latin typeface="Times New Roman"/>
                <a:cs typeface="Times New Roman"/>
              </a:rPr>
              <a:t>This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deflection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9494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APPLIATIONS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BIMETTALIC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THERMOMETERS</a:t>
            </a:r>
            <a:endParaRPr sz="1200">
              <a:latin typeface="Times New Roman"/>
              <a:cs typeface="Times New Roman"/>
            </a:endParaRPr>
          </a:p>
          <a:p>
            <a:pPr marL="487680" indent="-170815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48831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control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devices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endParaRPr sz="1200">
              <a:latin typeface="Times New Roman"/>
              <a:cs typeface="Times New Roman"/>
            </a:endParaRPr>
          </a:p>
          <a:p>
            <a:pPr marL="487680" indent="-170815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488315" algn="l"/>
              </a:tabLst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spiral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shaped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strips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finds</a:t>
            </a:r>
            <a:r>
              <a:rPr dirty="0" sz="1200">
                <a:latin typeface="Times New Roman"/>
                <a:cs typeface="Times New Roman"/>
              </a:rPr>
              <a:t> application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A.C</a:t>
            </a:r>
            <a:r>
              <a:rPr dirty="0" sz="1200">
                <a:latin typeface="Times New Roman"/>
                <a:cs typeface="Times New Roman"/>
              </a:rPr>
              <a:t> thermostats</a:t>
            </a:r>
            <a:endParaRPr sz="1200">
              <a:latin typeface="Times New Roman"/>
              <a:cs typeface="Times New Roman"/>
            </a:endParaRPr>
          </a:p>
          <a:p>
            <a:pPr marL="487680" marR="501015" indent="-170815">
              <a:lnSpc>
                <a:spcPct val="105000"/>
              </a:lnSpc>
              <a:spcBef>
                <a:spcPts val="55"/>
              </a:spcBef>
              <a:buFont typeface="Calibri"/>
              <a:buAutoNum type="arabicPeriod"/>
              <a:tabLst>
                <a:tab pos="488315" algn="l"/>
              </a:tabLst>
            </a:pPr>
            <a:r>
              <a:rPr dirty="0" sz="1200" spc="-5">
                <a:latin typeface="Times New Roman"/>
                <a:cs typeface="Times New Roman"/>
              </a:rPr>
              <a:t>Bimetallic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shaped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strips</a:t>
            </a:r>
            <a:r>
              <a:rPr dirty="0" sz="1200">
                <a:latin typeface="Times New Roman"/>
                <a:cs typeface="Times New Roman"/>
              </a:rPr>
              <a:t> (helical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widely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oil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burners,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refineries,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vulcanizes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MERITS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BIMETALLIC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THERMOMETERS</a:t>
            </a:r>
            <a:endParaRPr sz="1200">
              <a:latin typeface="Times New Roman"/>
              <a:cs typeface="Times New Roman"/>
            </a:endParaRPr>
          </a:p>
          <a:p>
            <a:pPr marL="429895" indent="-1130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30530" algn="l"/>
              </a:tabLst>
            </a:pP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temp,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take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easily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endParaRPr sz="1200">
              <a:latin typeface="Times New Roman"/>
              <a:cs typeface="Times New Roman"/>
            </a:endParaRPr>
          </a:p>
          <a:p>
            <a:pPr marL="429895" indent="-11303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43053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available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choose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depending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requirement.</a:t>
            </a:r>
            <a:endParaRPr sz="1200">
              <a:latin typeface="Times New Roman"/>
              <a:cs typeface="Times New Roman"/>
            </a:endParaRPr>
          </a:p>
          <a:p>
            <a:pPr marL="429895" indent="-11303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430530" algn="l"/>
              </a:tabLst>
            </a:pP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</a:t>
            </a:r>
            <a:endParaRPr sz="1200">
              <a:latin typeface="Times New Roman"/>
              <a:cs typeface="Times New Roman"/>
            </a:endParaRPr>
          </a:p>
          <a:p>
            <a:pPr marL="429895" indent="-113030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430530" algn="l"/>
              </a:tabLst>
            </a:pP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endParaRPr sz="1200">
              <a:latin typeface="Times New Roman"/>
              <a:cs typeface="Times New Roman"/>
            </a:endParaRPr>
          </a:p>
          <a:p>
            <a:pPr marL="429895" indent="-113030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430530" algn="l"/>
              </a:tabLst>
            </a:pPr>
            <a:r>
              <a:rPr dirty="0" sz="1200" spc="-15">
                <a:latin typeface="Times New Roman"/>
                <a:cs typeface="Times New Roman"/>
              </a:rPr>
              <a:t>Fast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marL="429895" indent="-113030">
              <a:lnSpc>
                <a:spcPct val="100000"/>
              </a:lnSpc>
              <a:spcBef>
                <a:spcPts val="140"/>
              </a:spcBef>
              <a:buFont typeface="Arial MT"/>
              <a:buChar char="•"/>
              <a:tabLst>
                <a:tab pos="430530" algn="l"/>
              </a:tabLst>
            </a:pPr>
            <a:r>
              <a:rPr dirty="0" sz="1200" spc="-10">
                <a:latin typeface="Times New Roman"/>
                <a:cs typeface="Times New Roman"/>
              </a:rPr>
              <a:t>Light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weight</a:t>
            </a:r>
            <a:endParaRPr sz="1200">
              <a:latin typeface="Times New Roman"/>
              <a:cs typeface="Times New Roman"/>
            </a:endParaRPr>
          </a:p>
          <a:p>
            <a:pPr marL="429895" indent="-11303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430530" algn="l"/>
              </a:tabLst>
            </a:pPr>
            <a:r>
              <a:rPr dirty="0" sz="1200" spc="-5">
                <a:latin typeface="Times New Roman"/>
                <a:cs typeface="Times New Roman"/>
              </a:rPr>
              <a:t>Cost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less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DEMERITS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BIMETALLIC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THERMOMETERS</a:t>
            </a:r>
            <a:endParaRPr sz="1200">
              <a:latin typeface="Times New Roman"/>
              <a:cs typeface="Times New Roman"/>
            </a:endParaRPr>
          </a:p>
          <a:p>
            <a:pPr lvl="1" marL="659130" indent="-229870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659765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lvl="1" marL="659130" indent="-229870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659765" algn="l"/>
              </a:tabLst>
            </a:pP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remote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areas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possible.</a:t>
            </a:r>
            <a:endParaRPr sz="1200">
              <a:latin typeface="Times New Roman"/>
              <a:cs typeface="Times New Roman"/>
            </a:endParaRPr>
          </a:p>
          <a:p>
            <a:pPr lvl="1" marL="659130" indent="-229870">
              <a:lnSpc>
                <a:spcPct val="100000"/>
              </a:lnSpc>
              <a:spcBef>
                <a:spcPts val="170"/>
              </a:spcBef>
              <a:buFont typeface="Calibri"/>
              <a:buAutoNum type="arabicPeriod"/>
              <a:tabLst>
                <a:tab pos="659765" algn="l"/>
              </a:tabLst>
            </a:pPr>
            <a:r>
              <a:rPr dirty="0" sz="1200">
                <a:latin typeface="Times New Roman"/>
                <a:cs typeface="Times New Roman"/>
              </a:rPr>
              <a:t>Low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endParaRPr sz="12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  <a:spcBef>
                <a:spcPts val="145"/>
              </a:spcBef>
            </a:pPr>
            <a:r>
              <a:rPr dirty="0" sz="1100" b="1">
                <a:latin typeface="Times New Roman"/>
                <a:cs typeface="Times New Roman"/>
              </a:rPr>
              <a:t>2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7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1</a:t>
            </a:r>
            <a:r>
              <a:rPr dirty="0" sz="1100" spc="-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b="1">
                <a:latin typeface="Times New Roman"/>
                <a:cs typeface="Times New Roman"/>
              </a:rPr>
              <a:t>)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-10" b="1">
                <a:latin typeface="Times New Roman"/>
                <a:cs typeface="Times New Roman"/>
              </a:rPr>
              <a:t>L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ROD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H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10" b="1">
                <a:latin typeface="Times New Roman"/>
                <a:cs typeface="Times New Roman"/>
              </a:rPr>
              <a:t>M</a:t>
            </a:r>
            <a:r>
              <a:rPr dirty="0" sz="1200" spc="-25" b="1">
                <a:latin typeface="Times New Roman"/>
                <a:cs typeface="Times New Roman"/>
              </a:rPr>
              <a:t>O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10" b="1">
                <a:latin typeface="Times New Roman"/>
                <a:cs typeface="Times New Roman"/>
              </a:rPr>
              <a:t>ETE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65630" y="8966403"/>
            <a:ext cx="549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solid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rod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device,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7185025"/>
            <a:ext cx="5504053" cy="17799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54</a:t>
            </a:fld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2079" y="4651375"/>
            <a:ext cx="1851024" cy="18224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4440" y="853185"/>
            <a:ext cx="6079490" cy="3696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37210" marR="51435">
              <a:lnSpc>
                <a:spcPct val="1101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linear </a:t>
            </a:r>
            <a:r>
              <a:rPr dirty="0" sz="1200" spc="-5">
                <a:latin typeface="Times New Roman"/>
                <a:cs typeface="Times New Roman"/>
              </a:rPr>
              <a:t>expansion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metals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10">
                <a:latin typeface="Times New Roman"/>
                <a:cs typeface="Times New Roman"/>
              </a:rPr>
              <a:t>changes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temperature. A </a:t>
            </a:r>
            <a:r>
              <a:rPr dirty="0" sz="1200" spc="-10">
                <a:latin typeface="Times New Roman"/>
                <a:cs typeface="Times New Roman"/>
              </a:rPr>
              <a:t>solid </a:t>
            </a:r>
            <a:r>
              <a:rPr dirty="0" sz="1200" spc="5">
                <a:latin typeface="Times New Roman"/>
                <a:cs typeface="Times New Roman"/>
              </a:rPr>
              <a:t>rod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rod.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One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metal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rod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fixed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movable, so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allow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expansion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metal.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expansion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metal rod, </a:t>
            </a:r>
            <a:r>
              <a:rPr dirty="0" sz="1200" spc="-10">
                <a:latin typeface="Times New Roman"/>
                <a:cs typeface="Times New Roman"/>
              </a:rPr>
              <a:t>its movable end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connected to 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arrangement. A </a:t>
            </a:r>
            <a:r>
              <a:rPr dirty="0" sz="1200" spc="-10">
                <a:latin typeface="Times New Roman"/>
                <a:cs typeface="Times New Roman"/>
              </a:rPr>
              <a:t>spring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restore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443230" marR="846455" indent="-418465">
              <a:lnSpc>
                <a:spcPct val="113300"/>
              </a:lnSpc>
            </a:pPr>
            <a:r>
              <a:rPr dirty="0" sz="1100" b="1">
                <a:latin typeface="Times New Roman"/>
                <a:cs typeface="Times New Roman"/>
              </a:rPr>
              <a:t>2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7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2</a:t>
            </a:r>
            <a:r>
              <a:rPr dirty="0" sz="1100" spc="-11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N</a:t>
            </a:r>
            <a:r>
              <a:rPr dirty="0" sz="1200" spc="-5" b="1">
                <a:latin typeface="Times New Roman"/>
                <a:cs typeface="Times New Roman"/>
              </a:rPr>
              <a:t>CE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TE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10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U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20" b="1">
                <a:latin typeface="Times New Roman"/>
                <a:cs typeface="Times New Roman"/>
              </a:rPr>
              <a:t>E</a:t>
            </a:r>
            <a:r>
              <a:rPr dirty="0" sz="1200" spc="10" b="1">
                <a:latin typeface="Times New Roman"/>
                <a:cs typeface="Times New Roman"/>
              </a:rPr>
              <a:t>T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OR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5" b="1">
                <a:latin typeface="Times New Roman"/>
                <a:cs typeface="Times New Roman"/>
              </a:rPr>
              <a:t>(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D)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N</a:t>
            </a:r>
            <a:r>
              <a:rPr dirty="0" sz="1200" spc="-5" b="1">
                <a:latin typeface="Times New Roman"/>
                <a:cs typeface="Times New Roman"/>
              </a:rPr>
              <a:t>CE  </a:t>
            </a:r>
            <a:r>
              <a:rPr dirty="0" sz="1200" spc="-5" b="1">
                <a:latin typeface="Times New Roman"/>
                <a:cs typeface="Times New Roman"/>
              </a:rPr>
              <a:t>THERMOMETER</a:t>
            </a:r>
            <a:endParaRPr sz="1200">
              <a:latin typeface="Times New Roman"/>
              <a:cs typeface="Times New Roman"/>
            </a:endParaRPr>
          </a:p>
          <a:p>
            <a:pPr marL="482600" marR="48260">
              <a:lnSpc>
                <a:spcPts val="1610"/>
              </a:lnSpc>
              <a:spcBef>
                <a:spcPts val="55"/>
              </a:spcBef>
              <a:tabLst>
                <a:tab pos="218376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RTD: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	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occurred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given</a:t>
            </a:r>
            <a:endParaRPr sz="1200">
              <a:latin typeface="Times New Roman"/>
              <a:cs typeface="Times New Roman"/>
            </a:endParaRPr>
          </a:p>
          <a:p>
            <a:pPr marL="939800" marR="2255520" indent="-457200">
              <a:lnSpc>
                <a:spcPts val="1680"/>
              </a:lnSpc>
              <a:spcBef>
                <a:spcPts val="15"/>
              </a:spcBef>
              <a:tabLst>
                <a:tab pos="3284854" algn="l"/>
              </a:tabLst>
            </a:pP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 = 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1+  </a:t>
            </a:r>
            <a:r>
              <a:rPr dirty="0" baseline="4629" sz="1800" spc="-7">
                <a:latin typeface="Times New Roman"/>
                <a:cs typeface="Times New Roman"/>
              </a:rPr>
              <a:t>α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α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38194" sz="1200">
                <a:latin typeface="Times New Roman"/>
                <a:cs typeface="Times New Roman"/>
              </a:rPr>
              <a:t>2</a:t>
            </a:r>
            <a:r>
              <a:rPr dirty="0" baseline="38194" sz="1200" spc="17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+α</a:t>
            </a:r>
            <a:r>
              <a:rPr dirty="0" sz="1200" spc="-5">
                <a:latin typeface="Times New Roman"/>
                <a:cs typeface="Times New Roman"/>
              </a:rPr>
              <a:t>3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baseline="38194" sz="1200" spc="-7">
                <a:latin typeface="Times New Roman"/>
                <a:cs typeface="Times New Roman"/>
              </a:rPr>
              <a:t>3</a:t>
            </a:r>
            <a:r>
              <a:rPr dirty="0" baseline="4629" sz="1800" spc="-7">
                <a:latin typeface="Times New Roman"/>
                <a:cs typeface="Times New Roman"/>
              </a:rPr>
              <a:t>+	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15">
                <a:latin typeface="Times New Roman"/>
                <a:cs typeface="Times New Roman"/>
              </a:rPr>
              <a:t>α</a:t>
            </a:r>
            <a:r>
              <a:rPr dirty="0" sz="1200" spc="-10">
                <a:latin typeface="Times New Roman"/>
                <a:cs typeface="Times New Roman"/>
              </a:rPr>
              <a:t>n</a:t>
            </a:r>
            <a:r>
              <a:rPr dirty="0" baseline="4629" sz="1800" spc="-15">
                <a:latin typeface="Times New Roman"/>
                <a:cs typeface="Times New Roman"/>
              </a:rPr>
              <a:t>T</a:t>
            </a:r>
            <a:r>
              <a:rPr dirty="0" baseline="38194" sz="1200" spc="-15">
                <a:latin typeface="Times New Roman"/>
                <a:cs typeface="Times New Roman"/>
              </a:rPr>
              <a:t>n</a:t>
            </a:r>
            <a:r>
              <a:rPr dirty="0" baseline="4629" sz="1800" spc="-15">
                <a:latin typeface="Times New Roman"/>
                <a:cs typeface="Times New Roman"/>
              </a:rPr>
              <a:t>)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zero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temperature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α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,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α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α</a:t>
            </a:r>
            <a:r>
              <a:rPr dirty="0" sz="1200" spc="5">
                <a:latin typeface="Times New Roman"/>
                <a:cs typeface="Times New Roman"/>
              </a:rPr>
              <a:t>3..............</a:t>
            </a:r>
            <a:r>
              <a:rPr dirty="0" sz="1200" spc="-19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α</a:t>
            </a:r>
            <a:r>
              <a:rPr dirty="0" sz="1200" spc="-5">
                <a:latin typeface="Times New Roman"/>
                <a:cs typeface="Times New Roman"/>
              </a:rPr>
              <a:t>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constants</a:t>
            </a:r>
            <a:endParaRPr baseline="4629" sz="1800">
              <a:latin typeface="Times New Roman"/>
              <a:cs typeface="Times New Roman"/>
            </a:endParaRPr>
          </a:p>
          <a:p>
            <a:pPr algn="just" marL="482600" marR="43180">
              <a:lnSpc>
                <a:spcPts val="1580"/>
              </a:lnSpc>
              <a:spcBef>
                <a:spcPts val="1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value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help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wheatstone </a:t>
            </a:r>
            <a:r>
              <a:rPr dirty="0" sz="1200" spc="-10">
                <a:latin typeface="Times New Roman"/>
                <a:cs typeface="Times New Roman"/>
              </a:rPr>
              <a:t>bridge </a:t>
            </a:r>
            <a:r>
              <a:rPr dirty="0" sz="1200" spc="-5">
                <a:latin typeface="Times New Roman"/>
                <a:cs typeface="Times New Roman"/>
              </a:rPr>
              <a:t>circuit.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output voltage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bridge </a:t>
            </a:r>
            <a:r>
              <a:rPr dirty="0" sz="1200" spc="-5">
                <a:latin typeface="Times New Roman"/>
                <a:cs typeface="Times New Roman"/>
              </a:rPr>
              <a:t>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RTD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hence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properly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Generally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 </a:t>
            </a:r>
            <a:r>
              <a:rPr dirty="0" sz="1200" spc="-10">
                <a:latin typeface="Times New Roman"/>
                <a:cs typeface="Times New Roman"/>
              </a:rPr>
              <a:t>materials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as platinum, </a:t>
            </a:r>
            <a:r>
              <a:rPr dirty="0" sz="1200">
                <a:latin typeface="Times New Roman"/>
                <a:cs typeface="Times New Roman"/>
              </a:rPr>
              <a:t>copper, tungsten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nickel which </a:t>
            </a:r>
            <a:r>
              <a:rPr dirty="0" sz="1200" spc="-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positive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coefficient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0">
                <a:latin typeface="Times New Roman"/>
                <a:cs typeface="Times New Roman"/>
              </a:rPr>
              <a:t> sensing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1310258" y="6759067"/>
            <a:ext cx="5596255" cy="234569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Times New Roman"/>
                <a:cs typeface="Times New Roman"/>
              </a:rPr>
              <a:t>Platinum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platinum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element,</a:t>
            </a:r>
            <a:endParaRPr sz="1200">
              <a:latin typeface="Times New Roman"/>
              <a:cs typeface="Times New Roman"/>
            </a:endParaRPr>
          </a:p>
          <a:p>
            <a:pPr marL="61594" marR="43180">
              <a:lnSpc>
                <a:spcPct val="108300"/>
              </a:lnSpc>
              <a:spcBef>
                <a:spcPts val="434"/>
              </a:spcBef>
            </a:pPr>
            <a:r>
              <a:rPr dirty="0" sz="1200" spc="-5">
                <a:latin typeface="Times New Roman"/>
                <a:cs typeface="Times New Roman"/>
              </a:rPr>
              <a:t>because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ability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(600</a:t>
            </a:r>
            <a:r>
              <a:rPr dirty="0" baseline="18518" sz="1800" spc="7">
                <a:latin typeface="Times New Roman"/>
                <a:cs typeface="Times New Roman"/>
              </a:rPr>
              <a:t>0</a:t>
            </a:r>
            <a:r>
              <a:rPr dirty="0" baseline="18518" sz="18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maintaining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excellent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stability,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degree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accuracy.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RTD:</a:t>
            </a:r>
            <a:endParaRPr sz="1200">
              <a:latin typeface="Times New Roman"/>
              <a:cs typeface="Times New Roman"/>
            </a:endParaRPr>
          </a:p>
          <a:p>
            <a:pPr marL="61594" marR="41275">
              <a:lnSpc>
                <a:spcPct val="1083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</a:t>
            </a:r>
            <a:r>
              <a:rPr dirty="0" sz="1200" spc="20">
                <a:latin typeface="Times New Roman"/>
                <a:cs typeface="Times New Roman"/>
              </a:rPr>
              <a:t> of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thermometer,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resistance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platinum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copper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wound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around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hallow</a:t>
            </a:r>
            <a:endParaRPr sz="1200">
              <a:latin typeface="Times New Roman"/>
              <a:cs typeface="Times New Roman"/>
            </a:endParaRPr>
          </a:p>
          <a:p>
            <a:pPr marL="61594" marR="45085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insulating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ceramic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former.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Protective</a:t>
            </a:r>
            <a:r>
              <a:rPr dirty="0" sz="1200" spc="-5">
                <a:latin typeface="Times New Roman"/>
                <a:cs typeface="Times New Roman"/>
              </a:rPr>
              <a:t> cement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ceramic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former.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coil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welded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copper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leads.</a:t>
            </a:r>
            <a:r>
              <a:rPr dirty="0" sz="1200" spc="5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coil,</a:t>
            </a:r>
            <a:endParaRPr sz="1200">
              <a:latin typeface="Times New Roman"/>
              <a:cs typeface="Times New Roman"/>
            </a:endParaRPr>
          </a:p>
          <a:p>
            <a:pPr marL="61594" marR="43815">
              <a:lnSpc>
                <a:spcPct val="1102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thermometer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connected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arms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To</a:t>
            </a:r>
            <a:r>
              <a:rPr dirty="0" sz="1100" spc="-5">
                <a:latin typeface="Times New Roman"/>
                <a:cs typeface="Times New Roman"/>
              </a:rPr>
              <a:t> provide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mechanical strength</a:t>
            </a:r>
            <a:r>
              <a:rPr dirty="0" sz="1100" spc="5">
                <a:latin typeface="Times New Roman"/>
                <a:cs typeface="Times New Roman"/>
              </a:rPr>
              <a:t> and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rigidity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and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protect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resistance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1204" y="853795"/>
            <a:ext cx="6100445" cy="7555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20700" marR="119380">
              <a:lnSpc>
                <a:spcPct val="110900"/>
              </a:lnSpc>
              <a:spcBef>
                <a:spcPts val="100"/>
              </a:spcBef>
            </a:pPr>
            <a:r>
              <a:rPr dirty="0" sz="1100" spc="-5">
                <a:latin typeface="Times New Roman"/>
                <a:cs typeface="Times New Roman"/>
              </a:rPr>
              <a:t>thermometer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assembly </a:t>
            </a:r>
            <a:r>
              <a:rPr dirty="0" sz="1100" spc="5">
                <a:latin typeface="Times New Roman"/>
                <a:cs typeface="Times New Roman"/>
              </a:rPr>
              <a:t>from </a:t>
            </a:r>
            <a:r>
              <a:rPr dirty="0" sz="1100" spc="-5">
                <a:latin typeface="Times New Roman"/>
                <a:cs typeface="Times New Roman"/>
              </a:rPr>
              <a:t>contamination </a:t>
            </a:r>
            <a:r>
              <a:rPr dirty="0" sz="1100">
                <a:latin typeface="Times New Roman"/>
                <a:cs typeface="Times New Roman"/>
              </a:rPr>
              <a:t>due to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high temperatures,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the</a:t>
            </a:r>
            <a:r>
              <a:rPr dirty="0" sz="1100" spc="254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whole assembly </a:t>
            </a:r>
            <a:r>
              <a:rPr dirty="0" sz="1100" spc="-20">
                <a:latin typeface="Times New Roman"/>
                <a:cs typeface="Times New Roman"/>
              </a:rPr>
              <a:t>is 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placed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in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protective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metal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shield.</a:t>
            </a:r>
            <a:endParaRPr sz="1100">
              <a:latin typeface="Times New Roman"/>
              <a:cs typeface="Times New Roman"/>
            </a:endParaRPr>
          </a:p>
          <a:p>
            <a:pPr marL="520700" marR="432434">
              <a:lnSpc>
                <a:spcPts val="2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relationship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around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0</a:t>
            </a:r>
            <a:r>
              <a:rPr dirty="0" baseline="18518" sz="1800" spc="37">
                <a:latin typeface="Times New Roman"/>
                <a:cs typeface="Times New Roman"/>
              </a:rPr>
              <a:t>0</a:t>
            </a:r>
            <a:r>
              <a:rPr dirty="0" baseline="18518" sz="18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(ie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273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K)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given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endParaRPr sz="1200">
              <a:latin typeface="Times New Roman"/>
              <a:cs typeface="Times New Roman"/>
            </a:endParaRPr>
          </a:p>
          <a:p>
            <a:pPr marL="520700">
              <a:lnSpc>
                <a:spcPct val="100000"/>
              </a:lnSpc>
              <a:spcBef>
                <a:spcPts val="100"/>
              </a:spcBef>
              <a:tabLst>
                <a:tab pos="224345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R</a:t>
            </a:r>
            <a:r>
              <a:rPr dirty="0" sz="1200" spc="-20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1+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α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89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……	</a:t>
            </a:r>
            <a:r>
              <a:rPr dirty="0" baseline="4629" sz="1800" spc="-15">
                <a:latin typeface="Times New Roman"/>
                <a:cs typeface="Times New Roman"/>
              </a:rPr>
              <a:t>eqn--1</a:t>
            </a:r>
            <a:endParaRPr baseline="4629" sz="1800">
              <a:latin typeface="Times New Roman"/>
              <a:cs typeface="Times New Roman"/>
            </a:endParaRPr>
          </a:p>
          <a:p>
            <a:pPr marL="520700" marR="4074160">
              <a:lnSpc>
                <a:spcPct val="116700"/>
              </a:lnSpc>
              <a:spcBef>
                <a:spcPts val="9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20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4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Resistance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3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0</a:t>
            </a:r>
            <a:r>
              <a:rPr dirty="0" baseline="38194" sz="1200" spc="-7">
                <a:latin typeface="Times New Roman"/>
                <a:cs typeface="Times New Roman"/>
              </a:rPr>
              <a:t>0</a:t>
            </a:r>
            <a:r>
              <a:rPr dirty="0" baseline="38194" sz="1200" spc="1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 spc="284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T=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marL="520700">
              <a:lnSpc>
                <a:spcPct val="100000"/>
              </a:lnSpc>
              <a:spcBef>
                <a:spcPts val="505"/>
              </a:spcBef>
            </a:pP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algn="just" marL="520700" marR="1374140">
              <a:lnSpc>
                <a:spcPct val="116700"/>
              </a:lnSpc>
              <a:spcBef>
                <a:spcPts val="50"/>
              </a:spcBef>
            </a:pPr>
            <a:r>
              <a:rPr dirty="0" baseline="4629" sz="1800">
                <a:latin typeface="Times New Roman"/>
                <a:cs typeface="Times New Roman"/>
              </a:rPr>
              <a:t>α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temperature </a:t>
            </a:r>
            <a:r>
              <a:rPr dirty="0" baseline="4629" sz="1800" spc="-15">
                <a:latin typeface="Times New Roman"/>
                <a:cs typeface="Times New Roman"/>
              </a:rPr>
              <a:t>Coefficient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material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(Ω/ </a:t>
            </a:r>
            <a:r>
              <a:rPr dirty="0" baseline="4629" sz="1800" spc="-7">
                <a:latin typeface="Times New Roman"/>
                <a:cs typeface="Times New Roman"/>
              </a:rPr>
              <a:t>Ω)/ </a:t>
            </a:r>
            <a:r>
              <a:rPr dirty="0" baseline="4629" sz="1800" spc="22">
                <a:latin typeface="Times New Roman"/>
                <a:cs typeface="Times New Roman"/>
              </a:rPr>
              <a:t>0</a:t>
            </a:r>
            <a:r>
              <a:rPr dirty="0" baseline="38194" sz="1200" spc="22">
                <a:latin typeface="Times New Roman"/>
                <a:cs typeface="Times New Roman"/>
              </a:rPr>
              <a:t>0 </a:t>
            </a:r>
            <a:r>
              <a:rPr dirty="0" baseline="4629" sz="1800">
                <a:latin typeface="Times New Roman"/>
                <a:cs typeface="Times New Roman"/>
              </a:rPr>
              <a:t>C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for </a:t>
            </a:r>
            <a:r>
              <a:rPr dirty="0" baseline="4629" sz="1800">
                <a:latin typeface="Times New Roman"/>
                <a:cs typeface="Times New Roman"/>
              </a:rPr>
              <a:t>a </a:t>
            </a:r>
            <a:r>
              <a:rPr dirty="0" baseline="4629" sz="1800" spc="-7">
                <a:latin typeface="Times New Roman"/>
                <a:cs typeface="Times New Roman"/>
              </a:rPr>
              <a:t>change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temperature </a:t>
            </a:r>
            <a:r>
              <a:rPr dirty="0" baseline="4629" sz="1800" spc="-7">
                <a:latin typeface="Times New Roman"/>
                <a:cs typeface="Times New Roman"/>
              </a:rPr>
              <a:t>from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1200" spc="10">
                <a:latin typeface="Times New Roman"/>
                <a:cs typeface="Times New Roman"/>
              </a:rPr>
              <a:t>1 </a:t>
            </a:r>
            <a:r>
              <a:rPr dirty="0" baseline="4629" sz="1800">
                <a:latin typeface="Times New Roman"/>
                <a:cs typeface="Times New Roman"/>
              </a:rPr>
              <a:t>to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1200" spc="10">
                <a:latin typeface="Times New Roman"/>
                <a:cs typeface="Times New Roman"/>
              </a:rPr>
              <a:t>2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following relationship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-7">
                <a:latin typeface="Times New Roman"/>
                <a:cs typeface="Times New Roman"/>
              </a:rPr>
              <a:t> used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αt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---------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eqn-2</a:t>
            </a:r>
            <a:endParaRPr sz="1200">
              <a:latin typeface="Times New Roman"/>
              <a:cs typeface="Times New Roman"/>
            </a:endParaRPr>
          </a:p>
          <a:p>
            <a:pPr algn="just" marL="520700">
              <a:lnSpc>
                <a:spcPct val="100000"/>
              </a:lnSpc>
              <a:spcBef>
                <a:spcPts val="26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R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αt</a:t>
            </a:r>
            <a:r>
              <a:rPr dirty="0" sz="1200" spc="-5">
                <a:latin typeface="Times New Roman"/>
                <a:cs typeface="Times New Roman"/>
              </a:rPr>
              <a:t>2-----------eqn-3</a:t>
            </a:r>
            <a:endParaRPr sz="1200">
              <a:latin typeface="Times New Roman"/>
              <a:cs typeface="Times New Roman"/>
            </a:endParaRPr>
          </a:p>
          <a:p>
            <a:pPr marL="520700" marR="1682114">
              <a:lnSpc>
                <a:spcPct val="116700"/>
              </a:lnSpc>
              <a:tabLst>
                <a:tab pos="1270635" algn="l"/>
                <a:tab pos="235013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6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α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(t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baseline="4629" sz="1800">
                <a:latin typeface="Times New Roman"/>
                <a:cs typeface="Times New Roman"/>
              </a:rPr>
              <a:t>–t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baseline="4629" sz="1800">
                <a:latin typeface="Times New Roman"/>
                <a:cs typeface="Times New Roman"/>
              </a:rPr>
              <a:t>)	</a:t>
            </a:r>
            <a:r>
              <a:rPr dirty="0" baseline="4629" sz="1800" spc="-7">
                <a:latin typeface="Times New Roman"/>
                <a:cs typeface="Times New Roman"/>
              </a:rPr>
              <a:t>subtracting eqn—2, </a:t>
            </a:r>
            <a:r>
              <a:rPr dirty="0" baseline="4629" sz="1800">
                <a:latin typeface="Times New Roman"/>
                <a:cs typeface="Times New Roman"/>
              </a:rPr>
              <a:t>from </a:t>
            </a:r>
            <a:r>
              <a:rPr dirty="0" baseline="4629" sz="1800" spc="-7">
                <a:latin typeface="Times New Roman"/>
                <a:cs typeface="Times New Roman"/>
              </a:rPr>
              <a:t>eqn—3.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α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(t</a:t>
            </a:r>
            <a:r>
              <a:rPr dirty="0" sz="1200" spc="-1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–t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560070" marR="3570604" indent="-40005">
              <a:lnSpc>
                <a:spcPct val="116700"/>
              </a:lnSpc>
              <a:spcBef>
                <a:spcPts val="2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resistance at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temperature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temperature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2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IMPORTANCE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5" b="1">
                <a:latin typeface="Times New Roman"/>
                <a:cs typeface="Times New Roman"/>
              </a:rPr>
              <a:t> PROTECTION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NEEDED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SENSING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ELEMENT</a:t>
            </a:r>
            <a:endParaRPr sz="1200">
              <a:latin typeface="Times New Roman"/>
              <a:cs typeface="Times New Roman"/>
            </a:endParaRPr>
          </a:p>
          <a:p>
            <a:pPr marL="349885" marR="589915" indent="-170815">
              <a:lnSpc>
                <a:spcPts val="1610"/>
              </a:lnSpc>
              <a:spcBef>
                <a:spcPts val="10"/>
              </a:spcBef>
              <a:buChar char="•"/>
              <a:tabLst>
                <a:tab pos="3505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RTD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protection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order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prevent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harmful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chemicals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gases.</a:t>
            </a:r>
            <a:endParaRPr sz="1200">
              <a:latin typeface="Times New Roman"/>
              <a:cs typeface="Times New Roman"/>
            </a:endParaRPr>
          </a:p>
          <a:p>
            <a:pPr marL="349885" indent="-171450">
              <a:lnSpc>
                <a:spcPct val="100000"/>
              </a:lnSpc>
              <a:spcBef>
                <a:spcPts val="80"/>
              </a:spcBef>
              <a:buChar char="•"/>
              <a:tabLst>
                <a:tab pos="3505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usually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coated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layer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glass.</a:t>
            </a:r>
            <a:endParaRPr sz="1200">
              <a:latin typeface="Times New Roman"/>
              <a:cs typeface="Times New Roman"/>
            </a:endParaRPr>
          </a:p>
          <a:p>
            <a:pPr marL="349885" indent="-171450">
              <a:lnSpc>
                <a:spcPct val="100000"/>
              </a:lnSpc>
              <a:spcBef>
                <a:spcPts val="100"/>
              </a:spcBef>
              <a:buChar char="•"/>
              <a:tabLst>
                <a:tab pos="350520" algn="l"/>
              </a:tabLst>
            </a:pP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protected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avoid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damage.</a:t>
            </a:r>
            <a:endParaRPr sz="1200">
              <a:latin typeface="Times New Roman"/>
              <a:cs typeface="Times New Roman"/>
            </a:endParaRPr>
          </a:p>
          <a:p>
            <a:pPr marL="349885" marR="100965" indent="-170815">
              <a:lnSpc>
                <a:spcPts val="1630"/>
              </a:lnSpc>
              <a:spcBef>
                <a:spcPts val="40"/>
              </a:spcBef>
              <a:buChar char="•"/>
              <a:tabLst>
                <a:tab pos="3505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protected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providing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protections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coatings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element.</a:t>
            </a:r>
            <a:endParaRPr sz="1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85"/>
              </a:spcBef>
            </a:pPr>
            <a:r>
              <a:rPr dirty="0" sz="1200" b="1">
                <a:latin typeface="Times New Roman"/>
                <a:cs typeface="Times New Roman"/>
              </a:rPr>
              <a:t>27.2b)</a:t>
            </a:r>
            <a:r>
              <a:rPr dirty="0" sz="1200" spc="-7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THERMISTOR</a:t>
            </a:r>
            <a:endParaRPr sz="1200">
              <a:latin typeface="Times New Roman"/>
              <a:cs typeface="Times New Roman"/>
            </a:endParaRPr>
          </a:p>
          <a:p>
            <a:pPr algn="just" marL="520700" marR="96520">
              <a:lnSpc>
                <a:spcPts val="1560"/>
              </a:lnSpc>
              <a:spcBef>
                <a:spcPts val="45"/>
              </a:spcBef>
            </a:pPr>
            <a:r>
              <a:rPr dirty="0" sz="1200" spc="-5">
                <a:latin typeface="Times New Roman"/>
                <a:cs typeface="Times New Roman"/>
              </a:rPr>
              <a:t>Thermistor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thermal </a:t>
            </a:r>
            <a:r>
              <a:rPr dirty="0" sz="1200">
                <a:latin typeface="Times New Roman"/>
                <a:cs typeface="Times New Roman"/>
              </a:rPr>
              <a:t>resistors </a:t>
            </a:r>
            <a:r>
              <a:rPr dirty="0" sz="1200" spc="-1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sintered </a:t>
            </a:r>
            <a:r>
              <a:rPr dirty="0" sz="1200" spc="-10">
                <a:latin typeface="Times New Roman"/>
                <a:cs typeface="Times New Roman"/>
              </a:rPr>
              <a:t>mixtures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metallic </a:t>
            </a:r>
            <a:r>
              <a:rPr dirty="0" sz="1200">
                <a:latin typeface="Times New Roman"/>
                <a:cs typeface="Times New Roman"/>
              </a:rPr>
              <a:t>oxides </a:t>
            </a:r>
            <a:r>
              <a:rPr dirty="0" sz="1200" spc="-10">
                <a:latin typeface="Times New Roman"/>
                <a:cs typeface="Times New Roman"/>
              </a:rPr>
              <a:t>like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copper,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nickel,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cobolt,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iron,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manganese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uranium.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520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varies.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endParaRPr sz="1200">
              <a:latin typeface="Times New Roman"/>
              <a:cs typeface="Times New Roman"/>
            </a:endParaRPr>
          </a:p>
          <a:p>
            <a:pPr algn="just" marL="520700" marR="8636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thermistor </a:t>
            </a:r>
            <a:r>
              <a:rPr dirty="0" sz="1200" spc="-10">
                <a:latin typeface="Times New Roman"/>
                <a:cs typeface="Times New Roman"/>
              </a:rPr>
              <a:t>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Most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property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 </a:t>
            </a:r>
            <a:r>
              <a:rPr dirty="0" sz="1200" spc="-5">
                <a:latin typeface="Times New Roman"/>
                <a:cs typeface="Times New Roman"/>
              </a:rPr>
              <a:t>negative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coefficient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520700" marR="86360">
              <a:lnSpc>
                <a:spcPct val="110600"/>
              </a:lnSpc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</a:t>
            </a:r>
            <a:r>
              <a:rPr dirty="0" sz="1200">
                <a:latin typeface="Times New Roman"/>
                <a:cs typeface="Times New Roman"/>
              </a:rPr>
              <a:t> 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decrease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with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changes</a:t>
            </a:r>
            <a:r>
              <a:rPr dirty="0" sz="1200">
                <a:latin typeface="Times New Roman"/>
                <a:cs typeface="Times New Roman"/>
              </a:rPr>
              <a:t> 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0">
                <a:latin typeface="Times New Roman"/>
                <a:cs typeface="Times New Roman"/>
              </a:rPr>
              <a:t>values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5">
                <a:latin typeface="Times New Roman"/>
                <a:cs typeface="Times New Roman"/>
              </a:rPr>
              <a:t>with respect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temperature) </a:t>
            </a:r>
            <a:r>
              <a:rPr dirty="0" sz="1200" spc="-15">
                <a:latin typeface="Times New Roman"/>
                <a:cs typeface="Times New Roman"/>
              </a:rPr>
              <a:t>can be </a:t>
            </a:r>
            <a:r>
              <a:rPr dirty="0" sz="1200">
                <a:latin typeface="Times New Roman"/>
                <a:cs typeface="Times New Roman"/>
              </a:rPr>
              <a:t>known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help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wheatstone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6148070"/>
            <a:ext cx="4219956" cy="16884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3904" y="865377"/>
            <a:ext cx="6032500" cy="48609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7117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THERMISTOR</a:t>
            </a:r>
            <a:endParaRPr sz="1200">
              <a:latin typeface="Times New Roman"/>
              <a:cs typeface="Times New Roman"/>
            </a:endParaRPr>
          </a:p>
          <a:p>
            <a:pPr marL="453390" marR="39370">
              <a:lnSpc>
                <a:spcPts val="158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enclosed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metallic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insulating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two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(thermistor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tube).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Two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connected</a:t>
            </a:r>
            <a:endParaRPr sz="1200">
              <a:latin typeface="Times New Roman"/>
              <a:cs typeface="Times New Roman"/>
            </a:endParaRPr>
          </a:p>
          <a:p>
            <a:pPr marL="453390" marR="29845">
              <a:lnSpc>
                <a:spcPts val="1580"/>
              </a:lnSpc>
              <a:spcBef>
                <a:spcPts val="15"/>
              </a:spcBef>
            </a:pP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leads,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metal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together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known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device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thermistor.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50800" marR="49530" indent="40259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Thermistors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sizes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(shapes)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such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beads,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discs,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rods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WORKING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THERMISTOR: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temperature-resistance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265"/>
              </a:spcBef>
            </a:pP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38194" sz="1200" spc="-7">
                <a:latin typeface="Times New Roman"/>
                <a:cs typeface="Times New Roman"/>
              </a:rPr>
              <a:t>k</a:t>
            </a:r>
            <a:endParaRPr baseline="38194"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26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K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β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1/T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1/T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endParaRPr sz="1200">
              <a:latin typeface="Times New Roman"/>
              <a:cs typeface="Times New Roman"/>
            </a:endParaRPr>
          </a:p>
          <a:p>
            <a:pPr marL="83820" marR="1870075" indent="-33655">
              <a:lnSpc>
                <a:spcPts val="2060"/>
              </a:lnSpc>
              <a:spcBef>
                <a:spcPts val="110"/>
              </a:spcBef>
            </a:pP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reference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temp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baseline="23148" sz="1800" i="1">
                <a:latin typeface="Times New Roman"/>
                <a:cs typeface="Times New Roman"/>
              </a:rPr>
              <a:t>0</a:t>
            </a:r>
            <a:r>
              <a:rPr dirty="0" baseline="23148" sz="1800" spc="157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base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Naperian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logarithms.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β 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endParaRPr sz="1200">
              <a:latin typeface="Times New Roman"/>
              <a:cs typeface="Times New Roman"/>
            </a:endParaRPr>
          </a:p>
          <a:p>
            <a:pPr marL="50800" marR="542290">
              <a:lnSpc>
                <a:spcPts val="1610"/>
              </a:lnSpc>
              <a:spcBef>
                <a:spcPts val="3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β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generally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3400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3900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depending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formulation.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65"/>
              </a:spcBef>
            </a:pPr>
            <a:r>
              <a:rPr dirty="0" sz="1200" spc="-5">
                <a:latin typeface="Times New Roman"/>
                <a:cs typeface="Times New Roman"/>
              </a:rPr>
              <a:t>Working: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0">
                <a:latin typeface="Times New Roman"/>
                <a:cs typeface="Times New Roman"/>
              </a:rPr>
              <a:t> using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50800" marR="52069">
              <a:lnSpc>
                <a:spcPct val="111700"/>
              </a:lnSpc>
            </a:pPr>
            <a:r>
              <a:rPr dirty="0" sz="1200" spc="-5">
                <a:latin typeface="Times New Roman"/>
                <a:cs typeface="Times New Roman"/>
              </a:rPr>
              <a:t>thermistor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connected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arms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start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process,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some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known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initial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wheatsone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902004" y="7978520"/>
            <a:ext cx="5952490" cy="1233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heated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decrease.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Similarly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thermistor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-5">
                <a:latin typeface="Times New Roman"/>
                <a:cs typeface="Times New Roman"/>
              </a:rPr>
              <a:t> increases.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variation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bridge.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displayed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displayed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resistance-temperature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 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illustrated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figure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1103376"/>
            <a:ext cx="2730880" cy="16581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3904" y="2935605"/>
            <a:ext cx="6038215" cy="610806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40"/>
              </a:spcBef>
            </a:pPr>
            <a:r>
              <a:rPr dirty="0" sz="1200" spc="-5" b="1">
                <a:latin typeface="Times New Roman"/>
                <a:cs typeface="Times New Roman"/>
              </a:rPr>
              <a:t>MERITS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THERMISTOR: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145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5">
                <a:latin typeface="Times New Roman"/>
                <a:cs typeface="Times New Roman"/>
              </a:rPr>
              <a:t>exhibits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95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5">
                <a:latin typeface="Times New Roman"/>
                <a:cs typeface="Times New Roman"/>
              </a:rPr>
              <a:t>provides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marL="50800" marR="3191510">
              <a:lnSpc>
                <a:spcPct val="105000"/>
              </a:lnSpc>
              <a:spcBef>
                <a:spcPts val="30"/>
              </a:spcBef>
              <a:buFont typeface="Calibri"/>
              <a:buAutoNum type="arabicParenR"/>
              <a:tabLst>
                <a:tab pos="209550" algn="l"/>
              </a:tabLst>
            </a:pP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sze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low.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165"/>
              </a:spcBef>
              <a:buFont typeface="Calibri"/>
              <a:buAutoNum type="arabicParenR" startAt="5"/>
              <a:tabLst>
                <a:tab pos="206375" algn="l"/>
              </a:tabLst>
            </a:pPr>
            <a:r>
              <a:rPr dirty="0" sz="1200" spc="-10">
                <a:latin typeface="Times New Roman"/>
                <a:cs typeface="Times New Roman"/>
              </a:rPr>
              <a:t>lead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compensation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100"/>
              </a:spcBef>
              <a:buFont typeface="Calibri"/>
              <a:buAutoNum type="arabicParenR" startAt="5"/>
              <a:tabLst>
                <a:tab pos="206375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 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stresses</a:t>
            </a:r>
            <a:endParaRPr sz="1200">
              <a:latin typeface="Times New Roman"/>
              <a:cs typeface="Times New Roman"/>
            </a:endParaRPr>
          </a:p>
          <a:p>
            <a:pPr marL="208915" indent="-158750">
              <a:lnSpc>
                <a:spcPct val="100000"/>
              </a:lnSpc>
              <a:spcBef>
                <a:spcPts val="140"/>
              </a:spcBef>
              <a:buFont typeface="Calibri"/>
              <a:buAutoNum type="arabicParenR" startAt="5"/>
              <a:tabLst>
                <a:tab pos="209550" algn="l"/>
              </a:tabLst>
            </a:pP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circuits.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DEMRITS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OFTHERMISTOR: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120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5">
                <a:latin typeface="Times New Roman"/>
                <a:cs typeface="Times New Roman"/>
              </a:rPr>
              <a:t>exhibits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non-linear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95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5">
                <a:latin typeface="Times New Roman"/>
                <a:cs typeface="Times New Roman"/>
              </a:rPr>
              <a:t>stability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120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5">
                <a:latin typeface="Times New Roman"/>
                <a:cs typeface="Times New Roman"/>
              </a:rPr>
              <a:t>problem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‘Gain </a:t>
            </a:r>
            <a:r>
              <a:rPr dirty="0" sz="1200" spc="-5">
                <a:latin typeface="Times New Roman"/>
                <a:cs typeface="Times New Roman"/>
              </a:rPr>
              <a:t>effect’</a:t>
            </a:r>
            <a:r>
              <a:rPr dirty="0" sz="1200">
                <a:latin typeface="Times New Roman"/>
                <a:cs typeface="Times New Roman"/>
              </a:rPr>
              <a:t> (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lapses)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THERMISTOR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05740" marR="348615" indent="-155575">
              <a:lnSpc>
                <a:spcPct val="105000"/>
              </a:lnSpc>
              <a:spcBef>
                <a:spcPts val="215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effectively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290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conductivity</a:t>
            </a:r>
            <a:endParaRPr sz="1200">
              <a:latin typeface="Times New Roman"/>
              <a:cs typeface="Times New Roman"/>
            </a:endParaRPr>
          </a:p>
          <a:p>
            <a:pPr marL="205740" indent="-155575">
              <a:lnSpc>
                <a:spcPct val="100000"/>
              </a:lnSpc>
              <a:spcBef>
                <a:spcPts val="120"/>
              </a:spcBef>
              <a:buFont typeface="Calibri"/>
              <a:buAutoNum type="arabicParenR"/>
              <a:tabLst>
                <a:tab pos="20637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delay.</a:t>
            </a:r>
            <a:endParaRPr sz="1200">
              <a:latin typeface="Times New Roman"/>
              <a:cs typeface="Times New Roman"/>
            </a:endParaRPr>
          </a:p>
          <a:p>
            <a:pPr marL="50800" marR="1200150">
              <a:lnSpc>
                <a:spcPct val="105000"/>
              </a:lnSpc>
              <a:spcBef>
                <a:spcPts val="25"/>
              </a:spcBef>
              <a:buFont typeface="Calibri"/>
              <a:buAutoNum type="arabicParenR"/>
              <a:tabLst>
                <a:tab pos="17589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vacuum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flow,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5)These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frequencies.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Calibri"/>
              <a:buAutoNum type="arabicParenR"/>
            </a:pP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CALIBRATION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PROCEDURE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THERMISTOR: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employed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laboratories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-5">
                <a:latin typeface="Times New Roman"/>
                <a:cs typeface="Times New Roman"/>
              </a:rPr>
              <a:t> calibrate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thermistor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  <a:p>
            <a:pPr algn="just" lvl="1" marL="508000" indent="-229235">
              <a:lnSpc>
                <a:spcPct val="100000"/>
              </a:lnSpc>
              <a:spcBef>
                <a:spcPts val="550"/>
              </a:spcBef>
              <a:buFont typeface="Calibri"/>
              <a:buAutoNum type="arabicParenR"/>
              <a:tabLst>
                <a:tab pos="508634" algn="l"/>
              </a:tabLst>
            </a:pPr>
            <a:r>
              <a:rPr dirty="0" sz="1200" spc="-10">
                <a:latin typeface="Times New Roman"/>
                <a:cs typeface="Times New Roman"/>
              </a:rPr>
              <a:t>Place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thermistor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ice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resistance.</a:t>
            </a:r>
            <a:endParaRPr sz="1200">
              <a:latin typeface="Times New Roman"/>
              <a:cs typeface="Times New Roman"/>
            </a:endParaRPr>
          </a:p>
          <a:p>
            <a:pPr algn="just" lvl="1" marL="508000" indent="-229235">
              <a:lnSpc>
                <a:spcPct val="100000"/>
              </a:lnSpc>
              <a:spcBef>
                <a:spcPts val="100"/>
              </a:spcBef>
              <a:buFont typeface="Calibri"/>
              <a:buAutoNum type="arabicParenR"/>
              <a:tabLst>
                <a:tab pos="508634" algn="l"/>
              </a:tabLst>
            </a:pPr>
            <a:r>
              <a:rPr dirty="0" sz="1200" spc="-5">
                <a:latin typeface="Times New Roman"/>
                <a:cs typeface="Times New Roman"/>
              </a:rPr>
              <a:t>Construct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resistors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same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resistance.</a:t>
            </a:r>
            <a:endParaRPr sz="1200">
              <a:latin typeface="Times New Roman"/>
              <a:cs typeface="Times New Roman"/>
            </a:endParaRPr>
          </a:p>
          <a:p>
            <a:pPr algn="just" lvl="1" marL="508000" marR="43180" indent="-229235">
              <a:lnSpc>
                <a:spcPct val="107500"/>
              </a:lnSpc>
              <a:spcBef>
                <a:spcPts val="35"/>
              </a:spcBef>
              <a:buFont typeface="Calibri"/>
              <a:buAutoNum type="arabicParenR"/>
              <a:tabLst>
                <a:tab pos="508634" algn="l"/>
              </a:tabLst>
            </a:pPr>
            <a:r>
              <a:rPr dirty="0" sz="1200" spc="5">
                <a:latin typeface="Times New Roman"/>
                <a:cs typeface="Times New Roman"/>
              </a:rPr>
              <a:t>Now </a:t>
            </a:r>
            <a:r>
              <a:rPr dirty="0" sz="1200" spc="-10">
                <a:latin typeface="Times New Roman"/>
                <a:cs typeface="Times New Roman"/>
              </a:rPr>
              <a:t>replace </a:t>
            </a:r>
            <a:r>
              <a:rPr dirty="0" sz="1200" spc="-5">
                <a:latin typeface="Times New Roman"/>
                <a:cs typeface="Times New Roman"/>
              </a:rPr>
              <a:t>any one resistor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ridge </a:t>
            </a:r>
            <a:r>
              <a:rPr dirty="0" sz="1200" spc="-5">
                <a:latin typeface="Times New Roman"/>
                <a:cs typeface="Times New Roman"/>
              </a:rPr>
              <a:t>with thermistor. Therefore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bridge </a:t>
            </a:r>
            <a:r>
              <a:rPr dirty="0" sz="1200" spc="5">
                <a:latin typeface="Times New Roman"/>
                <a:cs typeface="Times New Roman"/>
              </a:rPr>
              <a:t>gets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unbalanced. </a:t>
            </a:r>
            <a:r>
              <a:rPr dirty="0" sz="1200" spc="-10">
                <a:latin typeface="Times New Roman"/>
                <a:cs typeface="Times New Roman"/>
              </a:rPr>
              <a:t>Hence </a:t>
            </a:r>
            <a:r>
              <a:rPr dirty="0" sz="1200" spc="-5">
                <a:latin typeface="Times New Roman"/>
                <a:cs typeface="Times New Roman"/>
              </a:rPr>
              <a:t>adjust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value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thermistor </a:t>
            </a:r>
            <a:r>
              <a:rPr dirty="0" sz="1200" spc="-5">
                <a:latin typeface="Times New Roman"/>
                <a:cs typeface="Times New Roman"/>
              </a:rPr>
              <a:t>such 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bridge </a:t>
            </a:r>
            <a:r>
              <a:rPr dirty="0" sz="1200" spc="-5">
                <a:latin typeface="Times New Roman"/>
                <a:cs typeface="Times New Roman"/>
              </a:rPr>
              <a:t>become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rebalanced.</a:t>
            </a:r>
            <a:endParaRPr sz="1200">
              <a:latin typeface="Times New Roman"/>
              <a:cs typeface="Times New Roman"/>
            </a:endParaRPr>
          </a:p>
          <a:p>
            <a:pPr lvl="1" marL="508000" indent="-229235">
              <a:lnSpc>
                <a:spcPct val="100000"/>
              </a:lnSpc>
              <a:spcBef>
                <a:spcPts val="530"/>
              </a:spcBef>
              <a:buFont typeface="Calibri"/>
              <a:buAutoNum type="arabicParenR"/>
              <a:tabLst>
                <a:tab pos="508634" algn="l"/>
              </a:tabLst>
            </a:pP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7645" y="8483320"/>
            <a:ext cx="2827020" cy="81851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05204" y="853185"/>
            <a:ext cx="5787390" cy="9251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6700" marR="4064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unbalanced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again.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Now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readjust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thermistor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balanced.</a:t>
            </a:r>
            <a:endParaRPr sz="1200">
              <a:latin typeface="Times New Roman"/>
              <a:cs typeface="Times New Roman"/>
            </a:endParaRPr>
          </a:p>
          <a:p>
            <a:pPr marL="266700" marR="30480" indent="-229235">
              <a:lnSpc>
                <a:spcPct val="133500"/>
              </a:lnSpc>
              <a:spcBef>
                <a:spcPts val="70"/>
              </a:spcBef>
            </a:pPr>
            <a:r>
              <a:rPr dirty="0" sz="1200" spc="-40">
                <a:latin typeface="Calibri"/>
                <a:cs typeface="Calibri"/>
              </a:rPr>
              <a:t>5)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thermistor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0</a:t>
            </a:r>
            <a:r>
              <a:rPr dirty="0" baseline="18518" sz="1800" spc="15">
                <a:latin typeface="Times New Roman"/>
                <a:cs typeface="Times New Roman"/>
              </a:rPr>
              <a:t>0</a:t>
            </a:r>
            <a:r>
              <a:rPr dirty="0" baseline="18518" sz="1800" spc="30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ranging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5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 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50</a:t>
            </a:r>
            <a:r>
              <a:rPr dirty="0" baseline="18518" sz="1800" spc="-15">
                <a:latin typeface="Times New Roman"/>
                <a:cs typeface="Times New Roman"/>
              </a:rPr>
              <a:t>0</a:t>
            </a:r>
            <a:r>
              <a:rPr dirty="0" sz="1200" spc="-10">
                <a:latin typeface="Times New Roman"/>
                <a:cs typeface="Times New Roman"/>
              </a:rPr>
              <a:t>C.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3716" y="5176520"/>
            <a:ext cx="5986145" cy="327279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lvl="2" marL="320040" indent="-307975">
              <a:lnSpc>
                <a:spcPct val="100000"/>
              </a:lnSpc>
              <a:spcBef>
                <a:spcPts val="265"/>
              </a:spcBef>
              <a:buSzPct val="91666"/>
              <a:buFont typeface="Times New Roman"/>
              <a:buAutoNum type="arabicPeriod" startAt="2"/>
              <a:tabLst>
                <a:tab pos="320675" algn="l"/>
              </a:tabLst>
            </a:pP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)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THERMOCOUPLE:</a:t>
            </a:r>
            <a:endParaRPr sz="1200">
              <a:latin typeface="Times New Roman"/>
              <a:cs typeface="Times New Roman"/>
            </a:endParaRPr>
          </a:p>
          <a:p>
            <a:pPr algn="just" marL="30480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latin typeface="Times New Roman"/>
                <a:cs typeface="Times New Roman"/>
              </a:rPr>
              <a:t>Basis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thermocouple:</a:t>
            </a:r>
            <a:endParaRPr sz="1200">
              <a:latin typeface="Times New Roman"/>
              <a:cs typeface="Times New Roman"/>
            </a:endParaRPr>
          </a:p>
          <a:p>
            <a:pPr algn="just" marL="30480" marR="5080">
              <a:lnSpc>
                <a:spcPts val="1580"/>
              </a:lnSpc>
              <a:spcBef>
                <a:spcPts val="80"/>
              </a:spcBef>
            </a:pPr>
            <a:r>
              <a:rPr dirty="0" sz="1200">
                <a:latin typeface="Times New Roman"/>
                <a:cs typeface="Times New Roman"/>
              </a:rPr>
              <a:t>In 1821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I.J. Seebeck </a:t>
            </a:r>
            <a:r>
              <a:rPr dirty="0" sz="1200" spc="-5">
                <a:latin typeface="Times New Roman"/>
                <a:cs typeface="Times New Roman"/>
              </a:rPr>
              <a:t>discovered that an </a:t>
            </a:r>
            <a:r>
              <a:rPr dirty="0" sz="1200" spc="-10">
                <a:latin typeface="Times New Roman"/>
                <a:cs typeface="Times New Roman"/>
              </a:rPr>
              <a:t>electromotive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 </a:t>
            </a:r>
            <a:r>
              <a:rPr dirty="0" sz="1200" spc="-10">
                <a:latin typeface="Times New Roman"/>
                <a:cs typeface="Times New Roman"/>
              </a:rPr>
              <a:t>exists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across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junction </a:t>
            </a:r>
            <a:r>
              <a:rPr dirty="0" sz="1200" spc="-15">
                <a:latin typeface="Times New Roman"/>
                <a:cs typeface="Times New Roman"/>
              </a:rPr>
              <a:t>formed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unlike materials. </a:t>
            </a:r>
            <a:r>
              <a:rPr dirty="0" sz="1200">
                <a:latin typeface="Times New Roman"/>
                <a:cs typeface="Times New Roman"/>
              </a:rPr>
              <a:t>Later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was shown 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potential </a:t>
            </a:r>
            <a:r>
              <a:rPr dirty="0" sz="1200">
                <a:latin typeface="Times New Roman"/>
                <a:cs typeface="Times New Roman"/>
              </a:rPr>
              <a:t>actually </a:t>
            </a:r>
            <a:r>
              <a:rPr dirty="0" sz="1200" spc="-5">
                <a:latin typeface="Times New Roman"/>
                <a:cs typeface="Times New Roman"/>
              </a:rPr>
              <a:t>come from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different </a:t>
            </a:r>
            <a:r>
              <a:rPr dirty="0" sz="1200" spc="-5">
                <a:latin typeface="Times New Roman"/>
                <a:cs typeface="Times New Roman"/>
              </a:rPr>
              <a:t> sources</a:t>
            </a:r>
            <a:endParaRPr sz="1200">
              <a:latin typeface="Times New Roman"/>
              <a:cs typeface="Times New Roman"/>
            </a:endParaRPr>
          </a:p>
          <a:p>
            <a:pPr algn="just" lvl="3" marL="317500" marR="18415" indent="-165100">
              <a:lnSpc>
                <a:spcPts val="1580"/>
              </a:lnSpc>
              <a:spcBef>
                <a:spcPts val="15"/>
              </a:spcBef>
              <a:buAutoNum type="romanLcParenR"/>
              <a:tabLst>
                <a:tab pos="317500" algn="l"/>
              </a:tabLst>
            </a:pP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(e.m.f) </a:t>
            </a:r>
            <a:r>
              <a:rPr dirty="0" sz="1200" spc="-5">
                <a:latin typeface="Times New Roman"/>
                <a:cs typeface="Times New Roman"/>
              </a:rPr>
              <a:t>resulting </a:t>
            </a:r>
            <a:r>
              <a:rPr dirty="0" sz="1200">
                <a:latin typeface="Times New Roman"/>
                <a:cs typeface="Times New Roman"/>
              </a:rPr>
              <a:t>from contacts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5">
                <a:latin typeface="Times New Roman"/>
                <a:cs typeface="Times New Roman"/>
              </a:rPr>
              <a:t>dissimilar </a:t>
            </a:r>
            <a:r>
              <a:rPr dirty="0" sz="1200" spc="-5">
                <a:latin typeface="Times New Roman"/>
                <a:cs typeface="Times New Roman"/>
              </a:rPr>
              <a:t>metals and junction </a:t>
            </a:r>
            <a:r>
              <a:rPr dirty="0" sz="1200">
                <a:latin typeface="Times New Roman"/>
                <a:cs typeface="Times New Roman"/>
              </a:rPr>
              <a:t>temperature.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Peltier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effect.</a:t>
            </a:r>
            <a:endParaRPr sz="1200">
              <a:latin typeface="Times New Roman"/>
              <a:cs typeface="Times New Roman"/>
            </a:endParaRPr>
          </a:p>
          <a:p>
            <a:pPr algn="just" lvl="3" marL="317500" marR="15240" indent="-165100">
              <a:lnSpc>
                <a:spcPts val="1610"/>
              </a:lnSpc>
              <a:spcBef>
                <a:spcPts val="5"/>
              </a:spcBef>
              <a:buAutoNum type="romanLcParenR"/>
              <a:tabLst>
                <a:tab pos="317500" algn="l"/>
              </a:tabLst>
            </a:pP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5">
                <a:latin typeface="Times New Roman"/>
                <a:cs typeface="Times New Roman"/>
              </a:rPr>
              <a:t>temperature gradients </a:t>
            </a:r>
            <a:r>
              <a:rPr dirty="0" sz="1200" spc="-10">
                <a:latin typeface="Times New Roman"/>
                <a:cs typeface="Times New Roman"/>
              </a:rPr>
              <a:t>along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conductors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circuit. This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called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Thomson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effect.</a:t>
            </a:r>
            <a:endParaRPr sz="1200">
              <a:latin typeface="Times New Roman"/>
              <a:cs typeface="Times New Roman"/>
            </a:endParaRPr>
          </a:p>
          <a:p>
            <a:pPr algn="just" marL="317500" marR="5080" indent="-9525">
              <a:lnSpc>
                <a:spcPct val="110000"/>
              </a:lnSpc>
              <a:spcBef>
                <a:spcPts val="15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15">
                <a:latin typeface="Times New Roman"/>
                <a:cs typeface="Times New Roman"/>
              </a:rPr>
              <a:t>most</a:t>
            </a:r>
            <a:r>
              <a:rPr dirty="0" sz="1200" spc="-10">
                <a:latin typeface="Times New Roman"/>
                <a:cs typeface="Times New Roman"/>
              </a:rPr>
              <a:t> cases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Thomson </a:t>
            </a:r>
            <a:r>
              <a:rPr dirty="0" sz="1200" spc="5">
                <a:latin typeface="Times New Roman"/>
                <a:cs typeface="Times New Roman"/>
              </a:rPr>
              <a:t>emf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quite</a:t>
            </a:r>
            <a:r>
              <a:rPr dirty="0" sz="1200">
                <a:latin typeface="Times New Roman"/>
                <a:cs typeface="Times New Roman"/>
              </a:rPr>
              <a:t> small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peltier</a:t>
            </a:r>
            <a:r>
              <a:rPr dirty="0" sz="1200" spc="-5">
                <a:latin typeface="Times New Roman"/>
                <a:cs typeface="Times New Roman"/>
              </a:rPr>
              <a:t> emf and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 proper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-5">
                <a:latin typeface="Times New Roman"/>
                <a:cs typeface="Times New Roman"/>
              </a:rPr>
              <a:t> may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disregarded.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effects </a:t>
            </a:r>
            <a:r>
              <a:rPr dirty="0" sz="1200">
                <a:latin typeface="Times New Roman"/>
                <a:cs typeface="Times New Roman"/>
              </a:rPr>
              <a:t>form the basis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element,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algn="just" marL="3048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ELEMENTARY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THERMOCOUPLE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CIRCUIT:</a:t>
            </a:r>
            <a:endParaRPr sz="1200">
              <a:latin typeface="Times New Roman"/>
              <a:cs typeface="Times New Roman"/>
            </a:endParaRPr>
          </a:p>
          <a:p>
            <a:pPr algn="just" marL="30480" marR="11430" indent="39370">
              <a:lnSpc>
                <a:spcPts val="158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If a </a:t>
            </a:r>
            <a:r>
              <a:rPr dirty="0" sz="1200" spc="-10">
                <a:latin typeface="Times New Roman"/>
                <a:cs typeface="Times New Roman"/>
              </a:rPr>
              <a:t>circuit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formed including </a:t>
            </a:r>
            <a:r>
              <a:rPr dirty="0" sz="1200" spc="-5">
                <a:latin typeface="Times New Roman"/>
                <a:cs typeface="Times New Roman"/>
              </a:rPr>
              <a:t>thermocouple as </a:t>
            </a:r>
            <a:r>
              <a:rPr dirty="0" sz="1200" spc="5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figure. </a:t>
            </a:r>
            <a:r>
              <a:rPr dirty="0" sz="1200" spc="-5">
                <a:latin typeface="Times New Roman"/>
                <a:cs typeface="Times New Roman"/>
              </a:rPr>
              <a:t>A minimum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conductors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necessary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</a:t>
            </a:r>
            <a:r>
              <a:rPr dirty="0" sz="1200">
                <a:latin typeface="Times New Roman"/>
                <a:cs typeface="Times New Roman"/>
              </a:rPr>
              <a:t> P,Q.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5669" y="1800225"/>
            <a:ext cx="5252084" cy="29718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19276" y="2414142"/>
            <a:ext cx="2116455" cy="13582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62560">
              <a:lnSpc>
                <a:spcPct val="100000"/>
              </a:lnSpc>
              <a:spcBef>
                <a:spcPts val="105"/>
              </a:spcBef>
            </a:pPr>
            <a:r>
              <a:rPr dirty="0" sz="1000" spc="30" b="1">
                <a:latin typeface="Calibri"/>
                <a:cs typeface="Calibri"/>
              </a:rPr>
              <a:t>RTD</a:t>
            </a:r>
            <a:endParaRPr sz="1000">
              <a:latin typeface="Calibri"/>
              <a:cs typeface="Calibri"/>
            </a:endParaRPr>
          </a:p>
          <a:p>
            <a:pPr marL="233045" indent="-195580">
              <a:lnSpc>
                <a:spcPts val="1015"/>
              </a:lnSpc>
              <a:spcBef>
                <a:spcPts val="10"/>
              </a:spcBef>
              <a:buAutoNum type="arabicPeriod"/>
              <a:tabLst>
                <a:tab pos="233679" algn="l"/>
              </a:tabLst>
            </a:pPr>
            <a:r>
              <a:rPr dirty="0" baseline="3267" sz="1275" spc="-15" b="1">
                <a:latin typeface="Calibri"/>
                <a:cs typeface="Calibri"/>
              </a:rPr>
              <a:t>RTD</a:t>
            </a:r>
            <a:r>
              <a:rPr dirty="0" baseline="3267" sz="1275" spc="-22" b="1">
                <a:latin typeface="Calibri"/>
                <a:cs typeface="Calibri"/>
              </a:rPr>
              <a:t> </a:t>
            </a:r>
            <a:r>
              <a:rPr dirty="0" baseline="3267" sz="1275" spc="-7" b="1">
                <a:latin typeface="Calibri"/>
                <a:cs typeface="Calibri"/>
              </a:rPr>
              <a:t>are</a:t>
            </a:r>
            <a:r>
              <a:rPr dirty="0" baseline="3267" sz="1275" spc="30" b="1">
                <a:latin typeface="Calibri"/>
                <a:cs typeface="Calibri"/>
              </a:rPr>
              <a:t> </a:t>
            </a:r>
            <a:r>
              <a:rPr dirty="0" baseline="3267" sz="1275" spc="-22" b="1">
                <a:latin typeface="Calibri"/>
                <a:cs typeface="Calibri"/>
              </a:rPr>
              <a:t>made</a:t>
            </a:r>
            <a:r>
              <a:rPr dirty="0" baseline="3267" sz="1275" b="1">
                <a:latin typeface="Calibri"/>
                <a:cs typeface="Calibri"/>
              </a:rPr>
              <a:t> </a:t>
            </a:r>
            <a:r>
              <a:rPr dirty="0" baseline="3267" sz="1275" spc="-7" b="1">
                <a:latin typeface="Calibri"/>
                <a:cs typeface="Calibri"/>
              </a:rPr>
              <a:t>of</a:t>
            </a:r>
            <a:r>
              <a:rPr dirty="0" baseline="3267" sz="1275" spc="-22" b="1">
                <a:latin typeface="Calibri"/>
                <a:cs typeface="Calibri"/>
              </a:rPr>
              <a:t> </a:t>
            </a:r>
            <a:r>
              <a:rPr dirty="0" baseline="3267" sz="1275" spc="-7" b="1">
                <a:latin typeface="Calibri"/>
                <a:cs typeface="Calibri"/>
              </a:rPr>
              <a:t>pure</a:t>
            </a:r>
            <a:r>
              <a:rPr dirty="0" baseline="3267" sz="1275" b="1">
                <a:latin typeface="Calibri"/>
                <a:cs typeface="Calibri"/>
              </a:rPr>
              <a:t> </a:t>
            </a:r>
            <a:r>
              <a:rPr dirty="0" baseline="3267" sz="1275" spc="-7" b="1">
                <a:latin typeface="Calibri"/>
                <a:cs typeface="Calibri"/>
              </a:rPr>
              <a:t>metals</a:t>
            </a:r>
            <a:endParaRPr baseline="3267" sz="1275">
              <a:latin typeface="Calibri"/>
              <a:cs typeface="Calibri"/>
            </a:endParaRPr>
          </a:p>
          <a:p>
            <a:pPr marL="233045" indent="-195580">
              <a:lnSpc>
                <a:spcPts val="1015"/>
              </a:lnSpc>
              <a:buAutoNum type="arabicPeriod"/>
              <a:tabLst>
                <a:tab pos="233679" algn="l"/>
              </a:tabLst>
            </a:pPr>
            <a:r>
              <a:rPr dirty="0" sz="850" spc="-10" b="1">
                <a:latin typeface="Calibri"/>
                <a:cs typeface="Calibri"/>
              </a:rPr>
              <a:t>It</a:t>
            </a:r>
            <a:r>
              <a:rPr dirty="0" sz="850" spc="5" b="1">
                <a:latin typeface="Calibri"/>
                <a:cs typeface="Calibri"/>
              </a:rPr>
              <a:t> </a:t>
            </a:r>
            <a:r>
              <a:rPr dirty="0" sz="850" b="1">
                <a:latin typeface="Calibri"/>
                <a:cs typeface="Calibri"/>
              </a:rPr>
              <a:t>has</a:t>
            </a:r>
            <a:r>
              <a:rPr dirty="0" sz="850" spc="1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+ve</a:t>
            </a:r>
            <a:r>
              <a:rPr dirty="0" sz="850" spc="1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tep.</a:t>
            </a:r>
            <a:r>
              <a:rPr dirty="0" sz="850" spc="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Coefficient</a:t>
            </a:r>
            <a:endParaRPr sz="850">
              <a:latin typeface="Calibri"/>
              <a:cs typeface="Calibri"/>
            </a:endParaRPr>
          </a:p>
          <a:p>
            <a:pPr marL="233045" indent="-19558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233679" algn="l"/>
              </a:tabLst>
            </a:pPr>
            <a:r>
              <a:rPr dirty="0" sz="850" spc="-5" b="1">
                <a:latin typeface="Calibri"/>
                <a:cs typeface="Calibri"/>
              </a:rPr>
              <a:t>Rtd </a:t>
            </a:r>
            <a:r>
              <a:rPr dirty="0" sz="850" spc="-10" b="1">
                <a:latin typeface="Calibri"/>
                <a:cs typeface="Calibri"/>
              </a:rPr>
              <a:t>has </a:t>
            </a:r>
            <a:r>
              <a:rPr dirty="0" sz="850" spc="-5" b="1">
                <a:latin typeface="Calibri"/>
                <a:cs typeface="Calibri"/>
              </a:rPr>
              <a:t>low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accuraccuracy</a:t>
            </a:r>
            <a:endParaRPr sz="850">
              <a:latin typeface="Calibri"/>
              <a:cs typeface="Calibri"/>
            </a:endParaRPr>
          </a:p>
          <a:p>
            <a:pPr marL="233045" indent="-19558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233679" algn="l"/>
              </a:tabLst>
            </a:pPr>
            <a:r>
              <a:rPr dirty="0" sz="850" spc="-5" b="1">
                <a:latin typeface="Calibri"/>
                <a:cs typeface="Calibri"/>
              </a:rPr>
              <a:t>Used</a:t>
            </a:r>
            <a:r>
              <a:rPr dirty="0" sz="850" spc="-10" b="1">
                <a:latin typeface="Calibri"/>
                <a:cs typeface="Calibri"/>
              </a:rPr>
              <a:t> for</a:t>
            </a:r>
            <a:r>
              <a:rPr dirty="0" sz="850" spc="-2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greater</a:t>
            </a:r>
            <a:r>
              <a:rPr dirty="0" sz="850" spc="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temp</a:t>
            </a:r>
            <a:r>
              <a:rPr dirty="0" sz="850" spc="20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range</a:t>
            </a:r>
            <a:r>
              <a:rPr dirty="0" sz="85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upto</a:t>
            </a:r>
            <a:r>
              <a:rPr dirty="0" sz="850" spc="-10" b="1">
                <a:latin typeface="Calibri"/>
                <a:cs typeface="Calibri"/>
              </a:rPr>
              <a:t> </a:t>
            </a:r>
            <a:r>
              <a:rPr dirty="0" sz="850" spc="5" b="1">
                <a:latin typeface="Calibri"/>
                <a:cs typeface="Calibri"/>
              </a:rPr>
              <a:t>600</a:t>
            </a:r>
            <a:r>
              <a:rPr dirty="0" baseline="25252" sz="825" spc="7" b="1">
                <a:latin typeface="Calibri"/>
                <a:cs typeface="Calibri"/>
              </a:rPr>
              <a:t>0 </a:t>
            </a:r>
            <a:r>
              <a:rPr dirty="0" sz="850" spc="-10" b="1">
                <a:latin typeface="Calibri"/>
                <a:cs typeface="Calibri"/>
              </a:rPr>
              <a:t>C</a:t>
            </a:r>
            <a:endParaRPr sz="850">
              <a:latin typeface="Calibri"/>
              <a:cs typeface="Calibri"/>
            </a:endParaRPr>
          </a:p>
          <a:p>
            <a:pPr marL="233045" indent="-195580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233679" algn="l"/>
              </a:tabLst>
            </a:pPr>
            <a:r>
              <a:rPr dirty="0" sz="850" spc="-10" b="1">
                <a:latin typeface="Calibri"/>
                <a:cs typeface="Calibri"/>
              </a:rPr>
              <a:t>RTD </a:t>
            </a:r>
            <a:r>
              <a:rPr dirty="0" sz="850" spc="-5" b="1">
                <a:latin typeface="Calibri"/>
                <a:cs typeface="Calibri"/>
              </a:rPr>
              <a:t>allow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smaller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cable lengths</a:t>
            </a:r>
            <a:endParaRPr sz="850">
              <a:latin typeface="Calibri"/>
              <a:cs typeface="Calibri"/>
            </a:endParaRPr>
          </a:p>
          <a:p>
            <a:pPr marL="233045" indent="-19558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233679" algn="l"/>
              </a:tabLst>
            </a:pPr>
            <a:r>
              <a:rPr dirty="0" sz="850" spc="-5" b="1">
                <a:latin typeface="Calibri"/>
                <a:cs typeface="Calibri"/>
              </a:rPr>
              <a:t>Slow</a:t>
            </a:r>
            <a:r>
              <a:rPr dirty="0" sz="850" spc="-10" b="1">
                <a:latin typeface="Calibri"/>
                <a:cs typeface="Calibri"/>
              </a:rPr>
              <a:t> output response</a:t>
            </a:r>
            <a:endParaRPr sz="850">
              <a:latin typeface="Calibri"/>
              <a:cs typeface="Calibri"/>
            </a:endParaRPr>
          </a:p>
          <a:p>
            <a:pPr marL="233045" indent="-19558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233679" algn="l"/>
              </a:tabLst>
            </a:pPr>
            <a:r>
              <a:rPr dirty="0" sz="850" spc="-5" b="1">
                <a:latin typeface="Calibri"/>
                <a:cs typeface="Calibri"/>
              </a:rPr>
              <a:t>Used</a:t>
            </a:r>
            <a:r>
              <a:rPr dirty="0" sz="850" spc="-10" b="1">
                <a:latin typeface="Calibri"/>
                <a:cs typeface="Calibri"/>
              </a:rPr>
              <a:t> </a:t>
            </a:r>
            <a:r>
              <a:rPr dirty="0" sz="850" b="1">
                <a:latin typeface="Calibri"/>
                <a:cs typeface="Calibri"/>
              </a:rPr>
              <a:t>in</a:t>
            </a:r>
            <a:r>
              <a:rPr dirty="0" sz="850" spc="-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industrial</a:t>
            </a:r>
            <a:r>
              <a:rPr dirty="0" sz="85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installation application</a:t>
            </a:r>
            <a:endParaRPr sz="850">
              <a:latin typeface="Calibri"/>
              <a:cs typeface="Calibri"/>
            </a:endParaRPr>
          </a:p>
          <a:p>
            <a:pPr marL="233045" indent="-19558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233679" algn="l"/>
              </a:tabLst>
            </a:pPr>
            <a:r>
              <a:rPr dirty="0" sz="850" spc="-10" b="1">
                <a:latin typeface="Calibri"/>
                <a:cs typeface="Calibri"/>
              </a:rPr>
              <a:t>Good</a:t>
            </a:r>
            <a:r>
              <a:rPr dirty="0" sz="850" spc="14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stability</a:t>
            </a:r>
            <a:endParaRPr sz="850">
              <a:latin typeface="Calibri"/>
              <a:cs typeface="Calibri"/>
            </a:endParaRPr>
          </a:p>
          <a:p>
            <a:pPr marL="233045" indent="-19558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233679" algn="l"/>
              </a:tabLst>
            </a:pPr>
            <a:r>
              <a:rPr dirty="0" sz="850" spc="-10" b="1">
                <a:latin typeface="Calibri"/>
                <a:cs typeface="Calibri"/>
              </a:rPr>
              <a:t>These</a:t>
            </a:r>
            <a:r>
              <a:rPr dirty="0" sz="850" spc="-3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areexpensive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1450975" y="1984509"/>
            <a:ext cx="4125595" cy="561975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1900" spc="-5">
                <a:latin typeface="Calibri"/>
                <a:cs typeface="Calibri"/>
              </a:rPr>
              <a:t>DISTIGUISH</a:t>
            </a:r>
            <a:r>
              <a:rPr dirty="0" sz="1900" spc="-7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BETWEEN</a:t>
            </a:r>
            <a:r>
              <a:rPr dirty="0" sz="1900" spc="-6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RTD</a:t>
            </a:r>
            <a:r>
              <a:rPr dirty="0" sz="1900" spc="-8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&amp;THERMISTOR</a:t>
            </a:r>
            <a:endParaRPr sz="1900">
              <a:latin typeface="Calibri"/>
              <a:cs typeface="Calibri"/>
            </a:endParaRPr>
          </a:p>
          <a:p>
            <a:pPr marL="250063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Calibri"/>
                <a:cs typeface="Calibri"/>
              </a:rPr>
              <a:t>THERMISTOR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4676" y="3761994"/>
            <a:ext cx="192087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7645" indent="-195580">
              <a:lnSpc>
                <a:spcPts val="990"/>
              </a:lnSpc>
              <a:spcBef>
                <a:spcPts val="90"/>
              </a:spcBef>
              <a:buAutoNum type="arabicPeriod" startAt="10"/>
              <a:tabLst>
                <a:tab pos="208279" algn="l"/>
              </a:tabLst>
            </a:pPr>
            <a:r>
              <a:rPr dirty="0" sz="850" spc="-10" b="1">
                <a:latin typeface="Calibri"/>
                <a:cs typeface="Calibri"/>
              </a:rPr>
              <a:t>Low amount ofheating</a:t>
            </a:r>
            <a:endParaRPr sz="850">
              <a:latin typeface="Calibri"/>
              <a:cs typeface="Calibri"/>
            </a:endParaRPr>
          </a:p>
          <a:p>
            <a:pPr marL="207645" indent="-195580">
              <a:lnSpc>
                <a:spcPts val="990"/>
              </a:lnSpc>
              <a:buAutoNum type="arabicPeriod" startAt="10"/>
              <a:tabLst>
                <a:tab pos="208279" algn="l"/>
              </a:tabLst>
            </a:pPr>
            <a:r>
              <a:rPr dirty="0" sz="850" spc="-10" b="1">
                <a:latin typeface="Calibri"/>
                <a:cs typeface="Calibri"/>
              </a:rPr>
              <a:t>It</a:t>
            </a:r>
            <a:r>
              <a:rPr dirty="0" sz="850" spc="-2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possesses</a:t>
            </a:r>
            <a:r>
              <a:rPr dirty="0" sz="850" spc="-3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good linearcharacteristics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3750" y="2521076"/>
            <a:ext cx="2402205" cy="131508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69875" marR="55880" indent="-219710">
              <a:lnSpc>
                <a:spcPts val="840"/>
              </a:lnSpc>
              <a:spcBef>
                <a:spcPts val="265"/>
              </a:spcBef>
              <a:buAutoNum type="arabicParenR"/>
              <a:tabLst>
                <a:tab pos="269875" algn="l"/>
                <a:tab pos="270510" algn="l"/>
              </a:tabLst>
            </a:pPr>
            <a:r>
              <a:rPr dirty="0" baseline="3267" sz="1275" spc="-7" b="1">
                <a:latin typeface="Calibri"/>
                <a:cs typeface="Calibri"/>
              </a:rPr>
              <a:t>Thermistors are </a:t>
            </a:r>
            <a:r>
              <a:rPr dirty="0" baseline="3267" sz="1275" spc="-15" b="1">
                <a:latin typeface="Calibri"/>
                <a:cs typeface="Calibri"/>
              </a:rPr>
              <a:t>made </a:t>
            </a:r>
            <a:r>
              <a:rPr dirty="0" baseline="3267" sz="1275" spc="-7" b="1">
                <a:latin typeface="Calibri"/>
                <a:cs typeface="Calibri"/>
              </a:rPr>
              <a:t>up of ceramic or plymer </a:t>
            </a:r>
            <a:r>
              <a:rPr dirty="0" baseline="3267" sz="1275" spc="-270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materials.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ts val="1010"/>
              </a:lnSpc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10" b="1">
                <a:latin typeface="Calibri"/>
                <a:cs typeface="Calibri"/>
              </a:rPr>
              <a:t>It</a:t>
            </a:r>
            <a:r>
              <a:rPr dirty="0" sz="850" spc="-20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has –ve</a:t>
            </a:r>
            <a:r>
              <a:rPr dirty="0" sz="850" spc="-3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temp.coefficient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ct val="100000"/>
              </a:lnSpc>
              <a:spcBef>
                <a:spcPts val="35"/>
              </a:spcBef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5" b="1">
                <a:latin typeface="Calibri"/>
                <a:cs typeface="Calibri"/>
              </a:rPr>
              <a:t>Thermistors</a:t>
            </a:r>
            <a:r>
              <a:rPr dirty="0" sz="850" spc="-3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have good</a:t>
            </a:r>
            <a:r>
              <a:rPr dirty="0" sz="850" spc="-10" b="1">
                <a:latin typeface="Calibri"/>
                <a:cs typeface="Calibri"/>
              </a:rPr>
              <a:t> accuracy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ts val="1015"/>
              </a:lnSpc>
              <a:spcBef>
                <a:spcPts val="15"/>
              </a:spcBef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5" b="1">
                <a:latin typeface="Calibri"/>
                <a:cs typeface="Calibri"/>
              </a:rPr>
              <a:t>Used </a:t>
            </a:r>
            <a:r>
              <a:rPr dirty="0" sz="850" spc="-10" b="1">
                <a:latin typeface="Calibri"/>
                <a:cs typeface="Calibri"/>
              </a:rPr>
              <a:t>for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lower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temp</a:t>
            </a:r>
            <a:r>
              <a:rPr dirty="0" sz="850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range</a:t>
            </a:r>
            <a:r>
              <a:rPr dirty="0" sz="850" spc="-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upto</a:t>
            </a:r>
            <a:r>
              <a:rPr dirty="0" sz="850" b="1">
                <a:latin typeface="Calibri"/>
                <a:cs typeface="Calibri"/>
              </a:rPr>
              <a:t> 130</a:t>
            </a:r>
            <a:r>
              <a:rPr dirty="0" baseline="25252" sz="825" b="1">
                <a:latin typeface="Calibri"/>
                <a:cs typeface="Calibri"/>
              </a:rPr>
              <a:t>0</a:t>
            </a:r>
            <a:r>
              <a:rPr dirty="0" sz="850" b="1">
                <a:latin typeface="Calibri"/>
                <a:cs typeface="Calibri"/>
              </a:rPr>
              <a:t>C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ts val="1015"/>
              </a:lnSpc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10" b="1">
                <a:latin typeface="Calibri"/>
                <a:cs typeface="Calibri"/>
              </a:rPr>
              <a:t>It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allows</a:t>
            </a:r>
            <a:r>
              <a:rPr dirty="0" sz="850" spc="-3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larger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cablelength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ct val="100000"/>
              </a:lnSpc>
              <a:spcBef>
                <a:spcPts val="35"/>
              </a:spcBef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10" b="1">
                <a:latin typeface="Calibri"/>
                <a:cs typeface="Calibri"/>
              </a:rPr>
              <a:t>Fast</a:t>
            </a:r>
            <a:r>
              <a:rPr dirty="0" sz="850" spc="-4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outputresponse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ct val="100000"/>
              </a:lnSpc>
              <a:spcBef>
                <a:spcPts val="35"/>
              </a:spcBef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5" b="1">
                <a:latin typeface="Calibri"/>
                <a:cs typeface="Calibri"/>
              </a:rPr>
              <a:t>Used in </a:t>
            </a:r>
            <a:r>
              <a:rPr dirty="0" sz="850" spc="-10" b="1">
                <a:latin typeface="Calibri"/>
                <a:cs typeface="Calibri"/>
              </a:rPr>
              <a:t>homeappliances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ct val="100000"/>
              </a:lnSpc>
              <a:spcBef>
                <a:spcPts val="15"/>
              </a:spcBef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5" b="1">
                <a:latin typeface="Calibri"/>
                <a:cs typeface="Calibri"/>
              </a:rPr>
              <a:t>Less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stable</a:t>
            </a:r>
            <a:r>
              <a:rPr dirty="0" sz="850" spc="-5" b="1">
                <a:latin typeface="Calibri"/>
                <a:cs typeface="Calibri"/>
              </a:rPr>
              <a:t> </a:t>
            </a:r>
            <a:r>
              <a:rPr dirty="0" sz="850" spc="-10" b="1">
                <a:latin typeface="Calibri"/>
                <a:cs typeface="Calibri"/>
              </a:rPr>
              <a:t>thanRTD</a:t>
            </a:r>
            <a:endParaRPr sz="850">
              <a:latin typeface="Calibri"/>
              <a:cs typeface="Calibri"/>
            </a:endParaRPr>
          </a:p>
          <a:p>
            <a:pPr marL="269875" indent="-219710">
              <a:lnSpc>
                <a:spcPct val="100000"/>
              </a:lnSpc>
              <a:spcBef>
                <a:spcPts val="40"/>
              </a:spcBef>
              <a:buAutoNum type="arabicParenR"/>
              <a:tabLst>
                <a:tab pos="269875" algn="l"/>
                <a:tab pos="270510" algn="l"/>
              </a:tabLst>
            </a:pPr>
            <a:r>
              <a:rPr dirty="0" sz="850" spc="-10" b="1">
                <a:latin typeface="Calibri"/>
                <a:cs typeface="Calibri"/>
              </a:rPr>
              <a:t>These</a:t>
            </a:r>
            <a:r>
              <a:rPr dirty="0" sz="850" spc="-5" b="1">
                <a:latin typeface="Calibri"/>
                <a:cs typeface="Calibri"/>
              </a:rPr>
              <a:t> </a:t>
            </a:r>
            <a:r>
              <a:rPr dirty="0" sz="850" spc="-15" b="1">
                <a:latin typeface="Calibri"/>
                <a:cs typeface="Calibri"/>
              </a:rPr>
              <a:t>are</a:t>
            </a:r>
            <a:r>
              <a:rPr dirty="0" sz="850" spc="-5" b="1">
                <a:latin typeface="Calibri"/>
                <a:cs typeface="Calibri"/>
              </a:rPr>
              <a:t> inexpensive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1850" y="3822954"/>
            <a:ext cx="190182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31775" indent="-219710">
              <a:lnSpc>
                <a:spcPts val="990"/>
              </a:lnSpc>
              <a:spcBef>
                <a:spcPts val="90"/>
              </a:spcBef>
              <a:buAutoNum type="arabicParenR" startAt="10"/>
              <a:tabLst>
                <a:tab pos="232410" algn="l"/>
              </a:tabLst>
            </a:pPr>
            <a:r>
              <a:rPr dirty="0" sz="850" spc="-5" b="1">
                <a:latin typeface="Calibri"/>
                <a:cs typeface="Calibri"/>
              </a:rPr>
              <a:t>High</a:t>
            </a:r>
            <a:r>
              <a:rPr dirty="0" sz="850" spc="-10" b="1">
                <a:latin typeface="Calibri"/>
                <a:cs typeface="Calibri"/>
              </a:rPr>
              <a:t> amount</a:t>
            </a:r>
            <a:r>
              <a:rPr dirty="0" sz="850" spc="-1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of</a:t>
            </a:r>
            <a:r>
              <a:rPr dirty="0" sz="850" spc="-40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selfheating</a:t>
            </a:r>
            <a:endParaRPr sz="850">
              <a:latin typeface="Calibri"/>
              <a:cs typeface="Calibri"/>
            </a:endParaRPr>
          </a:p>
          <a:p>
            <a:pPr marL="231775" indent="-219710">
              <a:lnSpc>
                <a:spcPts val="990"/>
              </a:lnSpc>
              <a:buAutoNum type="arabicParenR" startAt="10"/>
              <a:tabLst>
                <a:tab pos="232410" algn="l"/>
              </a:tabLst>
            </a:pPr>
            <a:r>
              <a:rPr dirty="0" sz="850" spc="-10" b="1">
                <a:latin typeface="Calibri"/>
                <a:cs typeface="Calibri"/>
              </a:rPr>
              <a:t>It</a:t>
            </a:r>
            <a:r>
              <a:rPr dirty="0" sz="850" spc="-3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possesses</a:t>
            </a:r>
            <a:r>
              <a:rPr dirty="0" sz="850" spc="-25" b="1">
                <a:latin typeface="Calibri"/>
                <a:cs typeface="Calibri"/>
              </a:rPr>
              <a:t> </a:t>
            </a:r>
            <a:r>
              <a:rPr dirty="0" sz="850" spc="-5" b="1">
                <a:latin typeface="Calibri"/>
                <a:cs typeface="Calibri"/>
              </a:rPr>
              <a:t>non-linearcharacteristics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140" y="853185"/>
            <a:ext cx="6028055" cy="4077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7310" marR="18415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If </a:t>
            </a:r>
            <a:r>
              <a:rPr dirty="0" sz="1200" spc="-5">
                <a:latin typeface="Times New Roman"/>
                <a:cs typeface="Times New Roman"/>
              </a:rPr>
              <a:t>we </a:t>
            </a:r>
            <a:r>
              <a:rPr dirty="0" sz="1200">
                <a:latin typeface="Times New Roman"/>
                <a:cs typeface="Times New Roman"/>
              </a:rPr>
              <a:t>disregard the </a:t>
            </a:r>
            <a:r>
              <a:rPr dirty="0" sz="1200" spc="-5">
                <a:latin typeface="Times New Roman"/>
                <a:cs typeface="Times New Roman"/>
              </a:rPr>
              <a:t>Thomson effect,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net </a:t>
            </a:r>
            <a:r>
              <a:rPr dirty="0" sz="1200" spc="-5">
                <a:latin typeface="Times New Roman"/>
                <a:cs typeface="Times New Roman"/>
              </a:rPr>
              <a:t>emf </a:t>
            </a:r>
            <a:r>
              <a:rPr dirty="0" sz="1200" spc="5">
                <a:latin typeface="Times New Roman"/>
                <a:cs typeface="Times New Roman"/>
              </a:rPr>
              <a:t>will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result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difference </a:t>
            </a:r>
            <a:r>
              <a:rPr dirty="0" sz="1200">
                <a:latin typeface="Times New Roman"/>
                <a:cs typeface="Times New Roman"/>
              </a:rPr>
              <a:t>between 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Peltier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e.m.f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accuring 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400"/>
              </a:lnSpc>
              <a:spcBef>
                <a:spcPts val="90"/>
              </a:spcBef>
            </a:pPr>
            <a:r>
              <a:rPr dirty="0" baseline="4629" sz="1800">
                <a:latin typeface="Times New Roman"/>
                <a:cs typeface="Times New Roman"/>
              </a:rPr>
              <a:t>If the temperatures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1200" spc="10">
                <a:latin typeface="Times New Roman"/>
                <a:cs typeface="Times New Roman"/>
              </a:rPr>
              <a:t>1 </a:t>
            </a:r>
            <a:r>
              <a:rPr dirty="0" baseline="4629" sz="1800" spc="-15">
                <a:latin typeface="Times New Roman"/>
                <a:cs typeface="Times New Roman"/>
              </a:rPr>
              <a:t>and </a:t>
            </a:r>
            <a:r>
              <a:rPr dirty="0" baseline="4629" sz="1800" spc="7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2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-7">
                <a:latin typeface="Times New Roman"/>
                <a:cs typeface="Times New Roman"/>
              </a:rPr>
              <a:t>equal </a:t>
            </a:r>
            <a:r>
              <a:rPr dirty="0" baseline="4629" sz="1800" spc="-22">
                <a:latin typeface="Times New Roman"/>
                <a:cs typeface="Times New Roman"/>
              </a:rPr>
              <a:t>he </a:t>
            </a:r>
            <a:r>
              <a:rPr dirty="0" baseline="4629" sz="1800" spc="-7">
                <a:latin typeface="Times New Roman"/>
                <a:cs typeface="Times New Roman"/>
              </a:rPr>
              <a:t>two </a:t>
            </a:r>
            <a:r>
              <a:rPr dirty="0" baseline="4629" sz="1800" spc="-22">
                <a:latin typeface="Times New Roman"/>
                <a:cs typeface="Times New Roman"/>
              </a:rPr>
              <a:t>emfs </a:t>
            </a:r>
            <a:r>
              <a:rPr dirty="0" baseline="4629" sz="1800">
                <a:latin typeface="Times New Roman"/>
                <a:cs typeface="Times New Roman"/>
              </a:rPr>
              <a:t>will </a:t>
            </a:r>
            <a:r>
              <a:rPr dirty="0" baseline="4629" sz="1800" spc="-22">
                <a:latin typeface="Times New Roman"/>
                <a:cs typeface="Times New Roman"/>
              </a:rPr>
              <a:t>be </a:t>
            </a:r>
            <a:r>
              <a:rPr dirty="0" baseline="4629" sz="1800">
                <a:latin typeface="Times New Roman"/>
                <a:cs typeface="Times New Roman"/>
              </a:rPr>
              <a:t>equal </a:t>
            </a:r>
            <a:r>
              <a:rPr dirty="0" baseline="4629" sz="1800" spc="-15">
                <a:latin typeface="Times New Roman"/>
                <a:cs typeface="Times New Roman"/>
              </a:rPr>
              <a:t>but </a:t>
            </a:r>
            <a:r>
              <a:rPr dirty="0" baseline="4629" sz="1800" spc="-7">
                <a:latin typeface="Times New Roman"/>
                <a:cs typeface="Times New Roman"/>
              </a:rPr>
              <a:t>opposed </a:t>
            </a:r>
            <a:r>
              <a:rPr dirty="0" baseline="4629" sz="1800" spc="-15">
                <a:latin typeface="Times New Roman"/>
                <a:cs typeface="Times New Roman"/>
              </a:rPr>
              <a:t>and </a:t>
            </a:r>
            <a:r>
              <a:rPr dirty="0" baseline="4629" sz="1800" spc="-22">
                <a:latin typeface="Times New Roman"/>
                <a:cs typeface="Times New Roman"/>
              </a:rPr>
              <a:t>no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5">
                <a:latin typeface="Times New Roman"/>
                <a:cs typeface="Times New Roman"/>
              </a:rPr>
              <a:t> flow. However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temperatures are </a:t>
            </a:r>
            <a:r>
              <a:rPr dirty="0" sz="1200" spc="-5">
                <a:latin typeface="Times New Roman"/>
                <a:cs typeface="Times New Roman"/>
              </a:rPr>
              <a:t>different,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emf will </a:t>
            </a:r>
            <a:r>
              <a:rPr dirty="0" sz="1200" spc="-5">
                <a:latin typeface="Times New Roman"/>
                <a:cs typeface="Times New Roman"/>
              </a:rPr>
              <a:t>not </a:t>
            </a:r>
            <a:r>
              <a:rPr dirty="0" sz="1200" spc="-10">
                <a:latin typeface="Times New Roman"/>
                <a:cs typeface="Times New Roman"/>
              </a:rPr>
              <a:t>balance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5">
                <a:latin typeface="Times New Roman"/>
                <a:cs typeface="Times New Roman"/>
              </a:rPr>
              <a:t>flow.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net </a:t>
            </a:r>
            <a:r>
              <a:rPr dirty="0" sz="1200" spc="-10">
                <a:latin typeface="Times New Roman"/>
                <a:cs typeface="Times New Roman"/>
              </a:rPr>
              <a:t>emf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materials </a:t>
            </a:r>
            <a:r>
              <a:rPr dirty="0" sz="1200">
                <a:latin typeface="Times New Roman"/>
                <a:cs typeface="Times New Roman"/>
              </a:rPr>
              <a:t>used to </a:t>
            </a:r>
            <a:r>
              <a:rPr dirty="0" sz="1200" spc="-5">
                <a:latin typeface="Times New Roman"/>
                <a:cs typeface="Times New Roman"/>
              </a:rPr>
              <a:t>form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circuit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Note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always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 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juncti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junction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whichsenses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desired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unknown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Cold</a:t>
            </a:r>
            <a:r>
              <a:rPr dirty="0" sz="1200" spc="5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usually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maintained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6731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APPLICATION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LAWS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THERMOCOUPLES:</a:t>
            </a:r>
            <a:endParaRPr sz="1200">
              <a:latin typeface="Times New Roman"/>
              <a:cs typeface="Times New Roman"/>
            </a:endParaRPr>
          </a:p>
          <a:p>
            <a:pPr algn="just" marL="67310" marR="8255">
              <a:lnSpc>
                <a:spcPts val="1610"/>
              </a:lnSpc>
              <a:spcBef>
                <a:spcPts val="55"/>
              </a:spcBef>
            </a:pPr>
            <a:r>
              <a:rPr dirty="0" sz="1200">
                <a:latin typeface="Times New Roman"/>
                <a:cs typeface="Times New Roman"/>
              </a:rPr>
              <a:t>In a </a:t>
            </a:r>
            <a:r>
              <a:rPr dirty="0" sz="1200" spc="-5">
                <a:latin typeface="Times New Roman"/>
                <a:cs typeface="Times New Roman"/>
              </a:rPr>
              <a:t>addition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Seebeck </a:t>
            </a:r>
            <a:r>
              <a:rPr dirty="0" sz="1200">
                <a:latin typeface="Times New Roman"/>
                <a:cs typeface="Times New Roman"/>
              </a:rPr>
              <a:t>effect, </a:t>
            </a:r>
            <a:r>
              <a:rPr dirty="0" sz="1200" spc="-10">
                <a:latin typeface="Times New Roman"/>
                <a:cs typeface="Times New Roman"/>
              </a:rPr>
              <a:t>here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certain </a:t>
            </a:r>
            <a:r>
              <a:rPr dirty="0" sz="1200" spc="-10">
                <a:latin typeface="Times New Roman"/>
                <a:cs typeface="Times New Roman"/>
              </a:rPr>
              <a:t>laws </a:t>
            </a:r>
            <a:r>
              <a:rPr dirty="0" sz="1200">
                <a:latin typeface="Times New Roman"/>
                <a:cs typeface="Times New Roman"/>
              </a:rPr>
              <a:t>by which thermo-electric </a:t>
            </a:r>
            <a:r>
              <a:rPr dirty="0" sz="1200" spc="-5">
                <a:latin typeface="Times New Roman"/>
                <a:cs typeface="Times New Roman"/>
              </a:rPr>
              <a:t>circuits </a:t>
            </a:r>
            <a:r>
              <a:rPr dirty="0" sz="1200">
                <a:latin typeface="Times New Roman"/>
                <a:cs typeface="Times New Roman"/>
              </a:rPr>
              <a:t>abide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follows.</a:t>
            </a:r>
            <a:endParaRPr sz="1200">
              <a:latin typeface="Times New Roman"/>
              <a:cs typeface="Times New Roman"/>
            </a:endParaRPr>
          </a:p>
          <a:p>
            <a:pPr algn="just" marL="182880" indent="-116205">
              <a:lnSpc>
                <a:spcPct val="100000"/>
              </a:lnSpc>
              <a:spcBef>
                <a:spcPts val="130"/>
              </a:spcBef>
              <a:buFont typeface="Calibri"/>
              <a:buAutoNum type="romanLcParenR"/>
              <a:tabLst>
                <a:tab pos="183515" algn="l"/>
              </a:tabLst>
            </a:pPr>
            <a:r>
              <a:rPr dirty="0" sz="1200" spc="-10">
                <a:latin typeface="Times New Roman"/>
                <a:cs typeface="Times New Roman"/>
              </a:rPr>
              <a:t>Laws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Intermediate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metals</a:t>
            </a:r>
            <a:endParaRPr sz="1200">
              <a:latin typeface="Times New Roman"/>
              <a:cs typeface="Times New Roman"/>
            </a:endParaRPr>
          </a:p>
          <a:p>
            <a:pPr algn="just" marL="222885" indent="-156210">
              <a:lnSpc>
                <a:spcPct val="100000"/>
              </a:lnSpc>
              <a:spcBef>
                <a:spcPts val="100"/>
              </a:spcBef>
              <a:buFont typeface="Calibri"/>
              <a:buAutoNum type="romanLcParenR"/>
              <a:tabLst>
                <a:tab pos="223520" algn="l"/>
              </a:tabLst>
            </a:pPr>
            <a:r>
              <a:rPr dirty="0" sz="1200" spc="-10">
                <a:latin typeface="Times New Roman"/>
                <a:cs typeface="Times New Roman"/>
              </a:rPr>
              <a:t>Laws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Intermediate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algn="just" marL="67310" marR="7620">
              <a:lnSpc>
                <a:spcPts val="1580"/>
              </a:lnSpc>
              <a:spcBef>
                <a:spcPts val="35"/>
              </a:spcBef>
            </a:pPr>
            <a:r>
              <a:rPr dirty="0" sz="1200" spc="-25">
                <a:latin typeface="Times New Roman"/>
                <a:cs typeface="Times New Roman"/>
              </a:rPr>
              <a:t>i)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Laws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Intermediate metals: </a:t>
            </a:r>
            <a:r>
              <a:rPr dirty="0" sz="1200" spc="-5">
                <a:latin typeface="Times New Roman"/>
                <a:cs typeface="Times New Roman"/>
              </a:rPr>
              <a:t>Insertion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intermediate </a:t>
            </a:r>
            <a:r>
              <a:rPr dirty="0" sz="1200" spc="-15">
                <a:latin typeface="Times New Roman"/>
                <a:cs typeface="Times New Roman"/>
              </a:rPr>
              <a:t>metals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thermocouple </a:t>
            </a:r>
            <a:r>
              <a:rPr dirty="0" sz="1200" spc="-10">
                <a:latin typeface="Times New Roman"/>
                <a:cs typeface="Times New Roman"/>
              </a:rPr>
              <a:t>circuit </a:t>
            </a:r>
            <a:r>
              <a:rPr dirty="0" sz="1200" spc="-5">
                <a:latin typeface="Times New Roman"/>
                <a:cs typeface="Times New Roman"/>
              </a:rPr>
              <a:t> will not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affect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net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emf,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</a:t>
            </a:r>
            <a:r>
              <a:rPr dirty="0" sz="1200" spc="-5">
                <a:latin typeface="Times New Roman"/>
                <a:cs typeface="Times New Roman"/>
              </a:rPr>
              <a:t> introduced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third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metal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identical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fig(a),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third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metal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‘C’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introduced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new</a:t>
            </a:r>
            <a:endParaRPr sz="1200">
              <a:latin typeface="Times New Roman"/>
              <a:cs typeface="Times New Roman"/>
            </a:endParaRPr>
          </a:p>
          <a:p>
            <a:pPr algn="just" marL="67310" marR="5080">
              <a:lnSpc>
                <a:spcPct val="110100"/>
              </a:lnSpc>
              <a:spcBef>
                <a:spcPts val="2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junctions ‘r’ and ‘s’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7">
                <a:latin typeface="Times New Roman"/>
                <a:cs typeface="Times New Roman"/>
              </a:rPr>
              <a:t>both </a:t>
            </a:r>
            <a:r>
              <a:rPr dirty="0" baseline="4629" sz="1800" spc="-15">
                <a:latin typeface="Times New Roman"/>
                <a:cs typeface="Times New Roman"/>
              </a:rPr>
              <a:t>held </a:t>
            </a:r>
            <a:r>
              <a:rPr dirty="0" baseline="4629" sz="1800" spc="-7">
                <a:latin typeface="Times New Roman"/>
                <a:cs typeface="Times New Roman"/>
              </a:rPr>
              <a:t>at temperature </a:t>
            </a:r>
            <a:r>
              <a:rPr dirty="0" baseline="4629" sz="1800" spc="22">
                <a:latin typeface="Times New Roman"/>
                <a:cs typeface="Times New Roman"/>
              </a:rPr>
              <a:t>T</a:t>
            </a:r>
            <a:r>
              <a:rPr dirty="0" sz="1200" spc="15">
                <a:latin typeface="Times New Roman"/>
                <a:cs typeface="Times New Roman"/>
              </a:rPr>
              <a:t>3</a:t>
            </a:r>
            <a:r>
              <a:rPr dirty="0" baseline="4629" sz="1800" spc="22">
                <a:latin typeface="Times New Roman"/>
                <a:cs typeface="Times New Roman"/>
              </a:rPr>
              <a:t>,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net </a:t>
            </a:r>
            <a:r>
              <a:rPr dirty="0" baseline="4629" sz="1800" spc="-7">
                <a:latin typeface="Times New Roman"/>
                <a:cs typeface="Times New Roman"/>
              </a:rPr>
              <a:t>potential </a:t>
            </a:r>
            <a:r>
              <a:rPr dirty="0" baseline="4629" sz="1800" spc="-15">
                <a:latin typeface="Times New Roman"/>
                <a:cs typeface="Times New Roman"/>
              </a:rPr>
              <a:t>for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circuit </a:t>
            </a:r>
            <a:r>
              <a:rPr dirty="0" baseline="4629" sz="1800">
                <a:latin typeface="Times New Roman"/>
                <a:cs typeface="Times New Roman"/>
              </a:rPr>
              <a:t>will remain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unchanged. This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course </a:t>
            </a:r>
            <a:r>
              <a:rPr dirty="0" sz="1200" spc="-5">
                <a:latin typeface="Times New Roman"/>
                <a:cs typeface="Times New Roman"/>
              </a:rPr>
              <a:t>permits insertion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device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circuit</a:t>
            </a:r>
            <a:r>
              <a:rPr dirty="0" sz="1200" spc="5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without upsetting 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731634"/>
            <a:ext cx="5788025" cy="64833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12700" marR="5080">
              <a:lnSpc>
                <a:spcPct val="1151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fig(b),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third </a:t>
            </a:r>
            <a:r>
              <a:rPr dirty="0" sz="1200">
                <a:latin typeface="Times New Roman"/>
                <a:cs typeface="Times New Roman"/>
              </a:rPr>
              <a:t>metal </a:t>
            </a:r>
            <a:r>
              <a:rPr dirty="0" sz="1200" spc="-5">
                <a:latin typeface="Times New Roman"/>
                <a:cs typeface="Times New Roman"/>
              </a:rPr>
              <a:t>‘C’ may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introduced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either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measuring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baseline="4629" sz="1800" spc="-7">
                <a:latin typeface="Times New Roman"/>
                <a:cs typeface="Times New Roman"/>
              </a:rPr>
              <a:t>reference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junction, </a:t>
            </a:r>
            <a:r>
              <a:rPr dirty="0" baseline="4629" sz="1800" spc="-15">
                <a:latin typeface="Times New Roman"/>
                <a:cs typeface="Times New Roman"/>
              </a:rPr>
              <a:t>so </a:t>
            </a:r>
            <a:r>
              <a:rPr dirty="0" baseline="4629" sz="1800" spc="-22">
                <a:latin typeface="Times New Roman"/>
                <a:cs typeface="Times New Roman"/>
              </a:rPr>
              <a:t>long </a:t>
            </a:r>
            <a:r>
              <a:rPr dirty="0" baseline="4629" sz="1800" spc="-7">
                <a:latin typeface="Times New Roman"/>
                <a:cs typeface="Times New Roman"/>
              </a:rPr>
              <a:t>as couples </a:t>
            </a:r>
            <a:r>
              <a:rPr dirty="0" baseline="4629" sz="1800" spc="7">
                <a:latin typeface="Times New Roman"/>
                <a:cs typeface="Times New Roman"/>
              </a:rPr>
              <a:t>P</a:t>
            </a:r>
            <a:r>
              <a:rPr dirty="0" sz="1200" spc="5">
                <a:latin typeface="Times New Roman"/>
                <a:cs typeface="Times New Roman"/>
              </a:rPr>
              <a:t>1 </a:t>
            </a:r>
            <a:r>
              <a:rPr dirty="0" baseline="4629" sz="1800" spc="-15">
                <a:latin typeface="Times New Roman"/>
                <a:cs typeface="Times New Roman"/>
              </a:rPr>
              <a:t>and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2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-15">
                <a:latin typeface="Times New Roman"/>
                <a:cs typeface="Times New Roman"/>
              </a:rPr>
              <a:t>maintained </a:t>
            </a:r>
            <a:r>
              <a:rPr dirty="0" baseline="4629" sz="1800" spc="-7">
                <a:latin typeface="Times New Roman"/>
                <a:cs typeface="Times New Roman"/>
              </a:rPr>
              <a:t>at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30">
                <a:latin typeface="Times New Roman"/>
                <a:cs typeface="Times New Roman"/>
              </a:rPr>
              <a:t>same </a:t>
            </a:r>
            <a:r>
              <a:rPr dirty="0" baseline="4629" sz="1800">
                <a:latin typeface="Times New Roman"/>
                <a:cs typeface="Times New Roman"/>
              </a:rPr>
              <a:t>temperature </a:t>
            </a:r>
            <a:r>
              <a:rPr dirty="0" baseline="4629" sz="1800" spc="7">
                <a:latin typeface="Times New Roman"/>
                <a:cs typeface="Times New Roman"/>
              </a:rPr>
              <a:t>T</a:t>
            </a:r>
            <a:r>
              <a:rPr dirty="0" sz="800" spc="5">
                <a:latin typeface="Times New Roman"/>
                <a:cs typeface="Times New Roman"/>
              </a:rPr>
              <a:t>1</a:t>
            </a:r>
            <a:r>
              <a:rPr dirty="0" sz="1200" spc="5">
                <a:latin typeface="Times New Roman"/>
                <a:cs typeface="Times New Roman"/>
              </a:rPr>
              <a:t>. </a:t>
            </a:r>
            <a:r>
              <a:rPr dirty="0" sz="1200" spc="-10">
                <a:latin typeface="Times New Roman"/>
                <a:cs typeface="Times New Roman"/>
              </a:rPr>
              <a:t>T</a:t>
            </a:r>
            <a:r>
              <a:rPr dirty="0" sz="1100" spc="-10">
                <a:latin typeface="Times New Roman"/>
                <a:cs typeface="Times New Roman"/>
              </a:rPr>
              <a:t>his </a:t>
            </a:r>
            <a:r>
              <a:rPr dirty="0" sz="1100" spc="-5">
                <a:latin typeface="Times New Roman"/>
                <a:cs typeface="Times New Roman"/>
              </a:rPr>
              <a:t>makes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possible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use</a:t>
            </a:r>
            <a:r>
              <a:rPr dirty="0" sz="1100" spc="-15">
                <a:latin typeface="Times New Roman"/>
                <a:cs typeface="Times New Roman"/>
              </a:rPr>
              <a:t> of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joining </a:t>
            </a:r>
            <a:r>
              <a:rPr dirty="0" sz="1100" spc="-10">
                <a:latin typeface="Times New Roman"/>
                <a:cs typeface="Times New Roman"/>
              </a:rPr>
              <a:t>metals,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such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as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soft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or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hard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solder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in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fabricating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thermocouples.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" y="4956047"/>
            <a:ext cx="3902202" cy="15472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9228" y="877569"/>
            <a:ext cx="3382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latin typeface="Times New Roman"/>
                <a:cs typeface="Times New Roman"/>
              </a:rPr>
              <a:t>ii)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LAW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INTERMEDIATETEMPARATURES: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2572892"/>
            <a:ext cx="5979795" cy="8763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17500"/>
              </a:lnSpc>
              <a:spcBef>
                <a:spcPts val="85"/>
              </a:spcBef>
            </a:pPr>
            <a:r>
              <a:rPr dirty="0" baseline="4629" sz="1800">
                <a:latin typeface="Times New Roman"/>
                <a:cs typeface="Times New Roman"/>
              </a:rPr>
              <a:t>If a </a:t>
            </a:r>
            <a:r>
              <a:rPr dirty="0" baseline="4629" sz="1800" spc="-15">
                <a:latin typeface="Times New Roman"/>
                <a:cs typeface="Times New Roman"/>
              </a:rPr>
              <a:t>simple </a:t>
            </a:r>
            <a:r>
              <a:rPr dirty="0" baseline="4629" sz="1800" spc="-7">
                <a:latin typeface="Times New Roman"/>
                <a:cs typeface="Times New Roman"/>
              </a:rPr>
              <a:t>thermocouple </a:t>
            </a:r>
            <a:r>
              <a:rPr dirty="0" baseline="4629" sz="1800" spc="-15">
                <a:latin typeface="Times New Roman"/>
                <a:cs typeface="Times New Roman"/>
              </a:rPr>
              <a:t>circuit </a:t>
            </a:r>
            <a:r>
              <a:rPr dirty="0" baseline="4629" sz="1800" spc="-7">
                <a:latin typeface="Times New Roman"/>
                <a:cs typeface="Times New Roman"/>
              </a:rPr>
              <a:t>develops </a:t>
            </a:r>
            <a:r>
              <a:rPr dirty="0" baseline="4629" sz="1800" spc="7">
                <a:latin typeface="Times New Roman"/>
                <a:cs typeface="Times New Roman"/>
              </a:rPr>
              <a:t>an emf </a:t>
            </a:r>
            <a:r>
              <a:rPr dirty="0" baseline="4629" sz="1800" spc="37">
                <a:latin typeface="Times New Roman"/>
                <a:cs typeface="Times New Roman"/>
              </a:rPr>
              <a:t>e</a:t>
            </a:r>
            <a:r>
              <a:rPr dirty="0" sz="800" spc="25">
                <a:latin typeface="Times New Roman"/>
                <a:cs typeface="Times New Roman"/>
              </a:rPr>
              <a:t>1 </a:t>
            </a:r>
            <a:r>
              <a:rPr dirty="0" baseline="4629" sz="1800" spc="-7">
                <a:latin typeface="Times New Roman"/>
                <a:cs typeface="Times New Roman"/>
              </a:rPr>
              <a:t>when </a:t>
            </a:r>
            <a:r>
              <a:rPr dirty="0" baseline="4629" sz="1800" spc="-15">
                <a:latin typeface="Times New Roman"/>
                <a:cs typeface="Times New Roman"/>
              </a:rPr>
              <a:t>its </a:t>
            </a:r>
            <a:r>
              <a:rPr dirty="0" baseline="4629" sz="1800" spc="-7">
                <a:latin typeface="Times New Roman"/>
                <a:cs typeface="Times New Roman"/>
              </a:rPr>
              <a:t>junctions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-7">
                <a:latin typeface="Times New Roman"/>
                <a:cs typeface="Times New Roman"/>
              </a:rPr>
              <a:t>at </a:t>
            </a:r>
            <a:r>
              <a:rPr dirty="0" baseline="4629" sz="1800">
                <a:latin typeface="Times New Roman"/>
                <a:cs typeface="Times New Roman"/>
              </a:rPr>
              <a:t>temperatures </a:t>
            </a:r>
            <a:r>
              <a:rPr dirty="0" baseline="4629" sz="1800" spc="22">
                <a:latin typeface="Times New Roman"/>
                <a:cs typeface="Times New Roman"/>
              </a:rPr>
              <a:t>T</a:t>
            </a:r>
            <a:r>
              <a:rPr dirty="0" sz="800" spc="15">
                <a:latin typeface="Times New Roman"/>
                <a:cs typeface="Times New Roman"/>
              </a:rPr>
              <a:t>1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baseline="4629" sz="1800" spc="-15">
                <a:latin typeface="Times New Roman"/>
                <a:cs typeface="Times New Roman"/>
              </a:rPr>
              <a:t>and </a:t>
            </a:r>
            <a:r>
              <a:rPr dirty="0" baseline="4629" sz="1800" spc="-7">
                <a:latin typeface="Times New Roman"/>
                <a:cs typeface="Times New Roman"/>
              </a:rPr>
              <a:t>an emf e</a:t>
            </a:r>
            <a:r>
              <a:rPr dirty="0" sz="800" spc="-5">
                <a:latin typeface="Times New Roman"/>
                <a:cs typeface="Times New Roman"/>
              </a:rPr>
              <a:t>2 </a:t>
            </a:r>
            <a:r>
              <a:rPr dirty="0" baseline="4629" sz="1800">
                <a:latin typeface="Times New Roman"/>
                <a:cs typeface="Times New Roman"/>
              </a:rPr>
              <a:t>when </a:t>
            </a:r>
            <a:r>
              <a:rPr dirty="0" baseline="4629" sz="1800" spc="-15">
                <a:latin typeface="Times New Roman"/>
                <a:cs typeface="Times New Roman"/>
              </a:rPr>
              <a:t>its </a:t>
            </a:r>
            <a:r>
              <a:rPr dirty="0" baseline="4629" sz="1800" spc="-7">
                <a:latin typeface="Times New Roman"/>
                <a:cs typeface="Times New Roman"/>
              </a:rPr>
              <a:t>junctions </a:t>
            </a:r>
            <a:r>
              <a:rPr dirty="0" baseline="4629" sz="1800">
                <a:latin typeface="Times New Roman"/>
                <a:cs typeface="Times New Roman"/>
              </a:rPr>
              <a:t>are temperatures </a:t>
            </a:r>
            <a:r>
              <a:rPr dirty="0" baseline="4629" sz="1800" spc="22">
                <a:latin typeface="Times New Roman"/>
                <a:cs typeface="Times New Roman"/>
              </a:rPr>
              <a:t>T</a:t>
            </a:r>
            <a:r>
              <a:rPr dirty="0" sz="800" spc="15">
                <a:latin typeface="Times New Roman"/>
                <a:cs typeface="Times New Roman"/>
              </a:rPr>
              <a:t>2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1200" spc="-5">
                <a:latin typeface="Times New Roman"/>
                <a:cs typeface="Times New Roman"/>
              </a:rPr>
              <a:t>. </a:t>
            </a:r>
            <a:r>
              <a:rPr dirty="0" sz="1200" spc="-10">
                <a:latin typeface="Times New Roman"/>
                <a:cs typeface="Times New Roman"/>
              </a:rPr>
              <a:t>I</a:t>
            </a:r>
            <a:r>
              <a:rPr dirty="0" baseline="4629" sz="1800" spc="-15">
                <a:latin typeface="Times New Roman"/>
                <a:cs typeface="Times New Roman"/>
              </a:rPr>
              <a:t>t will </a:t>
            </a:r>
            <a:r>
              <a:rPr dirty="0" baseline="4629" sz="1800" spc="-7">
                <a:latin typeface="Times New Roman"/>
                <a:cs typeface="Times New Roman"/>
              </a:rPr>
              <a:t>develop </a:t>
            </a:r>
            <a:r>
              <a:rPr dirty="0" baseline="4629" sz="1800" spc="7">
                <a:latin typeface="Times New Roman"/>
                <a:cs typeface="Times New Roman"/>
              </a:rPr>
              <a:t>an emf </a:t>
            </a:r>
            <a:r>
              <a:rPr dirty="0" baseline="4629" sz="1800">
                <a:latin typeface="Times New Roman"/>
                <a:cs typeface="Times New Roman"/>
              </a:rPr>
              <a:t>(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800" spc="5">
                <a:latin typeface="Times New Roman"/>
                <a:cs typeface="Times New Roman"/>
              </a:rPr>
              <a:t>1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baseline="4629" sz="1800">
                <a:latin typeface="Times New Roman"/>
                <a:cs typeface="Times New Roman"/>
              </a:rPr>
              <a:t>),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when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its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junctions</a:t>
            </a:r>
            <a:r>
              <a:rPr dirty="0" baseline="4629" sz="1800">
                <a:latin typeface="Times New Roman"/>
                <a:cs typeface="Times New Roman"/>
              </a:rPr>
              <a:t> are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at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temperatures 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sz="800" spc="-5">
                <a:latin typeface="Times New Roman"/>
                <a:cs typeface="Times New Roman"/>
              </a:rPr>
              <a:t>3.</a:t>
            </a:r>
            <a:endParaRPr sz="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THERMOCOUPLE</a:t>
            </a:r>
            <a:r>
              <a:rPr dirty="0" sz="1200" spc="2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PRINCIPLE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THEORY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4573015"/>
            <a:ext cx="5966460" cy="18211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 indent="39370">
              <a:lnSpc>
                <a:spcPct val="110600"/>
              </a:lnSpc>
              <a:spcBef>
                <a:spcPts val="90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metals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different materials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joined </a:t>
            </a:r>
            <a:r>
              <a:rPr dirty="0" sz="1200">
                <a:latin typeface="Times New Roman"/>
                <a:cs typeface="Times New Roman"/>
              </a:rPr>
              <a:t>together to </a:t>
            </a:r>
            <a:r>
              <a:rPr dirty="0" sz="1200" spc="-5">
                <a:latin typeface="Times New Roman"/>
                <a:cs typeface="Times New Roman"/>
              </a:rPr>
              <a:t>form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One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junction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senses</a:t>
            </a:r>
            <a:r>
              <a:rPr dirty="0" sz="1100">
                <a:latin typeface="Times New Roman"/>
                <a:cs typeface="Times New Roman"/>
              </a:rPr>
              <a:t> the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desired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or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unknown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temperature,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this</a:t>
            </a:r>
            <a:r>
              <a:rPr dirty="0" sz="1100" spc="-5">
                <a:latin typeface="Times New Roman"/>
                <a:cs typeface="Times New Roman"/>
              </a:rPr>
              <a:t> junction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-5">
                <a:latin typeface="Times New Roman"/>
                <a:cs typeface="Times New Roman"/>
              </a:rPr>
              <a:t> called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hot</a:t>
            </a:r>
            <a:r>
              <a:rPr dirty="0" sz="1100" spc="254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or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measuring junction. </a:t>
            </a:r>
            <a:r>
              <a:rPr dirty="0" sz="1100" spc="5">
                <a:latin typeface="Times New Roman"/>
                <a:cs typeface="Times New Roman"/>
              </a:rPr>
              <a:t>The </a:t>
            </a:r>
            <a:r>
              <a:rPr dirty="0" sz="1100" spc="-5">
                <a:latin typeface="Times New Roman"/>
                <a:cs typeface="Times New Roman"/>
              </a:rPr>
              <a:t>second junction </a:t>
            </a:r>
            <a:r>
              <a:rPr dirty="0" sz="1100" spc="-10">
                <a:latin typeface="Times New Roman"/>
                <a:cs typeface="Times New Roman"/>
              </a:rPr>
              <a:t>will </a:t>
            </a:r>
            <a:r>
              <a:rPr dirty="0" sz="1100" spc="10">
                <a:latin typeface="Times New Roman"/>
                <a:cs typeface="Times New Roman"/>
              </a:rPr>
              <a:t>be </a:t>
            </a:r>
            <a:r>
              <a:rPr dirty="0" sz="1100" spc="-5">
                <a:latin typeface="Times New Roman"/>
                <a:cs typeface="Times New Roman"/>
              </a:rPr>
              <a:t>usually </a:t>
            </a:r>
            <a:r>
              <a:rPr dirty="0" sz="1100">
                <a:latin typeface="Times New Roman"/>
                <a:cs typeface="Times New Roman"/>
              </a:rPr>
              <a:t>be </a:t>
            </a:r>
            <a:r>
              <a:rPr dirty="0" sz="1100" spc="-5">
                <a:latin typeface="Times New Roman"/>
                <a:cs typeface="Times New Roman"/>
              </a:rPr>
              <a:t>maintained </a:t>
            </a:r>
            <a:r>
              <a:rPr dirty="0" sz="1100" spc="5">
                <a:latin typeface="Times New Roman"/>
                <a:cs typeface="Times New Roman"/>
              </a:rPr>
              <a:t>at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5">
                <a:latin typeface="Times New Roman"/>
                <a:cs typeface="Times New Roman"/>
              </a:rPr>
              <a:t>known </a:t>
            </a:r>
            <a:r>
              <a:rPr dirty="0" sz="1100" spc="-15">
                <a:latin typeface="Times New Roman"/>
                <a:cs typeface="Times New Roman"/>
              </a:rPr>
              <a:t>or</a:t>
            </a:r>
            <a:r>
              <a:rPr dirty="0" sz="1100" spc="2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fixed </a:t>
            </a:r>
            <a:r>
              <a:rPr dirty="0" sz="1100">
                <a:latin typeface="Times New Roman"/>
                <a:cs typeface="Times New Roman"/>
              </a:rPr>
              <a:t>temperature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and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called cold </a:t>
            </a:r>
            <a:r>
              <a:rPr dirty="0" sz="1100" spc="-15">
                <a:latin typeface="Times New Roman"/>
                <a:cs typeface="Times New Roman"/>
              </a:rPr>
              <a:t>or </a:t>
            </a:r>
            <a:r>
              <a:rPr dirty="0" sz="1100" spc="-5">
                <a:latin typeface="Times New Roman"/>
                <a:cs typeface="Times New Roman"/>
              </a:rPr>
              <a:t>reference junction. When </a:t>
            </a:r>
            <a:r>
              <a:rPr dirty="0" sz="1100" spc="10">
                <a:latin typeface="Times New Roman"/>
                <a:cs typeface="Times New Roman"/>
              </a:rPr>
              <a:t>the </a:t>
            </a:r>
            <a:r>
              <a:rPr dirty="0" sz="1100" spc="-5">
                <a:latin typeface="Times New Roman"/>
                <a:cs typeface="Times New Roman"/>
              </a:rPr>
              <a:t>measuring </a:t>
            </a:r>
            <a:r>
              <a:rPr dirty="0" sz="1100">
                <a:latin typeface="Times New Roman"/>
                <a:cs typeface="Times New Roman"/>
              </a:rPr>
              <a:t>junction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heated </a:t>
            </a:r>
            <a:r>
              <a:rPr dirty="0" sz="1100">
                <a:latin typeface="Times New Roman"/>
                <a:cs typeface="Times New Roman"/>
              </a:rPr>
              <a:t>up </a:t>
            </a:r>
            <a:r>
              <a:rPr dirty="0" sz="1100" spc="-5">
                <a:latin typeface="Times New Roman"/>
                <a:cs typeface="Times New Roman"/>
              </a:rPr>
              <a:t>with respect </a:t>
            </a:r>
            <a:r>
              <a:rPr dirty="0" sz="1100">
                <a:latin typeface="Times New Roman"/>
                <a:cs typeface="Times New Roman"/>
              </a:rPr>
              <a:t>to other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junction, </a:t>
            </a:r>
            <a:r>
              <a:rPr dirty="0" sz="1100">
                <a:latin typeface="Times New Roman"/>
                <a:cs typeface="Times New Roman"/>
              </a:rPr>
              <a:t>the </a:t>
            </a:r>
            <a:r>
              <a:rPr dirty="0" sz="1100" spc="-10">
                <a:latin typeface="Times New Roman"/>
                <a:cs typeface="Times New Roman"/>
              </a:rPr>
              <a:t>emf </a:t>
            </a:r>
            <a:r>
              <a:rPr dirty="0" sz="1100" spc="-5">
                <a:latin typeface="Times New Roman"/>
                <a:cs typeface="Times New Roman"/>
              </a:rPr>
              <a:t>developed </a:t>
            </a:r>
            <a:r>
              <a:rPr dirty="0" sz="1100" spc="5">
                <a:latin typeface="Times New Roman"/>
                <a:cs typeface="Times New Roman"/>
              </a:rPr>
              <a:t>at </a:t>
            </a:r>
            <a:r>
              <a:rPr dirty="0" sz="1100" spc="-10">
                <a:latin typeface="Times New Roman"/>
                <a:cs typeface="Times New Roman"/>
              </a:rPr>
              <a:t>the </a:t>
            </a:r>
            <a:r>
              <a:rPr dirty="0" sz="1100">
                <a:latin typeface="Times New Roman"/>
                <a:cs typeface="Times New Roman"/>
              </a:rPr>
              <a:t>junction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proportional </a:t>
            </a:r>
            <a:r>
              <a:rPr dirty="0" sz="1100">
                <a:latin typeface="Times New Roman"/>
                <a:cs typeface="Times New Roman"/>
              </a:rPr>
              <a:t>to the </a:t>
            </a:r>
            <a:r>
              <a:rPr dirty="0" sz="1100" spc="-5">
                <a:latin typeface="Times New Roman"/>
                <a:cs typeface="Times New Roman"/>
              </a:rPr>
              <a:t>applied temperature and </a:t>
            </a:r>
            <a:r>
              <a:rPr dirty="0" sz="1100">
                <a:latin typeface="Times New Roman"/>
                <a:cs typeface="Times New Roman"/>
              </a:rPr>
              <a:t>the junction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temperature</a:t>
            </a:r>
            <a:r>
              <a:rPr dirty="0" sz="1100" spc="-4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known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thermocouple.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425450">
              <a:lnSpc>
                <a:spcPct val="110000"/>
              </a:lnSpc>
              <a:tabLst>
                <a:tab pos="2098040" algn="l"/>
                <a:tab pos="3942715" algn="l"/>
                <a:tab pos="459232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HE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5" b="1">
                <a:latin typeface="Times New Roman"/>
                <a:cs typeface="Times New Roman"/>
              </a:rPr>
              <a:t>F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E</a:t>
            </a:r>
            <a:r>
              <a:rPr dirty="0" sz="1200" spc="15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Y</a:t>
            </a:r>
            <a:r>
              <a:rPr dirty="0" sz="1200" spc="-25" b="1">
                <a:latin typeface="Times New Roman"/>
                <a:cs typeface="Times New Roman"/>
              </a:rPr>
              <a:t>P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20" b="1">
                <a:latin typeface="Times New Roman"/>
                <a:cs typeface="Times New Roman"/>
              </a:rPr>
              <a:t>T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20" b="1">
                <a:latin typeface="Times New Roman"/>
                <a:cs typeface="Times New Roman"/>
              </a:rPr>
              <a:t>L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</a:t>
            </a:r>
            <a:r>
              <a:rPr dirty="0" sz="1200" spc="-1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O	</a:t>
            </a:r>
            <a:r>
              <a:rPr dirty="0" sz="1200" spc="-35" b="1">
                <a:latin typeface="Times New Roman"/>
                <a:cs typeface="Times New Roman"/>
              </a:rPr>
              <a:t>C</a:t>
            </a:r>
            <a:r>
              <a:rPr dirty="0" sz="1200" spc="-25" b="1">
                <a:latin typeface="Times New Roman"/>
                <a:cs typeface="Times New Roman"/>
              </a:rPr>
              <a:t>O</a:t>
            </a:r>
            <a:r>
              <a:rPr dirty="0" sz="1200" spc="-35" b="1">
                <a:latin typeface="Times New Roman"/>
                <a:cs typeface="Times New Roman"/>
              </a:rPr>
              <a:t>N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35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U</a:t>
            </a:r>
            <a:r>
              <a:rPr dirty="0" sz="1200" spc="-35" b="1">
                <a:latin typeface="Times New Roman"/>
                <a:cs typeface="Times New Roman"/>
              </a:rPr>
              <a:t>C</a:t>
            </a:r>
            <a:r>
              <a:rPr dirty="0" sz="1200" b="1">
                <a:latin typeface="Times New Roman"/>
                <a:cs typeface="Times New Roman"/>
              </a:rPr>
              <a:t>T  </a:t>
            </a:r>
            <a:r>
              <a:rPr dirty="0" sz="1200" spc="-5" b="1">
                <a:latin typeface="Times New Roman"/>
                <a:cs typeface="Times New Roman"/>
              </a:rPr>
              <a:t>THERMOCOUPLES: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604" y="6344158"/>
            <a:ext cx="2125980" cy="133985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AutoNum type="arabicParenR"/>
              <a:tabLst>
                <a:tab pos="241935" algn="l"/>
              </a:tabLst>
            </a:pPr>
            <a:r>
              <a:rPr dirty="0" sz="1200" spc="-5">
                <a:latin typeface="Times New Roman"/>
                <a:cs typeface="Times New Roman"/>
              </a:rPr>
              <a:t>Chromel–constantan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41900"/>
              </a:lnSpc>
              <a:spcBef>
                <a:spcPts val="70"/>
              </a:spcBef>
              <a:buAutoNum type="arabicParenR"/>
              <a:tabLst>
                <a:tab pos="280670" algn="l"/>
                <a:tab pos="281305" algn="l"/>
                <a:tab pos="1600835" algn="l"/>
              </a:tabLst>
            </a:pP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-20">
                <a:latin typeface="Times New Roman"/>
                <a:cs typeface="Times New Roman"/>
              </a:rPr>
              <a:t>r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5">
                <a:latin typeface="Times New Roman"/>
                <a:cs typeface="Times New Roman"/>
              </a:rPr>
              <a:t>(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pe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J</a:t>
            </a:r>
            <a:r>
              <a:rPr dirty="0" sz="1200">
                <a:latin typeface="Times New Roman"/>
                <a:cs typeface="Times New Roman"/>
              </a:rPr>
              <a:t> )  </a:t>
            </a:r>
            <a:r>
              <a:rPr dirty="0" sz="1200" spc="-114">
                <a:latin typeface="Times New Roman"/>
                <a:cs typeface="Times New Roman"/>
              </a:rPr>
              <a:t>3)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-114">
                <a:latin typeface="Times New Roman"/>
                <a:cs typeface="Times New Roman"/>
              </a:rPr>
              <a:t>4)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-114">
                <a:latin typeface="Times New Roman"/>
                <a:cs typeface="Times New Roman"/>
              </a:rPr>
              <a:t>5)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59535" y="6880986"/>
            <a:ext cx="1917700" cy="802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700"/>
              </a:lnSpc>
              <a:spcBef>
                <a:spcPts val="100"/>
              </a:spcBef>
              <a:tabLst>
                <a:tab pos="1387475" algn="l"/>
              </a:tabLst>
            </a:pPr>
            <a:r>
              <a:rPr dirty="0" sz="1200">
                <a:latin typeface="Times New Roman"/>
                <a:cs typeface="Times New Roman"/>
              </a:rPr>
              <a:t>Copper – </a:t>
            </a:r>
            <a:r>
              <a:rPr dirty="0" sz="1200" spc="-5">
                <a:latin typeface="Times New Roman"/>
                <a:cs typeface="Times New Roman"/>
              </a:rPr>
              <a:t>constantan(type-I)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l</a:t>
            </a:r>
            <a:r>
              <a:rPr dirty="0" sz="1200" spc="2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l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	</a:t>
            </a:r>
            <a:r>
              <a:rPr dirty="0" sz="1200" spc="5">
                <a:latin typeface="Times New Roman"/>
                <a:cs typeface="Times New Roman"/>
              </a:rPr>
              <a:t>(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pe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 spc="-35">
                <a:latin typeface="Times New Roman"/>
                <a:cs typeface="Times New Roman"/>
              </a:rPr>
              <a:t>K)  </a:t>
            </a:r>
            <a:r>
              <a:rPr dirty="0" sz="1200" spc="-10">
                <a:latin typeface="Times New Roman"/>
                <a:cs typeface="Times New Roman"/>
              </a:rPr>
              <a:t>Rhenium–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Tungsten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3505" y="6344158"/>
            <a:ext cx="1732914" cy="133985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27660">
              <a:lnSpc>
                <a:spcPct val="100000"/>
              </a:lnSpc>
              <a:spcBef>
                <a:spcPts val="770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4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850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4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327660">
              <a:lnSpc>
                <a:spcPct val="100000"/>
              </a:lnSpc>
              <a:spcBef>
                <a:spcPts val="670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850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290830">
              <a:lnSpc>
                <a:spcPct val="100000"/>
              </a:lnSpc>
              <a:spcBef>
                <a:spcPts val="605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250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400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278765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1100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tabLst>
                <a:tab pos="607695" algn="l"/>
              </a:tabLst>
            </a:pPr>
            <a:r>
              <a:rPr dirty="0" sz="1200" spc="-5">
                <a:latin typeface="Times New Roman"/>
                <a:cs typeface="Times New Roman"/>
              </a:rPr>
              <a:t>=0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	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2600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90650" y="1184910"/>
            <a:ext cx="5266055" cy="3413760"/>
            <a:chOff x="1390650" y="1184910"/>
            <a:chExt cx="5266055" cy="34137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4460" y="1184910"/>
              <a:ext cx="4976622" cy="14338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50" y="3470871"/>
              <a:ext cx="5266055" cy="1127671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428114"/>
            <a:ext cx="5943600" cy="24383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17828" y="1078738"/>
            <a:ext cx="38315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OFTHERMOCOUPLE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863904" y="4066794"/>
            <a:ext cx="6058535" cy="33642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4699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will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exposed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media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measured. The </a:t>
            </a:r>
            <a:r>
              <a:rPr dirty="0" sz="1200" spc="-5">
                <a:latin typeface="Times New Roman"/>
                <a:cs typeface="Times New Roman"/>
              </a:rPr>
              <a:t>thermocouple since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junctions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different </a:t>
            </a:r>
            <a:r>
              <a:rPr dirty="0" sz="1200" spc="-5">
                <a:latin typeface="Times New Roman"/>
                <a:cs typeface="Times New Roman"/>
              </a:rPr>
              <a:t>temperatures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setup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 spc="-5">
                <a:latin typeface="Times New Roman"/>
                <a:cs typeface="Times New Roman"/>
              </a:rPr>
              <a:t>ends and since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 spc="-5">
                <a:latin typeface="Times New Roman"/>
                <a:cs typeface="Times New Roman"/>
              </a:rPr>
              <a:t>ends </a:t>
            </a:r>
            <a:r>
              <a:rPr dirty="0" sz="1200">
                <a:latin typeface="Times New Roman"/>
                <a:cs typeface="Times New Roman"/>
              </a:rPr>
              <a:t>are connected to a </a:t>
            </a:r>
            <a:r>
              <a:rPr dirty="0" sz="1200" spc="-10">
                <a:latin typeface="Times New Roman"/>
                <a:cs typeface="Times New Roman"/>
              </a:rPr>
              <a:t>milli </a:t>
            </a:r>
            <a:r>
              <a:rPr dirty="0" sz="1200" spc="-5">
                <a:latin typeface="Times New Roman"/>
                <a:cs typeface="Times New Roman"/>
              </a:rPr>
              <a:t>voltmeter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emf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setup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will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establish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milli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volmeter.</a:t>
            </a:r>
            <a:endParaRPr sz="1200">
              <a:latin typeface="Times New Roman"/>
              <a:cs typeface="Times New Roman"/>
            </a:endParaRPr>
          </a:p>
          <a:p>
            <a:pPr algn="just" marL="50800" marR="43180">
              <a:lnSpc>
                <a:spcPct val="110000"/>
              </a:lnSpc>
              <a:spcBef>
                <a:spcPts val="455"/>
              </a:spcBef>
            </a:pPr>
            <a:r>
              <a:rPr dirty="0" sz="1200" spc="-10">
                <a:latin typeface="Times New Roman"/>
                <a:cs typeface="Times New Roman"/>
              </a:rPr>
              <a:t>Since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reference </a:t>
            </a:r>
            <a:r>
              <a:rPr dirty="0" sz="1200" spc="-10">
                <a:latin typeface="Times New Roman"/>
                <a:cs typeface="Times New Roman"/>
              </a:rPr>
              <a:t>junction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kept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0 </a:t>
            </a:r>
            <a:r>
              <a:rPr dirty="0" baseline="20833" sz="1800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the </a:t>
            </a:r>
            <a:r>
              <a:rPr dirty="0" sz="1200" spc="-5">
                <a:latin typeface="Times New Roman"/>
                <a:cs typeface="Times New Roman"/>
              </a:rPr>
              <a:t>emf measured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milli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50800" marR="53975">
              <a:lnSpc>
                <a:spcPct val="1100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emf developed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thermocouple </a:t>
            </a:r>
            <a:r>
              <a:rPr dirty="0" sz="1200">
                <a:latin typeface="Times New Roman"/>
                <a:cs typeface="Times New Roman"/>
              </a:rPr>
              <a:t>depends </a:t>
            </a:r>
            <a:r>
              <a:rPr dirty="0" sz="1200" spc="10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junction.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cold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maintained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reference</a:t>
            </a:r>
            <a:endParaRPr sz="1200">
              <a:latin typeface="Times New Roman"/>
              <a:cs typeface="Times New Roman"/>
            </a:endParaRPr>
          </a:p>
          <a:p>
            <a:pPr algn="just" marL="50800" marR="50800">
              <a:lnSpc>
                <a:spcPct val="110000"/>
              </a:lnSpc>
              <a:spcBef>
                <a:spcPts val="480"/>
              </a:spcBef>
            </a:pPr>
            <a:r>
              <a:rPr dirty="0" sz="1200" spc="-5">
                <a:latin typeface="Times New Roman"/>
                <a:cs typeface="Times New Roman"/>
              </a:rPr>
              <a:t>temperature.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cold junction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purposefully kept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0 </a:t>
            </a:r>
            <a:r>
              <a:rPr dirty="0" baseline="20833" sz="1800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imes New Roman"/>
                <a:cs typeface="Times New Roman"/>
              </a:rPr>
              <a:t>C,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avoid </a:t>
            </a:r>
            <a:r>
              <a:rPr dirty="0" sz="1200">
                <a:latin typeface="Times New Roman"/>
                <a:cs typeface="Times New Roman"/>
              </a:rPr>
              <a:t>errors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 may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introduced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account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room </a:t>
            </a:r>
            <a:r>
              <a:rPr dirty="0" sz="1200" spc="-5">
                <a:latin typeface="Times New Roman"/>
                <a:cs typeface="Times New Roman"/>
              </a:rPr>
              <a:t>temperature. </a:t>
            </a:r>
            <a:r>
              <a:rPr dirty="0" sz="1200" spc="-10">
                <a:latin typeface="Times New Roman"/>
                <a:cs typeface="Times New Roman"/>
              </a:rPr>
              <a:t>Two dissimilar </a:t>
            </a:r>
            <a:r>
              <a:rPr dirty="0" sz="1200" spc="-15">
                <a:latin typeface="Times New Roman"/>
                <a:cs typeface="Times New Roman"/>
              </a:rPr>
              <a:t>metals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thermocouples may </a:t>
            </a:r>
            <a:r>
              <a:rPr dirty="0" sz="1200">
                <a:latin typeface="Times New Roman"/>
                <a:cs typeface="Times New Roman"/>
              </a:rPr>
              <a:t>be twisted, </a:t>
            </a:r>
            <a:r>
              <a:rPr dirty="0" sz="1200" spc="-5">
                <a:latin typeface="Times New Roman"/>
                <a:cs typeface="Times New Roman"/>
              </a:rPr>
              <a:t>screwed, </a:t>
            </a:r>
            <a:r>
              <a:rPr dirty="0" sz="1200" spc="-10">
                <a:latin typeface="Times New Roman"/>
                <a:cs typeface="Times New Roman"/>
              </a:rPr>
              <a:t>clamped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melted </a:t>
            </a:r>
            <a:r>
              <a:rPr dirty="0" sz="1200" spc="-5">
                <a:latin typeface="Times New Roman"/>
                <a:cs typeface="Times New Roman"/>
              </a:rPr>
              <a:t>together. Thermocouple </a:t>
            </a:r>
            <a:r>
              <a:rPr dirty="0" sz="1200">
                <a:latin typeface="Times New Roman"/>
                <a:cs typeface="Times New Roman"/>
              </a:rPr>
              <a:t>do </a:t>
            </a:r>
            <a:r>
              <a:rPr dirty="0" sz="1200" spc="25">
                <a:latin typeface="Times New Roman"/>
                <a:cs typeface="Times New Roman"/>
              </a:rPr>
              <a:t>not 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0">
                <a:latin typeface="Times New Roman"/>
                <a:cs typeface="Times New Roman"/>
              </a:rPr>
              <a:t>bare </a:t>
            </a:r>
            <a:r>
              <a:rPr dirty="0" sz="1200">
                <a:latin typeface="Times New Roman"/>
                <a:cs typeface="Times New Roman"/>
              </a:rPr>
              <a:t>conductors </a:t>
            </a:r>
            <a:r>
              <a:rPr dirty="0" sz="1200" spc="-10">
                <a:latin typeface="Times New Roman"/>
                <a:cs typeface="Times New Roman"/>
              </a:rPr>
              <a:t>except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applications, </a:t>
            </a:r>
            <a:r>
              <a:rPr dirty="0" sz="1200" spc="-5">
                <a:latin typeface="Times New Roman"/>
                <a:cs typeface="Times New Roman"/>
              </a:rPr>
              <a:t>where atmospheric conditions permits </a:t>
            </a:r>
            <a:r>
              <a:rPr dirty="0" sz="1200" spc="-10">
                <a:latin typeface="Times New Roman"/>
                <a:cs typeface="Times New Roman"/>
              </a:rPr>
              <a:t>their </a:t>
            </a:r>
            <a:r>
              <a:rPr dirty="0" sz="1200" spc="-5">
                <a:latin typeface="Times New Roman"/>
                <a:cs typeface="Times New Roman"/>
              </a:rPr>
              <a:t>use.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Usually protective sealing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surround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junction 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portion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external leads.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junction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turn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insulated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sheath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oxiides.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6604" y="8015096"/>
            <a:ext cx="6014085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thermocouples </a:t>
            </a:r>
            <a:r>
              <a:rPr dirty="0" sz="1200">
                <a:latin typeface="Times New Roman"/>
                <a:cs typeface="Times New Roman"/>
              </a:rPr>
              <a:t>are usually </a:t>
            </a:r>
            <a:r>
              <a:rPr dirty="0" sz="1200" spc="-10">
                <a:latin typeface="Times New Roman"/>
                <a:cs typeface="Times New Roman"/>
              </a:rPr>
              <a:t>installed 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protective walls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they 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5">
                <a:latin typeface="Times New Roman"/>
                <a:cs typeface="Times New Roman"/>
              </a:rPr>
              <a:t>easily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removed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replaced </a:t>
            </a:r>
            <a:r>
              <a:rPr dirty="0" sz="1200" spc="-5">
                <a:latin typeface="Times New Roman"/>
                <a:cs typeface="Times New Roman"/>
              </a:rPr>
              <a:t>without interruption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plant.Since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junctions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different </a:t>
            </a:r>
            <a:r>
              <a:rPr dirty="0" sz="1200" spc="-5">
                <a:latin typeface="Times New Roman"/>
                <a:cs typeface="Times New Roman"/>
              </a:rPr>
              <a:t> temperatures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setup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free ends </a:t>
            </a:r>
            <a:r>
              <a:rPr dirty="0" sz="1200" spc="-5">
                <a:latin typeface="Times New Roman"/>
                <a:cs typeface="Times New Roman"/>
              </a:rPr>
              <a:t>and since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 spc="-5">
                <a:latin typeface="Times New Roman"/>
                <a:cs typeface="Times New Roman"/>
              </a:rPr>
              <a:t>ends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connected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5">
                <a:latin typeface="Times New Roman"/>
                <a:cs typeface="Times New Roman"/>
              </a:rPr>
              <a:t>milli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setup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establish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current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using</a:t>
            </a:r>
            <a:endParaRPr sz="120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milli voltmeter.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2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7008" y="853185"/>
            <a:ext cx="6120765" cy="7025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07314" marR="6858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the 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hot junction. The </a:t>
            </a:r>
            <a:r>
              <a:rPr dirty="0" sz="1200" spc="-5">
                <a:latin typeface="Times New Roman"/>
                <a:cs typeface="Times New Roman"/>
              </a:rPr>
              <a:t>milil voltmeter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calibrated to </a:t>
            </a:r>
            <a:r>
              <a:rPr dirty="0" sz="1200" spc="-5">
                <a:latin typeface="Times New Roman"/>
                <a:cs typeface="Times New Roman"/>
              </a:rPr>
              <a:t>indicate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readings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temperature.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emf developed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thermocouple </a:t>
            </a:r>
            <a:r>
              <a:rPr dirty="0" sz="1200">
                <a:latin typeface="Times New Roman"/>
                <a:cs typeface="Times New Roman"/>
              </a:rPr>
              <a:t>depends </a:t>
            </a:r>
            <a:r>
              <a:rPr dirty="0" sz="1200" spc="5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difference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junction.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THERMOCOUPLE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190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measure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fast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95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 spc="-5">
                <a:latin typeface="Times New Roman"/>
                <a:cs typeface="Times New Roman"/>
              </a:rPr>
              <a:t>Produces electrical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outputs.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120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active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excitation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operate.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484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temp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baseline="18518" sz="18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1400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18518" sz="18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95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120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 spc="-5">
                <a:latin typeface="Times New Roman"/>
                <a:cs typeface="Times New Roman"/>
              </a:rPr>
              <a:t>Produces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milivolts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100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 spc="-5">
                <a:latin typeface="Times New Roman"/>
                <a:cs typeface="Times New Roman"/>
              </a:rPr>
              <a:t>Accuracy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endParaRPr sz="1200">
              <a:latin typeface="Times New Roman"/>
              <a:cs typeface="Times New Roman"/>
            </a:endParaRPr>
          </a:p>
          <a:p>
            <a:pPr marL="335915" indent="-229235">
              <a:lnSpc>
                <a:spcPct val="100000"/>
              </a:lnSpc>
              <a:spcBef>
                <a:spcPts val="120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affected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stray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field.</a:t>
            </a:r>
            <a:endParaRPr sz="1200">
              <a:latin typeface="Times New Roman"/>
              <a:cs typeface="Times New Roman"/>
            </a:endParaRPr>
          </a:p>
          <a:p>
            <a:pPr marL="335915" marR="69215" indent="-228600">
              <a:lnSpc>
                <a:spcPct val="105000"/>
              </a:lnSpc>
              <a:spcBef>
                <a:spcPts val="25"/>
              </a:spcBef>
              <a:buFont typeface="Calibri"/>
              <a:buAutoNum type="arabicParenR"/>
              <a:tabLst>
                <a:tab pos="33655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extension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wires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alibri"/>
              <a:buAutoNum type="arabicParenR"/>
            </a:pPr>
            <a:endParaRPr sz="1050">
              <a:latin typeface="Times New Roman"/>
              <a:cs typeface="Times New Roman"/>
            </a:endParaRPr>
          </a:p>
          <a:p>
            <a:pPr marL="61594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THERMOCOUPLE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lvl="1" marL="488950" indent="-266065">
              <a:lnSpc>
                <a:spcPct val="100000"/>
              </a:lnSpc>
              <a:buFont typeface="Arial MT"/>
              <a:buChar char="•"/>
              <a:tabLst>
                <a:tab pos="488950" algn="l"/>
                <a:tab pos="489584" algn="l"/>
              </a:tabLst>
            </a:pP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conductivity</a:t>
            </a:r>
            <a:endParaRPr sz="1200">
              <a:latin typeface="Times New Roman"/>
              <a:cs typeface="Times New Roman"/>
            </a:endParaRPr>
          </a:p>
          <a:p>
            <a:pPr lvl="1" marL="452120" marR="67310" indent="-229235">
              <a:lnSpc>
                <a:spcPct val="110000"/>
              </a:lnSpc>
              <a:spcBef>
                <a:spcPts val="25"/>
              </a:spcBef>
              <a:buFont typeface="Arial MT"/>
              <a:buChar char="•"/>
              <a:tabLst>
                <a:tab pos="452120" algn="l"/>
                <a:tab pos="452755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level,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composition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gases.</a:t>
            </a:r>
            <a:endParaRPr sz="1200">
              <a:latin typeface="Times New Roman"/>
              <a:cs typeface="Times New Roman"/>
            </a:endParaRPr>
          </a:p>
          <a:p>
            <a:pPr lvl="1" marL="452120" indent="-229235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452120" algn="l"/>
                <a:tab pos="452755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vacuum.</a:t>
            </a:r>
            <a:endParaRPr sz="1200">
              <a:latin typeface="Times New Roman"/>
              <a:cs typeface="Times New Roman"/>
            </a:endParaRPr>
          </a:p>
          <a:p>
            <a:pPr lvl="1" marL="452120" indent="-229235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452120" algn="l"/>
                <a:tab pos="452755" algn="l"/>
              </a:tabLst>
            </a:pP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241300" marR="379095" indent="-76200">
              <a:lnSpc>
                <a:spcPct val="11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WHAT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MBIENT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TEMPERATURE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COMPENSATION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THERMOCOUPLE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SET </a:t>
            </a:r>
            <a:r>
              <a:rPr dirty="0" sz="1200" spc="-10" b="1">
                <a:latin typeface="Times New Roman"/>
                <a:cs typeface="Times New Roman"/>
              </a:rPr>
              <a:t>UP:</a:t>
            </a:r>
            <a:endParaRPr sz="1200">
              <a:latin typeface="Times New Roman"/>
              <a:cs typeface="Times New Roman"/>
            </a:endParaRPr>
          </a:p>
          <a:p>
            <a:pPr algn="just" marL="223520" marR="61594">
              <a:lnSpc>
                <a:spcPts val="1580"/>
              </a:lnSpc>
              <a:spcBef>
                <a:spcPts val="5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thermocouple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 and</a:t>
            </a:r>
            <a:r>
              <a:rPr dirty="0" sz="1200" spc="-5">
                <a:latin typeface="Times New Roman"/>
                <a:cs typeface="Times New Roman"/>
              </a:rPr>
              <a:t> another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reference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cold </a:t>
            </a:r>
            <a:r>
              <a:rPr dirty="0" sz="1200" spc="-5">
                <a:latin typeface="Times New Roman"/>
                <a:cs typeface="Times New Roman"/>
              </a:rPr>
              <a:t> junction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ambient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under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deals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endParaRPr sz="1200">
              <a:latin typeface="Times New Roman"/>
              <a:cs typeface="Times New Roman"/>
            </a:endParaRPr>
          </a:p>
          <a:p>
            <a:pPr algn="just" marL="223520" marR="53340">
              <a:lnSpc>
                <a:spcPts val="1580"/>
              </a:lnSpc>
              <a:spcBef>
                <a:spcPts val="35"/>
              </a:spcBef>
            </a:pPr>
            <a:r>
              <a:rPr dirty="0" sz="1200" spc="-5">
                <a:latin typeface="Times New Roman"/>
                <a:cs typeface="Times New Roman"/>
              </a:rPr>
              <a:t>junction and cold junction </a:t>
            </a:r>
            <a:r>
              <a:rPr dirty="0" sz="1200">
                <a:latin typeface="Times New Roman"/>
                <a:cs typeface="Times New Roman"/>
              </a:rPr>
              <a:t>temperature. </a:t>
            </a:r>
            <a:r>
              <a:rPr dirty="0" sz="1200" spc="-5">
                <a:latin typeface="Times New Roman"/>
                <a:cs typeface="Times New Roman"/>
              </a:rPr>
              <a:t>Thermocouples </a:t>
            </a:r>
            <a:r>
              <a:rPr dirty="0" sz="1200">
                <a:latin typeface="Times New Roman"/>
                <a:cs typeface="Times New Roman"/>
              </a:rPr>
              <a:t>computes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10">
                <a:latin typeface="Times New Roman"/>
                <a:cs typeface="Times New Roman"/>
              </a:rPr>
              <a:t>difference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 the </a:t>
            </a:r>
            <a:r>
              <a:rPr dirty="0" sz="1200" spc="-5">
                <a:latin typeface="Times New Roman"/>
                <a:cs typeface="Times New Roman"/>
              </a:rPr>
              <a:t>hot </a:t>
            </a:r>
            <a:r>
              <a:rPr dirty="0" sz="1200" spc="-10">
                <a:latin typeface="Times New Roman"/>
                <a:cs typeface="Times New Roman"/>
              </a:rPr>
              <a:t>and cold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junctions.</a:t>
            </a:r>
            <a:r>
              <a:rPr dirty="0" sz="1200" spc="-5">
                <a:latin typeface="Times New Roman"/>
                <a:cs typeface="Times New Roman"/>
              </a:rPr>
              <a:t> But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-5">
                <a:latin typeface="Times New Roman"/>
                <a:cs typeface="Times New Roman"/>
              </a:rPr>
              <a:t> instrument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tendency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vary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because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ambient</a:t>
            </a:r>
            <a:r>
              <a:rPr dirty="0" sz="1200">
                <a:latin typeface="Times New Roman"/>
                <a:cs typeface="Times New Roman"/>
              </a:rPr>
              <a:t> temperature.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reason,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ambient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compensation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required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called </a:t>
            </a:r>
            <a:r>
              <a:rPr dirty="0" sz="1200" spc="-10">
                <a:latin typeface="Times New Roman"/>
                <a:cs typeface="Times New Roman"/>
              </a:rPr>
              <a:t>cold </a:t>
            </a:r>
            <a:r>
              <a:rPr dirty="0" sz="1200" spc="-5">
                <a:latin typeface="Times New Roman"/>
                <a:cs typeface="Times New Roman"/>
              </a:rPr>
              <a:t>junction compensation. This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achieved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 </a:t>
            </a:r>
            <a:r>
              <a:rPr dirty="0" sz="1200" spc="-5">
                <a:latin typeface="Times New Roman"/>
                <a:cs typeface="Times New Roman"/>
              </a:rPr>
              <a:t>electromechanical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electronic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2050" y="1305560"/>
              <a:ext cx="4080764" cy="19259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3829684"/>
              <a:ext cx="3803650" cy="182867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78204" y="877569"/>
            <a:ext cx="4298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COMMON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FORMS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THERMOCOUPLE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CONSTRUCTION: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902004" y="3444621"/>
            <a:ext cx="4601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COMMON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SEPARATING</a:t>
            </a:r>
            <a:r>
              <a:rPr dirty="0" sz="1200" spc="-5">
                <a:latin typeface="Times New Roman"/>
                <a:cs typeface="Times New Roman"/>
              </a:rPr>
              <a:t> THERMOCOUPLE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6604" y="5914390"/>
            <a:ext cx="5816600" cy="2409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29781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Prob: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let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assume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(copper-constant)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reference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20oc,</a:t>
            </a:r>
            <a:r>
              <a:rPr dirty="0" sz="1200" spc="-5">
                <a:latin typeface="Times New Roman"/>
                <a:cs typeface="Times New Roman"/>
              </a:rPr>
              <a:t> determined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described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above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potentiometer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2.877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mv.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sensed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couple.</a:t>
            </a:r>
            <a:endParaRPr sz="1200">
              <a:latin typeface="Times New Roman"/>
              <a:cs typeface="Times New Roman"/>
            </a:endParaRPr>
          </a:p>
          <a:p>
            <a:pPr marL="38100" marR="30480">
              <a:lnSpc>
                <a:spcPct val="110200"/>
              </a:lnSpc>
              <a:spcBef>
                <a:spcPts val="450"/>
              </a:spcBef>
            </a:pPr>
            <a:r>
              <a:rPr dirty="0" sz="1200" spc="-10">
                <a:latin typeface="Times New Roman"/>
                <a:cs typeface="Times New Roman"/>
              </a:rPr>
              <a:t>Soln: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because</a:t>
            </a:r>
            <a:r>
              <a:rPr dirty="0" sz="1200" spc="5">
                <a:latin typeface="Times New Roman"/>
                <a:cs typeface="Times New Roman"/>
              </a:rPr>
              <a:t> our</a:t>
            </a:r>
            <a:r>
              <a:rPr dirty="0" sz="1200" spc="-5">
                <a:latin typeface="Times New Roman"/>
                <a:cs typeface="Times New Roman"/>
              </a:rPr>
              <a:t> readout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reffered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-2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tables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7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C</a:t>
            </a:r>
            <a:r>
              <a:rPr dirty="0" baseline="20833" sz="1800" spc="-37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. </a:t>
            </a:r>
            <a:r>
              <a:rPr dirty="0" baseline="20833" sz="1800" spc="-427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must</a:t>
            </a:r>
            <a:r>
              <a:rPr dirty="0" sz="1200" spc="-10">
                <a:latin typeface="Times New Roman"/>
                <a:cs typeface="Times New Roman"/>
              </a:rPr>
              <a:t> use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law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intermediate temperatures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our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emf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follows.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x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x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2o</a:t>
            </a:r>
            <a:r>
              <a:rPr dirty="0" sz="1200">
                <a:latin typeface="Times New Roman"/>
                <a:cs typeface="Times New Roman"/>
              </a:rPr>
              <a:t> 0</a:t>
            </a:r>
            <a:endParaRPr sz="1200">
              <a:latin typeface="Times New Roman"/>
              <a:cs typeface="Times New Roman"/>
            </a:endParaRPr>
          </a:p>
          <a:p>
            <a:pPr marL="38100" marR="854710">
              <a:lnSpc>
                <a:spcPct val="114999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x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emf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corresponding</a:t>
            </a:r>
            <a:r>
              <a:rPr dirty="0" baseline="4629" sz="1800" spc="15">
                <a:latin typeface="Times New Roman"/>
                <a:cs typeface="Times New Roman"/>
              </a:rPr>
              <a:t> to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unknown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temperature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referred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38194" sz="1200" spc="-7">
                <a:latin typeface="Times New Roman"/>
                <a:cs typeface="Times New Roman"/>
              </a:rPr>
              <a:t>0</a:t>
            </a:r>
            <a:r>
              <a:rPr dirty="0" baseline="38194" sz="1200" spc="1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 </a:t>
            </a:r>
            <a:r>
              <a:rPr dirty="0" baseline="4629" sz="1800" spc="7">
                <a:latin typeface="Times New Roman"/>
                <a:cs typeface="Times New Roman"/>
              </a:rPr>
              <a:t> E</a:t>
            </a:r>
            <a:r>
              <a:rPr dirty="0" sz="1200" spc="5">
                <a:latin typeface="Times New Roman"/>
                <a:cs typeface="Times New Roman"/>
              </a:rPr>
              <a:t>x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emf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corresponding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unknown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temperature</a:t>
            </a:r>
            <a:r>
              <a:rPr dirty="0" baseline="4629" sz="1800" spc="-7">
                <a:latin typeface="Times New Roman"/>
                <a:cs typeface="Times New Roman"/>
              </a:rPr>
              <a:t> referred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20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38194" sz="1200" spc="-7">
                <a:latin typeface="Times New Roman"/>
                <a:cs typeface="Times New Roman"/>
              </a:rPr>
              <a:t>0</a:t>
            </a:r>
            <a:r>
              <a:rPr dirty="0" baseline="38194" sz="1200" spc="17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2o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  <a:p>
            <a:pPr marL="38100" marR="2171065">
              <a:lnSpc>
                <a:spcPct val="1101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emf corresponding </a:t>
            </a:r>
            <a:r>
              <a:rPr dirty="0" baseline="4629" sz="1800">
                <a:latin typeface="Times New Roman"/>
                <a:cs typeface="Times New Roman"/>
              </a:rPr>
              <a:t>to 20 </a:t>
            </a:r>
            <a:r>
              <a:rPr dirty="0" baseline="38194" sz="1200" spc="-7">
                <a:latin typeface="Times New Roman"/>
                <a:cs typeface="Times New Roman"/>
              </a:rPr>
              <a:t>0</a:t>
            </a:r>
            <a:r>
              <a:rPr dirty="0" baseline="38194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 </a:t>
            </a:r>
            <a:r>
              <a:rPr dirty="0" baseline="4629" sz="1800" spc="-7">
                <a:latin typeface="Times New Roman"/>
                <a:cs typeface="Times New Roman"/>
              </a:rPr>
              <a:t>temperature referred </a:t>
            </a:r>
            <a:r>
              <a:rPr dirty="0" baseline="4629" sz="1800">
                <a:latin typeface="Times New Roman"/>
                <a:cs typeface="Times New Roman"/>
              </a:rPr>
              <a:t>to 0 </a:t>
            </a:r>
            <a:r>
              <a:rPr dirty="0" baseline="38194" sz="1200">
                <a:latin typeface="Times New Roman"/>
                <a:cs typeface="Times New Roman"/>
              </a:rPr>
              <a:t>0</a:t>
            </a:r>
            <a:r>
              <a:rPr dirty="0" baseline="4629" sz="1800">
                <a:latin typeface="Times New Roman"/>
                <a:cs typeface="Times New Roman"/>
              </a:rPr>
              <a:t>C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Table: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thermal emf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milli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volts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25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type-T thermocouple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reference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temp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103680" y="8527668"/>
          <a:ext cx="5574030" cy="677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595"/>
                <a:gridCol w="478790"/>
                <a:gridCol w="1238250"/>
                <a:gridCol w="1021714"/>
                <a:gridCol w="1233804"/>
                <a:gridCol w="1151254"/>
              </a:tblGrid>
              <a:tr h="222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baseline="38194" sz="1200" spc="-7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baseline="38194" sz="12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dirty="0" baseline="31250" sz="1200" spc="-7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baseline="31250" sz="1200" spc="14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dirty="0" baseline="31250" sz="120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dirty="0" baseline="31250" sz="1200" spc="-7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baseline="31250" sz="12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577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baseline="31250" sz="120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935">
                        <a:lnSpc>
                          <a:spcPts val="139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0.195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0">
                        <a:lnSpc>
                          <a:spcPts val="139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0.391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935">
                        <a:lnSpc>
                          <a:spcPts val="139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0.589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ts val="139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0.789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808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dirty="0" baseline="31250" sz="120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3.131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3.357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mv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782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3.584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3.813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4.044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404" y="883666"/>
            <a:ext cx="6143625" cy="7580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Given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x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  </a:t>
            </a:r>
            <a:r>
              <a:rPr dirty="0" baseline="4629" sz="1800" spc="-7">
                <a:latin typeface="Times New Roman"/>
                <a:cs typeface="Times New Roman"/>
              </a:rPr>
              <a:t>=2.877mv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610870" marR="2840355" indent="-40005">
              <a:lnSpc>
                <a:spcPct val="116900"/>
              </a:lnSpc>
            </a:pPr>
            <a:r>
              <a:rPr dirty="0" baseline="4629" sz="1800">
                <a:latin typeface="Times New Roman"/>
                <a:cs typeface="Times New Roman"/>
              </a:rPr>
              <a:t>From</a:t>
            </a:r>
            <a:r>
              <a:rPr dirty="0" baseline="4629" sz="1800" spc="3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table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2o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0.789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mv  </a:t>
            </a:r>
            <a:r>
              <a:rPr dirty="0" baseline="4629" sz="1800" spc="-7">
                <a:latin typeface="Times New Roman"/>
                <a:cs typeface="Times New Roman"/>
              </a:rPr>
              <a:t>Using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above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table,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x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x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2o0</a:t>
            </a:r>
            <a:endParaRPr sz="1200">
              <a:latin typeface="Times New Roman"/>
              <a:cs typeface="Times New Roman"/>
            </a:endParaRPr>
          </a:p>
          <a:p>
            <a:pPr marL="89789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2.877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0.789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3.666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mv</a:t>
            </a:r>
            <a:endParaRPr sz="1200">
              <a:latin typeface="Times New Roman"/>
              <a:cs typeface="Times New Roman"/>
            </a:endParaRPr>
          </a:p>
          <a:p>
            <a:pPr marL="595630" marR="302895" indent="-24765">
              <a:lnSpc>
                <a:spcPct val="148300"/>
              </a:lnSpc>
            </a:pP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corresponding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3.666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mv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85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1.55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86.55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0</a:t>
            </a:r>
            <a:r>
              <a:rPr dirty="0" baseline="25462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WORK_OUT: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3.584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-----------------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&gt;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85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0</a:t>
            </a:r>
            <a:r>
              <a:rPr dirty="0" baseline="25462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endParaRPr baseline="4629" sz="1800">
              <a:latin typeface="Times New Roman"/>
              <a:cs typeface="Times New Roman"/>
            </a:endParaRPr>
          </a:p>
          <a:p>
            <a:pPr marL="495300">
              <a:lnSpc>
                <a:spcPct val="1000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3.666</a:t>
            </a:r>
            <a:r>
              <a:rPr dirty="0" sz="1200">
                <a:latin typeface="Times New Roman"/>
                <a:cs typeface="Times New Roman"/>
              </a:rPr>
              <a:t> 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3.584)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0.102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  <a:p>
            <a:pPr marL="571500" marR="1871980">
              <a:lnSpc>
                <a:spcPts val="2039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15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 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3.813-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3.584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0.329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o.329</a:t>
            </a:r>
            <a:r>
              <a:rPr dirty="0" sz="1200" spc="-15">
                <a:latin typeface="Times New Roman"/>
                <a:cs typeface="Times New Roman"/>
              </a:rPr>
              <a:t> mv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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20833" sz="1800">
                <a:latin typeface="Times New Roman"/>
                <a:cs typeface="Times New Roman"/>
              </a:rPr>
              <a:t>0</a:t>
            </a:r>
            <a:r>
              <a:rPr dirty="0" baseline="20833" sz="18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571500">
              <a:lnSpc>
                <a:spcPts val="1415"/>
              </a:lnSpc>
              <a:tabLst>
                <a:tab pos="1126490" algn="l"/>
                <a:tab pos="2400935" algn="l"/>
              </a:tabLst>
            </a:pPr>
            <a:r>
              <a:rPr dirty="0" sz="1200" spc="-5">
                <a:latin typeface="Times New Roman"/>
                <a:cs typeface="Times New Roman"/>
              </a:rPr>
              <a:t>For	</a:t>
            </a:r>
            <a:r>
              <a:rPr dirty="0" sz="1200">
                <a:latin typeface="Times New Roman"/>
                <a:cs typeface="Times New Roman"/>
              </a:rPr>
              <a:t>0.102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mv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</a:t>
            </a:r>
            <a:r>
              <a:rPr dirty="0" sz="1200">
                <a:latin typeface="Times New Roman"/>
                <a:cs typeface="Times New Roman"/>
              </a:rPr>
              <a:t>	0.102* </a:t>
            </a:r>
            <a:r>
              <a:rPr dirty="0" sz="1200" spc="-5">
                <a:latin typeface="Times New Roman"/>
                <a:cs typeface="Times New Roman"/>
              </a:rPr>
              <a:t>5/0.329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1.55mv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lvl="2" marL="571500" indent="-457834">
              <a:lnSpc>
                <a:spcPct val="100000"/>
              </a:lnSpc>
              <a:buFont typeface="Times New Roman"/>
              <a:buAutoNum type="arabicPeriod" startAt="3"/>
              <a:tabLst>
                <a:tab pos="571500" algn="l"/>
                <a:tab pos="5721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HYROMETRY:</a:t>
            </a:r>
            <a:endParaRPr sz="12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"/>
            </a:pPr>
            <a:endParaRPr sz="1350">
              <a:latin typeface="Times New Roman"/>
              <a:cs typeface="Times New Roman"/>
            </a:endParaRPr>
          </a:p>
          <a:p>
            <a:pPr algn="just" marL="114300" marR="81915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Greek </a:t>
            </a:r>
            <a:r>
              <a:rPr dirty="0" sz="1200">
                <a:latin typeface="Times New Roman"/>
                <a:cs typeface="Times New Roman"/>
              </a:rPr>
              <a:t>words phyros </a:t>
            </a:r>
            <a:r>
              <a:rPr dirty="0" sz="1200" spc="-10">
                <a:latin typeface="Times New Roman"/>
                <a:cs typeface="Times New Roman"/>
              </a:rPr>
              <a:t>means fire. </a:t>
            </a:r>
            <a:r>
              <a:rPr dirty="0" sz="1200" spc="5">
                <a:latin typeface="Times New Roman"/>
                <a:cs typeface="Times New Roman"/>
              </a:rPr>
              <a:t>Metron </a:t>
            </a:r>
            <a:r>
              <a:rPr dirty="0" sz="1200" spc="-10">
                <a:latin typeface="Times New Roman"/>
                <a:cs typeface="Times New Roman"/>
              </a:rPr>
              <a:t>means measure, The </a:t>
            </a:r>
            <a:r>
              <a:rPr dirty="0" sz="1200" spc="5">
                <a:latin typeface="Times New Roman"/>
                <a:cs typeface="Times New Roman"/>
              </a:rPr>
              <a:t>term </a:t>
            </a:r>
            <a:r>
              <a:rPr dirty="0" sz="1200">
                <a:latin typeface="Times New Roman"/>
                <a:cs typeface="Times New Roman"/>
              </a:rPr>
              <a:t>phyrometry </a:t>
            </a:r>
            <a:r>
              <a:rPr dirty="0" sz="1200" spc="-5">
                <a:latin typeface="Times New Roman"/>
                <a:cs typeface="Times New Roman"/>
              </a:rPr>
              <a:t>means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 measurment.Phyrometry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concerned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primarily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various </a:t>
            </a:r>
            <a:r>
              <a:rPr dirty="0" sz="1200" spc="-10">
                <a:latin typeface="Times New Roman"/>
                <a:cs typeface="Times New Roman"/>
              </a:rPr>
              <a:t>forms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thermal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measurements.</a:t>
            </a:r>
            <a:endParaRPr sz="1200">
              <a:latin typeface="Times New Roman"/>
              <a:cs typeface="Times New Roman"/>
            </a:endParaRPr>
          </a:p>
          <a:p>
            <a:pPr algn="just" marL="114300" marR="84455">
              <a:lnSpc>
                <a:spcPct val="110000"/>
              </a:lnSpc>
              <a:spcBef>
                <a:spcPts val="1010"/>
              </a:spcBef>
            </a:pPr>
            <a:r>
              <a:rPr dirty="0" sz="1200" spc="-5" b="1">
                <a:latin typeface="Times New Roman"/>
                <a:cs typeface="Times New Roman"/>
              </a:rPr>
              <a:t>PHYROMETRY THEORY: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bodies above absolute zero temperature radiate energy.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Not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only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radiate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emit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also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absorb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</a:t>
            </a:r>
            <a:endParaRPr sz="1200">
              <a:latin typeface="Times New Roman"/>
              <a:cs typeface="Times New Roman"/>
            </a:endParaRPr>
          </a:p>
          <a:p>
            <a:pPr algn="just" marL="114300" marR="83185">
              <a:lnSpc>
                <a:spcPct val="110000"/>
              </a:lnSpc>
              <a:spcBef>
                <a:spcPts val="405"/>
              </a:spcBef>
            </a:pP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piece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steel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heated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about </a:t>
            </a:r>
            <a:r>
              <a:rPr dirty="0" sz="1200">
                <a:latin typeface="Times New Roman"/>
                <a:cs typeface="Times New Roman"/>
              </a:rPr>
              <a:t>550 </a:t>
            </a:r>
            <a:r>
              <a:rPr dirty="0" baseline="18518" sz="1800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imes New Roman"/>
                <a:cs typeface="Times New Roman"/>
              </a:rPr>
              <a:t>C,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begins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glow </a:t>
            </a:r>
            <a:r>
              <a:rPr dirty="0" sz="1200" spc="-25">
                <a:latin typeface="Times New Roman"/>
                <a:cs typeface="Times New Roman"/>
              </a:rPr>
              <a:t>ie </a:t>
            </a:r>
            <a:r>
              <a:rPr dirty="0" sz="1200" spc="-10">
                <a:latin typeface="Times New Roman"/>
                <a:cs typeface="Times New Roman"/>
              </a:rPr>
              <a:t>visible </a:t>
            </a:r>
            <a:r>
              <a:rPr dirty="0" sz="1200" spc="-5">
                <a:latin typeface="Times New Roman"/>
                <a:cs typeface="Times New Roman"/>
              </a:rPr>
              <a:t>light </a:t>
            </a:r>
            <a:r>
              <a:rPr dirty="0" sz="1200" spc="-10">
                <a:latin typeface="Times New Roman"/>
                <a:cs typeface="Times New Roman"/>
              </a:rPr>
              <a:t>being </a:t>
            </a:r>
            <a:r>
              <a:rPr dirty="0" sz="1200" spc="-5">
                <a:latin typeface="Times New Roman"/>
                <a:cs typeface="Times New Roman"/>
              </a:rPr>
              <a:t> radiated from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5">
                <a:latin typeface="Times New Roman"/>
                <a:cs typeface="Times New Roman"/>
              </a:rPr>
              <a:t>surface. 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raised,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becomes brighter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more </a:t>
            </a:r>
            <a:r>
              <a:rPr dirty="0" sz="1200" spc="-5">
                <a:latin typeface="Times New Roman"/>
                <a:cs typeface="Times New Roman"/>
              </a:rPr>
              <a:t>intensive.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addition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colour,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dull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yellow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algn="just" marL="114300" marR="81280">
              <a:lnSpc>
                <a:spcPct val="110000"/>
              </a:lnSpc>
              <a:spcBef>
                <a:spcPts val="409"/>
              </a:spcBef>
            </a:pPr>
            <a:r>
              <a:rPr dirty="0" sz="1200" spc="-5">
                <a:latin typeface="Times New Roman"/>
                <a:cs typeface="Times New Roman"/>
              </a:rPr>
              <a:t>finally approaches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-15">
                <a:latin typeface="Times New Roman"/>
                <a:cs typeface="Times New Roman"/>
              </a:rPr>
              <a:t>almost </a:t>
            </a:r>
            <a:r>
              <a:rPr dirty="0" sz="1200" spc="-5">
                <a:latin typeface="Times New Roman"/>
                <a:cs typeface="Times New Roman"/>
              </a:rPr>
              <a:t>white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melting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>
                <a:latin typeface="Times New Roman"/>
                <a:cs typeface="Times New Roman"/>
              </a:rPr>
              <a:t>1430 </a:t>
            </a:r>
            <a:r>
              <a:rPr dirty="0" baseline="18518" sz="1800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to 1540 </a:t>
            </a:r>
            <a:r>
              <a:rPr dirty="0" baseline="18518" sz="1800">
                <a:latin typeface="Times New Roman"/>
                <a:cs typeface="Times New Roman"/>
              </a:rPr>
              <a:t>0 </a:t>
            </a:r>
            <a:r>
              <a:rPr dirty="0" sz="1200" spc="-5">
                <a:latin typeface="Times New Roman"/>
                <a:cs typeface="Times New Roman"/>
              </a:rPr>
              <a:t>C.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energy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transmitted as electromagnetic waves travelling 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light. </a:t>
            </a:r>
            <a:r>
              <a:rPr dirty="0" sz="1200" spc="-1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 that </a:t>
            </a:r>
            <a:r>
              <a:rPr dirty="0" sz="1200" spc="-10">
                <a:latin typeface="Times New Roman"/>
                <a:cs typeface="Times New Roman"/>
              </a:rPr>
              <a:t>all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substances </a:t>
            </a:r>
            <a:r>
              <a:rPr dirty="0" sz="1200" spc="-15">
                <a:latin typeface="Times New Roman"/>
                <a:cs typeface="Times New Roman"/>
              </a:rPr>
              <a:t>emit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absorb </a:t>
            </a:r>
            <a:r>
              <a:rPr dirty="0" sz="1200" spc="-10">
                <a:latin typeface="Times New Roman"/>
                <a:cs typeface="Times New Roman"/>
              </a:rPr>
              <a:t>radiant </a:t>
            </a:r>
            <a:r>
              <a:rPr dirty="0" sz="1200" spc="-5">
                <a:latin typeface="Times New Roman"/>
                <a:cs typeface="Times New Roman"/>
              </a:rPr>
              <a:t>energy at </a:t>
            </a:r>
            <a:r>
              <a:rPr dirty="0" sz="1200">
                <a:latin typeface="Times New Roman"/>
                <a:cs typeface="Times New Roman"/>
              </a:rPr>
              <a:t>a rate </a:t>
            </a:r>
            <a:r>
              <a:rPr dirty="0" sz="1200" spc="-5">
                <a:latin typeface="Times New Roman"/>
                <a:cs typeface="Times New Roman"/>
              </a:rPr>
              <a:t>depending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absolute </a:t>
            </a:r>
            <a:r>
              <a:rPr dirty="0" sz="1200" spc="-5">
                <a:latin typeface="Times New Roman"/>
                <a:cs typeface="Times New Roman"/>
              </a:rPr>
              <a:t> 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physical properties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substance.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1143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CLASSIFICATION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PYROMETERS: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lvl="3" marL="342900" indent="-170815">
              <a:lnSpc>
                <a:spcPct val="100000"/>
              </a:lnSpc>
              <a:spcBef>
                <a:spcPts val="5"/>
              </a:spcBef>
              <a:buFont typeface="Calibri"/>
              <a:buAutoNum type="arabicPeriod"/>
              <a:tabLst>
                <a:tab pos="342900" algn="l"/>
              </a:tabLst>
            </a:pPr>
            <a:r>
              <a:rPr dirty="0" sz="1200" spc="5">
                <a:latin typeface="Times New Roman"/>
                <a:cs typeface="Times New Roman"/>
              </a:rPr>
              <a:t>Total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pyrometers</a:t>
            </a:r>
            <a:endParaRPr sz="1200">
              <a:latin typeface="Times New Roman"/>
              <a:cs typeface="Times New Roman"/>
            </a:endParaRPr>
          </a:p>
          <a:p>
            <a:pPr lvl="3" marL="342900" indent="-170815">
              <a:lnSpc>
                <a:spcPct val="100000"/>
              </a:lnSpc>
              <a:spcBef>
                <a:spcPts val="215"/>
              </a:spcBef>
              <a:buFont typeface="Calibri"/>
              <a:buAutoNum type="arabicPeriod"/>
              <a:tabLst>
                <a:tab pos="342900" algn="l"/>
              </a:tabLst>
            </a:pPr>
            <a:r>
              <a:rPr dirty="0" sz="1200" spc="-5">
                <a:latin typeface="Times New Roman"/>
                <a:cs typeface="Times New Roman"/>
              </a:rPr>
              <a:t>Infrared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pyrometers</a:t>
            </a:r>
            <a:endParaRPr sz="1200">
              <a:latin typeface="Times New Roman"/>
              <a:cs typeface="Times New Roman"/>
            </a:endParaRPr>
          </a:p>
          <a:p>
            <a:pPr lvl="3" marL="382270" indent="-210820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382905" algn="l"/>
              </a:tabLst>
            </a:pPr>
            <a:r>
              <a:rPr dirty="0" sz="1200" spc="-5">
                <a:latin typeface="Times New Roman"/>
                <a:cs typeface="Times New Roman"/>
              </a:rPr>
              <a:t>Optical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pyrometers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Disappearing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filament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</a:pPr>
            <a:r>
              <a:rPr dirty="0" sz="1100" b="1">
                <a:latin typeface="Times New Roman"/>
                <a:cs typeface="Times New Roman"/>
              </a:rPr>
              <a:t>2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7</a:t>
            </a:r>
            <a:r>
              <a:rPr dirty="0" sz="1100" spc="10" b="1">
                <a:latin typeface="Times New Roman"/>
                <a:cs typeface="Times New Roman"/>
              </a:rPr>
              <a:t>.</a:t>
            </a:r>
            <a:r>
              <a:rPr dirty="0" sz="1100" b="1">
                <a:latin typeface="Times New Roman"/>
                <a:cs typeface="Times New Roman"/>
              </a:rPr>
              <a:t>3</a:t>
            </a:r>
            <a:r>
              <a:rPr dirty="0" sz="1100" spc="-8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5" b="1">
                <a:latin typeface="Times New Roman"/>
                <a:cs typeface="Times New Roman"/>
              </a:rPr>
              <a:t>)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20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O</a:t>
            </a:r>
            <a:r>
              <a:rPr dirty="0" sz="1200" spc="15" b="1">
                <a:latin typeface="Times New Roman"/>
                <a:cs typeface="Times New Roman"/>
              </a:rPr>
              <a:t>N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Y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20" b="1">
                <a:latin typeface="Times New Roman"/>
                <a:cs typeface="Times New Roman"/>
              </a:rPr>
              <a:t>M</a:t>
            </a:r>
            <a:r>
              <a:rPr dirty="0" sz="1200" spc="-10" b="1">
                <a:latin typeface="Times New Roman"/>
                <a:cs typeface="Times New Roman"/>
              </a:rPr>
              <a:t>ETE</a:t>
            </a:r>
            <a:r>
              <a:rPr dirty="0" sz="1200" spc="-5" b="1">
                <a:latin typeface="Times New Roman"/>
                <a:cs typeface="Times New Roman"/>
              </a:rPr>
              <a:t>RS</a:t>
            </a:r>
            <a:endParaRPr sz="1200">
              <a:latin typeface="Times New Roman"/>
              <a:cs typeface="Times New Roman"/>
            </a:endParaRPr>
          </a:p>
          <a:p>
            <a:pPr marL="5715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latin typeface="Times New Roman"/>
                <a:cs typeface="Times New Roman"/>
              </a:rPr>
              <a:t>W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 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*T</a:t>
            </a:r>
            <a:r>
              <a:rPr dirty="0" baseline="18518" sz="1800">
                <a:latin typeface="Times New Roman"/>
                <a:cs typeface="Times New Roman"/>
              </a:rPr>
              <a:t>4</a:t>
            </a:r>
            <a:endParaRPr baseline="18518"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68094" y="8575929"/>
            <a:ext cx="3949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</a:t>
            </a:r>
            <a:r>
              <a:rPr dirty="0" sz="1200" spc="-3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8926" y="8627770"/>
            <a:ext cx="29057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energy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BTU/sq.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feet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/hour</a:t>
            </a:r>
            <a:endParaRPr sz="120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O=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Stefan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1.71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BTU/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Sft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/hour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71473"/>
            <a:ext cx="5967730" cy="131254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427355" marR="544830" indent="-40005">
              <a:lnSpc>
                <a:spcPts val="1370"/>
              </a:lnSpc>
              <a:spcBef>
                <a:spcPts val="200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emissivity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dimensionless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number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(0.90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steel)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absolute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  <a:spcBef>
                <a:spcPts val="1045"/>
              </a:spcBef>
            </a:pPr>
            <a:r>
              <a:rPr dirty="0" sz="1200" spc="-5" b="1">
                <a:latin typeface="Times New Roman"/>
                <a:cs typeface="Times New Roman"/>
              </a:rPr>
              <a:t>Operating Principle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this pyrometer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total radiation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hot body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fall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devices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receives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as thermocouple, </a:t>
            </a:r>
            <a:r>
              <a:rPr dirty="0" sz="1200" spc="-10">
                <a:latin typeface="Times New Roman"/>
                <a:cs typeface="Times New Roman"/>
              </a:rPr>
              <a:t>thermopile </a:t>
            </a:r>
            <a:r>
              <a:rPr dirty="0" sz="1200" spc="5">
                <a:latin typeface="Times New Roman"/>
                <a:cs typeface="Times New Roman"/>
              </a:rPr>
              <a:t>etc.,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emf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developed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subject.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5428" y="4088129"/>
            <a:ext cx="6006465" cy="4705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TOTAL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RADIATION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(MIRROR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TYPE)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:construction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working: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48895" marR="15875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total </a:t>
            </a:r>
            <a:r>
              <a:rPr dirty="0" sz="1200" spc="-5">
                <a:latin typeface="Times New Roman"/>
                <a:cs typeface="Times New Roman"/>
              </a:rPr>
              <a:t>radiation pyrometer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radiation receiving </a:t>
            </a:r>
            <a:r>
              <a:rPr dirty="0" sz="1200" spc="-10">
                <a:latin typeface="Times New Roman"/>
                <a:cs typeface="Times New Roman"/>
              </a:rPr>
              <a:t>element 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measuring device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 temperature </a:t>
            </a:r>
            <a:r>
              <a:rPr dirty="0" sz="1200" spc="-10">
                <a:latin typeface="Times New Roman"/>
                <a:cs typeface="Times New Roman"/>
              </a:rPr>
              <a:t>directly.</a:t>
            </a:r>
            <a:r>
              <a:rPr dirty="0" sz="1200" spc="-5">
                <a:latin typeface="Times New Roman"/>
                <a:cs typeface="Times New Roman"/>
              </a:rPr>
              <a:t> Here diaphragm </a:t>
            </a:r>
            <a:r>
              <a:rPr dirty="0" sz="1200" spc="-10">
                <a:latin typeface="Times New Roman"/>
                <a:cs typeface="Times New Roman"/>
              </a:rPr>
              <a:t>unit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along </a:t>
            </a:r>
            <a:r>
              <a:rPr dirty="0" sz="1200">
                <a:latin typeface="Times New Roman"/>
                <a:cs typeface="Times New Roman"/>
              </a:rPr>
              <a:t>with a </a:t>
            </a:r>
            <a:r>
              <a:rPr dirty="0" sz="1200" spc="-5">
                <a:latin typeface="Times New Roman"/>
                <a:cs typeface="Times New Roman"/>
              </a:rPr>
              <a:t>mirror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focus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radiant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energy sensing transducer.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lens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transducer </a:t>
            </a:r>
            <a:r>
              <a:rPr dirty="0" sz="1200">
                <a:latin typeface="Times New Roman"/>
                <a:cs typeface="Times New Roman"/>
              </a:rPr>
              <a:t>(a vacuum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couple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thermopile)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distance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adjustable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focus.</a:t>
            </a:r>
            <a:endParaRPr sz="1200">
              <a:latin typeface="Times New Roman"/>
              <a:cs typeface="Times New Roman"/>
            </a:endParaRPr>
          </a:p>
          <a:p>
            <a:pPr algn="just" marL="48895" marR="12700">
              <a:lnSpc>
                <a:spcPct val="110100"/>
              </a:lnSpc>
              <a:spcBef>
                <a:spcPts val="1030"/>
              </a:spcBef>
            </a:pPr>
            <a:r>
              <a:rPr dirty="0" sz="1200" spc="-10">
                <a:latin typeface="Times New Roman"/>
                <a:cs typeface="Times New Roman"/>
              </a:rPr>
              <a:t>The mirror </a:t>
            </a:r>
            <a:r>
              <a:rPr dirty="0" sz="1200" spc="-5">
                <a:latin typeface="Times New Roman"/>
                <a:cs typeface="Times New Roman"/>
              </a:rPr>
              <a:t>type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 spc="-10">
                <a:latin typeface="Times New Roman"/>
                <a:cs typeface="Times New Roman"/>
              </a:rPr>
              <a:t>receiver </a:t>
            </a:r>
            <a:r>
              <a:rPr dirty="0" sz="1200" spc="-5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fig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so arranged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image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front </a:t>
            </a:r>
            <a:r>
              <a:rPr dirty="0" sz="1200" spc="-5">
                <a:latin typeface="Times New Roman"/>
                <a:cs typeface="Times New Roman"/>
              </a:rPr>
              <a:t> diaphragm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focused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>
                <a:latin typeface="Times New Roman"/>
                <a:cs typeface="Times New Roman"/>
              </a:rPr>
              <a:t> by mirror. </a:t>
            </a:r>
            <a:r>
              <a:rPr dirty="0" sz="1200" spc="-5">
                <a:latin typeface="Times New Roman"/>
                <a:cs typeface="Times New Roman"/>
              </a:rPr>
              <a:t>Therefore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 </a:t>
            </a:r>
            <a:r>
              <a:rPr dirty="0" sz="1200">
                <a:latin typeface="Times New Roman"/>
                <a:cs typeface="Times New Roman"/>
              </a:rPr>
              <a:t> are </a:t>
            </a:r>
            <a:r>
              <a:rPr dirty="0" sz="1200" spc="-10">
                <a:latin typeface="Times New Roman"/>
                <a:cs typeface="Times New Roman"/>
              </a:rPr>
              <a:t>independent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target.</a:t>
            </a:r>
            <a:endParaRPr sz="1200">
              <a:latin typeface="Times New Roman"/>
              <a:cs typeface="Times New Roman"/>
            </a:endParaRPr>
          </a:p>
          <a:p>
            <a:pPr algn="just" marL="48895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Presence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any </a:t>
            </a:r>
            <a:r>
              <a:rPr dirty="0" sz="1200" spc="-5">
                <a:latin typeface="Times New Roman"/>
                <a:cs typeface="Times New Roman"/>
              </a:rPr>
              <a:t>absorbing </a:t>
            </a:r>
            <a:r>
              <a:rPr dirty="0" sz="1200" spc="-10">
                <a:latin typeface="Times New Roman"/>
                <a:cs typeface="Times New Roman"/>
              </a:rPr>
              <a:t>media </a:t>
            </a:r>
            <a:r>
              <a:rPr dirty="0" sz="1200" spc="-5">
                <a:latin typeface="Times New Roman"/>
                <a:cs typeface="Times New Roman"/>
              </a:rPr>
              <a:t>present between target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transducer </a:t>
            </a:r>
            <a:r>
              <a:rPr dirty="0" sz="1200">
                <a:latin typeface="Times New Roman"/>
                <a:cs typeface="Times New Roman"/>
              </a:rPr>
              <a:t>reduces the radiation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received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therefore the </a:t>
            </a:r>
            <a:r>
              <a:rPr dirty="0" sz="1200" spc="-5">
                <a:latin typeface="Times New Roman"/>
                <a:cs typeface="Times New Roman"/>
              </a:rPr>
              <a:t>pyrometer reads </a:t>
            </a:r>
            <a:r>
              <a:rPr dirty="0" sz="1200" spc="-10">
                <a:latin typeface="Times New Roman"/>
                <a:cs typeface="Times New Roman"/>
              </a:rPr>
              <a:t>low. </a:t>
            </a:r>
            <a:r>
              <a:rPr dirty="0" sz="1200" spc="-5">
                <a:latin typeface="Times New Roman"/>
                <a:cs typeface="Times New Roman"/>
              </a:rPr>
              <a:t>Substances like smoke, dust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gases </a:t>
            </a:r>
            <a:r>
              <a:rPr dirty="0" sz="1200">
                <a:latin typeface="Times New Roman"/>
                <a:cs typeface="Times New Roman"/>
              </a:rPr>
              <a:t>absorb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causes – </a:t>
            </a:r>
            <a:r>
              <a:rPr dirty="0" sz="1200" spc="-15">
                <a:latin typeface="Times New Roman"/>
                <a:cs typeface="Times New Roman"/>
              </a:rPr>
              <a:t>ve </a:t>
            </a:r>
            <a:r>
              <a:rPr dirty="0" sz="1200" spc="-5">
                <a:latin typeface="Times New Roman"/>
                <a:cs typeface="Times New Roman"/>
              </a:rPr>
              <a:t>static </a:t>
            </a:r>
            <a:r>
              <a:rPr dirty="0" sz="1200">
                <a:latin typeface="Times New Roman"/>
                <a:cs typeface="Times New Roman"/>
              </a:rPr>
              <a:t>errors. </a:t>
            </a:r>
            <a:r>
              <a:rPr dirty="0" sz="1200" spc="-5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5">
                <a:latin typeface="Times New Roman"/>
                <a:cs typeface="Times New Roman"/>
              </a:rPr>
              <a:t>hand </a:t>
            </a:r>
            <a:r>
              <a:rPr dirty="0" sz="1200" spc="-5">
                <a:latin typeface="Times New Roman"/>
                <a:cs typeface="Times New Roman"/>
              </a:rPr>
              <a:t>presence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heat </a:t>
            </a:r>
            <a:r>
              <a:rPr dirty="0" sz="1200" spc="-5">
                <a:latin typeface="Times New Roman"/>
                <a:cs typeface="Times New Roman"/>
              </a:rPr>
              <a:t>sources </a:t>
            </a:r>
            <a:r>
              <a:rPr dirty="0" sz="1200" spc="-15">
                <a:latin typeface="Times New Roman"/>
                <a:cs typeface="Times New Roman"/>
              </a:rPr>
              <a:t>like </a:t>
            </a:r>
            <a:r>
              <a:rPr dirty="0" sz="1200" spc="-10">
                <a:latin typeface="Times New Roman"/>
                <a:cs typeface="Times New Roman"/>
              </a:rPr>
              <a:t>hot gases, </a:t>
            </a:r>
            <a:r>
              <a:rPr dirty="0" sz="1200" spc="-5">
                <a:latin typeface="Times New Roman"/>
                <a:cs typeface="Times New Roman"/>
              </a:rPr>
              <a:t> high</a:t>
            </a:r>
            <a:r>
              <a:rPr dirty="0" sz="1200" spc="-10">
                <a:latin typeface="Times New Roman"/>
                <a:cs typeface="Times New Roman"/>
              </a:rPr>
              <a:t> temp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particles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flame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4889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MERITS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TOTAL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RADIATION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PYROMETER:</a:t>
            </a:r>
            <a:endParaRPr sz="1200">
              <a:latin typeface="Times New Roman"/>
              <a:cs typeface="Times New Roman"/>
            </a:endParaRPr>
          </a:p>
          <a:p>
            <a:pPr marL="335280" indent="-168275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33591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</a:t>
            </a:r>
            <a:endParaRPr sz="1200">
              <a:latin typeface="Times New Roman"/>
              <a:cs typeface="Times New Roman"/>
            </a:endParaRPr>
          </a:p>
          <a:p>
            <a:pPr marL="341630" marR="20955" indent="-173990">
              <a:lnSpc>
                <a:spcPct val="136700"/>
              </a:lnSpc>
              <a:spcBef>
                <a:spcPts val="50"/>
              </a:spcBef>
              <a:buFont typeface="Calibri"/>
              <a:buAutoNum type="arabicPeriod"/>
              <a:tabLst>
                <a:tab pos="33909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those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objects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some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objects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moving.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Calibri"/>
              <a:buAutoNum type="arabicPeriod"/>
            </a:pPr>
            <a:endParaRPr sz="1400">
              <a:latin typeface="Times New Roman"/>
              <a:cs typeface="Times New Roman"/>
            </a:endParaRPr>
          </a:p>
          <a:p>
            <a:pPr marL="335280" indent="-168275">
              <a:lnSpc>
                <a:spcPct val="100000"/>
              </a:lnSpc>
              <a:spcBef>
                <a:spcPts val="5"/>
              </a:spcBef>
              <a:buFont typeface="Calibri"/>
              <a:buAutoNum type="arabicPeriod"/>
              <a:tabLst>
                <a:tab pos="33591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non-contact</a:t>
            </a:r>
            <a:r>
              <a:rPr dirty="0" sz="1200" spc="-10">
                <a:latin typeface="Times New Roman"/>
                <a:cs typeface="Times New Roman"/>
              </a:rPr>
              <a:t> type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pyrometers.</a:t>
            </a:r>
            <a:endParaRPr sz="1200">
              <a:latin typeface="Times New Roman"/>
              <a:cs typeface="Times New Roman"/>
            </a:endParaRPr>
          </a:p>
          <a:p>
            <a:pPr marL="335280" indent="-168275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33591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 produces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fast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marL="167640">
              <a:lnSpc>
                <a:spcPct val="100000"/>
              </a:lnSpc>
              <a:spcBef>
                <a:spcPts val="620"/>
              </a:spcBef>
            </a:pPr>
            <a:r>
              <a:rPr dirty="0" sz="1200" spc="-10">
                <a:latin typeface="Calibri"/>
                <a:cs typeface="Calibri"/>
              </a:rPr>
              <a:t>5.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2329179"/>
            <a:ext cx="4850003" cy="17856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65377"/>
            <a:ext cx="5952490" cy="37846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DEMERITS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TOTAL RADIATION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PYROMETER:</a:t>
            </a:r>
            <a:endParaRPr sz="1200">
              <a:latin typeface="Times New Roman"/>
              <a:cs typeface="Times New Roman"/>
            </a:endParaRPr>
          </a:p>
          <a:p>
            <a:pPr marL="241300" marR="5080" indent="-170815">
              <a:lnSpc>
                <a:spcPts val="1320"/>
              </a:lnSpc>
              <a:spcBef>
                <a:spcPts val="240"/>
              </a:spcBef>
              <a:buFont typeface="Calibri"/>
              <a:buAutoNum type="arabicPeriod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dust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particles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object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mirror.</a:t>
            </a:r>
            <a:endParaRPr sz="1200">
              <a:latin typeface="Times New Roman"/>
              <a:cs typeface="Times New Roman"/>
            </a:endParaRPr>
          </a:p>
          <a:p>
            <a:pPr marL="241300" marR="491490" indent="-170815">
              <a:lnSpc>
                <a:spcPts val="1320"/>
              </a:lnSpc>
              <a:spcBef>
                <a:spcPts val="1085"/>
              </a:spcBef>
              <a:buFont typeface="Calibri"/>
              <a:buAutoNum type="arabicPeriod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Some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cooling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remove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heating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 marL="241300" marR="5080" indent="-170815">
              <a:lnSpc>
                <a:spcPts val="1320"/>
              </a:lnSpc>
              <a:spcBef>
                <a:spcPts val="1080"/>
              </a:spcBef>
              <a:buFont typeface="Calibri"/>
              <a:buAutoNum type="arabicPeriod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There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problem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focusing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total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properly</a:t>
            </a:r>
            <a:endParaRPr sz="1200">
              <a:latin typeface="Times New Roman"/>
              <a:cs typeface="Times New Roman"/>
            </a:endParaRPr>
          </a:p>
          <a:p>
            <a:pPr marL="241300" indent="-170815">
              <a:lnSpc>
                <a:spcPct val="100000"/>
              </a:lnSpc>
              <a:spcBef>
                <a:spcPts val="960"/>
              </a:spcBef>
              <a:buFont typeface="Calibri"/>
              <a:buAutoNum type="arabicPeriod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cannot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241300" indent="-170815">
              <a:lnSpc>
                <a:spcPct val="100000"/>
              </a:lnSpc>
              <a:buFont typeface="Calibri"/>
              <a:buAutoNum type="arabicPeriod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expensive.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ibri"/>
              <a:buAutoNum type="arabicPeriod"/>
            </a:pPr>
            <a:endParaRPr sz="15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TOTAL RADIATION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lvl="1" marL="356870" indent="-171450">
              <a:lnSpc>
                <a:spcPct val="100000"/>
              </a:lnSpc>
              <a:buFont typeface="Calibri"/>
              <a:buAutoNum type="arabicPeriod"/>
              <a:tabLst>
                <a:tab pos="357505" algn="l"/>
              </a:tabLst>
            </a:pP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-5">
                <a:latin typeface="Times New Roman"/>
                <a:cs typeface="Times New Roman"/>
              </a:rPr>
              <a:t>temperatures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bright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annealing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furnace.</a:t>
            </a:r>
            <a:endParaRPr sz="1200">
              <a:latin typeface="Times New Roman"/>
              <a:cs typeface="Times New Roman"/>
            </a:endParaRPr>
          </a:p>
          <a:p>
            <a:pPr lvl="1" marL="356870" indent="-171450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3575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objects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furnace.</a:t>
            </a:r>
            <a:endParaRPr sz="1200">
              <a:latin typeface="Times New Roman"/>
              <a:cs typeface="Times New Roman"/>
            </a:endParaRPr>
          </a:p>
          <a:p>
            <a:pPr lvl="1" marL="356870" indent="-171450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3575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5875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2..7.3b)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INFRARED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1435" y="6399021"/>
            <a:ext cx="5595620" cy="2467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6908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fig: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infrared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50800" marR="47625">
              <a:lnSpc>
                <a:spcPct val="110800"/>
              </a:lnSpc>
            </a:pPr>
            <a:r>
              <a:rPr dirty="0" sz="1200" spc="-5">
                <a:latin typeface="Times New Roman"/>
                <a:cs typeface="Times New Roman"/>
              </a:rPr>
              <a:t>Infrared pyrometers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also </a:t>
            </a:r>
            <a:r>
              <a:rPr dirty="0" sz="1200" spc="-5">
                <a:latin typeface="Times New Roman"/>
                <a:cs typeface="Times New Roman"/>
              </a:rPr>
              <a:t>known as selective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partial radiation </a:t>
            </a:r>
            <a:r>
              <a:rPr dirty="0" sz="1200">
                <a:latin typeface="Times New Roman"/>
                <a:cs typeface="Times New Roman"/>
              </a:rPr>
              <a:t>pyrometers.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 pyrometers utilize </a:t>
            </a:r>
            <a:r>
              <a:rPr dirty="0" sz="1200" spc="-10">
                <a:latin typeface="Times New Roman"/>
                <a:cs typeface="Times New Roman"/>
              </a:rPr>
              <a:t>infrared </a:t>
            </a:r>
            <a:r>
              <a:rPr dirty="0" sz="1200" spc="-5">
                <a:latin typeface="Times New Roman"/>
                <a:cs typeface="Times New Roman"/>
              </a:rPr>
              <a:t>radiations </a:t>
            </a:r>
            <a:r>
              <a:rPr dirty="0" sz="1200">
                <a:latin typeface="Times New Roman"/>
                <a:cs typeface="Times New Roman"/>
              </a:rPr>
              <a:t>emitted by a </a:t>
            </a:r>
            <a:r>
              <a:rPr dirty="0" sz="1200" spc="-5">
                <a:latin typeface="Times New Roman"/>
                <a:cs typeface="Times New Roman"/>
              </a:rPr>
              <a:t>heated </a:t>
            </a:r>
            <a:r>
              <a:rPr dirty="0" sz="1200">
                <a:latin typeface="Times New Roman"/>
                <a:cs typeface="Times New Roman"/>
              </a:rPr>
              <a:t>source.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emission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infrared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increases</a:t>
            </a:r>
            <a:endParaRPr sz="1200">
              <a:latin typeface="Times New Roman"/>
              <a:cs typeface="Times New Roman"/>
            </a:endParaRPr>
          </a:p>
          <a:p>
            <a:pPr algn="just" marL="50800" marR="43180">
              <a:lnSpc>
                <a:spcPct val="110000"/>
              </a:lnSpc>
              <a:spcBef>
                <a:spcPts val="409"/>
              </a:spcBef>
            </a:pPr>
            <a:r>
              <a:rPr dirty="0" sz="1200" spc="-5">
                <a:latin typeface="Times New Roman"/>
                <a:cs typeface="Times New Roman"/>
              </a:rPr>
              <a:t>proportionally.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temp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beyond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550</a:t>
            </a:r>
            <a:r>
              <a:rPr dirty="0" baseline="18518" sz="1800" spc="7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, </a:t>
            </a:r>
            <a:r>
              <a:rPr dirty="0" sz="1200" spc="-5">
                <a:latin typeface="Times New Roman"/>
                <a:cs typeface="Times New Roman"/>
              </a:rPr>
              <a:t>then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source </a:t>
            </a:r>
            <a:r>
              <a:rPr dirty="0" sz="1200" spc="-15">
                <a:latin typeface="Times New Roman"/>
                <a:cs typeface="Times New Roman"/>
              </a:rPr>
              <a:t>emits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visible</a:t>
            </a:r>
            <a:r>
              <a:rPr dirty="0" sz="1200" spc="-5">
                <a:latin typeface="Times New Roman"/>
                <a:cs typeface="Times New Roman"/>
              </a:rPr>
              <a:t> light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also</a:t>
            </a:r>
            <a:r>
              <a:rPr dirty="0" sz="1200" spc="-10">
                <a:latin typeface="Times New Roman"/>
                <a:cs typeface="Times New Roman"/>
              </a:rPr>
              <a:t> infrared</a:t>
            </a:r>
            <a:r>
              <a:rPr dirty="0" sz="1200" spc="-5">
                <a:latin typeface="Times New Roman"/>
                <a:cs typeface="Times New Roman"/>
              </a:rPr>
              <a:t> energy).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 phenomenon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infrared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radiation </a:t>
            </a:r>
            <a:r>
              <a:rPr dirty="0" sz="1200" spc="-5">
                <a:latin typeface="Times New Roman"/>
                <a:cs typeface="Times New Roman"/>
              </a:rPr>
              <a:t>makes </a:t>
            </a:r>
            <a:r>
              <a:rPr dirty="0" sz="1200">
                <a:latin typeface="Times New Roman"/>
                <a:cs typeface="Times New Roman"/>
              </a:rPr>
              <a:t>this pyrometry </a:t>
            </a:r>
            <a:r>
              <a:rPr dirty="0" sz="1200" spc="-5">
                <a:latin typeface="Times New Roman"/>
                <a:cs typeface="Times New Roman"/>
              </a:rPr>
              <a:t>possible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including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 electronic circuitry,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indicating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controlling </a:t>
            </a:r>
            <a:r>
              <a:rPr dirty="0" sz="1200" spc="-10">
                <a:latin typeface="Times New Roman"/>
                <a:cs typeface="Times New Roman"/>
              </a:rPr>
              <a:t>unit 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suitable </a:t>
            </a:r>
            <a:r>
              <a:rPr dirty="0" sz="1200">
                <a:latin typeface="Times New Roman"/>
                <a:cs typeface="Times New Roman"/>
              </a:rPr>
              <a:t>detector.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infrared </a:t>
            </a:r>
            <a:r>
              <a:rPr dirty="0" sz="1200">
                <a:latin typeface="Times New Roman"/>
                <a:cs typeface="Times New Roman"/>
              </a:rPr>
              <a:t>radiation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source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made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photo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voltaic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cell through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energy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receiver.(set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diaphragms). The passage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cell </a:t>
            </a:r>
            <a:r>
              <a:rPr dirty="0" sz="1200">
                <a:latin typeface="Times New Roman"/>
                <a:cs typeface="Times New Roman"/>
              </a:rPr>
              <a:t>depends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area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first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650" y="4665979"/>
            <a:ext cx="5406136" cy="17125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4135" y="801370"/>
            <a:ext cx="5561965" cy="113538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prevent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cell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overheating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filter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ahead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allows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38100" marR="30480">
              <a:lnSpc>
                <a:spcPct val="110100"/>
              </a:lnSpc>
              <a:spcBef>
                <a:spcPts val="405"/>
              </a:spcBef>
            </a:pPr>
            <a:r>
              <a:rPr dirty="0" sz="1200" spc="-5">
                <a:latin typeface="Times New Roman"/>
                <a:cs typeface="Times New Roman"/>
              </a:rPr>
              <a:t>radiations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1000</a:t>
            </a:r>
            <a:r>
              <a:rPr dirty="0" baseline="18518" sz="1800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to 1200</a:t>
            </a:r>
            <a:r>
              <a:rPr dirty="0" baseline="18518" sz="1800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to </a:t>
            </a:r>
            <a:r>
              <a:rPr dirty="0" sz="1200" spc="-15">
                <a:latin typeface="Times New Roman"/>
                <a:cs typeface="Times New Roman"/>
              </a:rPr>
              <a:t>fall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cell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order to </a:t>
            </a:r>
            <a:r>
              <a:rPr dirty="0" sz="1200" spc="-10">
                <a:latin typeface="Times New Roman"/>
                <a:cs typeface="Times New Roman"/>
              </a:rPr>
              <a:t>prevent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cell </a:t>
            </a:r>
            <a:r>
              <a:rPr dirty="0" sz="1200" spc="5">
                <a:latin typeface="Times New Roman"/>
                <a:cs typeface="Times New Roman"/>
              </a:rPr>
              <a:t>from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overheating.To </a:t>
            </a:r>
            <a:r>
              <a:rPr dirty="0" sz="1200" spc="-10">
                <a:latin typeface="Times New Roman"/>
                <a:cs typeface="Times New Roman"/>
              </a:rPr>
              <a:t>prevent this filter </a:t>
            </a:r>
            <a:r>
              <a:rPr dirty="0" sz="1200">
                <a:latin typeface="Times New Roman"/>
                <a:cs typeface="Times New Roman"/>
              </a:rPr>
              <a:t>from physical </a:t>
            </a:r>
            <a:r>
              <a:rPr dirty="0" sz="1200" spc="-5">
                <a:latin typeface="Times New Roman"/>
                <a:cs typeface="Times New Roman"/>
              </a:rPr>
              <a:t>damage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protecting </a:t>
            </a:r>
            <a:r>
              <a:rPr dirty="0" sz="1200">
                <a:latin typeface="Times New Roman"/>
                <a:cs typeface="Times New Roman"/>
              </a:rPr>
              <a:t>window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used.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-10">
                <a:latin typeface="Times New Roman"/>
                <a:cs typeface="Times New Roman"/>
              </a:rPr>
              <a:t>whose temp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not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direct contact with </a:t>
            </a:r>
            <a:r>
              <a:rPr dirty="0" sz="1200">
                <a:latin typeface="Times New Roman"/>
                <a:cs typeface="Times New Roman"/>
              </a:rPr>
              <a:t>the detector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infrared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falls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cell,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emf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716271"/>
            <a:ext cx="5971540" cy="311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699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temp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source. </a:t>
            </a:r>
            <a:r>
              <a:rPr dirty="0" sz="1200" spc="-15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emf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>
                <a:latin typeface="Times New Roman"/>
                <a:cs typeface="Times New Roman"/>
              </a:rPr>
              <a:t> 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digital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display.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5" b="1">
                <a:latin typeface="Times New Roman"/>
                <a:cs typeface="Times New Roman"/>
              </a:rPr>
              <a:t>2.7.3</a:t>
            </a:r>
            <a:r>
              <a:rPr dirty="0" sz="1100" spc="-7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c).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OPTICAL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PYROMETER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(Disappearing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Filament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pyrometer)</a:t>
            </a:r>
            <a:r>
              <a:rPr dirty="0" sz="1100" spc="-5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algn="just" marL="469900" marR="12700">
              <a:lnSpc>
                <a:spcPct val="111700"/>
              </a:lnSpc>
              <a:spcBef>
                <a:spcPts val="980"/>
              </a:spcBef>
            </a:pPr>
            <a:r>
              <a:rPr dirty="0" sz="1200" spc="-5" b="1">
                <a:latin typeface="Times New Roman"/>
                <a:cs typeface="Times New Roman"/>
              </a:rPr>
              <a:t>Operating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principle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optical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comparison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image’s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brightness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object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-5">
                <a:latin typeface="Times New Roman"/>
                <a:cs typeface="Times New Roman"/>
              </a:rPr>
              <a:t> reference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lamp.</a:t>
            </a:r>
            <a:endParaRPr sz="1200">
              <a:latin typeface="Times New Roman"/>
              <a:cs typeface="Times New Roman"/>
            </a:endParaRPr>
          </a:p>
          <a:p>
            <a:pPr algn="just" marL="469900" marR="5080">
              <a:lnSpc>
                <a:spcPct val="109200"/>
              </a:lnSpc>
              <a:spcBef>
                <a:spcPts val="1000"/>
              </a:spcBef>
            </a:pPr>
            <a:r>
              <a:rPr dirty="0" sz="1200" b="1">
                <a:latin typeface="Times New Roman"/>
                <a:cs typeface="Times New Roman"/>
              </a:rPr>
              <a:t>WORKING: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radiation emitted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hot body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focus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reference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15">
                <a:latin typeface="Times New Roman"/>
                <a:cs typeface="Times New Roman"/>
              </a:rPr>
              <a:t>lam </a:t>
            </a:r>
            <a:r>
              <a:rPr dirty="0" sz="1200" spc="-5">
                <a:latin typeface="Times New Roman"/>
                <a:cs typeface="Times New Roman"/>
              </a:rPr>
              <a:t>filament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5">
                <a:latin typeface="Times New Roman"/>
                <a:cs typeface="Times New Roman"/>
              </a:rPr>
              <a:t>an objective </a:t>
            </a:r>
            <a:r>
              <a:rPr dirty="0" sz="1200" spc="-10">
                <a:latin typeface="Times New Roman"/>
                <a:cs typeface="Times New Roman"/>
              </a:rPr>
              <a:t>lens. </a:t>
            </a:r>
            <a:r>
              <a:rPr dirty="0" sz="1200" spc="15">
                <a:latin typeface="Times New Roman"/>
                <a:cs typeface="Times New Roman"/>
              </a:rPr>
              <a:t>By 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properly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eye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piece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sharp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focus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obtained.</a:t>
            </a:r>
            <a:endParaRPr sz="1200">
              <a:latin typeface="Times New Roman"/>
              <a:cs typeface="Times New Roman"/>
            </a:endParaRPr>
          </a:p>
          <a:p>
            <a:pPr algn="just" marL="469900" marR="6985">
              <a:lnSpc>
                <a:spcPct val="110000"/>
              </a:lnSpc>
              <a:spcBef>
                <a:spcPts val="1030"/>
              </a:spcBef>
            </a:pP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dark </a:t>
            </a:r>
            <a:r>
              <a:rPr dirty="0" sz="1200" spc="-15">
                <a:latin typeface="Times New Roman"/>
                <a:cs typeface="Times New Roman"/>
              </a:rPr>
              <a:t>image </a:t>
            </a:r>
            <a:r>
              <a:rPr dirty="0" sz="1200" spc="-10">
                <a:latin typeface="Times New Roman"/>
                <a:cs typeface="Times New Roman"/>
              </a:rPr>
              <a:t>figure </a:t>
            </a:r>
            <a:r>
              <a:rPr dirty="0" sz="1200" spc="-5">
                <a:latin typeface="Times New Roman"/>
                <a:cs typeface="Times New Roman"/>
              </a:rPr>
              <a:t>2(i)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filament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obtained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controlling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>
                <a:latin typeface="Times New Roman"/>
                <a:cs typeface="Times New Roman"/>
              </a:rPr>
              <a:t>flowing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10">
                <a:latin typeface="Times New Roman"/>
                <a:cs typeface="Times New Roman"/>
              </a:rPr>
              <a:t>lamp. </a:t>
            </a:r>
            <a:r>
              <a:rPr dirty="0" sz="1200" spc="-5">
                <a:latin typeface="Times New Roman"/>
                <a:cs typeface="Times New Roman"/>
              </a:rPr>
              <a:t>Abrightimageshowninfig-2(ii)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filament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obtained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 </a:t>
            </a:r>
            <a:r>
              <a:rPr dirty="0" sz="1200" spc="35">
                <a:latin typeface="Times New Roman"/>
                <a:cs typeface="Times New Roman"/>
              </a:rPr>
              <a:t>of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filament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cool when compared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-10">
                <a:latin typeface="Times New Roman"/>
                <a:cs typeface="Times New Roman"/>
              </a:rPr>
              <a:t>temp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hot </a:t>
            </a:r>
            <a:r>
              <a:rPr dirty="0" sz="1200" spc="-5">
                <a:latin typeface="Times New Roman"/>
                <a:cs typeface="Times New Roman"/>
              </a:rPr>
              <a:t>object. </a:t>
            </a:r>
            <a:r>
              <a:rPr dirty="0" sz="1200" spc="-20">
                <a:latin typeface="Times New Roman"/>
                <a:cs typeface="Times New Roman"/>
              </a:rPr>
              <a:t>No </a:t>
            </a:r>
            <a:r>
              <a:rPr dirty="0" sz="1200" spc="-15">
                <a:latin typeface="Times New Roman"/>
                <a:cs typeface="Times New Roman"/>
              </a:rPr>
              <a:t>image </a:t>
            </a:r>
            <a:r>
              <a:rPr dirty="0" sz="1200">
                <a:latin typeface="Times New Roman"/>
                <a:cs typeface="Times New Roman"/>
              </a:rPr>
              <a:t>will be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appeared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case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filament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very </a:t>
            </a:r>
            <a:r>
              <a:rPr dirty="0" sz="1200" spc="-10">
                <a:latin typeface="Times New Roman"/>
                <a:cs typeface="Times New Roman"/>
              </a:rPr>
              <a:t>hot </a:t>
            </a:r>
            <a:r>
              <a:rPr dirty="0" sz="1200" spc="-5">
                <a:latin typeface="Times New Roman"/>
                <a:cs typeface="Times New Roman"/>
              </a:rPr>
              <a:t>compared with hot object, that </a:t>
            </a:r>
            <a:r>
              <a:rPr dirty="0" sz="1200">
                <a:latin typeface="Times New Roman"/>
                <a:cs typeface="Times New Roman"/>
              </a:rPr>
              <a:t>means the </a:t>
            </a:r>
            <a:r>
              <a:rPr dirty="0" sz="1200" spc="-5">
                <a:latin typeface="Times New Roman"/>
                <a:cs typeface="Times New Roman"/>
              </a:rPr>
              <a:t>image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filament</a:t>
            </a:r>
            <a:r>
              <a:rPr dirty="0" sz="1200" spc="-5">
                <a:latin typeface="Times New Roman"/>
                <a:cs typeface="Times New Roman"/>
              </a:rPr>
              <a:t> disappears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shown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figure-(iii).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also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as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disappearing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pyrometer.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3450" y="2047875"/>
            <a:ext cx="5615305" cy="7023734"/>
            <a:chOff x="933450" y="2047875"/>
            <a:chExt cx="5615305" cy="702373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450" y="2047875"/>
              <a:ext cx="5615178" cy="2694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8057515"/>
              <a:ext cx="5542915" cy="101406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51082" y="7542847"/>
            <a:ext cx="2321560" cy="1679575"/>
            <a:chOff x="4851082" y="7542847"/>
            <a:chExt cx="2321560" cy="1679575"/>
          </a:xfrm>
        </p:grpSpPr>
        <p:sp>
          <p:nvSpPr>
            <p:cNvPr id="3" name="object 3"/>
            <p:cNvSpPr/>
            <p:nvPr/>
          </p:nvSpPr>
          <p:spPr>
            <a:xfrm>
              <a:off x="4855845" y="7547609"/>
              <a:ext cx="2312035" cy="1670050"/>
            </a:xfrm>
            <a:custGeom>
              <a:avLst/>
              <a:gdLst/>
              <a:ahLst/>
              <a:cxnLst/>
              <a:rect l="l" t="t" r="r" b="b"/>
              <a:pathLst>
                <a:path w="2312034" h="1670050">
                  <a:moveTo>
                    <a:pt x="2312034" y="1670050"/>
                  </a:moveTo>
                  <a:lnTo>
                    <a:pt x="2312034" y="0"/>
                  </a:lnTo>
                  <a:lnTo>
                    <a:pt x="0" y="0"/>
                  </a:lnTo>
                  <a:lnTo>
                    <a:pt x="0" y="1670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3160" y="7593964"/>
              <a:ext cx="2115185" cy="1396365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02004" y="859281"/>
            <a:ext cx="5970270" cy="1376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  <a:tabLst>
                <a:tab pos="1649730" algn="l"/>
                <a:tab pos="2485390" algn="l"/>
                <a:tab pos="3616325" algn="l"/>
                <a:tab pos="4683760" algn="l"/>
                <a:tab pos="5409565" algn="l"/>
                <a:tab pos="58299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25" b="1">
                <a:latin typeface="Times New Roman"/>
                <a:cs typeface="Times New Roman"/>
              </a:rPr>
              <a:t>P</a:t>
            </a:r>
            <a:r>
              <a:rPr dirty="0" sz="1200" spc="5" b="1">
                <a:latin typeface="Times New Roman"/>
                <a:cs typeface="Times New Roman"/>
              </a:rPr>
              <a:t>P</a:t>
            </a:r>
            <a:r>
              <a:rPr dirty="0" sz="1200" spc="-10" b="1">
                <a:latin typeface="Times New Roman"/>
                <a:cs typeface="Times New Roman"/>
              </a:rPr>
              <a:t>L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10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ONS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	O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10" b="1">
                <a:latin typeface="Times New Roman"/>
                <a:cs typeface="Times New Roman"/>
              </a:rPr>
              <a:t>A</a:t>
            </a:r>
            <a:r>
              <a:rPr dirty="0" sz="1200" b="1">
                <a:latin typeface="Times New Roman"/>
                <a:cs typeface="Times New Roman"/>
              </a:rPr>
              <a:t>L	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Y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20" b="1">
                <a:latin typeface="Times New Roman"/>
                <a:cs typeface="Times New Roman"/>
              </a:rPr>
              <a:t>M</a:t>
            </a:r>
            <a:r>
              <a:rPr dirty="0" sz="1200" spc="-10" b="1">
                <a:latin typeface="Times New Roman"/>
                <a:cs typeface="Times New Roman"/>
              </a:rPr>
              <a:t>ETE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5" b="1">
                <a:latin typeface="Times New Roman"/>
                <a:cs typeface="Times New Roman"/>
              </a:rPr>
              <a:t>(</a:t>
            </a:r>
            <a:r>
              <a:rPr dirty="0" sz="1200" spc="-5" b="1">
                <a:latin typeface="Times New Roman"/>
                <a:cs typeface="Times New Roman"/>
              </a:rPr>
              <a:t>Di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app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g	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-20" b="1">
                <a:latin typeface="Times New Roman"/>
                <a:cs typeface="Times New Roman"/>
              </a:rPr>
              <a:t>l</a:t>
            </a:r>
            <a:r>
              <a:rPr dirty="0" sz="1200" spc="20" b="1">
                <a:latin typeface="Times New Roman"/>
                <a:cs typeface="Times New Roman"/>
              </a:rPr>
              <a:t>a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t	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yp</a:t>
            </a:r>
            <a:r>
              <a:rPr dirty="0" sz="1200" b="1">
                <a:latin typeface="Times New Roman"/>
                <a:cs typeface="Times New Roman"/>
              </a:rPr>
              <a:t>e	of  </a:t>
            </a:r>
            <a:r>
              <a:rPr dirty="0" sz="1200" spc="-5" b="1">
                <a:latin typeface="Times New Roman"/>
                <a:cs typeface="Times New Roman"/>
              </a:rPr>
              <a:t>pyrometer)</a:t>
            </a:r>
            <a:endParaRPr sz="1200">
              <a:latin typeface="Times New Roman"/>
              <a:cs typeface="Times New Roman"/>
            </a:endParaRPr>
          </a:p>
          <a:p>
            <a:pPr marL="299085" indent="-113664">
              <a:lnSpc>
                <a:spcPct val="100000"/>
              </a:lnSpc>
              <a:spcBef>
                <a:spcPts val="215"/>
              </a:spcBef>
              <a:buSzPct val="83333"/>
              <a:buAutoNum type="arabicPeriod"/>
              <a:tabLst>
                <a:tab pos="2997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furnaces.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</a:pPr>
            <a:endParaRPr sz="1500">
              <a:latin typeface="Times New Roman"/>
              <a:cs typeface="Times New Roman"/>
            </a:endParaRPr>
          </a:p>
          <a:p>
            <a:pPr marL="299085" indent="-113664">
              <a:lnSpc>
                <a:spcPct val="100000"/>
              </a:lnSpc>
              <a:buSzPct val="83333"/>
              <a:buAutoNum type="arabicPeriod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molten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MERITS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OPTICAL </a:t>
            </a:r>
            <a:r>
              <a:rPr dirty="0" sz="1200" spc="-5" b="1">
                <a:latin typeface="Times New Roman"/>
                <a:cs typeface="Times New Roman"/>
              </a:rPr>
              <a:t>PYROMETERS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959916" y="3033141"/>
            <a:ext cx="1854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9916" y="2404745"/>
            <a:ext cx="5901690" cy="8223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245"/>
              </a:spcBef>
              <a:buAutoNum type="romanLcParenR"/>
              <a:tabLst>
                <a:tab pos="299085" algn="l"/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simple</a:t>
            </a:r>
            <a:endParaRPr sz="1200">
              <a:latin typeface="Times New Roman"/>
              <a:cs typeface="Times New Roman"/>
            </a:endParaRPr>
          </a:p>
          <a:p>
            <a:pPr marL="299085" marR="5080" indent="-299085">
              <a:lnSpc>
                <a:spcPts val="1630"/>
              </a:lnSpc>
              <a:spcBef>
                <a:spcPts val="40"/>
              </a:spcBef>
              <a:buAutoNum type="romanLcParenR"/>
              <a:tabLst>
                <a:tab pos="299085" algn="l"/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contacting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object.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non-contact</a:t>
            </a:r>
            <a:r>
              <a:rPr dirty="0" sz="1200" spc="-10">
                <a:latin typeface="Times New Roman"/>
                <a:cs typeface="Times New Roman"/>
              </a:rPr>
              <a:t> type.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65"/>
              </a:spcBef>
            </a:pPr>
            <a:r>
              <a:rPr dirty="0" sz="1100" spc="-5">
                <a:latin typeface="Times New Roman"/>
                <a:cs typeface="Times New Roman"/>
              </a:rPr>
              <a:t>High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accuracy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obtained.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2380" y="3393990"/>
            <a:ext cx="5956300" cy="51009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100" spc="-5" b="1">
                <a:latin typeface="Times New Roman"/>
                <a:cs typeface="Times New Roman"/>
              </a:rPr>
              <a:t>DEMERITS:</a:t>
            </a:r>
            <a:endParaRPr sz="1100">
              <a:latin typeface="Times New Roman"/>
              <a:cs typeface="Times New Roman"/>
            </a:endParaRPr>
          </a:p>
          <a:p>
            <a:pPr marL="473075" indent="-193040">
              <a:lnSpc>
                <a:spcPct val="100000"/>
              </a:lnSpc>
              <a:spcBef>
                <a:spcPts val="95"/>
              </a:spcBef>
              <a:buAutoNum type="romanLcParenR"/>
              <a:tabLst>
                <a:tab pos="473709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continuous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temperature..</a:t>
            </a:r>
            <a:endParaRPr sz="1200">
              <a:latin typeface="Times New Roman"/>
              <a:cs typeface="Times New Roman"/>
            </a:endParaRPr>
          </a:p>
          <a:p>
            <a:pPr marL="509270" indent="-229235">
              <a:lnSpc>
                <a:spcPct val="100000"/>
              </a:lnSpc>
              <a:spcBef>
                <a:spcPts val="145"/>
              </a:spcBef>
              <a:buAutoNum type="romanLcParenR"/>
              <a:tabLst>
                <a:tab pos="509905" algn="l"/>
              </a:tabLst>
            </a:pPr>
            <a:r>
              <a:rPr dirty="0" sz="1200" spc="-5">
                <a:latin typeface="Times New Roman"/>
                <a:cs typeface="Times New Roman"/>
              </a:rPr>
              <a:t>Exhibits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</a:t>
            </a:r>
            <a:endParaRPr sz="1200">
              <a:latin typeface="Times New Roman"/>
              <a:cs typeface="Times New Roman"/>
            </a:endParaRPr>
          </a:p>
          <a:p>
            <a:pPr marL="509270" indent="-229235">
              <a:lnSpc>
                <a:spcPct val="100000"/>
              </a:lnSpc>
              <a:spcBef>
                <a:spcPts val="140"/>
              </a:spcBef>
              <a:buAutoNum type="romanLcParenR"/>
              <a:tabLst>
                <a:tab pos="509905" algn="l"/>
              </a:tabLst>
            </a:pP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cooling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lvl="1" marL="320040" indent="-268605">
              <a:lnSpc>
                <a:spcPct val="100000"/>
              </a:lnSpc>
              <a:buFont typeface="Times New Roman"/>
              <a:buAutoNum type="arabicPeriod" startAt="8"/>
              <a:tabLst>
                <a:tab pos="32067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EASUREMENT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FPRESSURE:</a:t>
            </a:r>
            <a:endParaRPr sz="1200">
              <a:latin typeface="Times New Roman"/>
              <a:cs typeface="Times New Roman"/>
            </a:endParaRPr>
          </a:p>
          <a:p>
            <a:pPr marL="320040" marR="717550" indent="17780">
              <a:lnSpc>
                <a:spcPts val="161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Pressure: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average force exerted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5">
                <a:latin typeface="Times New Roman"/>
                <a:cs typeface="Times New Roman"/>
              </a:rPr>
              <a:t>medium usually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fluid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unit </a:t>
            </a:r>
            <a:r>
              <a:rPr dirty="0" sz="1200" spc="-5">
                <a:latin typeface="Times New Roman"/>
                <a:cs typeface="Times New Roman"/>
              </a:rPr>
              <a:t>area.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usually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32004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force/area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exerted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direction perpendicular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lvl="2" marL="509270" indent="-229235">
              <a:lnSpc>
                <a:spcPct val="100000"/>
              </a:lnSpc>
              <a:buFont typeface="Arial MT"/>
              <a:buChar char="•"/>
              <a:tabLst>
                <a:tab pos="509270" algn="l"/>
                <a:tab pos="5099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normal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</a:t>
            </a:r>
            <a:endParaRPr sz="1200">
              <a:latin typeface="Times New Roman"/>
              <a:cs typeface="Times New Roman"/>
            </a:endParaRPr>
          </a:p>
          <a:p>
            <a:pPr lvl="2" marL="476250" marR="2684145" indent="-195580">
              <a:lnSpc>
                <a:spcPct val="193300"/>
              </a:lnSpc>
              <a:spcBef>
                <a:spcPts val="120"/>
              </a:spcBef>
              <a:buFont typeface="Arial MT"/>
              <a:buChar char="•"/>
              <a:tabLst>
                <a:tab pos="509270" algn="l"/>
                <a:tab pos="509905" algn="l"/>
              </a:tabLst>
            </a:pPr>
            <a:r>
              <a:rPr dirty="0"/>
              <a:t>	</a:t>
            </a:r>
            <a:r>
              <a:rPr dirty="0" baseline="4629" sz="1800" spc="-7">
                <a:latin typeface="Times New Roman"/>
                <a:cs typeface="Times New Roman"/>
              </a:rPr>
              <a:t>Commonly expressed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terms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Pascal </a:t>
            </a:r>
            <a:r>
              <a:rPr dirty="0" baseline="4629" sz="1800" spc="7">
                <a:latin typeface="Times New Roman"/>
                <a:cs typeface="Times New Roman"/>
              </a:rPr>
              <a:t>(P</a:t>
            </a:r>
            <a:r>
              <a:rPr dirty="0" sz="1200" spc="5">
                <a:latin typeface="Times New Roman"/>
                <a:cs typeface="Times New Roman"/>
              </a:rPr>
              <a:t>a)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15">
                <a:latin typeface="Times New Roman"/>
                <a:cs typeface="Times New Roman"/>
              </a:rPr>
              <a:t> mm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-10">
                <a:latin typeface="Times New Roman"/>
                <a:cs typeface="Times New Roman"/>
              </a:rPr>
              <a:t> column.</a:t>
            </a:r>
            <a:endParaRPr sz="1200">
              <a:latin typeface="Times New Roman"/>
              <a:cs typeface="Times New Roman"/>
            </a:endParaRPr>
          </a:p>
          <a:p>
            <a:pPr lvl="2" marL="509270" indent="-229235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509270" algn="l"/>
                <a:tab pos="50990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Pascal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(P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equal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to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Newton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per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square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meter</a:t>
            </a:r>
            <a:endParaRPr baseline="4629" sz="18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33845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MEASUREMENTTERMS:</a:t>
            </a:r>
            <a:endParaRPr sz="1200">
              <a:latin typeface="Times New Roman"/>
              <a:cs typeface="Times New Roman"/>
            </a:endParaRPr>
          </a:p>
          <a:p>
            <a:pPr lvl="3" marL="338455" marR="497205">
              <a:lnSpc>
                <a:spcPts val="1680"/>
              </a:lnSpc>
              <a:spcBef>
                <a:spcPts val="45"/>
              </a:spcBef>
              <a:buAutoNum type="romanLcParenR"/>
              <a:tabLst>
                <a:tab pos="51943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Atmospheric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 </a:t>
            </a:r>
            <a:r>
              <a:rPr dirty="0" baseline="4629" sz="1800">
                <a:latin typeface="Times New Roman"/>
                <a:cs typeface="Times New Roman"/>
              </a:rPr>
              <a:t>(P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 : </a:t>
            </a:r>
            <a:r>
              <a:rPr dirty="0" baseline="4629" sz="1800" spc="-15">
                <a:latin typeface="Times New Roman"/>
                <a:cs typeface="Times New Roman"/>
              </a:rPr>
              <a:t>this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pressure exerted</a:t>
            </a:r>
            <a:r>
              <a:rPr dirty="0" baseline="4629" sz="1800">
                <a:latin typeface="Times New Roman"/>
                <a:cs typeface="Times New Roman"/>
              </a:rPr>
              <a:t> by the envelope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22">
                <a:latin typeface="Times New Roman"/>
                <a:cs typeface="Times New Roman"/>
              </a:rPr>
              <a:t>air </a:t>
            </a:r>
            <a:r>
              <a:rPr dirty="0" baseline="4629" sz="1800" spc="-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surrounding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earth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surface.</a:t>
            </a:r>
            <a:endParaRPr sz="120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  <a:spcBef>
                <a:spcPts val="118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1200" spc="-10">
                <a:latin typeface="Times New Roman"/>
                <a:cs typeface="Times New Roman"/>
              </a:rPr>
              <a:t>vp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gh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1200" spc="-10">
                <a:latin typeface="Times New Roman"/>
                <a:cs typeface="Times New Roman"/>
              </a:rPr>
              <a:t>vp</a:t>
            </a:r>
            <a:r>
              <a:rPr dirty="0" sz="1200">
                <a:latin typeface="Times New Roman"/>
                <a:cs typeface="Times New Roman"/>
              </a:rPr>
              <a:t> =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mercury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vapour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140" y="944626"/>
            <a:ext cx="6004560" cy="1858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451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latin typeface="Times New Roman"/>
                <a:cs typeface="Times New Roman"/>
              </a:rPr>
              <a:t>h=</a:t>
            </a:r>
            <a:r>
              <a:rPr dirty="0" sz="1200">
                <a:latin typeface="Times New Roman"/>
                <a:cs typeface="Times New Roman"/>
              </a:rPr>
              <a:t> mercury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524510">
              <a:lnSpc>
                <a:spcPct val="1000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Atmospheric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524510">
              <a:lnSpc>
                <a:spcPct val="100000"/>
              </a:lnSpc>
            </a:pPr>
            <a:r>
              <a:rPr dirty="0" sz="1200" spc="5">
                <a:latin typeface="Cambria Math"/>
                <a:cs typeface="Cambria Math"/>
              </a:rPr>
              <a:t>𝔭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5">
                <a:latin typeface="Times New Roman"/>
                <a:cs typeface="Times New Roman"/>
              </a:rPr>
              <a:t>s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219710">
              <a:lnSpc>
                <a:spcPct val="1000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Since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mercury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has</a:t>
            </a:r>
            <a:r>
              <a:rPr dirty="0" baseline="4629" sz="1800">
                <a:latin typeface="Times New Roman"/>
                <a:cs typeface="Times New Roman"/>
              </a:rPr>
              <a:t> a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low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vapor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1200" spc="-10">
                <a:latin typeface="Times New Roman"/>
                <a:cs typeface="Times New Roman"/>
              </a:rPr>
              <a:t>vp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1200" spc="-10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gh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67310" marR="5080" indent="-55244">
              <a:lnSpc>
                <a:spcPct val="106800"/>
              </a:lnSpc>
            </a:pPr>
            <a:r>
              <a:rPr dirty="0" baseline="4629" sz="1800" spc="-22">
                <a:latin typeface="Times New Roman"/>
                <a:cs typeface="Times New Roman"/>
              </a:rPr>
              <a:t>ii)</a:t>
            </a:r>
            <a:r>
              <a:rPr dirty="0" baseline="4629" sz="1800" spc="277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Times New Roman"/>
                <a:cs typeface="Times New Roman"/>
              </a:rPr>
              <a:t>Absolute</a:t>
            </a:r>
            <a:r>
              <a:rPr dirty="0" baseline="4629" sz="1800" spc="202" b="1">
                <a:latin typeface="Times New Roman"/>
                <a:cs typeface="Times New Roman"/>
              </a:rPr>
              <a:t> </a:t>
            </a:r>
            <a:r>
              <a:rPr dirty="0" baseline="4629" sz="1800" spc="-7" b="1">
                <a:latin typeface="Times New Roman"/>
                <a:cs typeface="Times New Roman"/>
              </a:rPr>
              <a:t>Pressure</a:t>
            </a:r>
            <a:r>
              <a:rPr dirty="0" baseline="4629" sz="1800" spc="195" b="1">
                <a:latin typeface="Times New Roman"/>
                <a:cs typeface="Times New Roman"/>
              </a:rPr>
              <a:t> </a:t>
            </a:r>
            <a:r>
              <a:rPr dirty="0" baseline="4629" sz="1800" b="1">
                <a:latin typeface="Times New Roman"/>
                <a:cs typeface="Times New Roman"/>
              </a:rPr>
              <a:t>(</a:t>
            </a:r>
            <a:r>
              <a:rPr dirty="0" baseline="4629" sz="1800" spc="247" b="1">
                <a:latin typeface="Times New Roman"/>
                <a:cs typeface="Times New Roman"/>
              </a:rPr>
              <a:t> </a:t>
            </a:r>
            <a:r>
              <a:rPr dirty="0" baseline="4629" sz="1800" spc="-15" b="1">
                <a:latin typeface="Times New Roman"/>
                <a:cs typeface="Times New Roman"/>
              </a:rPr>
              <a:t>P</a:t>
            </a:r>
            <a:r>
              <a:rPr dirty="0" sz="1200" spc="-10" b="1">
                <a:latin typeface="Times New Roman"/>
                <a:cs typeface="Times New Roman"/>
              </a:rPr>
              <a:t>ab</a:t>
            </a:r>
            <a:r>
              <a:rPr dirty="0" sz="1200" spc="140" b="1">
                <a:latin typeface="Times New Roman"/>
                <a:cs typeface="Times New Roman"/>
              </a:rPr>
              <a:t> </a:t>
            </a:r>
            <a:r>
              <a:rPr dirty="0" baseline="4629" sz="1800" b="1">
                <a:latin typeface="Times New Roman"/>
                <a:cs typeface="Times New Roman"/>
              </a:rPr>
              <a:t>)</a:t>
            </a:r>
            <a:r>
              <a:rPr dirty="0" baseline="4629" sz="1800" spc="209" b="1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: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It</a:t>
            </a:r>
            <a:r>
              <a:rPr dirty="0" baseline="4629" sz="1800" spc="23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defined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as</a:t>
            </a:r>
            <a:r>
              <a:rPr dirty="0" baseline="4629" sz="1800" spc="21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algebraic</a:t>
            </a:r>
            <a:r>
              <a:rPr dirty="0" baseline="4629" sz="1800" spc="23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sum</a:t>
            </a:r>
            <a:r>
              <a:rPr dirty="0" baseline="4629" sz="1800" spc="135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1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atmospheric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20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2380" y="5325872"/>
            <a:ext cx="6003925" cy="319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069" marR="2924810">
              <a:lnSpc>
                <a:spcPct val="116700"/>
              </a:lnSpc>
              <a:spcBef>
                <a:spcPts val="100"/>
              </a:spcBef>
              <a:tabLst>
                <a:tab pos="530860" algn="l"/>
                <a:tab pos="1881505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1200" spc="-10">
                <a:latin typeface="Times New Roman"/>
                <a:cs typeface="Times New Roman"/>
              </a:rPr>
              <a:t>abs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atm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+P</a:t>
            </a:r>
            <a:r>
              <a:rPr dirty="0" sz="1200" spc="-5">
                <a:latin typeface="Times New Roman"/>
                <a:cs typeface="Times New Roman"/>
              </a:rPr>
              <a:t>gauge	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for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positive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1200" spc="-10">
                <a:latin typeface="Times New Roman"/>
                <a:cs typeface="Times New Roman"/>
              </a:rPr>
              <a:t>abs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P</a:t>
            </a:r>
            <a:r>
              <a:rPr dirty="0" sz="1200" spc="5">
                <a:latin typeface="Times New Roman"/>
                <a:cs typeface="Times New Roman"/>
              </a:rPr>
              <a:t>atm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(-</a:t>
            </a:r>
            <a:r>
              <a:rPr dirty="0" baseline="4629" sz="1800" spc="-7">
                <a:latin typeface="Times New Roman"/>
                <a:cs typeface="Times New Roman"/>
              </a:rPr>
              <a:t> P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393700">
              <a:lnSpc>
                <a:spcPct val="100000"/>
              </a:lnSpc>
              <a:spcBef>
                <a:spcPts val="265"/>
              </a:spcBef>
            </a:pPr>
            <a:r>
              <a:rPr dirty="0" baseline="4629" sz="1800">
                <a:latin typeface="Times New Roman"/>
                <a:cs typeface="Times New Roman"/>
              </a:rPr>
              <a:t>=P</a:t>
            </a:r>
            <a:r>
              <a:rPr dirty="0" sz="1200">
                <a:latin typeface="Times New Roman"/>
                <a:cs typeface="Times New Roman"/>
              </a:rPr>
              <a:t>atm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-P</a:t>
            </a:r>
            <a:r>
              <a:rPr dirty="0" sz="1200">
                <a:latin typeface="Times New Roman"/>
                <a:cs typeface="Times New Roman"/>
              </a:rPr>
              <a:t>gauge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for negative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pressure)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dirty="0" baseline="4629" sz="1800" spc="-7">
                <a:latin typeface="Calibri"/>
                <a:cs typeface="Calibri"/>
              </a:rPr>
              <a:t>3)</a:t>
            </a:r>
            <a:r>
              <a:rPr dirty="0" baseline="4629" sz="1800" spc="-60">
                <a:latin typeface="Calibri"/>
                <a:cs typeface="Calibri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(P</a:t>
            </a:r>
            <a:r>
              <a:rPr dirty="0" sz="1200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):</a:t>
            </a:r>
            <a:r>
              <a:rPr dirty="0" baseline="4629" sz="1800" spc="-15">
                <a:latin typeface="Times New Roman"/>
                <a:cs typeface="Times New Roman"/>
              </a:rPr>
              <a:t> The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above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atmospheric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pressure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called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pressure.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marL="52069" marR="19050">
              <a:lnSpc>
                <a:spcPct val="111900"/>
              </a:lnSpc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unknown 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more </a:t>
            </a:r>
            <a:r>
              <a:rPr dirty="0" sz="1200" spc="-5">
                <a:latin typeface="Times New Roman"/>
                <a:cs typeface="Times New Roman"/>
              </a:rPr>
              <a:t>than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 recorded</a:t>
            </a:r>
            <a:r>
              <a:rPr dirty="0" sz="1200">
                <a:latin typeface="Times New Roman"/>
                <a:cs typeface="Times New Roman"/>
              </a:rPr>
              <a:t> by 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1150"/>
              </a:spcBef>
            </a:pPr>
            <a:r>
              <a:rPr dirty="0" sz="1200" b="1">
                <a:latin typeface="Times New Roman"/>
                <a:cs typeface="Times New Roman"/>
              </a:rPr>
              <a:t>2.8.1</a:t>
            </a:r>
            <a:r>
              <a:rPr dirty="0" sz="1200" spc="-10" b="1">
                <a:latin typeface="Times New Roman"/>
                <a:cs typeface="Times New Roman"/>
              </a:rPr>
              <a:t> PRINCIPLES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MEASURE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PRESSURE: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52069" marR="5080">
              <a:lnSpc>
                <a:spcPct val="110100"/>
              </a:lnSpc>
            </a:pPr>
            <a:r>
              <a:rPr dirty="0" sz="1200" spc="-5" b="1">
                <a:latin typeface="Times New Roman"/>
                <a:cs typeface="Times New Roman"/>
              </a:rPr>
              <a:t>Pressure-1: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measured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balancing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column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liquid against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 has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measured. The height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column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balanced becomes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150"/>
              </a:spcBef>
            </a:pPr>
            <a:r>
              <a:rPr dirty="0" sz="1200" spc="-5">
                <a:latin typeface="Times New Roman"/>
                <a:cs typeface="Times New Roman"/>
              </a:rPr>
              <a:t>Example: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" y="2825495"/>
            <a:ext cx="4070730" cy="238937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140" y="840993"/>
            <a:ext cx="6022975" cy="8028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7310" marR="15240">
              <a:lnSpc>
                <a:spcPct val="11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Principle-2: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pressure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elastic element,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shape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elastic element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 which intern </a:t>
            </a:r>
            <a:r>
              <a:rPr dirty="0" sz="1200" spc="-10">
                <a:latin typeface="Times New Roman"/>
                <a:cs typeface="Times New Roman"/>
              </a:rPr>
              <a:t>moves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respect to </a:t>
            </a:r>
            <a:r>
              <a:rPr dirty="0" sz="1200" spc="-10">
                <a:latin typeface="Times New Roman"/>
                <a:cs typeface="Times New Roman"/>
              </a:rPr>
              <a:t>scale. 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-10">
                <a:latin typeface="Times New Roman"/>
                <a:cs typeface="Times New Roman"/>
              </a:rPr>
              <a:t>reading </a:t>
            </a:r>
            <a:r>
              <a:rPr dirty="0" sz="1200" spc="-5">
                <a:latin typeface="Times New Roman"/>
                <a:cs typeface="Times New Roman"/>
              </a:rPr>
              <a:t>becomes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calibrated.</a:t>
            </a:r>
            <a:endParaRPr sz="1200">
              <a:latin typeface="Times New Roman"/>
              <a:cs typeface="Times New Roman"/>
            </a:endParaRPr>
          </a:p>
          <a:p>
            <a:pPr algn="just" marL="67310">
              <a:lnSpc>
                <a:spcPct val="100000"/>
              </a:lnSpc>
              <a:spcBef>
                <a:spcPts val="1155"/>
              </a:spcBef>
            </a:pPr>
            <a:r>
              <a:rPr dirty="0" sz="1200" spc="-5">
                <a:latin typeface="Times New Roman"/>
                <a:cs typeface="Times New Roman"/>
              </a:rPr>
              <a:t>Example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Bourdon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67310" marR="5080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Example-3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electrical current </a:t>
            </a:r>
            <a:r>
              <a:rPr dirty="0" sz="1200" spc="-10">
                <a:latin typeface="Times New Roman"/>
                <a:cs typeface="Times New Roman"/>
              </a:rPr>
              <a:t>flows </a:t>
            </a:r>
            <a:r>
              <a:rPr dirty="0" sz="1200">
                <a:latin typeface="Times New Roman"/>
                <a:cs typeface="Times New Roman"/>
              </a:rPr>
              <a:t>through a </a:t>
            </a:r>
            <a:r>
              <a:rPr dirty="0" sz="1200" spc="-5">
                <a:latin typeface="Times New Roman"/>
                <a:cs typeface="Times New Roman"/>
              </a:rPr>
              <a:t>conducting wire,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5">
                <a:latin typeface="Times New Roman"/>
                <a:cs typeface="Times New Roman"/>
              </a:rPr>
              <a:t>gets </a:t>
            </a:r>
            <a:r>
              <a:rPr dirty="0" sz="1200" spc="-5">
                <a:latin typeface="Times New Roman"/>
                <a:cs typeface="Times New Roman"/>
              </a:rPr>
              <a:t>heated. Depending </a:t>
            </a:r>
            <a:r>
              <a:rPr dirty="0" sz="1200">
                <a:latin typeface="Times New Roman"/>
                <a:cs typeface="Times New Roman"/>
              </a:rPr>
              <a:t> up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conductivity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surrounding </a:t>
            </a:r>
            <a:r>
              <a:rPr dirty="0" sz="1200" spc="-15">
                <a:latin typeface="Times New Roman"/>
                <a:cs typeface="Times New Roman"/>
              </a:rPr>
              <a:t>media, </a:t>
            </a:r>
            <a:r>
              <a:rPr dirty="0" sz="1200" spc="-10">
                <a:latin typeface="Times New Roman"/>
                <a:cs typeface="Times New Roman"/>
              </a:rPr>
              <a:t>the heat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dissipated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10">
                <a:latin typeface="Times New Roman"/>
                <a:cs typeface="Times New Roman"/>
              </a:rPr>
              <a:t>wire. The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becomes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6731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Example</a:t>
            </a:r>
            <a:r>
              <a:rPr dirty="0" sz="1200" spc="-5" b="1">
                <a:latin typeface="Times New Roman"/>
                <a:cs typeface="Times New Roman"/>
              </a:rPr>
              <a:t>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Pirani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lvl="2" marL="353695" indent="-341630">
              <a:lnSpc>
                <a:spcPct val="100000"/>
              </a:lnSpc>
              <a:buFont typeface="Times New Roman"/>
              <a:buAutoNum type="arabicPeriod"/>
              <a:tabLst>
                <a:tab pos="35433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LASSIFICATION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 MEASURING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Font typeface="Times New Roman"/>
              <a:buAutoNum type="arabicPeriod"/>
            </a:pPr>
            <a:endParaRPr sz="1500">
              <a:latin typeface="Times New Roman"/>
              <a:cs typeface="Times New Roman"/>
            </a:endParaRPr>
          </a:p>
          <a:p>
            <a:pPr lvl="3" marL="241300" indent="-173990">
              <a:lnSpc>
                <a:spcPts val="1430"/>
              </a:lnSpc>
              <a:buFont typeface="Calibri"/>
              <a:buAutoNum type="arabicPeriod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Gravitational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transducers:</a:t>
            </a:r>
            <a:endParaRPr sz="1200">
              <a:latin typeface="Times New Roman"/>
              <a:cs typeface="Times New Roman"/>
            </a:endParaRPr>
          </a:p>
          <a:p>
            <a:pPr lvl="4" marL="735330" indent="-153035">
              <a:lnSpc>
                <a:spcPts val="1415"/>
              </a:lnSpc>
              <a:buFont typeface="Calibri"/>
              <a:buAutoNum type="alphaLcParenR"/>
              <a:tabLst>
                <a:tab pos="735965" algn="l"/>
              </a:tabLst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dead </a:t>
            </a:r>
            <a:r>
              <a:rPr dirty="0" sz="1200" spc="-10">
                <a:latin typeface="Times New Roman"/>
                <a:cs typeface="Times New Roman"/>
              </a:rPr>
              <a:t>weight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tester/gauge</a:t>
            </a:r>
            <a:endParaRPr sz="1200">
              <a:latin typeface="Times New Roman"/>
              <a:cs typeface="Times New Roman"/>
            </a:endParaRPr>
          </a:p>
          <a:p>
            <a:pPr lvl="4" marL="741045" indent="-158750">
              <a:lnSpc>
                <a:spcPts val="1430"/>
              </a:lnSpc>
              <a:buFont typeface="Calibri"/>
              <a:buAutoNum type="alphaLcParenR"/>
              <a:tabLst>
                <a:tab pos="741680" algn="l"/>
              </a:tabLst>
            </a:pPr>
            <a:r>
              <a:rPr dirty="0" sz="1200" spc="-5">
                <a:latin typeface="Times New Roman"/>
                <a:cs typeface="Times New Roman"/>
              </a:rPr>
              <a:t>Manometers</a:t>
            </a:r>
            <a:endParaRPr sz="1200">
              <a:latin typeface="Times New Roman"/>
              <a:cs typeface="Times New Roman"/>
            </a:endParaRPr>
          </a:p>
          <a:p>
            <a:pPr lvl="4">
              <a:lnSpc>
                <a:spcPct val="100000"/>
              </a:lnSpc>
              <a:spcBef>
                <a:spcPts val="40"/>
              </a:spcBef>
              <a:buFont typeface="Calibri"/>
              <a:buAutoNum type="alphaLcParenR"/>
            </a:pPr>
            <a:endParaRPr sz="1050">
              <a:latin typeface="Times New Roman"/>
              <a:cs typeface="Times New Roman"/>
            </a:endParaRPr>
          </a:p>
          <a:p>
            <a:pPr lvl="5" marL="1448435" indent="-281305">
              <a:lnSpc>
                <a:spcPts val="1405"/>
              </a:lnSpc>
              <a:buAutoNum type="arabicParenR"/>
              <a:tabLst>
                <a:tab pos="1449070" algn="l"/>
              </a:tabLst>
            </a:pPr>
            <a:r>
              <a:rPr dirty="0" sz="1200" spc="-5">
                <a:latin typeface="Times New Roman"/>
                <a:cs typeface="Times New Roman"/>
              </a:rPr>
              <a:t>well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 lvl="5" marL="1470025" indent="-296545">
              <a:lnSpc>
                <a:spcPts val="1380"/>
              </a:lnSpc>
              <a:buAutoNum type="arabicParenR"/>
              <a:tabLst>
                <a:tab pos="1470660" algn="l"/>
              </a:tabLst>
            </a:pPr>
            <a:r>
              <a:rPr dirty="0" sz="1200" spc="-5">
                <a:latin typeface="Times New Roman"/>
                <a:cs typeface="Times New Roman"/>
              </a:rPr>
              <a:t>U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(differential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manometer)</a:t>
            </a:r>
            <a:endParaRPr sz="1200">
              <a:latin typeface="Times New Roman"/>
              <a:cs typeface="Times New Roman"/>
            </a:endParaRPr>
          </a:p>
          <a:p>
            <a:pPr lvl="5" marL="1448435" indent="-281305">
              <a:lnSpc>
                <a:spcPts val="1395"/>
              </a:lnSpc>
              <a:buAutoNum type="arabicParenR"/>
              <a:tabLst>
                <a:tab pos="1449070" algn="l"/>
              </a:tabLst>
            </a:pPr>
            <a:r>
              <a:rPr dirty="0" sz="1200" spc="-5">
                <a:latin typeface="Times New Roman"/>
                <a:cs typeface="Times New Roman"/>
              </a:rPr>
              <a:t>Barometer</a:t>
            </a:r>
            <a:endParaRPr sz="1200">
              <a:latin typeface="Times New Roman"/>
              <a:cs typeface="Times New Roman"/>
            </a:endParaRPr>
          </a:p>
          <a:p>
            <a:pPr lvl="5" marL="1448435" indent="-281305">
              <a:lnSpc>
                <a:spcPts val="1380"/>
              </a:lnSpc>
              <a:buAutoNum type="arabicParenR"/>
              <a:tabLst>
                <a:tab pos="1449070" algn="l"/>
              </a:tabLst>
            </a:pPr>
            <a:r>
              <a:rPr dirty="0" sz="1200" spc="-5">
                <a:latin typeface="Times New Roman"/>
                <a:cs typeface="Times New Roman"/>
              </a:rPr>
              <a:t>Inclined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 lvl="5" marL="1448435" indent="-281305">
              <a:lnSpc>
                <a:spcPts val="1405"/>
              </a:lnSpc>
              <a:buAutoNum type="arabicParenR"/>
              <a:tabLst>
                <a:tab pos="1449070" algn="l"/>
              </a:tabLst>
            </a:pPr>
            <a:r>
              <a:rPr dirty="0" sz="1200" spc="-5">
                <a:latin typeface="Times New Roman"/>
                <a:cs typeface="Times New Roman"/>
              </a:rPr>
              <a:t>Micro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manometer.</a:t>
            </a:r>
            <a:endParaRPr sz="1200">
              <a:latin typeface="Times New Roman"/>
              <a:cs typeface="Times New Roman"/>
            </a:endParaRPr>
          </a:p>
          <a:p>
            <a:pPr lvl="3" marL="216535" indent="-149860">
              <a:lnSpc>
                <a:spcPts val="1405"/>
              </a:lnSpc>
              <a:buFont typeface="Calibri"/>
              <a:buAutoNum type="arabicPeriod"/>
              <a:tabLst>
                <a:tab pos="217170" algn="l"/>
              </a:tabLst>
            </a:pPr>
            <a:r>
              <a:rPr dirty="0" sz="1200" spc="-10">
                <a:latin typeface="Times New Roman"/>
                <a:cs typeface="Times New Roman"/>
              </a:rPr>
              <a:t>Elastic</a:t>
            </a:r>
            <a:r>
              <a:rPr dirty="0" sz="1200" spc="-5">
                <a:latin typeface="Times New Roman"/>
                <a:cs typeface="Times New Roman"/>
              </a:rPr>
              <a:t> transducers </a:t>
            </a:r>
            <a:r>
              <a:rPr dirty="0" sz="120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1" marL="838835" indent="-278130">
              <a:lnSpc>
                <a:spcPts val="1405"/>
              </a:lnSpc>
              <a:buAutoNum type="arabicParenR"/>
              <a:tabLst>
                <a:tab pos="839469" algn="l"/>
              </a:tabLst>
            </a:pPr>
            <a:r>
              <a:rPr dirty="0" sz="1200">
                <a:latin typeface="Times New Roman"/>
                <a:cs typeface="Times New Roman"/>
              </a:rPr>
              <a:t>Bourdon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Times New Roman"/>
              <a:buAutoNum type="arabicParenR"/>
            </a:pPr>
            <a:endParaRPr sz="1100">
              <a:latin typeface="Times New Roman"/>
              <a:cs typeface="Times New Roman"/>
            </a:endParaRPr>
          </a:p>
          <a:p>
            <a:pPr lvl="1" marL="805180" indent="-281305">
              <a:lnSpc>
                <a:spcPct val="100000"/>
              </a:lnSpc>
              <a:buAutoNum type="arabicParenR"/>
              <a:tabLst>
                <a:tab pos="805815" algn="l"/>
              </a:tabLst>
            </a:pPr>
            <a:r>
              <a:rPr dirty="0" sz="1200" spc="-10">
                <a:latin typeface="Times New Roman"/>
                <a:cs typeface="Times New Roman"/>
              </a:rPr>
              <a:t>Elastic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diaphragm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lvl="2" marL="1936114" indent="-80010">
              <a:lnSpc>
                <a:spcPct val="100000"/>
              </a:lnSpc>
              <a:buFont typeface="Calibri"/>
              <a:buChar char="-"/>
              <a:tabLst>
                <a:tab pos="1936750" algn="l"/>
              </a:tabLst>
            </a:pPr>
            <a:r>
              <a:rPr dirty="0" sz="1200" spc="-10">
                <a:latin typeface="Times New Roman"/>
                <a:cs typeface="Times New Roman"/>
              </a:rPr>
              <a:t>Flat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diaphragm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lvl="2" marL="1939289" indent="-83185">
              <a:lnSpc>
                <a:spcPts val="1380"/>
              </a:lnSpc>
              <a:buFont typeface="Calibri"/>
              <a:buChar char="-"/>
              <a:tabLst>
                <a:tab pos="1939925" algn="l"/>
              </a:tabLst>
            </a:pPr>
            <a:r>
              <a:rPr dirty="0" sz="1200">
                <a:latin typeface="Times New Roman"/>
                <a:cs typeface="Times New Roman"/>
              </a:rPr>
              <a:t>Corrugated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lvl="1" marL="692150" indent="-280670">
              <a:lnSpc>
                <a:spcPts val="1380"/>
              </a:lnSpc>
              <a:buAutoNum type="arabicParenR"/>
              <a:tabLst>
                <a:tab pos="692785" algn="l"/>
              </a:tabLst>
            </a:pPr>
            <a:r>
              <a:rPr dirty="0" sz="1200" spc="-10">
                <a:latin typeface="Times New Roman"/>
                <a:cs typeface="Times New Roman"/>
              </a:rPr>
              <a:t>Bellow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216535" indent="-149860">
              <a:lnSpc>
                <a:spcPts val="1430"/>
              </a:lnSpc>
              <a:buFont typeface="Calibri"/>
              <a:buAutoNum type="arabicPeriod" startAt="3"/>
              <a:tabLst>
                <a:tab pos="217170" algn="l"/>
              </a:tabLst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 Pressure </a:t>
            </a:r>
            <a:r>
              <a:rPr dirty="0" sz="1200" spc="-10">
                <a:latin typeface="Times New Roman"/>
                <a:cs typeface="Times New Roman"/>
              </a:rPr>
              <a:t>cell:</a:t>
            </a:r>
            <a:endParaRPr sz="1200">
              <a:latin typeface="Times New Roman"/>
              <a:cs typeface="Times New Roman"/>
            </a:endParaRPr>
          </a:p>
          <a:p>
            <a:pPr lvl="1" marL="1798955" indent="-80010">
              <a:lnSpc>
                <a:spcPts val="1415"/>
              </a:lnSpc>
              <a:buFont typeface="Calibri"/>
              <a:buChar char="-"/>
              <a:tabLst>
                <a:tab pos="1799589" algn="l"/>
              </a:tabLst>
            </a:pPr>
            <a:r>
              <a:rPr dirty="0" sz="1200" spc="-10">
                <a:latin typeface="Times New Roman"/>
                <a:cs typeface="Times New Roman"/>
              </a:rPr>
              <a:t>Pinehead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endParaRPr sz="1200">
              <a:latin typeface="Times New Roman"/>
              <a:cs typeface="Times New Roman"/>
            </a:endParaRPr>
          </a:p>
          <a:p>
            <a:pPr lvl="1" marL="1798955" indent="-80010">
              <a:lnSpc>
                <a:spcPts val="1415"/>
              </a:lnSpc>
              <a:buFont typeface="Calibri"/>
              <a:buChar char="-"/>
              <a:tabLst>
                <a:tab pos="1799589" algn="l"/>
              </a:tabLst>
            </a:pPr>
            <a:r>
              <a:rPr dirty="0" sz="1200" spc="-5">
                <a:latin typeface="Times New Roman"/>
                <a:cs typeface="Times New Roman"/>
              </a:rPr>
              <a:t>Cylindrical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>
                <a:latin typeface="Times New Roman"/>
                <a:cs typeface="Times New Roman"/>
              </a:rPr>
              <a:t> cell</a:t>
            </a:r>
            <a:endParaRPr sz="1200">
              <a:latin typeface="Times New Roman"/>
              <a:cs typeface="Times New Roman"/>
            </a:endParaRPr>
          </a:p>
          <a:p>
            <a:pPr lvl="1" marL="1798955" indent="-80010">
              <a:lnSpc>
                <a:spcPts val="1430"/>
              </a:lnSpc>
              <a:buFont typeface="Calibri"/>
              <a:buChar char="-"/>
              <a:tabLst>
                <a:tab pos="1799589" algn="l"/>
              </a:tabLst>
            </a:pPr>
            <a:r>
              <a:rPr dirty="0" sz="1200" spc="-5">
                <a:latin typeface="Times New Roman"/>
                <a:cs typeface="Times New Roman"/>
              </a:rPr>
              <a:t>Flattened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-5">
                <a:latin typeface="Times New Roman"/>
                <a:cs typeface="Times New Roman"/>
              </a:rPr>
              <a:t> pressure cell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 marL="216535" indent="-149860">
              <a:lnSpc>
                <a:spcPct val="100000"/>
              </a:lnSpc>
              <a:buFont typeface="Calibri"/>
              <a:buAutoNum type="arabicPeriod" startAt="3"/>
              <a:tabLst>
                <a:tab pos="217170" algn="l"/>
              </a:tabLst>
            </a:pPr>
            <a:r>
              <a:rPr dirty="0" sz="1200" spc="-5">
                <a:latin typeface="Times New Roman"/>
                <a:cs typeface="Times New Roman"/>
              </a:rPr>
              <a:t>Mcleodgauge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Calibri"/>
              <a:buAutoNum type="arabicPeriod" startAt="3"/>
            </a:pPr>
            <a:endParaRPr sz="1150">
              <a:latin typeface="Times New Roman"/>
              <a:cs typeface="Times New Roman"/>
            </a:endParaRPr>
          </a:p>
          <a:p>
            <a:pPr marL="216535" indent="-149860">
              <a:lnSpc>
                <a:spcPts val="1430"/>
              </a:lnSpc>
              <a:buFont typeface="Calibri"/>
              <a:buAutoNum type="arabicPeriod" startAt="3"/>
              <a:tabLst>
                <a:tab pos="217170" algn="l"/>
              </a:tabLst>
            </a:pPr>
            <a:r>
              <a:rPr dirty="0" sz="1200" spc="-5">
                <a:latin typeface="Times New Roman"/>
                <a:cs typeface="Times New Roman"/>
              </a:rPr>
              <a:t>Thermal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conductivity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gauges:</a:t>
            </a:r>
            <a:endParaRPr sz="1200">
              <a:latin typeface="Times New Roman"/>
              <a:cs typeface="Times New Roman"/>
            </a:endParaRPr>
          </a:p>
          <a:p>
            <a:pPr lvl="1" marL="1798955" indent="-80010">
              <a:lnSpc>
                <a:spcPts val="1415"/>
              </a:lnSpc>
              <a:buFont typeface="Calibri"/>
              <a:buChar char="-"/>
              <a:tabLst>
                <a:tab pos="1799589" algn="l"/>
              </a:tabLst>
            </a:pP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lvl="1" marL="1798955" indent="-80010">
              <a:lnSpc>
                <a:spcPts val="1415"/>
              </a:lnSpc>
              <a:buFont typeface="Calibri"/>
              <a:buChar char="-"/>
              <a:tabLst>
                <a:tab pos="1799589" algn="l"/>
              </a:tabLst>
            </a:pPr>
            <a:r>
              <a:rPr dirty="0" sz="1200" spc="-5">
                <a:latin typeface="Times New Roman"/>
                <a:cs typeface="Times New Roman"/>
              </a:rPr>
              <a:t>Pirani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marL="216535" indent="-149860">
              <a:lnSpc>
                <a:spcPts val="1430"/>
              </a:lnSpc>
              <a:buFont typeface="Calibri"/>
              <a:buAutoNum type="arabicPeriod" startAt="3"/>
              <a:tabLst>
                <a:tab pos="217170" algn="l"/>
              </a:tabLst>
            </a:pPr>
            <a:r>
              <a:rPr dirty="0" sz="1200" spc="-5">
                <a:latin typeface="Times New Roman"/>
                <a:cs typeface="Times New Roman"/>
              </a:rPr>
              <a:t>Ionization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Calibri"/>
              <a:buAutoNum type="arabicPeriod" startAt="3"/>
            </a:pPr>
            <a:endParaRPr sz="1050">
              <a:latin typeface="Times New Roman"/>
              <a:cs typeface="Times New Roman"/>
            </a:endParaRPr>
          </a:p>
          <a:p>
            <a:pPr marL="216535" indent="-149860">
              <a:lnSpc>
                <a:spcPct val="100000"/>
              </a:lnSpc>
              <a:buFont typeface="Calibri"/>
              <a:buAutoNum type="arabicPeriod" startAt="3"/>
              <a:tabLst>
                <a:tab pos="217170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 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356" y="1582039"/>
            <a:ext cx="4311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1a). </a:t>
            </a:r>
            <a:r>
              <a:rPr dirty="0" sz="1200" spc="-5" b="1">
                <a:latin typeface="Times New Roman"/>
                <a:cs typeface="Times New Roman"/>
              </a:rPr>
              <a:t>DEAD-WEIGHT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TESTER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or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</a:t>
            </a:r>
            <a:r>
              <a:rPr dirty="0" sz="1200" spc="-5" b="1">
                <a:latin typeface="Times New Roman"/>
                <a:cs typeface="Times New Roman"/>
              </a:rPr>
              <a:t> Pistongauge):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005832"/>
            <a:ext cx="5965825" cy="402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Working: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dead </a:t>
            </a:r>
            <a:r>
              <a:rPr dirty="0" sz="1200" spc="-15">
                <a:latin typeface="Times New Roman"/>
                <a:cs typeface="Times New Roman"/>
              </a:rPr>
              <a:t>weight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piston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commonly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standard pressure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 calibration purposes.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basically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producing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device.</a:t>
            </a:r>
            <a:endParaRPr sz="1200">
              <a:latin typeface="Times New Roman"/>
              <a:cs typeface="Times New Roman"/>
            </a:endParaRPr>
          </a:p>
          <a:p>
            <a:pPr algn="just" marL="12700" marR="15875">
              <a:lnSpc>
                <a:spcPct val="1101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accurately </a:t>
            </a:r>
            <a:r>
              <a:rPr dirty="0" sz="1200" spc="-5">
                <a:latin typeface="Times New Roman"/>
                <a:cs typeface="Times New Roman"/>
              </a:rPr>
              <a:t>machined bored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finished </a:t>
            </a:r>
            <a:r>
              <a:rPr dirty="0" sz="1200">
                <a:latin typeface="Times New Roman"/>
                <a:cs typeface="Times New Roman"/>
              </a:rPr>
              <a:t>piston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inserted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close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fitting </a:t>
            </a:r>
            <a:r>
              <a:rPr dirty="0" sz="1200" spc="-5">
                <a:latin typeface="Times New Roman"/>
                <a:cs typeface="Times New Roman"/>
              </a:rPr>
              <a:t>cylinder.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cross-section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piston</a:t>
            </a:r>
            <a:r>
              <a:rPr dirty="0" sz="1200" spc="-10">
                <a:latin typeface="Times New Roman"/>
                <a:cs typeface="Times New Roman"/>
              </a:rPr>
              <a:t> 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cylinder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known.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11700"/>
              </a:lnSpc>
              <a:spcBef>
                <a:spcPts val="985"/>
              </a:spcBef>
            </a:pPr>
            <a:r>
              <a:rPr dirty="0" sz="1200" spc="-20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top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piston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provided </a:t>
            </a:r>
            <a:r>
              <a:rPr dirty="0" sz="1200">
                <a:latin typeface="Times New Roman"/>
                <a:cs typeface="Times New Roman"/>
              </a:rPr>
              <a:t>a platform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which standard weights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known </a:t>
            </a:r>
            <a:r>
              <a:rPr dirty="0" sz="1200">
                <a:latin typeface="Times New Roman"/>
                <a:cs typeface="Times New Roman"/>
              </a:rPr>
              <a:t>accuracy can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oil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reservoir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check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bottom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provided.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13500"/>
              </a:lnSpc>
              <a:spcBef>
                <a:spcPts val="88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oil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reservoir</a:t>
            </a:r>
            <a:r>
              <a:rPr dirty="0" sz="1200">
                <a:latin typeface="Times New Roman"/>
                <a:cs typeface="Times New Roman"/>
              </a:rPr>
              <a:t> can be </a:t>
            </a:r>
            <a:r>
              <a:rPr dirty="0" sz="1200" spc="-5">
                <a:latin typeface="Times New Roman"/>
                <a:cs typeface="Times New Roman"/>
              </a:rPr>
              <a:t>sucked</a:t>
            </a:r>
            <a:r>
              <a:rPr dirty="0" sz="1200">
                <a:latin typeface="Times New Roman"/>
                <a:cs typeface="Times New Roman"/>
              </a:rPr>
              <a:t> by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pump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5">
                <a:latin typeface="Times New Roman"/>
                <a:cs typeface="Times New Roman"/>
              </a:rPr>
              <a:t>upward </a:t>
            </a:r>
            <a:r>
              <a:rPr dirty="0" sz="1200">
                <a:latin typeface="Times New Roman"/>
                <a:cs typeface="Times New Roman"/>
              </a:rPr>
              <a:t>stroke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forced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downward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stroke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pump.</a:t>
            </a:r>
            <a:endParaRPr sz="1200">
              <a:latin typeface="Times New Roman"/>
              <a:cs typeface="Times New Roman"/>
            </a:endParaRPr>
          </a:p>
          <a:p>
            <a:pPr algn="just" marL="12700" marR="16510" indent="527050">
              <a:lnSpc>
                <a:spcPct val="110800"/>
              </a:lnSpc>
              <a:spcBef>
                <a:spcPts val="250"/>
              </a:spcBef>
            </a:pPr>
            <a:r>
              <a:rPr dirty="0" sz="1200" spc="-5">
                <a:latin typeface="Times New Roman"/>
                <a:cs typeface="Times New Roman"/>
              </a:rPr>
              <a:t>For calibration </a:t>
            </a:r>
            <a:r>
              <a:rPr dirty="0" sz="1200">
                <a:latin typeface="Times New Roman"/>
                <a:cs typeface="Times New Roman"/>
              </a:rPr>
              <a:t>purposes </a:t>
            </a:r>
            <a:r>
              <a:rPr dirty="0" sz="1200" spc="-15">
                <a:latin typeface="Times New Roman"/>
                <a:cs typeface="Times New Roman"/>
              </a:rPr>
              <a:t>first </a:t>
            </a:r>
            <a:r>
              <a:rPr dirty="0" sz="1200">
                <a:latin typeface="Times New Roman"/>
                <a:cs typeface="Times New Roman"/>
              </a:rPr>
              <a:t>a known </a:t>
            </a:r>
            <a:r>
              <a:rPr dirty="0" sz="1200" spc="-5">
                <a:latin typeface="Times New Roman"/>
                <a:cs typeface="Times New Roman"/>
              </a:rPr>
              <a:t>calculated </a:t>
            </a:r>
            <a:r>
              <a:rPr dirty="0" sz="1200">
                <a:latin typeface="Times New Roman"/>
                <a:cs typeface="Times New Roman"/>
              </a:rPr>
              <a:t>) </a:t>
            </a:r>
            <a:r>
              <a:rPr dirty="0" sz="1200" spc="-10">
                <a:latin typeface="Times New Roman"/>
                <a:cs typeface="Times New Roman"/>
              </a:rPr>
              <a:t>weight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 spc="10">
                <a:latin typeface="Times New Roman"/>
                <a:cs typeface="Times New Roman"/>
              </a:rPr>
              <a:t>on th </a:t>
            </a:r>
            <a:r>
              <a:rPr dirty="0" sz="1200">
                <a:latin typeface="Times New Roman"/>
                <a:cs typeface="Times New Roman"/>
              </a:rPr>
              <a:t>platform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15">
                <a:latin typeface="Times New Roman"/>
                <a:cs typeface="Times New Roman"/>
              </a:rPr>
              <a:t>fluid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piston </a:t>
            </a:r>
            <a:r>
              <a:rPr dirty="0" sz="1200" spc="-5">
                <a:latin typeface="Times New Roman"/>
                <a:cs typeface="Times New Roman"/>
              </a:rPr>
              <a:t>until </a:t>
            </a:r>
            <a:r>
              <a:rPr dirty="0" sz="1200">
                <a:latin typeface="Times New Roman"/>
                <a:cs typeface="Times New Roman"/>
              </a:rPr>
              <a:t>enough </a:t>
            </a:r>
            <a:r>
              <a:rPr dirty="0" sz="1200" spc="-5">
                <a:latin typeface="Times New Roman"/>
                <a:cs typeface="Times New Roman"/>
              </a:rPr>
              <a:t>force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developed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25">
                <a:latin typeface="Times New Roman"/>
                <a:cs typeface="Times New Roman"/>
              </a:rPr>
              <a:t>lift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piston-weight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combination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piston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floats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freely.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P=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 indent="33020">
              <a:lnSpc>
                <a:spcPct val="110000"/>
              </a:lnSpc>
              <a:spcBef>
                <a:spcPts val="1150"/>
              </a:spcBef>
            </a:pPr>
            <a:r>
              <a:rPr dirty="0" sz="1200">
                <a:latin typeface="Times New Roman"/>
                <a:cs typeface="Times New Roman"/>
              </a:rPr>
              <a:t>thus the </a:t>
            </a:r>
            <a:r>
              <a:rPr dirty="0" sz="1200" spc="-5">
                <a:latin typeface="Times New Roman"/>
                <a:cs typeface="Times New Roman"/>
              </a:rPr>
              <a:t>pressure caused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 to the </a:t>
            </a:r>
            <a:r>
              <a:rPr dirty="0" sz="1200" spc="-5">
                <a:latin typeface="Times New Roman"/>
                <a:cs typeface="Times New Roman"/>
              </a:rPr>
              <a:t>weigh </a:t>
            </a:r>
            <a:r>
              <a:rPr dirty="0" sz="1200">
                <a:latin typeface="Times New Roman"/>
                <a:cs typeface="Times New Roman"/>
              </a:rPr>
              <a:t>placed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platform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calculated </a:t>
            </a:r>
            <a:r>
              <a:rPr dirty="0" sz="1200">
                <a:latin typeface="Times New Roman"/>
                <a:cs typeface="Times New Roman"/>
              </a:rPr>
              <a:t>by using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above </a:t>
            </a:r>
            <a:r>
              <a:rPr dirty="0" sz="1200" spc="-5">
                <a:latin typeface="Times New Roman"/>
                <a:cs typeface="Times New Roman"/>
              </a:rPr>
              <a:t>equation.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achieve </a:t>
            </a:r>
            <a:r>
              <a:rPr dirty="0" sz="1200" spc="-5">
                <a:latin typeface="Times New Roman"/>
                <a:cs typeface="Times New Roman"/>
              </a:rPr>
              <a:t>high </a:t>
            </a:r>
            <a:r>
              <a:rPr dirty="0" sz="1200">
                <a:latin typeface="Times New Roman"/>
                <a:cs typeface="Times New Roman"/>
              </a:rPr>
              <a:t>accurate </a:t>
            </a:r>
            <a:r>
              <a:rPr dirty="0" sz="1200" spc="-5">
                <a:latin typeface="Times New Roman"/>
                <a:cs typeface="Times New Roman"/>
              </a:rPr>
              <a:t>results, frictional force 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cylinder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piston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must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reduced which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generally accomplished by </a:t>
            </a:r>
            <a:r>
              <a:rPr dirty="0" sz="1200" spc="-5">
                <a:latin typeface="Times New Roman"/>
                <a:cs typeface="Times New Roman"/>
              </a:rPr>
              <a:t>rotating </a:t>
            </a:r>
            <a:r>
              <a:rPr dirty="0" sz="1200">
                <a:latin typeface="Times New Roman"/>
                <a:cs typeface="Times New Roman"/>
              </a:rPr>
              <a:t>the piston </a:t>
            </a:r>
            <a:r>
              <a:rPr dirty="0" sz="1200" spc="-10">
                <a:latin typeface="Times New Roman"/>
                <a:cs typeface="Times New Roman"/>
              </a:rPr>
              <a:t>while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reading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taken.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3450" y="1958339"/>
            <a:ext cx="5504180" cy="6151880"/>
            <a:chOff x="933450" y="1958339"/>
            <a:chExt cx="5504180" cy="61518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5254" y="7855483"/>
              <a:ext cx="3445510" cy="25460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1958339"/>
              <a:ext cx="5503672" cy="279145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6585" y="5588000"/>
            <a:ext cx="3994150" cy="2848610"/>
          </a:xfrm>
          <a:custGeom>
            <a:avLst/>
            <a:gdLst/>
            <a:ahLst/>
            <a:cxnLst/>
            <a:rect l="l" t="t" r="r" b="b"/>
            <a:pathLst>
              <a:path w="3994150" h="2848609">
                <a:moveTo>
                  <a:pt x="3991610" y="2848610"/>
                </a:moveTo>
                <a:lnTo>
                  <a:pt x="3991610" y="0"/>
                </a:lnTo>
                <a:lnTo>
                  <a:pt x="0" y="0"/>
                </a:lnTo>
                <a:lnTo>
                  <a:pt x="0" y="2848610"/>
                </a:lnTo>
              </a:path>
              <a:path w="3994150" h="2848609">
                <a:moveTo>
                  <a:pt x="0" y="2848610"/>
                </a:moveTo>
                <a:lnTo>
                  <a:pt x="3994150" y="284353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21347" y="1026921"/>
            <a:ext cx="6233160" cy="693737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92735">
              <a:lnSpc>
                <a:spcPct val="100000"/>
              </a:lnSpc>
              <a:spcBef>
                <a:spcPts val="265"/>
              </a:spcBef>
            </a:pPr>
            <a:r>
              <a:rPr dirty="0" sz="1200" spc="-5">
                <a:latin typeface="Times New Roman"/>
                <a:cs typeface="Times New Roman"/>
              </a:rPr>
              <a:t>MERITS 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DEAD-WEIGHT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TESTER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  <a:p>
            <a:pPr marL="750570" indent="-229870">
              <a:lnSpc>
                <a:spcPct val="100000"/>
              </a:lnSpc>
              <a:spcBef>
                <a:spcPts val="170"/>
              </a:spcBef>
              <a:buFont typeface="Calibri"/>
              <a:buAutoNum type="arabicPeriod"/>
              <a:tabLst>
                <a:tab pos="751205" algn="l"/>
              </a:tabLst>
            </a:pPr>
            <a:r>
              <a:rPr dirty="0" sz="1200" spc="5">
                <a:latin typeface="Times New Roman"/>
                <a:cs typeface="Times New Roman"/>
              </a:rPr>
              <a:t>Its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operate.</a:t>
            </a:r>
            <a:endParaRPr sz="1200">
              <a:latin typeface="Times New Roman"/>
              <a:cs typeface="Times New Roman"/>
            </a:endParaRPr>
          </a:p>
          <a:p>
            <a:pPr marL="750570" indent="-229870">
              <a:lnSpc>
                <a:spcPct val="100000"/>
              </a:lnSpc>
              <a:spcBef>
                <a:spcPts val="125"/>
              </a:spcBef>
              <a:buFont typeface="Calibri"/>
              <a:buAutoNum type="arabicPeriod"/>
              <a:tabLst>
                <a:tab pos="7512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calibration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devices.</a:t>
            </a:r>
            <a:endParaRPr sz="1200">
              <a:latin typeface="Times New Roman"/>
              <a:cs typeface="Times New Roman"/>
            </a:endParaRPr>
          </a:p>
          <a:p>
            <a:pPr marL="750570" marR="5080" indent="-229235">
              <a:lnSpc>
                <a:spcPct val="105000"/>
              </a:lnSpc>
              <a:spcBef>
                <a:spcPts val="20"/>
              </a:spcBef>
              <a:buFont typeface="Calibri"/>
              <a:buAutoNum type="arabicPeriod"/>
              <a:tabLst>
                <a:tab pos="751205" algn="l"/>
              </a:tabLst>
            </a:pP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easily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either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adding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piston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changing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piston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cylinder.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292735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DEMERITS:</a:t>
            </a:r>
            <a:endParaRPr sz="1200">
              <a:latin typeface="Times New Roman"/>
              <a:cs typeface="Times New Roman"/>
            </a:endParaRPr>
          </a:p>
          <a:p>
            <a:pPr marL="750570" indent="-229870">
              <a:lnSpc>
                <a:spcPct val="100000"/>
              </a:lnSpc>
              <a:spcBef>
                <a:spcPts val="170"/>
              </a:spcBef>
              <a:buFont typeface="Calibri"/>
              <a:buAutoNum type="arabicPeriod"/>
              <a:tabLst>
                <a:tab pos="751205" algn="l"/>
              </a:tabLst>
            </a:pPr>
            <a:r>
              <a:rPr dirty="0" sz="1200" spc="-5">
                <a:latin typeface="Times New Roman"/>
                <a:cs typeface="Times New Roman"/>
              </a:rPr>
              <a:t>Friction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piston</a:t>
            </a:r>
            <a:r>
              <a:rPr dirty="0" sz="1200" spc="-10">
                <a:latin typeface="Times New Roman"/>
                <a:cs typeface="Times New Roman"/>
              </a:rPr>
              <a:t> 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cylinder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  <a:p>
            <a:pPr marL="750570" indent="-229870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751205" algn="l"/>
              </a:tabLst>
            </a:pPr>
            <a:r>
              <a:rPr dirty="0" sz="1200" spc="-5">
                <a:latin typeface="Times New Roman"/>
                <a:cs typeface="Times New Roman"/>
              </a:rPr>
              <a:t>Gravitational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292735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marL="750570" indent="-229870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7512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pressure.</a:t>
            </a:r>
            <a:endParaRPr sz="1200">
              <a:latin typeface="Times New Roman"/>
              <a:cs typeface="Times New Roman"/>
            </a:endParaRPr>
          </a:p>
          <a:p>
            <a:pPr marL="750570" indent="-229870">
              <a:lnSpc>
                <a:spcPct val="100000"/>
              </a:lnSpc>
              <a:spcBef>
                <a:spcPts val="145"/>
              </a:spcBef>
              <a:buAutoNum type="arabicPeriod"/>
              <a:tabLst>
                <a:tab pos="751205" algn="l"/>
              </a:tabLst>
            </a:pPr>
            <a:r>
              <a:rPr dirty="0" sz="1200" spc="-10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kinds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292735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1b)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MANOMETERS:</a:t>
            </a:r>
            <a:endParaRPr sz="1200">
              <a:latin typeface="Times New Roman"/>
              <a:cs typeface="Times New Roman"/>
            </a:endParaRPr>
          </a:p>
          <a:p>
            <a:pPr marL="360045">
              <a:lnSpc>
                <a:spcPct val="100000"/>
              </a:lnSpc>
              <a:spcBef>
                <a:spcPts val="145"/>
              </a:spcBef>
            </a:pPr>
            <a:r>
              <a:rPr dirty="0" sz="1200" spc="-15">
                <a:latin typeface="Times New Roman"/>
                <a:cs typeface="Times New Roman"/>
              </a:rPr>
              <a:t>b.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1)  </a:t>
            </a:r>
            <a:r>
              <a:rPr dirty="0" sz="1200" spc="-10">
                <a:latin typeface="Times New Roman"/>
                <a:cs typeface="Times New Roman"/>
              </a:rPr>
              <a:t>well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 marL="360045" marR="2838450">
              <a:lnSpc>
                <a:spcPct val="110000"/>
              </a:lnSpc>
              <a:buAutoNum type="alphaLcPeriod" startAt="2"/>
              <a:tabLst>
                <a:tab pos="528320" algn="l"/>
              </a:tabLst>
            </a:pPr>
            <a:r>
              <a:rPr dirty="0" sz="1200">
                <a:latin typeface="Times New Roman"/>
                <a:cs typeface="Times New Roman"/>
              </a:rPr>
              <a:t>2)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(differential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.3)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Barometer</a:t>
            </a:r>
            <a:endParaRPr sz="1200">
              <a:latin typeface="Times New Roman"/>
              <a:cs typeface="Times New Roman"/>
            </a:endParaRPr>
          </a:p>
          <a:p>
            <a:pPr lvl="1" marL="686435" indent="-327025">
              <a:lnSpc>
                <a:spcPct val="100000"/>
              </a:lnSpc>
              <a:spcBef>
                <a:spcPts val="170"/>
              </a:spcBef>
              <a:buAutoNum type="arabicParenR" startAt="4"/>
              <a:tabLst>
                <a:tab pos="687070" algn="l"/>
              </a:tabLst>
            </a:pPr>
            <a:r>
              <a:rPr dirty="0" sz="1200" spc="-5">
                <a:latin typeface="Times New Roman"/>
                <a:cs typeface="Times New Roman"/>
              </a:rPr>
              <a:t>Inclined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 lvl="1" marL="677545" indent="-318135">
              <a:lnSpc>
                <a:spcPct val="100000"/>
              </a:lnSpc>
              <a:spcBef>
                <a:spcPts val="140"/>
              </a:spcBef>
              <a:buAutoNum type="arabicParenR" startAt="4"/>
              <a:tabLst>
                <a:tab pos="678180" algn="l"/>
              </a:tabLst>
            </a:pPr>
            <a:r>
              <a:rPr dirty="0" sz="1200" spc="-5">
                <a:latin typeface="Times New Roman"/>
                <a:cs typeface="Times New Roman"/>
              </a:rPr>
              <a:t>Micro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351155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1b.1)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WELL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TYPEMANOMETER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88900" marR="2331720">
              <a:lnSpc>
                <a:spcPct val="108800"/>
              </a:lnSpc>
              <a:spcBef>
                <a:spcPts val="690"/>
              </a:spcBef>
            </a:pP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well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tube 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area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well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much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larger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than</a:t>
            </a:r>
            <a:r>
              <a:rPr dirty="0" baseline="4629" sz="1800">
                <a:latin typeface="Times New Roman"/>
                <a:cs typeface="Times New Roman"/>
              </a:rPr>
              <a:t> 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area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tube.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So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when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195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 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applied </a:t>
            </a:r>
            <a:r>
              <a:rPr dirty="0" baseline="4629" sz="1800" spc="15">
                <a:latin typeface="Times New Roman"/>
                <a:cs typeface="Times New Roman"/>
              </a:rPr>
              <a:t>on </a:t>
            </a:r>
            <a:r>
              <a:rPr dirty="0" baseline="4629" sz="1800" spc="-15">
                <a:latin typeface="Times New Roman"/>
                <a:cs typeface="Times New Roman"/>
              </a:rPr>
              <a:t>well, </a:t>
            </a:r>
            <a:r>
              <a:rPr dirty="0" baseline="4629" sz="1800" spc="-7">
                <a:latin typeface="Times New Roman"/>
                <a:cs typeface="Times New Roman"/>
              </a:rPr>
              <a:t>and </a:t>
            </a:r>
            <a:r>
              <a:rPr dirty="0" baseline="4629" sz="1800">
                <a:latin typeface="Times New Roman"/>
                <a:cs typeface="Times New Roman"/>
              </a:rPr>
              <a:t>pressure P</a:t>
            </a:r>
            <a:r>
              <a:rPr dirty="0" sz="800">
                <a:latin typeface="Times New Roman"/>
                <a:cs typeface="Times New Roman"/>
              </a:rPr>
              <a:t>b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 </a:t>
            </a:r>
            <a:r>
              <a:rPr dirty="0" baseline="4629" sz="1800" spc="-7">
                <a:latin typeface="Times New Roman"/>
                <a:cs typeface="Times New Roman"/>
              </a:rPr>
              <a:t>applied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a </a:t>
            </a:r>
            <a:r>
              <a:rPr dirty="0" baseline="4629" sz="1800" spc="-7">
                <a:latin typeface="Times New Roman"/>
                <a:cs typeface="Times New Roman"/>
              </a:rPr>
              <a:t>monometer.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difference will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indicated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10">
                <a:latin typeface="Times New Roman"/>
                <a:cs typeface="Times New Roman"/>
              </a:rPr>
              <a:t>height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tube.</a:t>
            </a:r>
            <a:endParaRPr sz="1200">
              <a:latin typeface="Times New Roman"/>
              <a:cs typeface="Times New Roman"/>
            </a:endParaRPr>
          </a:p>
          <a:p>
            <a:pPr marL="88900" marR="3268979">
              <a:lnSpc>
                <a:spcPct val="105200"/>
              </a:lnSpc>
              <a:spcBef>
                <a:spcPts val="19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difference</a:t>
            </a:r>
            <a:r>
              <a:rPr dirty="0" baseline="4629" sz="1800">
                <a:latin typeface="Times New Roman"/>
                <a:cs typeface="Times New Roman"/>
              </a:rPr>
              <a:t> =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800" spc="-10">
                <a:latin typeface="Times New Roman"/>
                <a:cs typeface="Times New Roman"/>
              </a:rPr>
              <a:t>d=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800" spc="-10">
                <a:latin typeface="Times New Roman"/>
                <a:cs typeface="Times New Roman"/>
              </a:rPr>
              <a:t>b=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h</a:t>
            </a:r>
            <a:r>
              <a:rPr dirty="0" baseline="4629" sz="1800" spc="3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g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Ƿ=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density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40"/>
              </a:spcBef>
            </a:pPr>
            <a:r>
              <a:rPr dirty="0" sz="1200" spc="-15">
                <a:latin typeface="Times New Roman"/>
                <a:cs typeface="Times New Roman"/>
              </a:rPr>
              <a:t>h=</a:t>
            </a:r>
            <a:r>
              <a:rPr dirty="0" sz="1200" spc="-10">
                <a:latin typeface="Times New Roman"/>
                <a:cs typeface="Times New Roman"/>
              </a:rPr>
              <a:t> net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height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20"/>
              </a:spcBef>
            </a:pP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local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gravity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acceleration</a:t>
            </a:r>
            <a:endParaRPr sz="1200">
              <a:latin typeface="Times New Roman"/>
              <a:cs typeface="Times New Roman"/>
            </a:endParaRPr>
          </a:p>
          <a:p>
            <a:pPr marL="88900" marR="2864485">
              <a:lnSpc>
                <a:spcPct val="10830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height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becomes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calibrated.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9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26952" y="5481002"/>
            <a:ext cx="2370455" cy="2439670"/>
            <a:chOff x="4826952" y="5481002"/>
            <a:chExt cx="2370455" cy="2439670"/>
          </a:xfrm>
        </p:grpSpPr>
        <p:sp>
          <p:nvSpPr>
            <p:cNvPr id="5" name="object 5"/>
            <p:cNvSpPr/>
            <p:nvPr/>
          </p:nvSpPr>
          <p:spPr>
            <a:xfrm>
              <a:off x="4831715" y="5485765"/>
              <a:ext cx="2360930" cy="2430145"/>
            </a:xfrm>
            <a:custGeom>
              <a:avLst/>
              <a:gdLst/>
              <a:ahLst/>
              <a:cxnLst/>
              <a:rect l="l" t="t" r="r" b="b"/>
              <a:pathLst>
                <a:path w="2360929" h="2430145">
                  <a:moveTo>
                    <a:pt x="0" y="2430144"/>
                  </a:moveTo>
                  <a:lnTo>
                    <a:pt x="2360930" y="2430144"/>
                  </a:lnTo>
                  <a:lnTo>
                    <a:pt x="2360930" y="0"/>
                  </a:lnTo>
                  <a:lnTo>
                    <a:pt x="0" y="0"/>
                  </a:lnTo>
                  <a:lnTo>
                    <a:pt x="0" y="243014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6650" y="5531485"/>
              <a:ext cx="2149475" cy="22034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304" y="524001"/>
            <a:ext cx="3573779" cy="3733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Calibri"/>
                <a:cs typeface="Calibri"/>
              </a:rPr>
              <a:t>BAROMETER:</a:t>
            </a:r>
            <a:endParaRPr sz="1100">
              <a:latin typeface="Calibri"/>
              <a:cs typeface="Calibri"/>
            </a:endParaRPr>
          </a:p>
          <a:p>
            <a:pPr marR="40640">
              <a:lnSpc>
                <a:spcPct val="118200"/>
              </a:lnSpc>
              <a:spcBef>
                <a:spcPts val="865"/>
              </a:spcBef>
            </a:pPr>
            <a:r>
              <a:rPr dirty="0" sz="1100">
                <a:latin typeface="Calibri"/>
                <a:cs typeface="Calibri"/>
              </a:rPr>
              <a:t>A </a:t>
            </a:r>
            <a:r>
              <a:rPr dirty="0" sz="1100" spc="-5">
                <a:latin typeface="Calibri"/>
                <a:cs typeface="Calibri"/>
              </a:rPr>
              <a:t>barometer </a:t>
            </a:r>
            <a:r>
              <a:rPr dirty="0" sz="1100">
                <a:latin typeface="Calibri"/>
                <a:cs typeface="Calibri"/>
              </a:rPr>
              <a:t>is a </a:t>
            </a:r>
            <a:r>
              <a:rPr dirty="0" sz="1100" spc="-5">
                <a:latin typeface="Calibri"/>
                <a:cs typeface="Calibri"/>
              </a:rPr>
              <a:t>single </a:t>
            </a:r>
            <a:r>
              <a:rPr dirty="0" sz="1100">
                <a:latin typeface="Calibri"/>
                <a:cs typeface="Calibri"/>
              </a:rPr>
              <a:t>leg </a:t>
            </a:r>
            <a:r>
              <a:rPr dirty="0" sz="1100" spc="-5">
                <a:latin typeface="Calibri"/>
                <a:cs typeface="Calibri"/>
              </a:rPr>
              <a:t>instrument </a:t>
            </a:r>
            <a:r>
              <a:rPr dirty="0" sz="1100">
                <a:latin typeface="Calibri"/>
                <a:cs typeface="Calibri"/>
              </a:rPr>
              <a:t>in </a:t>
            </a:r>
            <a:r>
              <a:rPr dirty="0" sz="1100" spc="-5">
                <a:latin typeface="Calibri"/>
                <a:cs typeface="Calibri"/>
              </a:rPr>
              <a:t>which one </a:t>
            </a:r>
            <a:r>
              <a:rPr dirty="0" sz="1100" spc="5">
                <a:latin typeface="Calibri"/>
                <a:cs typeface="Calibri"/>
              </a:rPr>
              <a:t>end </a:t>
            </a:r>
            <a:r>
              <a:rPr dirty="0" sz="1100" spc="-5">
                <a:latin typeface="Calibri"/>
                <a:cs typeface="Calibri"/>
              </a:rPr>
              <a:t>of the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liquid</a:t>
            </a:r>
            <a:r>
              <a:rPr dirty="0" sz="1100" spc="-10">
                <a:latin typeface="Calibri"/>
                <a:cs typeface="Calibri"/>
              </a:rPr>
              <a:t> column </a:t>
            </a:r>
            <a:r>
              <a:rPr dirty="0" sz="1100" spc="5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kept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absolutepressure.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tabLst>
                <a:tab pos="502920" algn="l"/>
              </a:tabLst>
            </a:pPr>
            <a:r>
              <a:rPr dirty="0" baseline="5050" sz="1650">
                <a:latin typeface="Calibri"/>
                <a:cs typeface="Calibri"/>
              </a:rPr>
              <a:t>P</a:t>
            </a:r>
            <a:r>
              <a:rPr dirty="0" sz="700">
                <a:latin typeface="Calibri"/>
                <a:cs typeface="Calibri"/>
              </a:rPr>
              <a:t>at	</a:t>
            </a:r>
            <a:r>
              <a:rPr dirty="0" baseline="5050" sz="1650">
                <a:latin typeface="Calibri"/>
                <a:cs typeface="Calibri"/>
              </a:rPr>
              <a:t>-</a:t>
            </a:r>
            <a:r>
              <a:rPr dirty="0" baseline="5050" sz="1650" spc="-60">
                <a:latin typeface="Calibri"/>
                <a:cs typeface="Calibri"/>
              </a:rPr>
              <a:t> </a:t>
            </a:r>
            <a:r>
              <a:rPr dirty="0" baseline="5050" sz="1650" spc="-7">
                <a:latin typeface="Calibri"/>
                <a:cs typeface="Calibri"/>
              </a:rPr>
              <a:t>P</a:t>
            </a:r>
            <a:r>
              <a:rPr dirty="0" sz="700" spc="-5">
                <a:latin typeface="Calibri"/>
                <a:cs typeface="Calibri"/>
              </a:rPr>
              <a:t>vp=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baseline="5050" sz="1650">
                <a:latin typeface="Calibri"/>
                <a:cs typeface="Calibri"/>
              </a:rPr>
              <a:t>ƿ</a:t>
            </a:r>
            <a:r>
              <a:rPr dirty="0" baseline="5050" sz="1650" spc="-52">
                <a:latin typeface="Calibri"/>
                <a:cs typeface="Calibri"/>
              </a:rPr>
              <a:t> </a:t>
            </a:r>
            <a:r>
              <a:rPr dirty="0" baseline="5050" sz="1650" spc="7">
                <a:latin typeface="Calibri"/>
                <a:cs typeface="Calibri"/>
              </a:rPr>
              <a:t>gh</a:t>
            </a:r>
            <a:endParaRPr baseline="5050" sz="1650">
              <a:latin typeface="Calibri"/>
              <a:cs typeface="Calibri"/>
            </a:endParaRPr>
          </a:p>
          <a:p>
            <a:pPr marR="129539">
              <a:lnSpc>
                <a:spcPts val="2570"/>
              </a:lnSpc>
              <a:spcBef>
                <a:spcPts val="270"/>
              </a:spcBef>
              <a:tabLst>
                <a:tab pos="502920" algn="l"/>
              </a:tabLst>
            </a:pPr>
            <a:r>
              <a:rPr dirty="0" baseline="5050" sz="1650" spc="-7">
                <a:latin typeface="Calibri"/>
                <a:cs typeface="Calibri"/>
              </a:rPr>
              <a:t>P</a:t>
            </a:r>
            <a:r>
              <a:rPr dirty="0" sz="700" spc="-5">
                <a:latin typeface="Calibri"/>
                <a:cs typeface="Calibri"/>
              </a:rPr>
              <a:t>vp=	</a:t>
            </a:r>
            <a:r>
              <a:rPr dirty="0" baseline="5050" sz="1650" spc="-7">
                <a:latin typeface="Calibri"/>
                <a:cs typeface="Calibri"/>
              </a:rPr>
              <a:t>mercury vapour </a:t>
            </a:r>
            <a:r>
              <a:rPr dirty="0" baseline="5050" sz="1650">
                <a:latin typeface="Calibri"/>
                <a:cs typeface="Calibri"/>
              </a:rPr>
              <a:t>pressure</a:t>
            </a:r>
            <a:r>
              <a:rPr dirty="0" sz="700">
                <a:latin typeface="Calibri"/>
                <a:cs typeface="Calibri"/>
              </a:rPr>
              <a:t>, </a:t>
            </a:r>
            <a:r>
              <a:rPr dirty="0" baseline="5050" sz="1650" spc="-15">
                <a:latin typeface="Calibri"/>
                <a:cs typeface="Calibri"/>
              </a:rPr>
              <a:t>P</a:t>
            </a:r>
            <a:r>
              <a:rPr dirty="0" sz="700" spc="-10">
                <a:latin typeface="Calibri"/>
                <a:cs typeface="Calibri"/>
              </a:rPr>
              <a:t>at </a:t>
            </a:r>
            <a:r>
              <a:rPr dirty="0" sz="700" spc="-5">
                <a:latin typeface="Calibri"/>
                <a:cs typeface="Calibri"/>
              </a:rPr>
              <a:t>= </a:t>
            </a:r>
            <a:r>
              <a:rPr dirty="0" baseline="5050" sz="1650" spc="-7">
                <a:latin typeface="Calibri"/>
                <a:cs typeface="Calibri"/>
              </a:rPr>
              <a:t>atmospheric </a:t>
            </a:r>
            <a:r>
              <a:rPr dirty="0" baseline="5050" sz="1650">
                <a:latin typeface="Calibri"/>
                <a:cs typeface="Calibri"/>
              </a:rPr>
              <a:t>pressure </a:t>
            </a:r>
            <a:r>
              <a:rPr dirty="0" baseline="5050" sz="1650" spc="-352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H=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height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liquid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column</a:t>
            </a:r>
            <a:endParaRPr sz="1100">
              <a:latin typeface="Calibri"/>
              <a:cs typeface="Calibri"/>
            </a:endParaRPr>
          </a:p>
          <a:p>
            <a:pPr marL="29845">
              <a:lnSpc>
                <a:spcPts val="975"/>
              </a:lnSpc>
            </a:pPr>
            <a:r>
              <a:rPr dirty="0" sz="1100">
                <a:latin typeface="Calibri"/>
                <a:cs typeface="Calibri"/>
              </a:rPr>
              <a:t>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local gravity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acceleration</a:t>
            </a:r>
            <a:endParaRPr sz="1100">
              <a:latin typeface="Calibri"/>
              <a:cs typeface="Calibri"/>
            </a:endParaRPr>
          </a:p>
          <a:p>
            <a:pPr marR="639445">
              <a:lnSpc>
                <a:spcPct val="121800"/>
              </a:lnSpc>
              <a:spcBef>
                <a:spcPts val="965"/>
              </a:spcBef>
            </a:pPr>
            <a:r>
              <a:rPr dirty="0" sz="1100" spc="-5">
                <a:latin typeface="Calibri"/>
                <a:cs typeface="Calibri"/>
              </a:rPr>
              <a:t>Mercury </a:t>
            </a:r>
            <a:r>
              <a:rPr dirty="0" sz="1100">
                <a:latin typeface="Calibri"/>
                <a:cs typeface="Calibri"/>
              </a:rPr>
              <a:t>has a low </a:t>
            </a:r>
            <a:r>
              <a:rPr dirty="0" sz="1100" spc="-5">
                <a:latin typeface="Calibri"/>
                <a:cs typeface="Calibri"/>
              </a:rPr>
              <a:t>vapour </a:t>
            </a:r>
            <a:r>
              <a:rPr dirty="0" sz="1100">
                <a:latin typeface="Calibri"/>
                <a:cs typeface="Calibri"/>
              </a:rPr>
              <a:t>pressure and </a:t>
            </a:r>
            <a:r>
              <a:rPr dirty="0" sz="1100" spc="-5">
                <a:latin typeface="Calibri"/>
                <a:cs typeface="Calibri"/>
              </a:rPr>
              <a:t>thus can be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neglected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baseline="5050" sz="1650" spc="-7">
                <a:latin typeface="Calibri"/>
                <a:cs typeface="Calibri"/>
              </a:rPr>
              <a:t>comparison</a:t>
            </a:r>
            <a:r>
              <a:rPr dirty="0" baseline="5050" sz="1650" spc="-15">
                <a:latin typeface="Calibri"/>
                <a:cs typeface="Calibri"/>
              </a:rPr>
              <a:t> </a:t>
            </a:r>
            <a:r>
              <a:rPr dirty="0" baseline="5050" sz="1650" spc="-7">
                <a:latin typeface="Calibri"/>
                <a:cs typeface="Calibri"/>
              </a:rPr>
              <a:t>to</a:t>
            </a:r>
            <a:r>
              <a:rPr dirty="0" baseline="5050" sz="1650" spc="-22">
                <a:latin typeface="Calibri"/>
                <a:cs typeface="Calibri"/>
              </a:rPr>
              <a:t> </a:t>
            </a:r>
            <a:r>
              <a:rPr dirty="0" baseline="5050" sz="1650">
                <a:latin typeface="Calibri"/>
                <a:cs typeface="Calibri"/>
              </a:rPr>
              <a:t>P</a:t>
            </a:r>
            <a:r>
              <a:rPr dirty="0" sz="700">
                <a:latin typeface="Calibri"/>
                <a:cs typeface="Calibri"/>
              </a:rPr>
              <a:t>at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tabLst>
                <a:tab pos="1118870" algn="l"/>
              </a:tabLst>
            </a:pPr>
            <a:r>
              <a:rPr dirty="0" baseline="5050" sz="1650" spc="7">
                <a:latin typeface="Calibri"/>
                <a:cs typeface="Calibri"/>
              </a:rPr>
              <a:t>P</a:t>
            </a:r>
            <a:r>
              <a:rPr dirty="0" sz="700" spc="-5">
                <a:latin typeface="Calibri"/>
                <a:cs typeface="Calibri"/>
              </a:rPr>
              <a:t>at</a:t>
            </a:r>
            <a:r>
              <a:rPr dirty="0" sz="700">
                <a:latin typeface="Calibri"/>
                <a:cs typeface="Calibri"/>
              </a:rPr>
              <a:t>  </a:t>
            </a:r>
            <a:r>
              <a:rPr dirty="0" sz="700" spc="10">
                <a:latin typeface="Calibri"/>
                <a:cs typeface="Calibri"/>
              </a:rPr>
              <a:t> </a:t>
            </a:r>
            <a:r>
              <a:rPr dirty="0" baseline="5050" sz="1650">
                <a:latin typeface="Calibri"/>
                <a:cs typeface="Calibri"/>
              </a:rPr>
              <a:t>-</a:t>
            </a:r>
            <a:r>
              <a:rPr dirty="0" baseline="5050" sz="1650" spc="-22">
                <a:latin typeface="Calibri"/>
                <a:cs typeface="Calibri"/>
              </a:rPr>
              <a:t> </a:t>
            </a:r>
            <a:r>
              <a:rPr dirty="0" baseline="5050" sz="1650">
                <a:latin typeface="Calibri"/>
                <a:cs typeface="Calibri"/>
              </a:rPr>
              <a:t>0</a:t>
            </a:r>
            <a:r>
              <a:rPr dirty="0" baseline="5050" sz="1650" spc="-30">
                <a:latin typeface="Calibri"/>
                <a:cs typeface="Calibri"/>
              </a:rPr>
              <a:t> </a:t>
            </a:r>
            <a:r>
              <a:rPr dirty="0" sz="700" spc="-5">
                <a:latin typeface="Calibri"/>
                <a:cs typeface="Calibri"/>
              </a:rPr>
              <a:t>=</a:t>
            </a:r>
            <a:r>
              <a:rPr dirty="0" sz="700">
                <a:latin typeface="Calibri"/>
                <a:cs typeface="Calibri"/>
              </a:rPr>
              <a:t>  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baseline="5050" sz="1650">
                <a:latin typeface="Calibri"/>
                <a:cs typeface="Calibri"/>
              </a:rPr>
              <a:t>ƿ</a:t>
            </a:r>
            <a:r>
              <a:rPr dirty="0" baseline="5050" sz="1650" spc="-22">
                <a:latin typeface="Calibri"/>
                <a:cs typeface="Calibri"/>
              </a:rPr>
              <a:t> </a:t>
            </a:r>
            <a:r>
              <a:rPr dirty="0" baseline="5050" sz="1650" spc="7">
                <a:latin typeface="Calibri"/>
                <a:cs typeface="Calibri"/>
              </a:rPr>
              <a:t>g</a:t>
            </a:r>
            <a:r>
              <a:rPr dirty="0" baseline="5050" sz="1650">
                <a:latin typeface="Calibri"/>
                <a:cs typeface="Calibri"/>
              </a:rPr>
              <a:t>h</a:t>
            </a:r>
            <a:r>
              <a:rPr dirty="0" baseline="5050" sz="1650" spc="-22">
                <a:latin typeface="Calibri"/>
                <a:cs typeface="Calibri"/>
              </a:rPr>
              <a:t> </a:t>
            </a:r>
            <a:r>
              <a:rPr dirty="0" baseline="5050" sz="1650" spc="-7">
                <a:latin typeface="Calibri"/>
                <a:cs typeface="Calibri"/>
              </a:rPr>
              <a:t>=</a:t>
            </a:r>
            <a:r>
              <a:rPr dirty="0" baseline="5050" sz="1650">
                <a:latin typeface="Calibri"/>
                <a:cs typeface="Calibri"/>
              </a:rPr>
              <a:t>&gt;</a:t>
            </a:r>
            <a:r>
              <a:rPr dirty="0" baseline="5050" sz="1650">
                <a:latin typeface="Calibri"/>
                <a:cs typeface="Calibri"/>
              </a:rPr>
              <a:t>	</a:t>
            </a:r>
            <a:r>
              <a:rPr dirty="0" baseline="5050" sz="1650" spc="7">
                <a:latin typeface="Calibri"/>
                <a:cs typeface="Calibri"/>
              </a:rPr>
              <a:t>P</a:t>
            </a:r>
            <a:r>
              <a:rPr dirty="0" sz="700" spc="-5">
                <a:latin typeface="Calibri"/>
                <a:cs typeface="Calibri"/>
              </a:rPr>
              <a:t>at</a:t>
            </a:r>
            <a:r>
              <a:rPr dirty="0" sz="700" spc="15">
                <a:latin typeface="Calibri"/>
                <a:cs typeface="Calibri"/>
              </a:rPr>
              <a:t> </a:t>
            </a:r>
            <a:r>
              <a:rPr dirty="0" sz="700" spc="-5">
                <a:latin typeface="Calibri"/>
                <a:cs typeface="Calibri"/>
              </a:rPr>
              <a:t>=</a:t>
            </a:r>
            <a:r>
              <a:rPr dirty="0" sz="700" spc="-25">
                <a:latin typeface="Calibri"/>
                <a:cs typeface="Calibri"/>
              </a:rPr>
              <a:t> </a:t>
            </a:r>
            <a:r>
              <a:rPr dirty="0" baseline="5050" sz="1650">
                <a:latin typeface="Calibri"/>
                <a:cs typeface="Calibri"/>
              </a:rPr>
              <a:t>ƿ</a:t>
            </a:r>
            <a:r>
              <a:rPr dirty="0" baseline="5050" sz="1650" spc="-22">
                <a:latin typeface="Calibri"/>
                <a:cs typeface="Calibri"/>
              </a:rPr>
              <a:t> </a:t>
            </a:r>
            <a:r>
              <a:rPr dirty="0" baseline="5050" sz="1650" spc="7">
                <a:latin typeface="Calibri"/>
                <a:cs typeface="Calibri"/>
              </a:rPr>
              <a:t>gh</a:t>
            </a:r>
            <a:endParaRPr baseline="5050" sz="1650">
              <a:latin typeface="Calibri"/>
              <a:cs typeface="Calibri"/>
            </a:endParaRPr>
          </a:p>
          <a:p>
            <a:pPr marR="384175">
              <a:lnSpc>
                <a:spcPct val="116599"/>
              </a:lnSpc>
              <a:spcBef>
                <a:spcPts val="910"/>
              </a:spcBef>
            </a:pPr>
            <a:r>
              <a:rPr dirty="0" sz="1100" spc="-5">
                <a:latin typeface="Calibri"/>
                <a:cs typeface="Calibri"/>
              </a:rPr>
              <a:t>Then the </a:t>
            </a:r>
            <a:r>
              <a:rPr dirty="0" sz="1100">
                <a:latin typeface="Calibri"/>
                <a:cs typeface="Calibri"/>
              </a:rPr>
              <a:t>height </a:t>
            </a:r>
            <a:r>
              <a:rPr dirty="0" sz="1100" spc="-5">
                <a:latin typeface="Calibri"/>
                <a:cs typeface="Calibri"/>
              </a:rPr>
              <a:t>of the </a:t>
            </a:r>
            <a:r>
              <a:rPr dirty="0" sz="1100">
                <a:latin typeface="Calibri"/>
                <a:cs typeface="Calibri"/>
              </a:rPr>
              <a:t>liquid </a:t>
            </a:r>
            <a:r>
              <a:rPr dirty="0" sz="1100" spc="-5">
                <a:latin typeface="Calibri"/>
                <a:cs typeface="Calibri"/>
              </a:rPr>
              <a:t>column </a:t>
            </a:r>
            <a:r>
              <a:rPr dirty="0" sz="1100">
                <a:latin typeface="Calibri"/>
                <a:cs typeface="Calibri"/>
              </a:rPr>
              <a:t>is a measure </a:t>
            </a:r>
            <a:r>
              <a:rPr dirty="0" sz="1100" spc="-5">
                <a:latin typeface="Calibri"/>
                <a:cs typeface="Calibri"/>
              </a:rPr>
              <a:t>of </a:t>
            </a:r>
            <a:r>
              <a:rPr dirty="0" sz="1100">
                <a:latin typeface="Calibri"/>
                <a:cs typeface="Calibri"/>
              </a:rPr>
              <a:t>the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absolute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pressure.</a:t>
            </a:r>
            <a:endParaRPr sz="1100">
              <a:latin typeface="Calibri"/>
              <a:cs typeface="Calibri"/>
            </a:endParaRPr>
          </a:p>
          <a:p>
            <a:pPr marR="5080">
              <a:lnSpc>
                <a:spcPct val="118200"/>
              </a:lnSpc>
              <a:spcBef>
                <a:spcPts val="960"/>
              </a:spcBef>
            </a:pPr>
            <a:r>
              <a:rPr dirty="0" sz="1100" spc="-10">
                <a:latin typeface="Calibri"/>
                <a:cs typeface="Calibri"/>
              </a:rPr>
              <a:t>To </a:t>
            </a:r>
            <a:r>
              <a:rPr dirty="0" sz="1100">
                <a:latin typeface="Calibri"/>
                <a:cs typeface="Calibri"/>
              </a:rPr>
              <a:t>achieve high </a:t>
            </a:r>
            <a:r>
              <a:rPr dirty="0" sz="1100" spc="-5">
                <a:latin typeface="Calibri"/>
                <a:cs typeface="Calibri"/>
              </a:rPr>
              <a:t>accuracy, the </a:t>
            </a:r>
            <a:r>
              <a:rPr dirty="0" sz="1100">
                <a:latin typeface="Calibri"/>
                <a:cs typeface="Calibri"/>
              </a:rPr>
              <a:t>zero level </a:t>
            </a:r>
            <a:r>
              <a:rPr dirty="0" sz="1100" spc="-5">
                <a:latin typeface="Calibri"/>
                <a:cs typeface="Calibri"/>
              </a:rPr>
              <a:t>of the </a:t>
            </a:r>
            <a:r>
              <a:rPr dirty="0" sz="1100">
                <a:latin typeface="Calibri"/>
                <a:cs typeface="Calibri"/>
              </a:rPr>
              <a:t>well is </a:t>
            </a:r>
            <a:r>
              <a:rPr dirty="0" sz="1100" spc="-10">
                <a:latin typeface="Calibri"/>
                <a:cs typeface="Calibri"/>
              </a:rPr>
              <a:t>set </a:t>
            </a:r>
            <a:r>
              <a:rPr dirty="0" sz="1100">
                <a:latin typeface="Calibri"/>
                <a:cs typeface="Calibri"/>
              </a:rPr>
              <a:t>at </a:t>
            </a:r>
            <a:r>
              <a:rPr dirty="0" sz="1100" spc="-5">
                <a:latin typeface="Calibri"/>
                <a:cs typeface="Calibri"/>
              </a:rPr>
              <a:t>the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level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scale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before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taking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each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reading.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694935"/>
            <a:ext cx="5969000" cy="830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INCLINED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MANOMETER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tilted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respect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gravity.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sensitivity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manometer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 grater </a:t>
            </a:r>
            <a:r>
              <a:rPr dirty="0" sz="1200" spc="-10">
                <a:latin typeface="Times New Roman"/>
                <a:cs typeface="Times New Roman"/>
              </a:rPr>
              <a:t>motion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possible along </a:t>
            </a:r>
            <a:r>
              <a:rPr dirty="0" sz="1200">
                <a:latin typeface="Times New Roman"/>
                <a:cs typeface="Times New Roman"/>
              </a:rPr>
              <a:t>the tube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given 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vertical height </a:t>
            </a:r>
            <a:r>
              <a:rPr dirty="0" sz="1200" spc="5">
                <a:latin typeface="Times New Roman"/>
                <a:cs typeface="Times New Roman"/>
              </a:rPr>
              <a:t>.(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inclined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5">
                <a:latin typeface="Times New Roman"/>
                <a:cs typeface="Times New Roman"/>
              </a:rPr>
              <a:t>have </a:t>
            </a:r>
            <a:r>
              <a:rPr dirty="0" sz="1200" spc="-10">
                <a:latin typeface="Times New Roman"/>
                <a:cs typeface="Times New Roman"/>
              </a:rPr>
              <a:t>more graduations </a:t>
            </a:r>
            <a:r>
              <a:rPr dirty="0" sz="1200" spc="-5">
                <a:latin typeface="Times New Roman"/>
                <a:cs typeface="Times New Roman"/>
              </a:rPr>
              <a:t>per </a:t>
            </a:r>
            <a:r>
              <a:rPr dirty="0" sz="1200" spc="-15">
                <a:latin typeface="Times New Roman"/>
                <a:cs typeface="Times New Roman"/>
              </a:rPr>
              <a:t>unit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vertical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height.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inclination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arround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10degrees.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79059" y="1287780"/>
            <a:ext cx="1954530" cy="254444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69840" y="563244"/>
            <a:ext cx="2249805" cy="370268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128270">
              <a:lnSpc>
                <a:spcPct val="100000"/>
              </a:lnSpc>
              <a:spcBef>
                <a:spcPts val="320"/>
              </a:spcBef>
            </a:pPr>
            <a:r>
              <a:rPr dirty="0" sz="1100">
                <a:latin typeface="Calibri"/>
                <a:cs typeface="Calibri"/>
              </a:rPr>
              <a:t>Fig: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BAROMETER: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6747" y="491807"/>
            <a:ext cx="6042025" cy="7778115"/>
            <a:chOff x="646747" y="491807"/>
            <a:chExt cx="6042025" cy="7778115"/>
          </a:xfrm>
        </p:grpSpPr>
        <p:sp>
          <p:nvSpPr>
            <p:cNvPr id="7" name="object 7"/>
            <p:cNvSpPr/>
            <p:nvPr/>
          </p:nvSpPr>
          <p:spPr>
            <a:xfrm>
              <a:off x="651509" y="496569"/>
              <a:ext cx="4002404" cy="3765550"/>
            </a:xfrm>
            <a:custGeom>
              <a:avLst/>
              <a:gdLst/>
              <a:ahLst/>
              <a:cxnLst/>
              <a:rect l="l" t="t" r="r" b="b"/>
              <a:pathLst>
                <a:path w="4002404" h="3765550">
                  <a:moveTo>
                    <a:pt x="0" y="3765550"/>
                  </a:moveTo>
                  <a:lnTo>
                    <a:pt x="4002404" y="3765550"/>
                  </a:lnTo>
                  <a:lnTo>
                    <a:pt x="4002404" y="0"/>
                  </a:lnTo>
                  <a:lnTo>
                    <a:pt x="0" y="0"/>
                  </a:lnTo>
                  <a:lnTo>
                    <a:pt x="0" y="37655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5671819"/>
              <a:ext cx="5755259" cy="259778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704" y="1986407"/>
            <a:ext cx="7747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0264" y="1186180"/>
            <a:ext cx="3259454" cy="2492375"/>
          </a:xfrm>
          <a:custGeom>
            <a:avLst/>
            <a:gdLst/>
            <a:ahLst/>
            <a:cxnLst/>
            <a:rect l="l" t="t" r="r" b="b"/>
            <a:pathLst>
              <a:path w="3259454" h="2492375">
                <a:moveTo>
                  <a:pt x="3259454" y="0"/>
                </a:moveTo>
                <a:lnTo>
                  <a:pt x="0" y="0"/>
                </a:lnTo>
                <a:lnTo>
                  <a:pt x="0" y="2492375"/>
                </a:lnTo>
                <a:lnTo>
                  <a:pt x="3259454" y="2492375"/>
                </a:lnTo>
                <a:lnTo>
                  <a:pt x="32594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sp>
          <p:nvSpPr>
            <p:cNvPr id="5" name="object 5"/>
            <p:cNvSpPr/>
            <p:nvPr/>
          </p:nvSpPr>
          <p:spPr>
            <a:xfrm>
              <a:off x="393065" y="304799"/>
              <a:ext cx="7075805" cy="9450070"/>
            </a:xfrm>
            <a:custGeom>
              <a:avLst/>
              <a:gdLst/>
              <a:ahLst/>
              <a:cxnLst/>
              <a:rect l="l" t="t" r="r" b="b"/>
              <a:pathLst>
                <a:path w="7075805" h="9450070">
                  <a:moveTo>
                    <a:pt x="7028815" y="46990"/>
                  </a:moveTo>
                  <a:lnTo>
                    <a:pt x="7019925" y="46990"/>
                  </a:lnTo>
                  <a:lnTo>
                    <a:pt x="7019925" y="57150"/>
                  </a:lnTo>
                  <a:lnTo>
                    <a:pt x="7019925" y="9394190"/>
                  </a:lnTo>
                  <a:lnTo>
                    <a:pt x="56515" y="9394190"/>
                  </a:lnTo>
                  <a:lnTo>
                    <a:pt x="56515" y="57150"/>
                  </a:lnTo>
                  <a:lnTo>
                    <a:pt x="7019925" y="57150"/>
                  </a:lnTo>
                  <a:lnTo>
                    <a:pt x="7019925" y="46990"/>
                  </a:lnTo>
                  <a:lnTo>
                    <a:pt x="47625" y="46990"/>
                  </a:lnTo>
                  <a:lnTo>
                    <a:pt x="47625" y="57150"/>
                  </a:lnTo>
                  <a:lnTo>
                    <a:pt x="47625" y="9394190"/>
                  </a:lnTo>
                  <a:lnTo>
                    <a:pt x="47625" y="9403080"/>
                  </a:lnTo>
                  <a:lnTo>
                    <a:pt x="7028815" y="9403080"/>
                  </a:lnTo>
                  <a:lnTo>
                    <a:pt x="7028815" y="9394190"/>
                  </a:lnTo>
                  <a:lnTo>
                    <a:pt x="7028815" y="46990"/>
                  </a:lnTo>
                  <a:close/>
                </a:path>
                <a:path w="7075805" h="9450070">
                  <a:moveTo>
                    <a:pt x="7075805" y="0"/>
                  </a:moveTo>
                  <a:lnTo>
                    <a:pt x="7037705" y="0"/>
                  </a:lnTo>
                  <a:lnTo>
                    <a:pt x="7037705" y="38100"/>
                  </a:lnTo>
                  <a:lnTo>
                    <a:pt x="7037705" y="9411970"/>
                  </a:lnTo>
                  <a:lnTo>
                    <a:pt x="38100" y="9411970"/>
                  </a:lnTo>
                  <a:lnTo>
                    <a:pt x="38100" y="38100"/>
                  </a:lnTo>
                  <a:lnTo>
                    <a:pt x="7037705" y="38100"/>
                  </a:lnTo>
                  <a:lnTo>
                    <a:pt x="7037705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9411970"/>
                  </a:lnTo>
                  <a:lnTo>
                    <a:pt x="0" y="9450070"/>
                  </a:lnTo>
                  <a:lnTo>
                    <a:pt x="7075805" y="9450070"/>
                  </a:lnTo>
                  <a:lnTo>
                    <a:pt x="7075805" y="9411970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744719" y="1246505"/>
              <a:ext cx="2415540" cy="2355215"/>
            </a:xfrm>
            <a:custGeom>
              <a:avLst/>
              <a:gdLst/>
              <a:ahLst/>
              <a:cxnLst/>
              <a:rect l="l" t="t" r="r" b="b"/>
              <a:pathLst>
                <a:path w="2415540" h="2355215">
                  <a:moveTo>
                    <a:pt x="0" y="2355214"/>
                  </a:moveTo>
                  <a:lnTo>
                    <a:pt x="2415539" y="2355214"/>
                  </a:lnTo>
                  <a:lnTo>
                    <a:pt x="2415539" y="0"/>
                  </a:lnTo>
                  <a:lnTo>
                    <a:pt x="0" y="0"/>
                  </a:lnTo>
                  <a:lnTo>
                    <a:pt x="0" y="235521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0290" y="1297939"/>
              <a:ext cx="2205355" cy="202501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02004" y="892809"/>
            <a:ext cx="4045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U-TUBE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MANOMETER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DIFFERENTIALMANOMETER)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847140" y="3944873"/>
            <a:ext cx="6026785" cy="1922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U-TUBE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MANOMETER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</a:t>
            </a:r>
            <a:r>
              <a:rPr dirty="0" sz="1200" spc="-5" b="1">
                <a:latin typeface="Times New Roman"/>
                <a:cs typeface="Times New Roman"/>
              </a:rPr>
              <a:t> DIFFERENTIALMANOMETER)</a:t>
            </a:r>
            <a:endParaRPr sz="1200">
              <a:latin typeface="Times New Roman"/>
              <a:cs typeface="Times New Roman"/>
            </a:endParaRPr>
          </a:p>
          <a:p>
            <a:pPr algn="just" marL="524510" marR="15240" indent="-229235">
              <a:lnSpc>
                <a:spcPct val="143500"/>
              </a:lnSpc>
              <a:spcBef>
                <a:spcPts val="1050"/>
              </a:spcBef>
              <a:buFont typeface="Arial MT"/>
              <a:buChar char="•"/>
              <a:tabLst>
                <a:tab pos="525145" algn="l"/>
              </a:tabLst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pressure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measured,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columns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subjected to 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column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atmospheric</a:t>
            </a:r>
            <a:r>
              <a:rPr dirty="0" sz="1200" spc="-5">
                <a:latin typeface="Times New Roman"/>
                <a:cs typeface="Times New Roman"/>
              </a:rPr>
              <a:t> pressure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(reference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pressure)</a:t>
            </a:r>
            <a:endParaRPr sz="1200">
              <a:latin typeface="Times New Roman"/>
              <a:cs typeface="Times New Roman"/>
            </a:endParaRPr>
          </a:p>
          <a:p>
            <a:pPr algn="just" marL="524510" marR="5080" indent="-229235">
              <a:lnSpc>
                <a:spcPct val="143300"/>
              </a:lnSpc>
              <a:spcBef>
                <a:spcPts val="25"/>
              </a:spcBef>
              <a:buFont typeface="Arial MT"/>
              <a:buChar char="•"/>
              <a:tabLst>
                <a:tab pos="525145" algn="l"/>
              </a:tabLst>
            </a:pPr>
            <a:r>
              <a:rPr dirty="0" sz="1200" spc="-5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columns,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columns </a:t>
            </a:r>
            <a:r>
              <a:rPr dirty="0" sz="1200" spc="5">
                <a:latin typeface="Times New Roman"/>
                <a:cs typeface="Times New Roman"/>
              </a:rPr>
              <a:t>will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different. In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10">
                <a:latin typeface="Times New Roman"/>
                <a:cs typeface="Times New Roman"/>
              </a:rPr>
              <a:t>way </a:t>
            </a:r>
            <a:r>
              <a:rPr dirty="0" sz="1200">
                <a:latin typeface="Times New Roman"/>
                <a:cs typeface="Times New Roman"/>
              </a:rPr>
              <a:t>, 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column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balanced </a:t>
            </a:r>
            <a:r>
              <a:rPr dirty="0" sz="1200" spc="-5">
                <a:latin typeface="Times New Roman"/>
                <a:cs typeface="Times New Roman"/>
              </a:rPr>
              <a:t>against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unknown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 algn="just" marL="524510" indent="-22923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52514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levels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Δh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27090" y="5932678"/>
            <a:ext cx="1452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2585" algn="l"/>
                <a:tab pos="570230" algn="l"/>
                <a:tab pos="1052195" algn="l"/>
                <a:tab pos="128587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3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	</a:t>
            </a:r>
            <a:r>
              <a:rPr dirty="0" baseline="4629" sz="1800">
                <a:latin typeface="Times New Roman"/>
                <a:cs typeface="Times New Roman"/>
              </a:rPr>
              <a:t>-	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p=	</a:t>
            </a:r>
            <a:r>
              <a:rPr dirty="0" baseline="4629" sz="1800">
                <a:latin typeface="Times New Roman"/>
                <a:cs typeface="Times New Roman"/>
              </a:rPr>
              <a:t>ƿ	gh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9535" y="5825997"/>
            <a:ext cx="3929379" cy="1656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1700"/>
              </a:lnSpc>
              <a:spcBef>
                <a:spcPts val="100"/>
              </a:spcBef>
              <a:tabLst>
                <a:tab pos="3045460" algn="l"/>
              </a:tabLst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	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columns.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 marL="52069" marR="994410" indent="24130">
              <a:lnSpc>
                <a:spcPct val="145200"/>
              </a:lnSpc>
              <a:spcBef>
                <a:spcPts val="90"/>
              </a:spcBef>
            </a:pPr>
            <a:r>
              <a:rPr dirty="0" sz="1200" spc="-5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 =</a:t>
            </a:r>
            <a:r>
              <a:rPr dirty="0" sz="1200" spc="-5">
                <a:latin typeface="Times New Roman"/>
                <a:cs typeface="Times New Roman"/>
              </a:rPr>
              <a:t> unknown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P</a:t>
            </a:r>
            <a:r>
              <a:rPr dirty="0" sz="1200" spc="5">
                <a:latin typeface="Times New Roman"/>
                <a:cs typeface="Times New Roman"/>
              </a:rPr>
              <a:t>atm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atmospheric </a:t>
            </a:r>
            <a:r>
              <a:rPr dirty="0" baseline="4629" sz="1800">
                <a:latin typeface="Times New Roman"/>
                <a:cs typeface="Times New Roman"/>
              </a:rPr>
              <a:t>pre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Δh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liquidlevel</a:t>
            </a:r>
            <a:endParaRPr sz="12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Ƿ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mass </a:t>
            </a:r>
            <a:r>
              <a:rPr dirty="0" sz="1200">
                <a:latin typeface="Times New Roman"/>
                <a:cs typeface="Times New Roman"/>
              </a:rPr>
              <a:t>density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ofliquid</a:t>
            </a:r>
            <a:endParaRPr sz="12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695"/>
              </a:spcBef>
            </a:pPr>
            <a:r>
              <a:rPr dirty="0" sz="1200">
                <a:latin typeface="Times New Roman"/>
                <a:cs typeface="Times New Roman"/>
              </a:rPr>
              <a:t>g 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gravitationalconstant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Δh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atm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(ƿg)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7719" y="7465948"/>
            <a:ext cx="5481955" cy="164528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79375">
              <a:lnSpc>
                <a:spcPct val="100000"/>
              </a:lnSpc>
              <a:spcBef>
                <a:spcPts val="750"/>
              </a:spcBef>
              <a:tabLst>
                <a:tab pos="154622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atm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ƿg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Δh	</a:t>
            </a:r>
            <a:r>
              <a:rPr dirty="0" baseline="4629" sz="1800" spc="-7">
                <a:latin typeface="Times New Roman"/>
                <a:cs typeface="Times New Roman"/>
              </a:rPr>
              <a:t>=&gt; P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atm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baseline="4629" sz="1800">
                <a:latin typeface="Times New Roman"/>
                <a:cs typeface="Times New Roman"/>
              </a:rPr>
              <a:t>ƿgΔh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080">
              <a:lnSpc>
                <a:spcPct val="1433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  <a:spcBef>
                <a:spcPts val="72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>
                <a:latin typeface="Times New Roman"/>
                <a:cs typeface="Times New Roman"/>
              </a:rPr>
              <a:t> = P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P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atm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baseline="4629" sz="1800">
                <a:latin typeface="Times New Roman"/>
                <a:cs typeface="Times New Roman"/>
              </a:rPr>
              <a:t>ƿgΔh</a:t>
            </a:r>
            <a:endParaRPr baseline="4629" sz="1800">
              <a:latin typeface="Times New Roman"/>
              <a:cs typeface="Times New Roman"/>
            </a:endParaRPr>
          </a:p>
          <a:p>
            <a:pPr marL="64135" marR="2670810">
              <a:lnSpc>
                <a:spcPct val="150200"/>
              </a:lnSpc>
              <a:spcBef>
                <a:spcPts val="2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Differential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pressure=</a:t>
            </a:r>
            <a:r>
              <a:rPr dirty="0" baseline="4629" sz="1800">
                <a:latin typeface="Times New Roman"/>
                <a:cs typeface="Times New Roman"/>
              </a:rPr>
              <a:t> P</a:t>
            </a:r>
            <a:r>
              <a:rPr dirty="0" sz="1200">
                <a:latin typeface="Times New Roman"/>
                <a:cs typeface="Times New Roman"/>
              </a:rPr>
              <a:t>dif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ƿgΔh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If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P</a:t>
            </a:r>
            <a:r>
              <a:rPr dirty="0" sz="1200" spc="5">
                <a:latin typeface="Times New Roman"/>
                <a:cs typeface="Times New Roman"/>
              </a:rPr>
              <a:t>atm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0264" y="1186180"/>
            <a:ext cx="3259454" cy="24923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97790" marR="205740">
              <a:lnSpc>
                <a:spcPct val="116799"/>
              </a:lnSpc>
              <a:spcBef>
                <a:spcPts val="140"/>
              </a:spcBef>
            </a:pPr>
            <a:r>
              <a:rPr dirty="0" sz="1200">
                <a:latin typeface="Calibri"/>
                <a:cs typeface="Calibri"/>
              </a:rPr>
              <a:t>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tube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manometer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most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simple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commonly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manometer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measurement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differential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pressure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between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two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points.</a:t>
            </a:r>
            <a:endParaRPr sz="1200">
              <a:latin typeface="Calibri"/>
              <a:cs typeface="Calibri"/>
            </a:endParaRPr>
          </a:p>
          <a:p>
            <a:pPr algn="just" marL="97790" marR="340995" indent="33020">
              <a:lnSpc>
                <a:spcPct val="118300"/>
              </a:lnSpc>
              <a:spcBef>
                <a:spcPts val="960"/>
              </a:spcBef>
            </a:pPr>
            <a:r>
              <a:rPr dirty="0" sz="1200">
                <a:latin typeface="Calibri"/>
                <a:cs typeface="Calibri"/>
              </a:rPr>
              <a:t>A </a:t>
            </a:r>
            <a:r>
              <a:rPr dirty="0" sz="1200" spc="-5">
                <a:latin typeface="Calibri"/>
                <a:cs typeface="Calibri"/>
              </a:rPr>
              <a:t>U-tube manometer consists of </a:t>
            </a:r>
            <a:r>
              <a:rPr dirty="0" sz="1200">
                <a:latin typeface="Calibri"/>
                <a:cs typeface="Calibri"/>
              </a:rPr>
              <a:t>two </a:t>
            </a:r>
            <a:r>
              <a:rPr dirty="0" sz="1200" spc="-5">
                <a:latin typeface="Calibri"/>
                <a:cs typeface="Calibri"/>
              </a:rPr>
              <a:t>vertical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columns </a:t>
            </a:r>
            <a:r>
              <a:rPr dirty="0" sz="1200">
                <a:latin typeface="Calibri"/>
                <a:cs typeface="Calibri"/>
              </a:rPr>
              <a:t>as </a:t>
            </a:r>
            <a:r>
              <a:rPr dirty="0" sz="1200" spc="-5">
                <a:latin typeface="Calibri"/>
                <a:cs typeface="Calibri"/>
              </a:rPr>
              <a:t>shown </a:t>
            </a:r>
            <a:r>
              <a:rPr dirty="0" sz="1200" spc="-10">
                <a:latin typeface="Calibri"/>
                <a:cs typeface="Calibri"/>
              </a:rPr>
              <a:t>in figure.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manometer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tube</a:t>
            </a:r>
            <a:r>
              <a:rPr dirty="0" sz="1200" spc="-10">
                <a:latin typeface="Calibri"/>
                <a:cs typeface="Calibri"/>
              </a:rPr>
              <a:t> 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filled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liquid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(usually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mercury)</a:t>
            </a:r>
            <a:endParaRPr sz="1200">
              <a:latin typeface="Calibri"/>
              <a:cs typeface="Calibri"/>
            </a:endParaRPr>
          </a:p>
          <a:p>
            <a:pPr algn="just" marL="97790" marR="213995">
              <a:lnSpc>
                <a:spcPct val="116700"/>
              </a:lnSpc>
              <a:spcBef>
                <a:spcPts val="985"/>
              </a:spcBef>
            </a:pPr>
            <a:r>
              <a:rPr dirty="0" sz="1200" spc="-10">
                <a:latin typeface="Calibri"/>
                <a:cs typeface="Calibri"/>
              </a:rPr>
              <a:t>Before </a:t>
            </a:r>
            <a:r>
              <a:rPr dirty="0" sz="1200" spc="-5">
                <a:latin typeface="Calibri"/>
                <a:cs typeface="Calibri"/>
              </a:rPr>
              <a:t>application of pressure the liquid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two </a:t>
            </a:r>
            <a:r>
              <a:rPr dirty="0" sz="1200" spc="-10">
                <a:latin typeface="Calibri"/>
                <a:cs typeface="Calibri"/>
              </a:rPr>
              <a:t>columns is </a:t>
            </a:r>
            <a:r>
              <a:rPr dirty="0" sz="1200">
                <a:latin typeface="Calibri"/>
                <a:cs typeface="Calibri"/>
              </a:rPr>
              <a:t>at same </a:t>
            </a:r>
            <a:r>
              <a:rPr dirty="0" sz="1200" spc="-5">
                <a:latin typeface="Calibri"/>
                <a:cs typeface="Calibri"/>
              </a:rPr>
              <a:t>level, because both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columns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subjected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atmospheric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pressure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-5">
                <a:latin typeface="Calibri"/>
                <a:cs typeface="Calibri"/>
              </a:rPr>
              <a:t> ideal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state.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" y="1250950"/>
            <a:ext cx="5714746" cy="25781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2004" y="862330"/>
            <a:ext cx="16579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MICROMANOMETER: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77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4021073"/>
            <a:ext cx="5965825" cy="5141595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algn="just" marL="12700" marR="5080">
              <a:lnSpc>
                <a:spcPct val="1484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Small</a:t>
            </a:r>
            <a:r>
              <a:rPr dirty="0" sz="1200">
                <a:latin typeface="Times New Roman"/>
                <a:cs typeface="Times New Roman"/>
              </a:rPr>
              <a:t> 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differences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accurately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-5">
                <a:latin typeface="Times New Roman"/>
                <a:cs typeface="Times New Roman"/>
              </a:rPr>
              <a:t> using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micro</a:t>
            </a:r>
            <a:r>
              <a:rPr dirty="0" sz="1200" spc="-5">
                <a:latin typeface="Times New Roman"/>
                <a:cs typeface="Times New Roman"/>
              </a:rPr>
              <a:t> manometer.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construction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micrometer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fig.The </a:t>
            </a:r>
            <a:r>
              <a:rPr dirty="0" sz="1200" spc="-10">
                <a:latin typeface="Times New Roman"/>
                <a:cs typeface="Times New Roman"/>
              </a:rPr>
              <a:t>meniscus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inclined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adjusted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reference level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figure, </a:t>
            </a:r>
            <a:r>
              <a:rPr dirty="0" baseline="4629" sz="1800" spc="-7">
                <a:latin typeface="Times New Roman"/>
                <a:cs typeface="Times New Roman"/>
              </a:rPr>
              <a:t>which </a:t>
            </a:r>
            <a:r>
              <a:rPr dirty="0" baseline="4629" sz="1800" spc="-22">
                <a:latin typeface="Times New Roman"/>
                <a:cs typeface="Times New Roman"/>
              </a:rPr>
              <a:t>is </a:t>
            </a:r>
            <a:r>
              <a:rPr dirty="0" baseline="4629" sz="1800">
                <a:latin typeface="Times New Roman"/>
                <a:cs typeface="Times New Roman"/>
              </a:rPr>
              <a:t>given by a </a:t>
            </a:r>
            <a:r>
              <a:rPr dirty="0" baseline="4629" sz="1800" spc="-7">
                <a:latin typeface="Times New Roman"/>
                <a:cs typeface="Times New Roman"/>
              </a:rPr>
              <a:t>fixed </a:t>
            </a:r>
            <a:r>
              <a:rPr dirty="0" baseline="4629" sz="1800" spc="-15">
                <a:latin typeface="Times New Roman"/>
                <a:cs typeface="Times New Roman"/>
              </a:rPr>
              <a:t>hair </a:t>
            </a:r>
            <a:r>
              <a:rPr dirty="0" baseline="4629" sz="1800" spc="-7">
                <a:latin typeface="Times New Roman"/>
                <a:cs typeface="Times New Roman"/>
              </a:rPr>
              <a:t>line </a:t>
            </a:r>
            <a:r>
              <a:rPr dirty="0" baseline="4629" sz="1800">
                <a:latin typeface="Times New Roman"/>
                <a:cs typeface="Times New Roman"/>
              </a:rPr>
              <a:t>by </a:t>
            </a:r>
            <a:r>
              <a:rPr dirty="0" baseline="4629" sz="1800" spc="-7">
                <a:latin typeface="Times New Roman"/>
                <a:cs typeface="Times New Roman"/>
              </a:rPr>
              <a:t>viewing </a:t>
            </a:r>
            <a:r>
              <a:rPr dirty="0" baseline="4629" sz="1800">
                <a:latin typeface="Times New Roman"/>
                <a:cs typeface="Times New Roman"/>
              </a:rPr>
              <a:t>through a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magnifier.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This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done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for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3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adjustment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done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moving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down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micrometer.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micrometer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noted..When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unknown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meniscus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moves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away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hair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330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line.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well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lowered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raised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micrometer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meniscus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restored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5">
                <a:latin typeface="Times New Roman"/>
                <a:cs typeface="Times New Roman"/>
              </a:rPr>
              <a:t>initial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position.The initial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10">
                <a:latin typeface="Times New Roman"/>
                <a:cs typeface="Times New Roman"/>
              </a:rPr>
              <a:t>final </a:t>
            </a:r>
            <a:r>
              <a:rPr dirty="0" sz="1200">
                <a:latin typeface="Times New Roman"/>
                <a:cs typeface="Times New Roman"/>
              </a:rPr>
              <a:t>readings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micrometer difference </a:t>
            </a:r>
            <a:r>
              <a:rPr dirty="0" sz="1200" spc="-5">
                <a:latin typeface="Times New Roman"/>
                <a:cs typeface="Times New Roman"/>
              </a:rPr>
              <a:t>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height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liquid. </a:t>
            </a:r>
            <a:r>
              <a:rPr dirty="0" sz="1200" spc="-5">
                <a:latin typeface="Times New Roman"/>
                <a:cs typeface="Times New Roman"/>
              </a:rPr>
              <a:t> 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height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43180" marR="370840" indent="39370">
              <a:lnSpc>
                <a:spcPct val="111700"/>
              </a:lnSpc>
              <a:spcBef>
                <a:spcPts val="5"/>
              </a:spcBef>
              <a:tabLst>
                <a:tab pos="18415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VARIOUS</a:t>
            </a:r>
            <a:r>
              <a:rPr dirty="0" sz="1200" spc="3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TYPES</a:t>
            </a:r>
            <a:r>
              <a:rPr dirty="0" sz="1200" spc="3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	</a:t>
            </a:r>
            <a:r>
              <a:rPr dirty="0" sz="1200" spc="-10" b="1">
                <a:latin typeface="Times New Roman"/>
                <a:cs typeface="Times New Roman"/>
              </a:rPr>
              <a:t>ELASTIC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 SENSING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ELEMENTS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USED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TRANSDUCERS: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elastic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10">
                <a:latin typeface="Times New Roman"/>
                <a:cs typeface="Times New Roman"/>
              </a:rPr>
              <a:t> sensing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transducers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469900" indent="-305435">
              <a:lnSpc>
                <a:spcPct val="100000"/>
              </a:lnSpc>
              <a:spcBef>
                <a:spcPts val="140"/>
              </a:spcBef>
              <a:buFont typeface="Calibri"/>
              <a:buAutoNum type="romanUcPeriod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Diaphragms</a:t>
            </a:r>
            <a:endParaRPr sz="1200">
              <a:latin typeface="Times New Roman"/>
              <a:cs typeface="Times New Roman"/>
            </a:endParaRPr>
          </a:p>
          <a:p>
            <a:pPr marL="469900" indent="-345440">
              <a:lnSpc>
                <a:spcPct val="100000"/>
              </a:lnSpc>
              <a:spcBef>
                <a:spcPts val="100"/>
              </a:spcBef>
              <a:buFont typeface="Calibri"/>
              <a:buAutoNum type="romanUcPeriod"/>
              <a:tabLst>
                <a:tab pos="469900" algn="l"/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Bellows</a:t>
            </a:r>
            <a:endParaRPr sz="1200">
              <a:latin typeface="Times New Roman"/>
              <a:cs typeface="Times New Roman"/>
            </a:endParaRPr>
          </a:p>
          <a:p>
            <a:pPr marL="503555" indent="-415290">
              <a:lnSpc>
                <a:spcPct val="100000"/>
              </a:lnSpc>
              <a:spcBef>
                <a:spcPts val="95"/>
              </a:spcBef>
              <a:buFont typeface="Calibri"/>
              <a:buAutoNum type="romanUcPeriod"/>
              <a:tabLst>
                <a:tab pos="503555" algn="l"/>
                <a:tab pos="504190" algn="l"/>
              </a:tabLst>
            </a:pPr>
            <a:r>
              <a:rPr dirty="0" sz="1200">
                <a:latin typeface="Times New Roman"/>
                <a:cs typeface="Times New Roman"/>
              </a:rPr>
              <a:t>Bourdon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tubes</a:t>
            </a:r>
            <a:endParaRPr sz="1200">
              <a:latin typeface="Times New Roman"/>
              <a:cs typeface="Times New Roman"/>
            </a:endParaRPr>
          </a:p>
          <a:p>
            <a:pPr lvl="1" marL="360045" indent="-195580">
              <a:lnSpc>
                <a:spcPct val="100000"/>
              </a:lnSpc>
              <a:spcBef>
                <a:spcPts val="170"/>
              </a:spcBef>
              <a:buFont typeface="Times New Roman"/>
              <a:buAutoNum type="romanUcPeriod"/>
              <a:tabLst>
                <a:tab pos="36068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5" b="1">
                <a:latin typeface="Times New Roman"/>
                <a:cs typeface="Times New Roman"/>
              </a:rPr>
              <a:t>IAPHRAGMS:</a:t>
            </a:r>
            <a:endParaRPr sz="1200">
              <a:latin typeface="Times New Roman"/>
              <a:cs typeface="Times New Roman"/>
            </a:endParaRPr>
          </a:p>
          <a:p>
            <a:pPr marL="360045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whose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parallel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plates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referred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</a:t>
            </a:r>
            <a:endParaRPr sz="1200">
              <a:latin typeface="Times New Roman"/>
              <a:cs typeface="Times New Roman"/>
            </a:endParaRPr>
          </a:p>
          <a:p>
            <a:pPr marL="360045">
              <a:lnSpc>
                <a:spcPct val="100000"/>
              </a:lnSpc>
              <a:spcBef>
                <a:spcPts val="600"/>
              </a:spcBef>
            </a:pPr>
            <a:r>
              <a:rPr dirty="0" sz="1200" spc="-5">
                <a:latin typeface="Times New Roman"/>
                <a:cs typeface="Times New Roman"/>
              </a:rPr>
              <a:t>diaphragm.It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elements.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360045" marR="15240">
              <a:lnSpc>
                <a:spcPct val="143500"/>
              </a:lnSpc>
              <a:spcBef>
                <a:spcPts val="20"/>
              </a:spcBef>
            </a:pP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proportional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displacement.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make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phosphor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bronze,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nickel,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berryllium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copper,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stainless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steel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etc.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781" y="847090"/>
            <a:ext cx="3917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diaphragms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flat,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corrugated,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dished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2758820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•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58153" y="2758820"/>
            <a:ext cx="144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9708" y="6624192"/>
            <a:ext cx="6048375" cy="254444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200"/>
              </a:spcBef>
            </a:pPr>
            <a:r>
              <a:rPr dirty="0" sz="1200" spc="-5" b="1">
                <a:latin typeface="Times New Roman"/>
                <a:cs typeface="Times New Roman"/>
              </a:rPr>
              <a:t>CORRUGATED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DIAPHRAGM:</a:t>
            </a:r>
            <a:endParaRPr sz="12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corrugated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joined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together,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capsule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formed.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endParaRPr sz="1200">
              <a:latin typeface="Times New Roman"/>
              <a:cs typeface="Times New Roman"/>
            </a:endParaRPr>
          </a:p>
          <a:p>
            <a:pPr marL="94615" marR="5715">
              <a:lnSpc>
                <a:spcPct val="143300"/>
              </a:lnSpc>
            </a:pPr>
            <a:r>
              <a:rPr dirty="0" sz="1200" spc="-5">
                <a:latin typeface="Times New Roman"/>
                <a:cs typeface="Times New Roman"/>
              </a:rPr>
              <a:t>compared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flat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diaphragms,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corrugated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greater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Since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capsule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combination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diaphragms,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twice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endParaRPr sz="12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  <a:spcBef>
                <a:spcPts val="650"/>
              </a:spcBef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single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corrugated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58419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SECONDARY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TRANSDUCERS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WITH </a:t>
            </a:r>
            <a:r>
              <a:rPr dirty="0" sz="1200" spc="-5" b="1">
                <a:latin typeface="Times New Roman"/>
                <a:cs typeface="Times New Roman"/>
              </a:rPr>
              <a:t>DIAPHRAGM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PICKUP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25" b="1">
                <a:latin typeface="Times New Roman"/>
                <a:cs typeface="Times New Roman"/>
              </a:rPr>
              <a:t>a)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Use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resistance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with</a:t>
            </a:r>
            <a:r>
              <a:rPr dirty="0" sz="1200" spc="-15" b="1">
                <a:latin typeface="Times New Roman"/>
                <a:cs typeface="Times New Roman"/>
              </a:rPr>
              <a:t> flat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diaphragms:</a:t>
            </a:r>
            <a:endParaRPr sz="1200">
              <a:latin typeface="Times New Roman"/>
              <a:cs typeface="Times New Roman"/>
            </a:endParaRPr>
          </a:p>
          <a:p>
            <a:pPr marL="268605" marR="20955">
              <a:lnSpc>
                <a:spcPts val="1590"/>
              </a:lnSpc>
              <a:spcBef>
                <a:spcPts val="25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obvious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approach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simply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apply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33450" y="1408175"/>
            <a:ext cx="5634355" cy="5099685"/>
            <a:chOff x="933450" y="1408175"/>
            <a:chExt cx="5634355" cy="50996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0004" y="1408175"/>
              <a:ext cx="5257800" cy="15238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3411219"/>
              <a:ext cx="4375277" cy="309626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5740" y="3398519"/>
            <a:ext cx="5812790" cy="1602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>
                <a:latin typeface="Times New Roman"/>
                <a:cs typeface="Times New Roman"/>
              </a:rPr>
              <a:t> gauges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either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centre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on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diametrically </a:t>
            </a:r>
            <a:r>
              <a:rPr dirty="0" sz="1200">
                <a:latin typeface="Times New Roman"/>
                <a:cs typeface="Times New Roman"/>
              </a:rPr>
              <a:t>opposite </a:t>
            </a:r>
            <a:r>
              <a:rPr dirty="0" sz="1200" spc="-10">
                <a:latin typeface="Times New Roman"/>
                <a:cs typeface="Times New Roman"/>
              </a:rPr>
              <a:t>faces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fig.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set up </a:t>
            </a:r>
            <a:r>
              <a:rPr dirty="0" sz="1200" spc="-5">
                <a:latin typeface="Times New Roman"/>
                <a:cs typeface="Times New Roman"/>
              </a:rPr>
              <a:t>one gauge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subjected to </a:t>
            </a:r>
            <a:r>
              <a:rPr dirty="0" sz="1200" spc="-5">
                <a:latin typeface="Times New Roman"/>
                <a:cs typeface="Times New Roman"/>
              </a:rPr>
              <a:t>tension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while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gauge </a:t>
            </a:r>
            <a:r>
              <a:rPr dirty="0" sz="1200" spc="-10">
                <a:latin typeface="Times New Roman"/>
                <a:cs typeface="Times New Roman"/>
              </a:rPr>
              <a:t>senses </a:t>
            </a:r>
            <a:r>
              <a:rPr dirty="0" sz="1200" spc="-5">
                <a:latin typeface="Times New Roman"/>
                <a:cs typeface="Times New Roman"/>
              </a:rPr>
              <a:t>compression.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side </a:t>
            </a:r>
            <a:r>
              <a:rPr dirty="0" sz="1200">
                <a:latin typeface="Times New Roman"/>
                <a:cs typeface="Times New Roman"/>
              </a:rPr>
              <a:t>opposite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gauges,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central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tension while</a:t>
            </a:r>
            <a:r>
              <a:rPr dirty="0" sz="1200">
                <a:latin typeface="Times New Roman"/>
                <a:cs typeface="Times New Roman"/>
              </a:rPr>
              <a:t> the outer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senses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compression.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adjacent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arms,</a:t>
            </a:r>
            <a:r>
              <a:rPr dirty="0" sz="1200" spc="-5">
                <a:latin typeface="Times New Roman"/>
                <a:cs typeface="Times New Roman"/>
              </a:rPr>
              <a:t> thereby adding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individual </a:t>
            </a:r>
            <a:r>
              <a:rPr dirty="0" sz="1200" spc="5">
                <a:latin typeface="Times New Roman"/>
                <a:cs typeface="Times New Roman"/>
              </a:rPr>
              <a:t>outputs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simultaneously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compensation.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0228" y="6835267"/>
            <a:ext cx="5649595" cy="155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200" spc="-25" b="1">
                <a:latin typeface="Times New Roman"/>
                <a:cs typeface="Times New Roman"/>
              </a:rPr>
              <a:t>b)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Use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inductive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transducer </a:t>
            </a:r>
            <a:r>
              <a:rPr dirty="0" sz="1200" b="1">
                <a:latin typeface="Times New Roman"/>
                <a:cs typeface="Times New Roman"/>
              </a:rPr>
              <a:t>with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flat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diaphragms:</a:t>
            </a:r>
            <a:endParaRPr sz="1200">
              <a:latin typeface="Times New Roman"/>
              <a:cs typeface="Times New Roman"/>
            </a:endParaRPr>
          </a:p>
          <a:p>
            <a:pPr marL="201930" marR="5080">
              <a:lnSpc>
                <a:spcPts val="2060"/>
              </a:lnSpc>
              <a:spcBef>
                <a:spcPts val="150"/>
              </a:spcBef>
            </a:pP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inductance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secondary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inductive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secondary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flexing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utilized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endParaRPr sz="1200">
              <a:latin typeface="Times New Roman"/>
              <a:cs typeface="Times New Roman"/>
            </a:endParaRPr>
          </a:p>
          <a:p>
            <a:pPr marL="201930">
              <a:lnSpc>
                <a:spcPct val="100000"/>
              </a:lnSpc>
              <a:spcBef>
                <a:spcPts val="45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induction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coil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field.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12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device</a:t>
            </a:r>
            <a:r>
              <a:rPr dirty="0" sz="1100" spc="1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consists</a:t>
            </a:r>
            <a:r>
              <a:rPr dirty="0" sz="1100" spc="1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of</a:t>
            </a:r>
            <a:endParaRPr sz="1100">
              <a:latin typeface="Times New Roman"/>
              <a:cs typeface="Times New Roman"/>
            </a:endParaRPr>
          </a:p>
          <a:p>
            <a:pPr marL="201930" marR="8890">
              <a:lnSpc>
                <a:spcPct val="143600"/>
              </a:lnSpc>
              <a:spcBef>
                <a:spcPts val="80"/>
              </a:spcBef>
            </a:pPr>
            <a:r>
              <a:rPr dirty="0" sz="1100" spc="-5">
                <a:latin typeface="Times New Roman"/>
                <a:cs typeface="Times New Roman"/>
              </a:rPr>
              <a:t>two</a:t>
            </a:r>
            <a:r>
              <a:rPr dirty="0" sz="1100">
                <a:latin typeface="Times New Roman"/>
                <a:cs typeface="Times New Roman"/>
              </a:rPr>
              <a:t> E-shaped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magnetic</a:t>
            </a:r>
            <a:r>
              <a:rPr dirty="0" sz="1100" spc="-5">
                <a:latin typeface="Times New Roman"/>
                <a:cs typeface="Times New Roman"/>
              </a:rPr>
              <a:t> pieces</a:t>
            </a:r>
            <a:r>
              <a:rPr dirty="0" sz="1100">
                <a:latin typeface="Times New Roman"/>
                <a:cs typeface="Times New Roman"/>
              </a:rPr>
              <a:t> placed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equally</a:t>
            </a:r>
            <a:r>
              <a:rPr dirty="0" sz="1100">
                <a:latin typeface="Times New Roman"/>
                <a:cs typeface="Times New Roman"/>
              </a:rPr>
              <a:t> around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diaphragm.</a:t>
            </a:r>
            <a:r>
              <a:rPr dirty="0" sz="1100" spc="-5">
                <a:latin typeface="Times New Roman"/>
                <a:cs typeface="Times New Roman"/>
              </a:rPr>
              <a:t> Two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coils</a:t>
            </a:r>
            <a:r>
              <a:rPr dirty="0" sz="1100" spc="254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are </a:t>
            </a:r>
            <a:r>
              <a:rPr dirty="0" sz="1100" spc="-5">
                <a:latin typeface="Times New Roman"/>
                <a:cs typeface="Times New Roman"/>
              </a:rPr>
              <a:t>wounded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around</a:t>
            </a:r>
            <a:r>
              <a:rPr dirty="0" sz="1100" spc="-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these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E-shaped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pieces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3450" y="1069847"/>
            <a:ext cx="3986529" cy="5770245"/>
            <a:chOff x="933450" y="1069847"/>
            <a:chExt cx="3986529" cy="57702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2960" y="1069847"/>
              <a:ext cx="2827019" cy="23987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5087112"/>
              <a:ext cx="3335909" cy="17526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3953255"/>
            <a:ext cx="4788154" cy="20086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789177"/>
            <a:ext cx="5227320" cy="307784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469265" marR="5080">
              <a:lnSpc>
                <a:spcPct val="143800"/>
              </a:lnSpc>
              <a:spcBef>
                <a:spcPts val="114"/>
              </a:spcBef>
            </a:pPr>
            <a:r>
              <a:rPr dirty="0" sz="1200" spc="-5">
                <a:latin typeface="Times New Roman"/>
                <a:cs typeface="Times New Roman"/>
              </a:rPr>
              <a:t>When pressures difference exists across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diaphragm,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flexing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 causes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move </a:t>
            </a:r>
            <a:r>
              <a:rPr dirty="0" sz="1200" spc="5">
                <a:latin typeface="Times New Roman"/>
                <a:cs typeface="Times New Roman"/>
              </a:rPr>
              <a:t>toward </a:t>
            </a:r>
            <a:r>
              <a:rPr dirty="0" sz="1200" spc="-5">
                <a:latin typeface="Times New Roman"/>
                <a:cs typeface="Times New Roman"/>
              </a:rPr>
              <a:t>one pole </a:t>
            </a:r>
            <a:r>
              <a:rPr dirty="0" sz="1200">
                <a:latin typeface="Times New Roman"/>
                <a:cs typeface="Times New Roman"/>
              </a:rPr>
              <a:t>piece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5">
                <a:latin typeface="Times New Roman"/>
                <a:cs typeface="Times New Roman"/>
              </a:rPr>
              <a:t>away </a:t>
            </a:r>
            <a:r>
              <a:rPr dirty="0" sz="1200">
                <a:latin typeface="Times New Roman"/>
                <a:cs typeface="Times New Roman"/>
              </a:rPr>
              <a:t>from the other,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thereby altering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relative inductance.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coils used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inductance bridge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fig,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measured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oscilloscope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electronic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recorders.</a:t>
            </a:r>
            <a:endParaRPr sz="1200">
              <a:latin typeface="Times New Roman"/>
              <a:cs typeface="Times New Roman"/>
            </a:endParaRPr>
          </a:p>
          <a:p>
            <a:pPr algn="just" marL="469265">
              <a:lnSpc>
                <a:spcPct val="100000"/>
              </a:lnSpc>
              <a:spcBef>
                <a:spcPts val="675"/>
              </a:spcBef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available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100PSI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DIAPHRAGM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fig.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illustrates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Because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differential,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deflects.</a:t>
            </a:r>
            <a:endParaRPr sz="1200">
              <a:latin typeface="Times New Roman"/>
              <a:cs typeface="Times New Roman"/>
            </a:endParaRPr>
          </a:p>
          <a:p>
            <a:pPr marL="469265" marR="5080" indent="-228600">
              <a:lnSpc>
                <a:spcPts val="2090"/>
              </a:lnSpc>
              <a:spcBef>
                <a:spcPts val="7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linkages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indicator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corresponding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ismeasured.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1475358" y="6234429"/>
            <a:ext cx="5231130" cy="236093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200" spc="-10" b="1">
                <a:latin typeface="Calibri"/>
                <a:cs typeface="Calibri"/>
              </a:rPr>
              <a:t>ii</a:t>
            </a:r>
            <a:r>
              <a:rPr dirty="0" sz="1200" b="1">
                <a:latin typeface="Calibri"/>
                <a:cs typeface="Calibri"/>
              </a:rPr>
              <a:t>)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spc="10" b="1">
                <a:latin typeface="Times New Roman"/>
                <a:cs typeface="Times New Roman"/>
              </a:rPr>
              <a:t>B</a:t>
            </a:r>
            <a:r>
              <a:rPr dirty="0" sz="1200" spc="-10" b="1">
                <a:latin typeface="Times New Roman"/>
                <a:cs typeface="Times New Roman"/>
              </a:rPr>
              <a:t>ELL</a:t>
            </a:r>
            <a:r>
              <a:rPr dirty="0" sz="1200" b="1">
                <a:latin typeface="Times New Roman"/>
                <a:cs typeface="Times New Roman"/>
              </a:rPr>
              <a:t>OW</a:t>
            </a:r>
            <a:r>
              <a:rPr dirty="0" sz="1200" spc="5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125095" marR="5080">
              <a:lnSpc>
                <a:spcPts val="2070"/>
              </a:lnSpc>
              <a:spcBef>
                <a:spcPts val="45"/>
              </a:spcBef>
            </a:pPr>
            <a:r>
              <a:rPr dirty="0" sz="1200" spc="-10">
                <a:latin typeface="Times New Roman"/>
                <a:cs typeface="Times New Roman"/>
              </a:rPr>
              <a:t>Bellows,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elements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formed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series combination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capsules.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working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bellow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diaphragms;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5095" marR="8255">
              <a:lnSpc>
                <a:spcPts val="206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-5">
                <a:latin typeface="Times New Roman"/>
                <a:cs typeface="Times New Roman"/>
              </a:rPr>
              <a:t> displacement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proportionate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mechanical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-5">
                <a:latin typeface="Times New Roman"/>
                <a:cs typeface="Times New Roman"/>
              </a:rPr>
              <a:t> used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construct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bellows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brryllium</a:t>
            </a:r>
            <a:r>
              <a:rPr dirty="0" sz="1200">
                <a:latin typeface="Times New Roman"/>
                <a:cs typeface="Times New Roman"/>
              </a:rPr>
              <a:t> copper,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brass,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monel, </a:t>
            </a:r>
            <a:r>
              <a:rPr dirty="0" sz="1200" spc="-10">
                <a:latin typeface="Times New Roman"/>
                <a:cs typeface="Times New Roman"/>
              </a:rPr>
              <a:t> stainless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nickel.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Whenever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5095">
              <a:lnSpc>
                <a:spcPct val="100000"/>
              </a:lnSpc>
              <a:spcBef>
                <a:spcPts val="459"/>
              </a:spcBef>
            </a:pPr>
            <a:r>
              <a:rPr dirty="0" sz="1200" spc="-10">
                <a:latin typeface="Times New Roman"/>
                <a:cs typeface="Times New Roman"/>
              </a:rPr>
              <a:t>sealed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bellow,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suffers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displacement.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endParaRPr sz="1200">
              <a:latin typeface="Times New Roman"/>
              <a:cs typeface="Times New Roman"/>
            </a:endParaRPr>
          </a:p>
          <a:p>
            <a:pPr algn="just" marL="125095" marR="15875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attaching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sealed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transmitting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secondary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3958" y="2691765"/>
            <a:ext cx="4998085" cy="106235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BOURDONTUBES: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2060"/>
              </a:lnSpc>
              <a:spcBef>
                <a:spcPts val="1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bourdon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available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shapes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spiral,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helical,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twisted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shaped.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However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non-circular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cross-section.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spc="-5">
                <a:latin typeface="Times New Roman"/>
                <a:cs typeface="Times New Roman"/>
              </a:rPr>
              <a:t>materials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bourdon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brass,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rubber.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6557136"/>
            <a:ext cx="5205730" cy="2099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9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REASONS</a:t>
            </a:r>
            <a:r>
              <a:rPr dirty="0" sz="1200" spc="14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1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1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POUPLARITY</a:t>
            </a:r>
            <a:r>
              <a:rPr dirty="0" sz="1200" spc="1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1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BOURDON</a:t>
            </a:r>
            <a:r>
              <a:rPr dirty="0" sz="1200" spc="1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TUBE</a:t>
            </a:r>
            <a:r>
              <a:rPr dirty="0" sz="1200" spc="1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ELEMNT</a:t>
            </a:r>
            <a:r>
              <a:rPr dirty="0" sz="1200" spc="1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b="1">
                <a:latin typeface="Times New Roman"/>
                <a:cs typeface="Times New Roman"/>
              </a:rPr>
              <a:t> MEASUREME</a:t>
            </a:r>
            <a:r>
              <a:rPr dirty="0" sz="1200">
                <a:latin typeface="Times New Roman"/>
                <a:cs typeface="Times New Roman"/>
              </a:rPr>
              <a:t>NT: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645"/>
              </a:spcBef>
              <a:buFont typeface="Calibri"/>
              <a:buAutoNum type="arabicParenR"/>
              <a:tabLst>
                <a:tab pos="299720" algn="l"/>
              </a:tabLst>
            </a:pP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inexpensive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575"/>
              </a:spcBef>
              <a:buFont typeface="Calibri"/>
              <a:buAutoNum type="arabicParenR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Simplicity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ruggedness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625"/>
              </a:spcBef>
              <a:buFont typeface="Calibri"/>
              <a:buAutoNum type="arabicParenR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gives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580"/>
              </a:spcBef>
              <a:buFont typeface="Calibri"/>
              <a:buAutoNum type="arabicParenR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absolute,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pressures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575"/>
              </a:spcBef>
              <a:buFont typeface="Calibri"/>
              <a:buAutoNum type="arabicParenR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600"/>
              </a:spcBef>
              <a:buFont typeface="Calibri"/>
              <a:buAutoNum type="arabicParenR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easily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adapted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designs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obtaining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>
                <a:latin typeface="Times New Roman"/>
                <a:cs typeface="Times New Roman"/>
              </a:rPr>
              <a:t> outputs.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3450" y="863600"/>
            <a:ext cx="5649595" cy="5013325"/>
            <a:chOff x="933450" y="863600"/>
            <a:chExt cx="5649595" cy="50133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5100" y="863600"/>
              <a:ext cx="3877817" cy="18460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450" y="4023995"/>
              <a:ext cx="5208778" cy="185292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1297812"/>
            <a:ext cx="5228590" cy="316420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70485">
              <a:lnSpc>
                <a:spcPct val="100000"/>
              </a:lnSpc>
              <a:spcBef>
                <a:spcPts val="680"/>
              </a:spcBef>
            </a:pPr>
            <a:r>
              <a:rPr dirty="0" sz="1200" spc="-5" b="1">
                <a:latin typeface="Times New Roman"/>
                <a:cs typeface="Times New Roman"/>
              </a:rPr>
              <a:t>BELLOW</a:t>
            </a:r>
            <a:r>
              <a:rPr dirty="0" sz="1200" spc="-10" b="1">
                <a:latin typeface="Times New Roman"/>
                <a:cs typeface="Times New Roman"/>
              </a:rPr>
              <a:t> TYPE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(BELLOW</a:t>
            </a:r>
            <a:r>
              <a:rPr dirty="0" sz="1200" spc="-5" b="1">
                <a:latin typeface="Times New Roman"/>
                <a:cs typeface="Times New Roman"/>
              </a:rPr>
              <a:t> GAUGES):</a:t>
            </a:r>
            <a:endParaRPr sz="1200">
              <a:latin typeface="Times New Roman"/>
              <a:cs typeface="Times New Roman"/>
            </a:endParaRPr>
          </a:p>
          <a:p>
            <a:pPr algn="just" marL="70485">
              <a:lnSpc>
                <a:spcPct val="100000"/>
              </a:lnSpc>
              <a:spcBef>
                <a:spcPts val="57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bellow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longitudinally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expandable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collapsible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member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consisting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algn="just" marL="70485" marR="5080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several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convolutions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folds.</a:t>
            </a:r>
            <a:r>
              <a:rPr dirty="0" sz="1200" spc="-5">
                <a:latin typeface="Times New Roman"/>
                <a:cs typeface="Times New Roman"/>
              </a:rPr>
              <a:t> Most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common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-5">
                <a:latin typeface="Times New Roman"/>
                <a:cs typeface="Times New Roman"/>
              </a:rPr>
              <a:t> chosen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bellows </a:t>
            </a:r>
            <a:r>
              <a:rPr dirty="0" sz="1200" spc="-5">
                <a:latin typeface="Times New Roman"/>
                <a:cs typeface="Times New Roman"/>
              </a:rPr>
              <a:t> fabrication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trumpet </a:t>
            </a:r>
            <a:r>
              <a:rPr dirty="0" sz="1200" spc="-10">
                <a:latin typeface="Times New Roman"/>
                <a:cs typeface="Times New Roman"/>
              </a:rPr>
              <a:t>brass, stainless </a:t>
            </a:r>
            <a:r>
              <a:rPr dirty="0" sz="1200" spc="-5">
                <a:latin typeface="Times New Roman"/>
                <a:cs typeface="Times New Roman"/>
              </a:rPr>
              <a:t>steel, phosphor bronze and beryllium </a:t>
            </a:r>
            <a:r>
              <a:rPr dirty="0" sz="1200">
                <a:latin typeface="Times New Roman"/>
                <a:cs typeface="Times New Roman"/>
              </a:rPr>
              <a:t>copper.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elastic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pressure.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48335" indent="36195">
              <a:lnSpc>
                <a:spcPct val="145000"/>
              </a:lnSpc>
            </a:pP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1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ARRANGEMENT</a:t>
            </a:r>
            <a:r>
              <a:rPr dirty="0" sz="1200" spc="1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OF</a:t>
            </a:r>
            <a:r>
              <a:rPr dirty="0" sz="1200" spc="1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BELLOW</a:t>
            </a:r>
            <a:r>
              <a:rPr dirty="0" sz="1200" spc="1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1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1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INDICATING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PRESSURE.: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bellows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Times New Roman"/>
                <a:cs typeface="Times New Roman"/>
              </a:rPr>
              <a:t>balanced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spring.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linkages,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bellows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magnified</a:t>
            </a:r>
            <a:endParaRPr sz="1200">
              <a:latin typeface="Times New Roman"/>
              <a:cs typeface="Times New Roman"/>
            </a:endParaRPr>
          </a:p>
          <a:p>
            <a:pPr marL="12700" marR="6985">
              <a:lnSpc>
                <a:spcPts val="2020"/>
              </a:lnSpc>
              <a:spcBef>
                <a:spcPts val="125"/>
              </a:spcBef>
            </a:pP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Therefore,</a:t>
            </a:r>
            <a:r>
              <a:rPr dirty="0" sz="1100" spc="1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value</a:t>
            </a:r>
            <a:r>
              <a:rPr dirty="0" sz="1100" spc="10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of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applied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pressure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directly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read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from</a:t>
            </a:r>
            <a:r>
              <a:rPr dirty="0" sz="1100" spc="-55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the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calibrated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scale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6523609"/>
            <a:ext cx="5230495" cy="267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34975">
              <a:lnSpc>
                <a:spcPct val="1102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THE ARRANGEMENT OF BELLOW </a:t>
            </a:r>
            <a:r>
              <a:rPr dirty="0" sz="1200" spc="-10" b="1">
                <a:latin typeface="Times New Roman"/>
                <a:cs typeface="Times New Roman"/>
              </a:rPr>
              <a:t>TYPE </a:t>
            </a:r>
            <a:r>
              <a:rPr dirty="0" sz="1200" spc="-5" b="1">
                <a:latin typeface="Times New Roman"/>
                <a:cs typeface="Times New Roman"/>
              </a:rPr>
              <a:t>PRESSURE 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 spc="-10" b="1">
                <a:latin typeface="Times New Roman"/>
                <a:cs typeface="Times New Roman"/>
              </a:rPr>
              <a:t>FOR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INDICATING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DIFFENENTIAL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900"/>
              </a:lnSpc>
              <a:spcBef>
                <a:spcPts val="109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differential pressure </a:t>
            </a:r>
            <a:r>
              <a:rPr dirty="0" sz="1200" spc="-10">
                <a:latin typeface="Times New Roman"/>
                <a:cs typeface="Times New Roman"/>
              </a:rPr>
              <a:t>bellow </a:t>
            </a:r>
            <a:r>
              <a:rPr dirty="0" sz="1200">
                <a:latin typeface="Times New Roman"/>
                <a:cs typeface="Times New Roman"/>
              </a:rPr>
              <a:t>gauge </a:t>
            </a:r>
            <a:r>
              <a:rPr dirty="0" sz="1200" spc="-10">
                <a:latin typeface="Times New Roman"/>
                <a:cs typeface="Times New Roman"/>
              </a:rPr>
              <a:t>makes </a:t>
            </a:r>
            <a:r>
              <a:rPr dirty="0" sz="1200">
                <a:latin typeface="Times New Roman"/>
                <a:cs typeface="Times New Roman"/>
              </a:rPr>
              <a:t>use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5">
                <a:latin typeface="Times New Roman"/>
                <a:cs typeface="Times New Roman"/>
              </a:rPr>
              <a:t>bellows. </a:t>
            </a:r>
            <a:r>
              <a:rPr dirty="0" sz="1200" spc="-5">
                <a:latin typeface="Times New Roman"/>
                <a:cs typeface="Times New Roman"/>
              </a:rPr>
              <a:t>Each </a:t>
            </a:r>
            <a:r>
              <a:rPr dirty="0" sz="1200" spc="-10">
                <a:latin typeface="Times New Roman"/>
                <a:cs typeface="Times New Roman"/>
              </a:rPr>
              <a:t>bellow </a:t>
            </a:r>
            <a:r>
              <a:rPr dirty="0" sz="1200" spc="-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sealed </a:t>
            </a:r>
            <a:r>
              <a:rPr dirty="0" sz="1200" spc="-5">
                <a:latin typeface="Times New Roman"/>
                <a:cs typeface="Times New Roman"/>
              </a:rPr>
              <a:t>end and </a:t>
            </a:r>
            <a:r>
              <a:rPr dirty="0" sz="1200">
                <a:latin typeface="Times New Roman"/>
                <a:cs typeface="Times New Roman"/>
              </a:rPr>
              <a:t>open </a:t>
            </a:r>
            <a:r>
              <a:rPr dirty="0" sz="1200" spc="-5">
                <a:latin typeface="Times New Roman"/>
                <a:cs typeface="Times New Roman"/>
              </a:rPr>
              <a:t>end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receive </a:t>
            </a:r>
            <a:r>
              <a:rPr dirty="0" sz="1200">
                <a:latin typeface="Times New Roman"/>
                <a:cs typeface="Times New Roman"/>
              </a:rPr>
              <a:t>the pressure 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measured. The </a:t>
            </a:r>
            <a:r>
              <a:rPr dirty="0" sz="1200">
                <a:latin typeface="Times New Roman"/>
                <a:cs typeface="Times New Roman"/>
              </a:rPr>
              <a:t>open ends 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fixed </a:t>
            </a:r>
            <a:r>
              <a:rPr dirty="0" sz="1200" spc="-10">
                <a:latin typeface="Times New Roman"/>
                <a:cs typeface="Times New Roman"/>
              </a:rPr>
              <a:t>and sealed </a:t>
            </a:r>
            <a:r>
              <a:rPr dirty="0" sz="1200" spc="-5">
                <a:latin typeface="Times New Roman"/>
                <a:cs typeface="Times New Roman"/>
              </a:rPr>
              <a:t>ends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move </a:t>
            </a:r>
            <a:r>
              <a:rPr dirty="0" sz="1200" spc="-5">
                <a:latin typeface="Times New Roman"/>
                <a:cs typeface="Times New Roman"/>
              </a:rPr>
              <a:t>along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bellow. Thus,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bellows</a:t>
            </a:r>
            <a:r>
              <a:rPr dirty="0" sz="1200" spc="-5">
                <a:latin typeface="Times New Roman"/>
                <a:cs typeface="Times New Roman"/>
              </a:rPr>
              <a:t> from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open </a:t>
            </a:r>
            <a:r>
              <a:rPr dirty="0" sz="1200" spc="-5">
                <a:latin typeface="Times New Roman"/>
                <a:cs typeface="Times New Roman"/>
              </a:rPr>
              <a:t>ends,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 </a:t>
            </a:r>
            <a:r>
              <a:rPr dirty="0" sz="1200" spc="-10">
                <a:latin typeface="Times New Roman"/>
                <a:cs typeface="Times New Roman"/>
              </a:rPr>
              <a:t>sealed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ends get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deflect </a:t>
            </a:r>
            <a:r>
              <a:rPr dirty="0" sz="1200" spc="-5">
                <a:latin typeface="Times New Roman"/>
                <a:cs typeface="Times New Roman"/>
              </a:rPr>
              <a:t>(Expand). This deflection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bellow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applied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bellow. The free </a:t>
            </a:r>
            <a:r>
              <a:rPr dirty="0" sz="1200" spc="-5">
                <a:latin typeface="Times New Roman"/>
                <a:cs typeface="Times New Roman"/>
              </a:rPr>
              <a:t>ends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bellows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connected </a:t>
            </a:r>
            <a:r>
              <a:rPr dirty="0" sz="1200">
                <a:latin typeface="Times New Roman"/>
                <a:cs typeface="Times New Roman"/>
              </a:rPr>
              <a:t>to to the </a:t>
            </a:r>
            <a:r>
              <a:rPr dirty="0" sz="1200" spc="-10">
                <a:latin typeface="Times New Roman"/>
                <a:cs typeface="Times New Roman"/>
              </a:rPr>
              <a:t>ends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opposite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sides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equal-arm </a:t>
            </a:r>
            <a:r>
              <a:rPr dirty="0" sz="1200" spc="-10">
                <a:latin typeface="Times New Roman"/>
                <a:cs typeface="Times New Roman"/>
              </a:rPr>
              <a:t>lever. The </a:t>
            </a:r>
            <a:r>
              <a:rPr dirty="0" sz="1200" spc="-5">
                <a:latin typeface="Times New Roman"/>
                <a:cs typeface="Times New Roman"/>
              </a:rPr>
              <a:t>centre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linked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-10">
                <a:latin typeface="Times New Roman"/>
                <a:cs typeface="Times New Roman"/>
              </a:rPr>
              <a:t>and scale </a:t>
            </a:r>
            <a:r>
              <a:rPr dirty="0" sz="1200" spc="-5">
                <a:latin typeface="Times New Roman"/>
                <a:cs typeface="Times New Roman"/>
              </a:rPr>
              <a:t> assembly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link-sector-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pinion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arrangement.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terms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2729" y="4532376"/>
            <a:ext cx="2889631" cy="20043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126489"/>
            <a:ext cx="5377815" cy="24015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834897"/>
            <a:ext cx="3893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order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1475358" y="3688841"/>
            <a:ext cx="5394960" cy="388239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90"/>
              </a:spcBef>
            </a:pP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arrangement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bellow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pressure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indicating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differential </a:t>
            </a:r>
            <a:r>
              <a:rPr dirty="0" sz="1200" spc="-10" b="1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Let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800" spc="-15">
                <a:latin typeface="Times New Roman"/>
                <a:cs typeface="Times New Roman"/>
              </a:rPr>
              <a:t>A</a:t>
            </a:r>
            <a:r>
              <a:rPr dirty="0" baseline="4629" sz="1800" spc="-22">
                <a:latin typeface="Times New Roman"/>
                <a:cs typeface="Times New Roman"/>
              </a:rPr>
              <a:t>and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B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two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pressures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whose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difference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measured.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pressures</a:t>
            </a:r>
            <a:endParaRPr baseline="4629" sz="1800">
              <a:latin typeface="Times New Roman"/>
              <a:cs typeface="Times New Roman"/>
            </a:endParaRPr>
          </a:p>
          <a:p>
            <a:pPr algn="just" marL="12700" marR="168910">
              <a:lnSpc>
                <a:spcPct val="144400"/>
              </a:lnSpc>
              <a:spcBef>
                <a:spcPts val="3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B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-15">
                <a:latin typeface="Times New Roman"/>
                <a:cs typeface="Times New Roman"/>
              </a:rPr>
              <a:t>applied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 the </a:t>
            </a:r>
            <a:r>
              <a:rPr dirty="0" baseline="4629" sz="1800" spc="-15">
                <a:latin typeface="Times New Roman"/>
                <a:cs typeface="Times New Roman"/>
              </a:rPr>
              <a:t>bellows</a:t>
            </a:r>
            <a:r>
              <a:rPr dirty="0" baseline="4629" sz="1800" spc="-7">
                <a:latin typeface="Times New Roman"/>
                <a:cs typeface="Times New Roman"/>
              </a:rPr>
              <a:t> A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 </a:t>
            </a:r>
            <a:r>
              <a:rPr dirty="0" baseline="4629" sz="1800" spc="-7">
                <a:latin typeface="Times New Roman"/>
                <a:cs typeface="Times New Roman"/>
              </a:rPr>
              <a:t>respectively.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 application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 spc="-5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bellows expand </a:t>
            </a:r>
            <a:r>
              <a:rPr dirty="0" sz="1200" spc="-5">
                <a:latin typeface="Times New Roman"/>
                <a:cs typeface="Times New Roman"/>
              </a:rPr>
              <a:t>(deflect)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proportion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applied. </a:t>
            </a:r>
            <a:r>
              <a:rPr dirty="0" sz="1200">
                <a:latin typeface="Times New Roman"/>
                <a:cs typeface="Times New Roman"/>
              </a:rPr>
              <a:t>Due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expansion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bellows,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ends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lever get displaced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angularly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opposite </a:t>
            </a:r>
            <a:r>
              <a:rPr dirty="0" sz="1200" spc="-5">
                <a:latin typeface="Times New Roman"/>
                <a:cs typeface="Times New Roman"/>
              </a:rPr>
              <a:t>directions, thereby causing </a:t>
            </a:r>
            <a:r>
              <a:rPr dirty="0" sz="1200" spc="-10">
                <a:latin typeface="Times New Roman"/>
                <a:cs typeface="Times New Roman"/>
              </a:rPr>
              <a:t>the lever </a:t>
            </a:r>
            <a:r>
              <a:rPr dirty="0" sz="1200">
                <a:latin typeface="Times New Roman"/>
                <a:cs typeface="Times New Roman"/>
              </a:rPr>
              <a:t>to rotate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clock-wise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anticlock-wise direction.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resultant </a:t>
            </a:r>
            <a:r>
              <a:rPr dirty="0" sz="1200" spc="-10">
                <a:latin typeface="Times New Roman"/>
                <a:cs typeface="Times New Roman"/>
              </a:rPr>
              <a:t>displacement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lever </a:t>
            </a:r>
            <a:r>
              <a:rPr dirty="0" sz="1200">
                <a:latin typeface="Times New Roman"/>
                <a:cs typeface="Times New Roman"/>
              </a:rPr>
              <a:t>corresponds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deflection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5">
                <a:latin typeface="Times New Roman"/>
                <a:cs typeface="Times New Roman"/>
              </a:rPr>
              <a:t>bellows.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deflection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bellow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 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input </a:t>
            </a:r>
            <a:r>
              <a:rPr dirty="0" sz="1200" spc="-5">
                <a:latin typeface="Times New Roman"/>
                <a:cs typeface="Times New Roman"/>
              </a:rPr>
              <a:t>pressures. </a:t>
            </a:r>
            <a:r>
              <a:rPr dirty="0" sz="1200" spc="-10">
                <a:latin typeface="Times New Roman"/>
                <a:cs typeface="Times New Roman"/>
              </a:rPr>
              <a:t>Resultant displacement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amplified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12700" marR="175260">
              <a:lnSpc>
                <a:spcPct val="1475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sector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pinion arrangement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5">
                <a:latin typeface="Times New Roman"/>
                <a:cs typeface="Times New Roman"/>
              </a:rPr>
              <a:t>fed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pointer.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causes pointer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deflect</a:t>
            </a:r>
            <a:r>
              <a:rPr dirty="0" sz="1200" spc="-5">
                <a:latin typeface="Times New Roman"/>
                <a:cs typeface="Times New Roman"/>
              </a:rPr>
              <a:t> over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pointer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pressure.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</a:t>
            </a:r>
            <a:r>
              <a:rPr dirty="0" sz="1200" spc="-10">
                <a:latin typeface="Times New Roman"/>
                <a:cs typeface="Times New Roman"/>
              </a:rPr>
              <a:t>diff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-P</a:t>
            </a:r>
            <a:r>
              <a:rPr dirty="0" sz="120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7258" y="825753"/>
            <a:ext cx="4968875" cy="1983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72440" indent="36195">
              <a:lnSpc>
                <a:spcPct val="108300"/>
              </a:lnSpc>
              <a:spcBef>
                <a:spcPts val="100"/>
              </a:spcBef>
              <a:tabLst>
                <a:tab pos="562610" algn="l"/>
                <a:tab pos="1791335" algn="l"/>
                <a:tab pos="26238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ARRANGEMENT</a:t>
            </a:r>
            <a:r>
              <a:rPr dirty="0" sz="1200" spc="6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OF	BELLOW	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204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	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endParaRPr sz="1200">
              <a:latin typeface="Times New Roman"/>
              <a:cs typeface="Times New Roman"/>
            </a:endParaRPr>
          </a:p>
          <a:p>
            <a:pPr marL="50736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 pressure</a:t>
            </a:r>
            <a:endParaRPr sz="1200">
              <a:latin typeface="Times New Roman"/>
              <a:cs typeface="Times New Roman"/>
            </a:endParaRPr>
          </a:p>
          <a:p>
            <a:pPr marL="507365" marR="43180">
              <a:lnSpc>
                <a:spcPts val="2090"/>
              </a:lnSpc>
              <a:spcBef>
                <a:spcPts val="155"/>
              </a:spcBef>
            </a:pP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bellows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(bellow-B)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bellow-A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serves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absolute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 marL="507365" marR="3868420">
              <a:lnSpc>
                <a:spcPts val="2180"/>
              </a:lnSpc>
              <a:spcBef>
                <a:spcPts val="160"/>
              </a:spcBef>
            </a:pPr>
            <a:r>
              <a:rPr dirty="0" baseline="11574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11574" sz="1800" spc="-7">
                <a:latin typeface="Times New Roman"/>
                <a:cs typeface="Times New Roman"/>
              </a:rPr>
              <a:t>=P</a:t>
            </a:r>
            <a:r>
              <a:rPr dirty="0" sz="800" spc="-5">
                <a:latin typeface="Times New Roman"/>
                <a:cs typeface="Times New Roman"/>
              </a:rPr>
              <a:t>abs 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11574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B</a:t>
            </a:r>
            <a:r>
              <a:rPr dirty="0" sz="800" spc="55">
                <a:latin typeface="Times New Roman"/>
                <a:cs typeface="Times New Roman"/>
              </a:rPr>
              <a:t> </a:t>
            </a:r>
            <a:r>
              <a:rPr dirty="0" baseline="11574" sz="1800">
                <a:latin typeface="Times New Roman"/>
                <a:cs typeface="Times New Roman"/>
              </a:rPr>
              <a:t>=</a:t>
            </a:r>
            <a:r>
              <a:rPr dirty="0" baseline="11574" sz="1800" spc="322">
                <a:latin typeface="Times New Roman"/>
                <a:cs typeface="Times New Roman"/>
              </a:rPr>
              <a:t> </a:t>
            </a:r>
            <a:r>
              <a:rPr dirty="0" baseline="11574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atm</a:t>
            </a:r>
            <a:endParaRPr sz="800">
              <a:latin typeface="Times New Roman"/>
              <a:cs typeface="Times New Roman"/>
            </a:endParaRPr>
          </a:p>
          <a:p>
            <a:pPr marL="507365">
              <a:lnSpc>
                <a:spcPct val="100000"/>
              </a:lnSpc>
              <a:spcBef>
                <a:spcPts val="409"/>
              </a:spcBef>
            </a:pPr>
            <a:r>
              <a:rPr dirty="0" baseline="11574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diff</a:t>
            </a:r>
            <a:r>
              <a:rPr dirty="0" sz="800" spc="165">
                <a:latin typeface="Times New Roman"/>
                <a:cs typeface="Times New Roman"/>
              </a:rPr>
              <a:t> </a:t>
            </a:r>
            <a:r>
              <a:rPr dirty="0" baseline="11574" sz="1800">
                <a:latin typeface="Times New Roman"/>
                <a:cs typeface="Times New Roman"/>
              </a:rPr>
              <a:t>=</a:t>
            </a:r>
            <a:r>
              <a:rPr dirty="0" baseline="11574" sz="1800" spc="120">
                <a:latin typeface="Times New Roman"/>
                <a:cs typeface="Times New Roman"/>
              </a:rPr>
              <a:t> </a:t>
            </a:r>
            <a:r>
              <a:rPr dirty="0" baseline="11574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baseline="11574" sz="1800">
                <a:latin typeface="Times New Roman"/>
                <a:cs typeface="Times New Roman"/>
              </a:rPr>
              <a:t>-</a:t>
            </a:r>
            <a:r>
              <a:rPr dirty="0" baseline="11574" sz="1800" spc="142">
                <a:latin typeface="Times New Roman"/>
                <a:cs typeface="Times New Roman"/>
              </a:rPr>
              <a:t> </a:t>
            </a:r>
            <a:r>
              <a:rPr dirty="0" baseline="11574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B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4458" y="2816733"/>
            <a:ext cx="1144270" cy="531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30480">
              <a:lnSpc>
                <a:spcPct val="138300"/>
              </a:lnSpc>
              <a:spcBef>
                <a:spcPts val="100"/>
              </a:spcBef>
              <a:tabLst>
                <a:tab pos="824865" algn="l"/>
              </a:tabLst>
            </a:pPr>
            <a:r>
              <a:rPr dirty="0" baseline="11574" sz="1800" spc="-15">
                <a:latin typeface="Times New Roman"/>
                <a:cs typeface="Times New Roman"/>
              </a:rPr>
              <a:t>P</a:t>
            </a:r>
            <a:r>
              <a:rPr dirty="0" sz="800" spc="-10">
                <a:latin typeface="Times New Roman"/>
                <a:cs typeface="Times New Roman"/>
              </a:rPr>
              <a:t>gauge </a:t>
            </a:r>
            <a:r>
              <a:rPr dirty="0" baseline="11574" sz="1800">
                <a:latin typeface="Times New Roman"/>
                <a:cs typeface="Times New Roman"/>
              </a:rPr>
              <a:t>= P</a:t>
            </a:r>
            <a:r>
              <a:rPr dirty="0" sz="800">
                <a:latin typeface="Times New Roman"/>
                <a:cs typeface="Times New Roman"/>
              </a:rPr>
              <a:t>abs 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20">
                <a:latin typeface="Times New Roman"/>
                <a:cs typeface="Times New Roman"/>
              </a:rPr>
              <a:t>p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:	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100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9394" y="2828924"/>
            <a:ext cx="2800985" cy="50736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324485">
              <a:lnSpc>
                <a:spcPct val="100000"/>
              </a:lnSpc>
              <a:spcBef>
                <a:spcPts val="555"/>
              </a:spcBef>
            </a:pPr>
            <a:r>
              <a:rPr dirty="0" baseline="11574" sz="1800" spc="-7">
                <a:latin typeface="Times New Roman"/>
                <a:cs typeface="Times New Roman"/>
              </a:rPr>
              <a:t>-P</a:t>
            </a:r>
            <a:r>
              <a:rPr dirty="0" sz="800" spc="-5">
                <a:latin typeface="Times New Roman"/>
                <a:cs typeface="Times New Roman"/>
              </a:rPr>
              <a:t>atm</a:t>
            </a:r>
            <a:endParaRPr sz="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5"/>
              </a:spcBef>
            </a:pP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+1==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pressure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3417189"/>
            <a:ext cx="5181600" cy="946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685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as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know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whether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+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-Ve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1030"/>
              </a:spcBef>
              <a:tabLst>
                <a:tab pos="1073150" algn="l"/>
                <a:tab pos="1786889" algn="l"/>
                <a:tab pos="2713990" algn="l"/>
                <a:tab pos="3286760" algn="l"/>
                <a:tab pos="425069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NG</a:t>
            </a:r>
            <a:r>
              <a:rPr dirty="0" sz="1200" spc="-15" b="1">
                <a:latin typeface="Times New Roman"/>
                <a:cs typeface="Times New Roman"/>
              </a:rPr>
              <a:t>E</a:t>
            </a:r>
            <a:r>
              <a:rPr dirty="0" sz="1200" spc="10" b="1">
                <a:latin typeface="Times New Roman"/>
                <a:cs typeface="Times New Roman"/>
              </a:rPr>
              <a:t>M</a:t>
            </a:r>
            <a:r>
              <a:rPr dirty="0" sz="1200" spc="-1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NT 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OF	</a:t>
            </a:r>
            <a:r>
              <a:rPr dirty="0" sz="1200" spc="5" b="1">
                <a:latin typeface="Times New Roman"/>
                <a:cs typeface="Times New Roman"/>
              </a:rPr>
              <a:t>B</a:t>
            </a:r>
            <a:r>
              <a:rPr dirty="0" sz="1200" spc="-15" b="1">
                <a:latin typeface="Times New Roman"/>
                <a:cs typeface="Times New Roman"/>
              </a:rPr>
              <a:t>ELL</a:t>
            </a:r>
            <a:r>
              <a:rPr dirty="0" sz="1200" spc="-5" b="1">
                <a:latin typeface="Times New Roman"/>
                <a:cs typeface="Times New Roman"/>
              </a:rPr>
              <a:t>OW	</a:t>
            </a:r>
            <a:r>
              <a:rPr dirty="0" sz="1200" spc="-1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Y</a:t>
            </a:r>
            <a:r>
              <a:rPr dirty="0" sz="1200" spc="-2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E	</a:t>
            </a:r>
            <a:r>
              <a:rPr dirty="0" sz="1200" spc="-20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SSU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E	GAUGE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OR  </a:t>
            </a:r>
            <a:r>
              <a:rPr dirty="0" sz="1200" spc="-5" b="1">
                <a:latin typeface="Times New Roman"/>
                <a:cs typeface="Times New Roman"/>
              </a:rPr>
              <a:t>ABSOLUTE	PRESSURE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3958" y="4365497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2558" y="4328921"/>
            <a:ext cx="4773295" cy="647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3399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For measuring absolute pressure, one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bellow </a:t>
            </a:r>
            <a:r>
              <a:rPr dirty="0" sz="1200">
                <a:latin typeface="Times New Roman"/>
                <a:cs typeface="Times New Roman"/>
              </a:rPr>
              <a:t>(bellow-B)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evacuated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(ie</a:t>
            </a:r>
            <a:r>
              <a:rPr dirty="0" baseline="4629" sz="1800" spc="-7">
                <a:latin typeface="Times New Roman"/>
                <a:cs typeface="Times New Roman"/>
              </a:rPr>
              <a:t> P</a:t>
            </a:r>
            <a:r>
              <a:rPr dirty="0" sz="1200" spc="-5">
                <a:latin typeface="Times New Roman"/>
                <a:cs typeface="Times New Roman"/>
              </a:rPr>
              <a:t>B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).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Therefore,</a:t>
            </a:r>
            <a:r>
              <a:rPr dirty="0" baseline="4629" sz="1800">
                <a:latin typeface="Times New Roman"/>
                <a:cs typeface="Times New Roman"/>
              </a:rPr>
              <a:t> 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reading</a:t>
            </a:r>
            <a:r>
              <a:rPr dirty="0" baseline="4629" sz="1800">
                <a:latin typeface="Times New Roman"/>
                <a:cs typeface="Times New Roman"/>
              </a:rPr>
              <a:t> corresponds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absolute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P</a:t>
            </a:r>
            <a:r>
              <a:rPr dirty="0" sz="1200" spc="-15">
                <a:latin typeface="Times New Roman"/>
                <a:cs typeface="Times New Roman"/>
              </a:rPr>
              <a:t>A)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,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provided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absolute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(P)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bellow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1935" y="5155184"/>
            <a:ext cx="4069079" cy="43434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200" spc="-5" b="1">
                <a:latin typeface="Times New Roman"/>
                <a:cs typeface="Times New Roman"/>
              </a:rPr>
              <a:t>DIAPHRAGM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GAUGES</a:t>
            </a:r>
            <a:endParaRPr sz="1200">
              <a:latin typeface="Times New Roman"/>
              <a:cs typeface="Times New Roman"/>
            </a:endParaRPr>
          </a:p>
          <a:p>
            <a:pPr marL="433070" indent="-229235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433070" algn="l"/>
                <a:tab pos="43370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ELASTIC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DIAPHRAGAM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-5" b="1">
                <a:latin typeface="Times New Roman"/>
                <a:cs typeface="Times New Roman"/>
              </a:rPr>
              <a:t> PRESSUREGAUGE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358" y="7908417"/>
            <a:ext cx="5230495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this elastic </a:t>
            </a:r>
            <a:r>
              <a:rPr dirty="0" sz="1200">
                <a:latin typeface="Times New Roman"/>
                <a:cs typeface="Times New Roman"/>
              </a:rPr>
              <a:t>pressure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elements</a:t>
            </a:r>
            <a:r>
              <a:rPr dirty="0" sz="1200">
                <a:latin typeface="Times New Roman"/>
                <a:cs typeface="Times New Roman"/>
              </a:rPr>
              <a:t> are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 thin </a:t>
            </a:r>
            <a:r>
              <a:rPr dirty="0" sz="1200" spc="-10">
                <a:latin typeface="Times New Roman"/>
                <a:cs typeface="Times New Roman"/>
              </a:rPr>
              <a:t>circular </a:t>
            </a:r>
            <a:r>
              <a:rPr dirty="0" sz="1200" spc="-5">
                <a:latin typeface="Times New Roman"/>
                <a:cs typeface="Times New Roman"/>
              </a:rPr>
              <a:t>plate </a:t>
            </a:r>
            <a:r>
              <a:rPr dirty="0" sz="1200" spc="-10">
                <a:latin typeface="Times New Roman"/>
                <a:cs typeface="Times New Roman"/>
              </a:rPr>
              <a:t>whose ends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fixed </a:t>
            </a:r>
            <a:r>
              <a:rPr dirty="0" sz="1200">
                <a:latin typeface="Times New Roman"/>
                <a:cs typeface="Times New Roman"/>
              </a:rPr>
              <a:t>between </a:t>
            </a:r>
            <a:r>
              <a:rPr dirty="0" sz="1200" spc="-5">
                <a:latin typeface="Times New Roman"/>
                <a:cs typeface="Times New Roman"/>
              </a:rPr>
              <a:t>two parallel </a:t>
            </a:r>
            <a:r>
              <a:rPr dirty="0" sz="1200">
                <a:latin typeface="Times New Roman"/>
                <a:cs typeface="Times New Roman"/>
              </a:rPr>
              <a:t>plates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known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diaphragm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either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flat</a:t>
            </a:r>
            <a:r>
              <a:rPr dirty="0" sz="1200" spc="-10">
                <a:latin typeface="Times New Roman"/>
                <a:cs typeface="Times New Roman"/>
              </a:rPr>
              <a:t> type,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corrugated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corrugated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Corrugated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diaphragms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5604509"/>
            <a:ext cx="5186680" cy="238937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5735" y="755649"/>
            <a:ext cx="5274945" cy="6224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2069" marR="5080">
              <a:lnSpc>
                <a:spcPct val="1434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frequently</a:t>
            </a:r>
            <a:r>
              <a:rPr dirty="0" sz="1200">
                <a:latin typeface="Times New Roman"/>
                <a:cs typeface="Times New Roman"/>
              </a:rPr>
              <a:t> 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>
                <a:latin typeface="Times New Roman"/>
                <a:cs typeface="Times New Roman"/>
              </a:rPr>
              <a:t> by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boss</a:t>
            </a:r>
            <a:r>
              <a:rPr dirty="0" sz="1200" spc="-5">
                <a:latin typeface="Times New Roman"/>
                <a:cs typeface="Times New Roman"/>
              </a:rPr>
              <a:t> shown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above</a:t>
            </a:r>
            <a:r>
              <a:rPr dirty="0" sz="1200" spc="-5">
                <a:latin typeface="Times New Roman"/>
                <a:cs typeface="Times New Roman"/>
              </a:rPr>
              <a:t> arrangement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fixed</a:t>
            </a:r>
            <a:r>
              <a:rPr dirty="0" sz="1200" spc="-5">
                <a:latin typeface="Times New Roman"/>
                <a:cs typeface="Times New Roman"/>
              </a:rPr>
              <a:t> at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5">
                <a:latin typeface="Times New Roman"/>
                <a:cs typeface="Times New Roman"/>
              </a:rPr>
              <a:t>top </a:t>
            </a:r>
            <a:r>
              <a:rPr dirty="0" sz="1200" spc="-5">
                <a:latin typeface="Times New Roman"/>
                <a:cs typeface="Times New Roman"/>
              </a:rPr>
              <a:t>portion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corrugated </a:t>
            </a:r>
            <a:r>
              <a:rPr dirty="0" sz="1200" spc="-10">
                <a:latin typeface="Times New Roman"/>
                <a:cs typeface="Times New Roman"/>
              </a:rPr>
              <a:t>diaphragm.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connecting link, </a:t>
            </a:r>
            <a:r>
              <a:rPr dirty="0" sz="1200">
                <a:latin typeface="Times New Roman"/>
                <a:cs typeface="Times New Roman"/>
              </a:rPr>
              <a:t>sector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pinion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attached to a </a:t>
            </a:r>
            <a:r>
              <a:rPr dirty="0" sz="1200" spc="-10">
                <a:latin typeface="Times New Roman"/>
                <a:cs typeface="Times New Roman"/>
              </a:rPr>
              <a:t>boss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negligible weight. A pointer </a:t>
            </a:r>
            <a:r>
              <a:rPr dirty="0" sz="1200" spc="-15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pinion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elastic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diaphragm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  <a:p>
            <a:pPr algn="just" marL="52069" marR="6350">
              <a:lnSpc>
                <a:spcPct val="143400"/>
              </a:lnSpc>
              <a:spcBef>
                <a:spcPts val="2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bottom </a:t>
            </a:r>
            <a:r>
              <a:rPr dirty="0" sz="1200" spc="-5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elastic </a:t>
            </a:r>
            <a:r>
              <a:rPr dirty="0" sz="1200">
                <a:latin typeface="Times New Roman"/>
                <a:cs typeface="Times New Roman"/>
              </a:rPr>
              <a:t>diaphragm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 </a:t>
            </a:r>
            <a:r>
              <a:rPr dirty="0" sz="1200" spc="-10">
                <a:latin typeface="Times New Roman"/>
                <a:cs typeface="Times New Roman"/>
              </a:rPr>
              <a:t>The applied </a:t>
            </a:r>
            <a:r>
              <a:rPr dirty="0" sz="1200" spc="-5">
                <a:latin typeface="Times New Roman"/>
                <a:cs typeface="Times New Roman"/>
              </a:rPr>
              <a:t>pressure causes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deflection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diaphragm. </a:t>
            </a:r>
            <a:r>
              <a:rPr dirty="0" sz="1200" spc="-5">
                <a:latin typeface="Times New Roman"/>
                <a:cs typeface="Times New Roman"/>
              </a:rPr>
              <a:t>This deflection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pressure. Therefore,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directly read </a:t>
            </a:r>
            <a:r>
              <a:rPr dirty="0" sz="1200">
                <a:latin typeface="Times New Roman"/>
                <a:cs typeface="Times New Roman"/>
              </a:rPr>
              <a:t> from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DIAPHRAGM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GAUGES</a:t>
            </a:r>
            <a:endParaRPr sz="1200">
              <a:latin typeface="Times New Roman"/>
              <a:cs typeface="Times New Roman"/>
            </a:endParaRPr>
          </a:p>
          <a:p>
            <a:pPr marL="280670" indent="-171450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28130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5">
                <a:latin typeface="Times New Roman"/>
                <a:cs typeface="Times New Roman"/>
              </a:rPr>
              <a:t> god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characteristics.</a:t>
            </a:r>
            <a:endParaRPr sz="1200">
              <a:latin typeface="Times New Roman"/>
              <a:cs typeface="Times New Roman"/>
            </a:endParaRPr>
          </a:p>
          <a:p>
            <a:pPr marL="280670" indent="-171450">
              <a:lnSpc>
                <a:spcPct val="100000"/>
              </a:lnSpc>
              <a:spcBef>
                <a:spcPts val="630"/>
              </a:spcBef>
              <a:buFont typeface="Calibri"/>
              <a:buAutoNum type="arabicPeriod"/>
              <a:tabLst>
                <a:tab pos="28130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exhibit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pressures.</a:t>
            </a:r>
            <a:endParaRPr sz="1200">
              <a:latin typeface="Times New Roman"/>
              <a:cs typeface="Times New Roman"/>
            </a:endParaRPr>
          </a:p>
          <a:p>
            <a:pPr marL="280670" indent="-171450">
              <a:lnSpc>
                <a:spcPct val="100000"/>
              </a:lnSpc>
              <a:spcBef>
                <a:spcPts val="575"/>
              </a:spcBef>
              <a:buFont typeface="Calibri"/>
              <a:buAutoNum type="arabicPeriod"/>
              <a:tabLst>
                <a:tab pos="28130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undergo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hysteresis.</a:t>
            </a:r>
            <a:endParaRPr sz="1200">
              <a:latin typeface="Times New Roman"/>
              <a:cs typeface="Times New Roman"/>
            </a:endParaRPr>
          </a:p>
          <a:p>
            <a:pPr marL="280670" indent="-171450">
              <a:lnSpc>
                <a:spcPct val="100000"/>
              </a:lnSpc>
              <a:spcBef>
                <a:spcPts val="575"/>
              </a:spcBef>
              <a:buFont typeface="Calibri"/>
              <a:buAutoNum type="arabicPeriod"/>
              <a:tabLst>
                <a:tab pos="281305" algn="l"/>
              </a:tabLst>
            </a:pPr>
            <a:r>
              <a:rPr dirty="0" sz="1200" spc="-5">
                <a:latin typeface="Times New Roman"/>
                <a:cs typeface="Times New Roman"/>
              </a:rPr>
              <a:t>Diaphragms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possess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excellent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stability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reliability.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Calibri"/>
              <a:buAutoNum type="arabicPeriod"/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Calibri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4000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LIMITATIONS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DIAPHRAGM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GAUGES</a:t>
            </a:r>
            <a:endParaRPr sz="1200">
              <a:latin typeface="Times New Roman"/>
              <a:cs typeface="Times New Roman"/>
            </a:endParaRPr>
          </a:p>
          <a:p>
            <a:pPr lvl="1" marL="338455" indent="-173990">
              <a:lnSpc>
                <a:spcPct val="100000"/>
              </a:lnSpc>
              <a:spcBef>
                <a:spcPts val="625"/>
              </a:spcBef>
              <a:buFont typeface="Calibri"/>
              <a:buAutoNum type="arabicPeriod"/>
              <a:tabLst>
                <a:tab pos="339090" algn="l"/>
              </a:tabLst>
            </a:pP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endParaRPr sz="1200">
              <a:latin typeface="Times New Roman"/>
              <a:cs typeface="Times New Roman"/>
            </a:endParaRPr>
          </a:p>
          <a:p>
            <a:pPr lvl="1" marL="338455" indent="-173990">
              <a:lnSpc>
                <a:spcPct val="100000"/>
              </a:lnSpc>
              <a:spcBef>
                <a:spcPts val="575"/>
              </a:spcBef>
              <a:buFont typeface="Calibri"/>
              <a:buAutoNum type="arabicPeriod"/>
              <a:tabLst>
                <a:tab pos="339090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susceptible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shocks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endParaRPr sz="13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Calibri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lvl="2" marL="451484" marR="960755" indent="-228600">
              <a:lnSpc>
                <a:spcPct val="136700"/>
              </a:lnSpc>
              <a:spcBef>
                <a:spcPts val="75"/>
              </a:spcBef>
              <a:buFont typeface="Calibri"/>
              <a:buAutoNum type="arabicPeriod"/>
              <a:tabLst>
                <a:tab pos="452120" algn="l"/>
              </a:tabLst>
            </a:pPr>
            <a:r>
              <a:rPr dirty="0" sz="1200" spc="-5">
                <a:latin typeface="Times New Roman"/>
                <a:cs typeface="Times New Roman"/>
              </a:rPr>
              <a:t>Widely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moderate pressures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including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vacuum.</a:t>
            </a:r>
            <a:endParaRPr sz="1200">
              <a:latin typeface="Times New Roman"/>
              <a:cs typeface="Times New Roman"/>
            </a:endParaRPr>
          </a:p>
          <a:p>
            <a:pPr lvl="2" marL="393700" marR="651510" indent="-170815">
              <a:lnSpc>
                <a:spcPct val="136900"/>
              </a:lnSpc>
              <a:spcBef>
                <a:spcPts val="114"/>
              </a:spcBef>
              <a:buFont typeface="Calibri"/>
              <a:buAutoNum type="arabicPeriod"/>
              <a:tabLst>
                <a:tab pos="3937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Diaphragms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employed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absolute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gauges,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draft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>
                <a:latin typeface="Times New Roman"/>
                <a:cs typeface="Times New Roman"/>
              </a:rPr>
              <a:t> etc.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267460"/>
            <a:ext cx="3664458" cy="17062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77238" y="837945"/>
            <a:ext cx="2524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BOURDON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1510411" y="3072765"/>
            <a:ext cx="5288280" cy="406272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4925" marR="36195">
              <a:lnSpc>
                <a:spcPct val="143900"/>
              </a:lnSpc>
              <a:spcBef>
                <a:spcPts val="90"/>
              </a:spcBef>
            </a:pPr>
            <a:r>
              <a:rPr dirty="0" sz="1200">
                <a:latin typeface="Times New Roman"/>
                <a:cs typeface="Times New Roman"/>
              </a:rPr>
              <a:t>Bourdon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primary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pressure.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makes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bourdon tube ( a </a:t>
            </a:r>
            <a:r>
              <a:rPr dirty="0" sz="1200" spc="-5">
                <a:latin typeface="Times New Roman"/>
                <a:cs typeface="Times New Roman"/>
              </a:rPr>
              <a:t>pressure sensitive </a:t>
            </a:r>
            <a:r>
              <a:rPr dirty="0" sz="1200">
                <a:latin typeface="Times New Roman"/>
                <a:cs typeface="Times New Roman"/>
              </a:rPr>
              <a:t>primary </a:t>
            </a:r>
            <a:r>
              <a:rPr dirty="0" sz="1200" spc="-5">
                <a:latin typeface="Times New Roman"/>
                <a:cs typeface="Times New Roman"/>
              </a:rPr>
              <a:t>device)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5">
                <a:latin typeface="Times New Roman"/>
                <a:cs typeface="Times New Roman"/>
              </a:rPr>
              <a:t>gets </a:t>
            </a:r>
            <a:r>
              <a:rPr dirty="0" sz="1200">
                <a:latin typeface="Times New Roman"/>
                <a:cs typeface="Times New Roman"/>
              </a:rPr>
              <a:t>deflected or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deformed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 converts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-5">
                <a:latin typeface="Times New Roman"/>
                <a:cs typeface="Times New Roman"/>
              </a:rPr>
              <a:t> 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 displacement.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displacement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pressure and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5">
                <a:latin typeface="Times New Roman"/>
                <a:cs typeface="Times New Roman"/>
              </a:rPr>
              <a:t>secondary transducer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electrical type.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C-shaped bourdon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mechanical means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measuring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deflection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bourdon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shown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above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508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BOUDON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  <a:p>
            <a:pPr algn="just" marL="90170">
              <a:lnSpc>
                <a:spcPct val="100000"/>
              </a:lnSpc>
              <a:spcBef>
                <a:spcPts val="57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C-shaped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bourdon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yube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flat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elastic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 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elliptical/oval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cross</a:t>
            </a:r>
            <a:endParaRPr sz="1200">
              <a:latin typeface="Times New Roman"/>
              <a:cs typeface="Times New Roman"/>
            </a:endParaRPr>
          </a:p>
          <a:p>
            <a:pPr algn="just" marL="90170" marR="43180">
              <a:lnSpc>
                <a:spcPct val="143800"/>
              </a:lnSpc>
              <a:spcBef>
                <a:spcPts val="405"/>
              </a:spcBef>
            </a:pPr>
            <a:r>
              <a:rPr dirty="0" sz="1200" spc="-5">
                <a:latin typeface="Times New Roman"/>
                <a:cs typeface="Times New Roman"/>
              </a:rPr>
              <a:t>section. This </a:t>
            </a:r>
            <a:r>
              <a:rPr dirty="0" sz="1200" spc="5">
                <a:latin typeface="Times New Roman"/>
                <a:cs typeface="Times New Roman"/>
              </a:rPr>
              <a:t>tub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bent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such a way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to form arc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250</a:t>
            </a:r>
            <a:r>
              <a:rPr dirty="0" baseline="18518" sz="1800" spc="7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- 300</a:t>
            </a:r>
            <a:r>
              <a:rPr dirty="0" baseline="18518" sz="1800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sealed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opening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receive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-5">
                <a:latin typeface="Times New Roman"/>
                <a:cs typeface="Times New Roman"/>
              </a:rPr>
              <a:t> pressure.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opened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fixed and the sealed </a:t>
            </a:r>
            <a:r>
              <a:rPr dirty="0" sz="1200" spc="-5">
                <a:latin typeface="Times New Roman"/>
                <a:cs typeface="Times New Roman"/>
              </a:rPr>
              <a:t>end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suspended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freely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bourdon tube </a:t>
            </a:r>
            <a:r>
              <a:rPr dirty="0" sz="1200" spc="-5">
                <a:latin typeface="Times New Roman"/>
                <a:cs typeface="Times New Roman"/>
              </a:rPr>
              <a:t>deflects at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 spc="-5">
                <a:latin typeface="Times New Roman"/>
                <a:cs typeface="Times New Roman"/>
              </a:rPr>
              <a:t>end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from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fixed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8135" y="7636636"/>
            <a:ext cx="5114290" cy="13430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end.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-5">
                <a:latin typeface="Times New Roman"/>
                <a:cs typeface="Times New Roman"/>
              </a:rPr>
              <a:t> end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bourdon</a:t>
            </a:r>
            <a:r>
              <a:rPr dirty="0" sz="1200">
                <a:latin typeface="Times New Roman"/>
                <a:cs typeface="Times New Roman"/>
              </a:rPr>
              <a:t> 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pinion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>
                <a:latin typeface="Times New Roman"/>
                <a:cs typeface="Times New Roman"/>
              </a:rPr>
              <a:t> through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 link.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mechanism amplifies </a:t>
            </a:r>
            <a:r>
              <a:rPr dirty="0" sz="1200">
                <a:latin typeface="Times New Roman"/>
                <a:cs typeface="Times New Roman"/>
              </a:rPr>
              <a:t>the deflection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tip and </a:t>
            </a:r>
            <a:r>
              <a:rPr dirty="0" sz="1200">
                <a:latin typeface="Times New Roman"/>
                <a:cs typeface="Times New Roman"/>
              </a:rPr>
              <a:t>converts </a:t>
            </a:r>
            <a:r>
              <a:rPr dirty="0" sz="1200" spc="-10">
                <a:latin typeface="Times New Roman"/>
                <a:cs typeface="Times New Roman"/>
              </a:rPr>
              <a:t>into angular </a:t>
            </a:r>
            <a:r>
              <a:rPr dirty="0" sz="1200" spc="-5">
                <a:latin typeface="Times New Roman"/>
                <a:cs typeface="Times New Roman"/>
              </a:rPr>
              <a:t>displacement. A pointer </a:t>
            </a:r>
            <a:r>
              <a:rPr dirty="0" sz="1200" spc="-10">
                <a:latin typeface="Times New Roman"/>
                <a:cs typeface="Times New Roman"/>
              </a:rPr>
              <a:t>and scale </a:t>
            </a:r>
            <a:r>
              <a:rPr dirty="0" sz="1200" spc="-5">
                <a:latin typeface="Times New Roman"/>
                <a:cs typeface="Times New Roman"/>
              </a:rPr>
              <a:t>assembly 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the sector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pinion </a:t>
            </a:r>
            <a:r>
              <a:rPr dirty="0" sz="1200" spc="-10">
                <a:latin typeface="Times New Roman"/>
                <a:cs typeface="Times New Roman"/>
              </a:rPr>
              <a:t>mechanism. </a:t>
            </a:r>
            <a:r>
              <a:rPr dirty="0" sz="1200" spc="-5">
                <a:latin typeface="Times New Roman"/>
                <a:cs typeface="Times New Roman"/>
              </a:rPr>
              <a:t>A pressure </a:t>
            </a:r>
            <a:r>
              <a:rPr dirty="0" sz="1200">
                <a:latin typeface="Times New Roman"/>
                <a:cs typeface="Times New Roman"/>
              </a:rPr>
              <a:t>calibrated </a:t>
            </a:r>
            <a:r>
              <a:rPr dirty="0" sz="1200" spc="-15">
                <a:latin typeface="Times New Roman"/>
                <a:cs typeface="Times New Roman"/>
              </a:rPr>
              <a:t>scale is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2311" y="1020825"/>
            <a:ext cx="5172710" cy="212915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45"/>
              </a:spcBef>
            </a:pPr>
            <a:r>
              <a:rPr dirty="0" sz="1200" spc="-5" b="1">
                <a:latin typeface="Times New Roman"/>
                <a:cs typeface="Times New Roman"/>
              </a:rPr>
              <a:t>FLATTENED TUBE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-10" b="1">
                <a:latin typeface="Times New Roman"/>
                <a:cs typeface="Times New Roman"/>
              </a:rPr>
              <a:t> CELL</a:t>
            </a:r>
            <a:endParaRPr sz="1200">
              <a:latin typeface="Times New Roman"/>
              <a:cs typeface="Times New Roman"/>
            </a:endParaRPr>
          </a:p>
          <a:p>
            <a:pPr algn="just" marL="15240" marR="1143635">
              <a:lnSpc>
                <a:spcPct val="143500"/>
              </a:lnSpc>
              <a:spcBef>
                <a:spcPts val="25"/>
              </a:spcBef>
            </a:pPr>
            <a:r>
              <a:rPr dirty="0" sz="1200" b="1">
                <a:latin typeface="Times New Roman"/>
                <a:cs typeface="Times New Roman"/>
              </a:rPr>
              <a:t>(how </a:t>
            </a:r>
            <a:r>
              <a:rPr dirty="0" sz="1200" spc="-5" b="1">
                <a:latin typeface="Times New Roman"/>
                <a:cs typeface="Times New Roman"/>
              </a:rPr>
              <a:t>can </a:t>
            </a:r>
            <a:r>
              <a:rPr dirty="0" sz="1200" b="1">
                <a:latin typeface="Times New Roman"/>
                <a:cs typeface="Times New Roman"/>
              </a:rPr>
              <a:t>a </a:t>
            </a:r>
            <a:r>
              <a:rPr dirty="0" sz="1200" spc="-10" b="1">
                <a:latin typeface="Times New Roman"/>
                <a:cs typeface="Times New Roman"/>
              </a:rPr>
              <a:t>strain 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 spc="-5" b="1">
                <a:latin typeface="Times New Roman"/>
                <a:cs typeface="Times New Roman"/>
              </a:rPr>
              <a:t>be </a:t>
            </a:r>
            <a:r>
              <a:rPr dirty="0" sz="1200" spc="-10" b="1">
                <a:latin typeface="Times New Roman"/>
                <a:cs typeface="Times New Roman"/>
              </a:rPr>
              <a:t>used </a:t>
            </a:r>
            <a:r>
              <a:rPr dirty="0" sz="1200" b="1">
                <a:latin typeface="Times New Roman"/>
                <a:cs typeface="Times New Roman"/>
              </a:rPr>
              <a:t>to </a:t>
            </a:r>
            <a:r>
              <a:rPr dirty="0" sz="1200" spc="-10" b="1">
                <a:latin typeface="Times New Roman"/>
                <a:cs typeface="Times New Roman"/>
              </a:rPr>
              <a:t>measure </a:t>
            </a:r>
            <a:r>
              <a:rPr dirty="0" sz="1200" spc="-5" b="1">
                <a:latin typeface="Times New Roman"/>
                <a:cs typeface="Times New Roman"/>
              </a:rPr>
              <a:t>pressure </a:t>
            </a:r>
            <a:r>
              <a:rPr dirty="0" sz="1200" b="1">
                <a:latin typeface="Times New Roman"/>
                <a:cs typeface="Times New Roman"/>
              </a:rPr>
              <a:t>with </a:t>
            </a:r>
            <a:r>
              <a:rPr dirty="0" sz="1200" spc="-10" b="1">
                <a:latin typeface="Times New Roman"/>
                <a:cs typeface="Times New Roman"/>
              </a:rPr>
              <a:t>the 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help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flattened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tube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pressure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cell)</a:t>
            </a:r>
            <a:endParaRPr sz="1200">
              <a:latin typeface="Times New Roman"/>
              <a:cs typeface="Times New Roman"/>
            </a:endParaRPr>
          </a:p>
          <a:p>
            <a:pPr algn="just" marL="15240" marR="5080">
              <a:lnSpc>
                <a:spcPts val="2060"/>
              </a:lnSpc>
              <a:spcBef>
                <a:spcPts val="150"/>
              </a:spcBef>
            </a:pPr>
            <a:r>
              <a:rPr dirty="0" sz="1200" spc="-5">
                <a:latin typeface="Times New Roman"/>
                <a:cs typeface="Times New Roman"/>
              </a:rPr>
              <a:t>Flattened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pressure cell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type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strain gauge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10">
                <a:latin typeface="Times New Roman"/>
                <a:cs typeface="Times New Roman"/>
              </a:rPr>
              <a:t>cell.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stain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cell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works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container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undergo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(change</a:t>
            </a:r>
            <a:endParaRPr sz="1200">
              <a:latin typeface="Times New Roman"/>
              <a:cs typeface="Times New Roman"/>
            </a:endParaRPr>
          </a:p>
          <a:p>
            <a:pPr algn="just" marL="15240" marR="6350">
              <a:lnSpc>
                <a:spcPts val="2060"/>
              </a:lnSpc>
            </a:pP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its</a:t>
            </a:r>
            <a:r>
              <a:rPr dirty="0" sz="1200" spc="-5">
                <a:latin typeface="Times New Roman"/>
                <a:cs typeface="Times New Roman"/>
              </a:rPr>
              <a:t> dimensions)</a:t>
            </a:r>
            <a:r>
              <a:rPr dirty="0" sz="1200">
                <a:latin typeface="Times New Roman"/>
                <a:cs typeface="Times New Roman"/>
              </a:rPr>
              <a:t> 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pressure,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strain provides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cell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shown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figure..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5340857"/>
            <a:ext cx="5288280" cy="372745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12065">
              <a:lnSpc>
                <a:spcPct val="143400"/>
              </a:lnSpc>
              <a:spcBef>
                <a:spcPts val="75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flattened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pressure cell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flat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elastic </a:t>
            </a:r>
            <a:r>
              <a:rPr dirty="0" sz="1200" spc="-5">
                <a:latin typeface="Times New Roman"/>
                <a:cs typeface="Times New Roman"/>
              </a:rPr>
              <a:t>tube. This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flat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2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pinched at </a:t>
            </a:r>
            <a:r>
              <a:rPr dirty="0" sz="1200" spc="-10">
                <a:latin typeface="Times New Roman"/>
                <a:cs typeface="Times New Roman"/>
              </a:rPr>
              <a:t>its end. Hence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also called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 spc="-10">
                <a:latin typeface="Times New Roman"/>
                <a:cs typeface="Times New Roman"/>
              </a:rPr>
              <a:t>“pinched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15">
                <a:latin typeface="Times New Roman"/>
                <a:cs typeface="Times New Roman"/>
              </a:rPr>
              <a:t>cell”. </a:t>
            </a:r>
            <a:r>
              <a:rPr dirty="0" sz="1200" spc="-10">
                <a:latin typeface="Times New Roman"/>
                <a:cs typeface="Times New Roman"/>
              </a:rPr>
              <a:t> The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 spc="-5">
                <a:latin typeface="Times New Roman"/>
                <a:cs typeface="Times New Roman"/>
              </a:rPr>
              <a:t>an opening at one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its ends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receive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sealing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end. </a:t>
            </a:r>
            <a:r>
              <a:rPr dirty="0" sz="1200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strain </a:t>
            </a:r>
            <a:r>
              <a:rPr dirty="0" sz="1200">
                <a:latin typeface="Times New Roman"/>
                <a:cs typeface="Times New Roman"/>
              </a:rPr>
              <a:t>gauges are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>
                <a:latin typeface="Times New Roman"/>
                <a:cs typeface="Times New Roman"/>
              </a:rPr>
              <a:t>opposite to </a:t>
            </a:r>
            <a:r>
              <a:rPr dirty="0" sz="1200" spc="-5">
                <a:latin typeface="Times New Roman"/>
                <a:cs typeface="Times New Roman"/>
              </a:rPr>
              <a:t>each other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flat </a:t>
            </a:r>
            <a:r>
              <a:rPr dirty="0" sz="1200" spc="-5">
                <a:latin typeface="Times New Roman"/>
                <a:cs typeface="Times New Roman"/>
              </a:rPr>
              <a:t>portion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600"/>
              </a:lnSpc>
              <a:spcBef>
                <a:spcPts val="810"/>
              </a:spcBef>
            </a:pPr>
            <a:r>
              <a:rPr dirty="0" sz="1200" spc="-5" b="1">
                <a:latin typeface="Times New Roman"/>
                <a:cs typeface="Times New Roman"/>
              </a:rPr>
              <a:t>Operation: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pressure 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flattened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cell,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tends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dimensions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tube. Due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flat </a:t>
            </a:r>
            <a:r>
              <a:rPr dirty="0" sz="1200" spc="-5">
                <a:latin typeface="Times New Roman"/>
                <a:cs typeface="Times New Roman"/>
              </a:rPr>
              <a:t> portion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tube </a:t>
            </a:r>
            <a:r>
              <a:rPr dirty="0" sz="1200" spc="-5">
                <a:latin typeface="Times New Roman"/>
                <a:cs typeface="Times New Roman"/>
              </a:rPr>
              <a:t>acquires </a:t>
            </a:r>
            <a:r>
              <a:rPr dirty="0" sz="1200">
                <a:latin typeface="Times New Roman"/>
                <a:cs typeface="Times New Roman"/>
              </a:rPr>
              <a:t>a round </a:t>
            </a:r>
            <a:r>
              <a:rPr dirty="0" sz="1200" spc="-5">
                <a:latin typeface="Times New Roman"/>
                <a:cs typeface="Times New Roman"/>
              </a:rPr>
              <a:t>shape.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flattened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cell experiences </a:t>
            </a:r>
            <a:r>
              <a:rPr dirty="0" sz="1200">
                <a:latin typeface="Times New Roman"/>
                <a:cs typeface="Times New Roman"/>
              </a:rPr>
              <a:t>stain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-5">
                <a:latin typeface="Times New Roman"/>
                <a:cs typeface="Times New Roman"/>
              </a:rPr>
              <a:t> pressure.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change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dimensions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 cell </a:t>
            </a:r>
            <a:r>
              <a:rPr dirty="0" sz="1200">
                <a:latin typeface="Times New Roman"/>
                <a:cs typeface="Times New Roman"/>
              </a:rPr>
              <a:t>due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pressure, </a:t>
            </a:r>
            <a:r>
              <a:rPr dirty="0" sz="1200" spc="-10">
                <a:latin typeface="Times New Roman"/>
                <a:cs typeface="Times New Roman"/>
              </a:rPr>
              <a:t>changes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stain gauges. </a:t>
            </a:r>
            <a:r>
              <a:rPr dirty="0" sz="1200" spc="-10">
                <a:latin typeface="Times New Roman"/>
                <a:cs typeface="Times New Roman"/>
              </a:rPr>
              <a:t>Thus,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>
                <a:latin typeface="Times New Roman"/>
                <a:cs typeface="Times New Roman"/>
              </a:rPr>
              <a:t> produced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sensed</a:t>
            </a:r>
            <a:r>
              <a:rPr dirty="0" sz="1200">
                <a:latin typeface="Times New Roman"/>
                <a:cs typeface="Times New Roman"/>
              </a:rPr>
              <a:t> by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 </a:t>
            </a:r>
            <a:r>
              <a:rPr dirty="0" sz="1200" spc="-10">
                <a:latin typeface="Times New Roman"/>
                <a:cs typeface="Times New Roman"/>
              </a:rPr>
              <a:t>bridge. The 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strain </a:t>
            </a:r>
            <a:r>
              <a:rPr dirty="0" sz="1200" spc="-5">
                <a:latin typeface="Times New Roman"/>
                <a:cs typeface="Times New Roman"/>
              </a:rPr>
              <a:t>gauge 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turn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3495675"/>
            <a:ext cx="4480687" cy="185292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9035" y="2931795"/>
            <a:ext cx="2655570" cy="96520"/>
            <a:chOff x="2439035" y="2931795"/>
            <a:chExt cx="2655570" cy="96520"/>
          </a:xfrm>
        </p:grpSpPr>
        <p:sp>
          <p:nvSpPr>
            <p:cNvPr id="3" name="object 3"/>
            <p:cNvSpPr/>
            <p:nvPr/>
          </p:nvSpPr>
          <p:spPr>
            <a:xfrm>
              <a:off x="2439035" y="2931795"/>
              <a:ext cx="2655570" cy="8255"/>
            </a:xfrm>
            <a:custGeom>
              <a:avLst/>
              <a:gdLst/>
              <a:ahLst/>
              <a:cxnLst/>
              <a:rect l="l" t="t" r="r" b="b"/>
              <a:pathLst>
                <a:path w="2655570" h="8255">
                  <a:moveTo>
                    <a:pt x="2655569" y="0"/>
                  </a:moveTo>
                  <a:lnTo>
                    <a:pt x="0" y="0"/>
                  </a:lnTo>
                  <a:lnTo>
                    <a:pt x="0" y="8254"/>
                  </a:lnTo>
                  <a:lnTo>
                    <a:pt x="2655569" y="8254"/>
                  </a:lnTo>
                  <a:lnTo>
                    <a:pt x="26555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34105" y="2933064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w="0" h="95250">
                  <a:moveTo>
                    <a:pt x="0" y="0"/>
                  </a:move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sp>
          <p:nvSpPr>
            <p:cNvPr id="6" name="object 6"/>
            <p:cNvSpPr/>
            <p:nvPr/>
          </p:nvSpPr>
          <p:spPr>
            <a:xfrm>
              <a:off x="393065" y="304799"/>
              <a:ext cx="7075805" cy="9450070"/>
            </a:xfrm>
            <a:custGeom>
              <a:avLst/>
              <a:gdLst/>
              <a:ahLst/>
              <a:cxnLst/>
              <a:rect l="l" t="t" r="r" b="b"/>
              <a:pathLst>
                <a:path w="7075805" h="9450070">
                  <a:moveTo>
                    <a:pt x="7028815" y="46990"/>
                  </a:moveTo>
                  <a:lnTo>
                    <a:pt x="7019925" y="46990"/>
                  </a:lnTo>
                  <a:lnTo>
                    <a:pt x="7019925" y="57150"/>
                  </a:lnTo>
                  <a:lnTo>
                    <a:pt x="7019925" y="9394190"/>
                  </a:lnTo>
                  <a:lnTo>
                    <a:pt x="56515" y="9394190"/>
                  </a:lnTo>
                  <a:lnTo>
                    <a:pt x="56515" y="57150"/>
                  </a:lnTo>
                  <a:lnTo>
                    <a:pt x="7019925" y="57150"/>
                  </a:lnTo>
                  <a:lnTo>
                    <a:pt x="7019925" y="46990"/>
                  </a:lnTo>
                  <a:lnTo>
                    <a:pt x="47625" y="46990"/>
                  </a:lnTo>
                  <a:lnTo>
                    <a:pt x="47625" y="57150"/>
                  </a:lnTo>
                  <a:lnTo>
                    <a:pt x="47625" y="9394190"/>
                  </a:lnTo>
                  <a:lnTo>
                    <a:pt x="47625" y="9403080"/>
                  </a:lnTo>
                  <a:lnTo>
                    <a:pt x="7028815" y="9403080"/>
                  </a:lnTo>
                  <a:lnTo>
                    <a:pt x="7028815" y="9394190"/>
                  </a:lnTo>
                  <a:lnTo>
                    <a:pt x="7028815" y="46990"/>
                  </a:lnTo>
                  <a:close/>
                </a:path>
                <a:path w="7075805" h="9450070">
                  <a:moveTo>
                    <a:pt x="7075805" y="0"/>
                  </a:moveTo>
                  <a:lnTo>
                    <a:pt x="7037705" y="0"/>
                  </a:lnTo>
                  <a:lnTo>
                    <a:pt x="7037705" y="38100"/>
                  </a:lnTo>
                  <a:lnTo>
                    <a:pt x="7037705" y="9411970"/>
                  </a:lnTo>
                  <a:lnTo>
                    <a:pt x="38100" y="9411970"/>
                  </a:lnTo>
                  <a:lnTo>
                    <a:pt x="38100" y="38100"/>
                  </a:lnTo>
                  <a:lnTo>
                    <a:pt x="7037705" y="38100"/>
                  </a:lnTo>
                  <a:lnTo>
                    <a:pt x="7037705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9411970"/>
                  </a:lnTo>
                  <a:lnTo>
                    <a:pt x="0" y="9450070"/>
                  </a:lnTo>
                  <a:lnTo>
                    <a:pt x="7075805" y="9450070"/>
                  </a:lnTo>
                  <a:lnTo>
                    <a:pt x="7075805" y="9411970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305050" y="3084829"/>
              <a:ext cx="2733675" cy="28575"/>
            </a:xfrm>
            <a:custGeom>
              <a:avLst/>
              <a:gdLst/>
              <a:ahLst/>
              <a:cxnLst/>
              <a:rect l="l" t="t" r="r" b="b"/>
              <a:pathLst>
                <a:path w="2733675" h="28575">
                  <a:moveTo>
                    <a:pt x="0" y="28575"/>
                  </a:moveTo>
                  <a:lnTo>
                    <a:pt x="27336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6950" y="3106420"/>
              <a:ext cx="76200" cy="196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0624" y="3077845"/>
              <a:ext cx="76200" cy="16827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87704" y="767841"/>
            <a:ext cx="5309870" cy="218757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LOW PRESSURES:</a:t>
            </a:r>
            <a:endParaRPr sz="1200">
              <a:latin typeface="Times New Roman"/>
              <a:cs typeface="Times New Roman"/>
            </a:endParaRPr>
          </a:p>
          <a:p>
            <a:pPr marL="699770" marR="43180">
              <a:lnSpc>
                <a:spcPts val="2060"/>
              </a:lnSpc>
              <a:spcBef>
                <a:spcPts val="130"/>
              </a:spcBef>
            </a:pP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below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atmospheric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vacuums.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micron.</a:t>
            </a:r>
            <a:endParaRPr sz="1200">
              <a:latin typeface="Times New Roman"/>
              <a:cs typeface="Times New Roman"/>
            </a:endParaRPr>
          </a:p>
          <a:p>
            <a:pPr marL="699770" marR="288290">
              <a:lnSpc>
                <a:spcPts val="2060"/>
              </a:lnSpc>
              <a:spcBef>
                <a:spcPts val="10"/>
              </a:spcBef>
            </a:pPr>
            <a:r>
              <a:rPr dirty="0" sz="1200" spc="-15">
                <a:latin typeface="Times New Roman"/>
                <a:cs typeface="Times New Roman"/>
              </a:rPr>
              <a:t>One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micron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millionth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(0.001mm)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mercury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column.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 </a:t>
            </a:r>
            <a:r>
              <a:rPr dirty="0" sz="1200" spc="-10">
                <a:latin typeface="Times New Roman"/>
                <a:cs typeface="Times New Roman"/>
              </a:rPr>
              <a:t>below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1mm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mercury</a:t>
            </a:r>
            <a:endParaRPr sz="1200">
              <a:latin typeface="Times New Roman"/>
              <a:cs typeface="Times New Roman"/>
            </a:endParaRPr>
          </a:p>
          <a:p>
            <a:pPr marL="699770">
              <a:lnSpc>
                <a:spcPct val="100000"/>
              </a:lnSpc>
              <a:spcBef>
                <a:spcPts val="815"/>
              </a:spcBef>
            </a:pPr>
            <a:r>
              <a:rPr dirty="0" sz="1200" spc="-10">
                <a:latin typeface="Times New Roman"/>
                <a:cs typeface="Times New Roman"/>
              </a:rPr>
              <a:t>Ulra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milli </a:t>
            </a:r>
            <a:r>
              <a:rPr dirty="0" sz="1200">
                <a:latin typeface="Times New Roman"/>
                <a:cs typeface="Times New Roman"/>
              </a:rPr>
              <a:t>micron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(10</a:t>
            </a:r>
            <a:r>
              <a:rPr dirty="0" baseline="18518" sz="1800" spc="-7">
                <a:latin typeface="Times New Roman"/>
                <a:cs typeface="Times New Roman"/>
              </a:rPr>
              <a:t>-3</a:t>
            </a:r>
            <a:r>
              <a:rPr dirty="0" sz="1200" spc="-5">
                <a:latin typeface="Times New Roman"/>
                <a:cs typeface="Times New Roman"/>
              </a:rPr>
              <a:t>micron)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0">
              <a:latin typeface="Times New Roman"/>
              <a:cs typeface="Times New Roman"/>
            </a:endParaRPr>
          </a:p>
          <a:p>
            <a:pPr marL="1654175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  <p:sp>
        <p:nvSpPr>
          <p:cNvPr id="11" name="object 11"/>
          <p:cNvSpPr txBox="1"/>
          <p:nvPr/>
        </p:nvSpPr>
        <p:spPr>
          <a:xfrm>
            <a:off x="1438783" y="5542279"/>
            <a:ext cx="5542915" cy="2803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MCLEOD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GAUGE: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Times New Roman"/>
              <a:cs typeface="Times New Roman"/>
            </a:endParaRPr>
          </a:p>
          <a:p>
            <a:pPr marL="48895" marR="5080" indent="990600">
              <a:lnSpc>
                <a:spcPct val="1483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Mcleod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based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Boyles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fundamental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relation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  <a:spcBef>
                <a:spcPts val="72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=(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)/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L="695325" marR="2830830" indent="-417830">
              <a:lnSpc>
                <a:spcPct val="150000"/>
              </a:lnSpc>
              <a:spcBef>
                <a:spcPts val="3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W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-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 spc="-30">
                <a:latin typeface="Times New Roman"/>
                <a:cs typeface="Times New Roman"/>
              </a:rPr>
              <a:t>ss</a:t>
            </a:r>
            <a:r>
              <a:rPr dirty="0" baseline="4629" sz="1800">
                <a:latin typeface="Times New Roman"/>
                <a:cs typeface="Times New Roman"/>
              </a:rPr>
              <a:t>u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</a:t>
            </a:r>
            <a:r>
              <a:rPr dirty="0" baseline="4629" sz="1800">
                <a:latin typeface="Times New Roman"/>
                <a:cs typeface="Times New Roman"/>
              </a:rPr>
              <a:t>n</a:t>
            </a:r>
            <a:r>
              <a:rPr dirty="0" baseline="4629" sz="1800" spc="-75">
                <a:latin typeface="Times New Roman"/>
                <a:cs typeface="Times New Roman"/>
              </a:rPr>
              <a:t>i</a:t>
            </a:r>
            <a:r>
              <a:rPr dirty="0" baseline="4629" sz="1800" spc="67">
                <a:latin typeface="Times New Roman"/>
                <a:cs typeface="Times New Roman"/>
              </a:rPr>
              <a:t>t</a:t>
            </a:r>
            <a:r>
              <a:rPr dirty="0" baseline="4629" sz="1800" spc="-37">
                <a:latin typeface="Times New Roman"/>
                <a:cs typeface="Times New Roman"/>
              </a:rPr>
              <a:t>i</a:t>
            </a:r>
            <a:r>
              <a:rPr dirty="0" baseline="4629" sz="1800" spc="22">
                <a:latin typeface="Times New Roman"/>
                <a:cs typeface="Times New Roman"/>
              </a:rPr>
              <a:t>a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</a:t>
            </a:r>
            <a:r>
              <a:rPr dirty="0" baseline="4629" sz="1800" spc="30">
                <a:latin typeface="Times New Roman"/>
                <a:cs typeface="Times New Roman"/>
              </a:rPr>
              <a:t>o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30">
                <a:latin typeface="Times New Roman"/>
                <a:cs typeface="Times New Roman"/>
              </a:rPr>
              <a:t>d</a:t>
            </a:r>
            <a:r>
              <a:rPr dirty="0" baseline="4629" sz="1800" spc="-75">
                <a:latin typeface="Times New Roman"/>
                <a:cs typeface="Times New Roman"/>
              </a:rPr>
              <a:t>i</a:t>
            </a:r>
            <a:r>
              <a:rPr dirty="0" baseline="4629" sz="1800" spc="67">
                <a:latin typeface="Times New Roman"/>
                <a:cs typeface="Times New Roman"/>
              </a:rPr>
              <a:t>t</a:t>
            </a:r>
            <a:r>
              <a:rPr dirty="0" baseline="4629" sz="1800" spc="-75">
                <a:latin typeface="Times New Roman"/>
                <a:cs typeface="Times New Roman"/>
              </a:rPr>
              <a:t>i</a:t>
            </a:r>
            <a:r>
              <a:rPr dirty="0" baseline="4629" sz="1800" spc="67">
                <a:latin typeface="Times New Roman"/>
                <a:cs typeface="Times New Roman"/>
              </a:rPr>
              <a:t>o</a:t>
            </a:r>
            <a:r>
              <a:rPr dirty="0" baseline="4629" sz="1800">
                <a:latin typeface="Times New Roman"/>
                <a:cs typeface="Times New Roman"/>
              </a:rPr>
              <a:t>n 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pressure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final </a:t>
            </a:r>
            <a:r>
              <a:rPr dirty="0" baseline="4629" sz="1800" spc="-7">
                <a:latin typeface="Times New Roman"/>
                <a:cs typeface="Times New Roman"/>
              </a:rPr>
              <a:t>condition</a:t>
            </a:r>
            <a:endParaRPr baseline="4629" sz="1800">
              <a:latin typeface="Times New Roman"/>
              <a:cs typeface="Times New Roman"/>
            </a:endParaRPr>
          </a:p>
          <a:p>
            <a:pPr marL="734695" marR="2470150" indent="-40005">
              <a:lnSpc>
                <a:spcPct val="150000"/>
              </a:lnSpc>
              <a:spcBef>
                <a:spcPts val="2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1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volume </a:t>
            </a:r>
            <a:r>
              <a:rPr dirty="0" baseline="4629" sz="1800" spc="30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gas at </a:t>
            </a:r>
            <a:r>
              <a:rPr dirty="0" baseline="4629" sz="1800" spc="-15">
                <a:latin typeface="Times New Roman"/>
                <a:cs typeface="Times New Roman"/>
              </a:rPr>
              <a:t>initial </a:t>
            </a:r>
            <a:r>
              <a:rPr dirty="0" baseline="4629" sz="1800">
                <a:latin typeface="Times New Roman"/>
                <a:cs typeface="Times New Roman"/>
              </a:rPr>
              <a:t>condition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>
                <a:latin typeface="Times New Roman"/>
                <a:cs typeface="Times New Roman"/>
              </a:rPr>
              <a:t> = </a:t>
            </a:r>
            <a:r>
              <a:rPr dirty="0" baseline="4629" sz="1800" spc="-15">
                <a:latin typeface="Times New Roman"/>
                <a:cs typeface="Times New Roman"/>
              </a:rPr>
              <a:t>volume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gas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final </a:t>
            </a:r>
            <a:r>
              <a:rPr dirty="0" baseline="4629" sz="1800">
                <a:latin typeface="Times New Roman"/>
                <a:cs typeface="Times New Roman"/>
              </a:rPr>
              <a:t>condition</a:t>
            </a:r>
            <a:endParaRPr baseline="4629" sz="1800">
              <a:latin typeface="Times New Roman"/>
              <a:cs typeface="Times New Roman"/>
            </a:endParaRPr>
          </a:p>
          <a:p>
            <a:pPr marL="48895" marR="296545">
              <a:lnSpc>
                <a:spcPct val="143300"/>
              </a:lnSpc>
            </a:pPr>
            <a:r>
              <a:rPr dirty="0" sz="1200" spc="5">
                <a:latin typeface="Times New Roman"/>
                <a:cs typeface="Times New Roman"/>
              </a:rPr>
              <a:t>By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compressing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higher</a:t>
            </a:r>
            <a:r>
              <a:rPr dirty="0" sz="1200" spc="-5">
                <a:latin typeface="Times New Roman"/>
                <a:cs typeface="Times New Roman"/>
              </a:rPr>
              <a:t> pressure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resultant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calculate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initial</a:t>
            </a:r>
            <a:r>
              <a:rPr dirty="0" sz="1200" spc="-5">
                <a:latin typeface="Times New Roman"/>
                <a:cs typeface="Times New Roman"/>
              </a:rPr>
              <a:t> pressure.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79489" y="8307679"/>
            <a:ext cx="124460" cy="57467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1200" spc="-30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  <a:p>
            <a:pPr marL="73025">
              <a:lnSpc>
                <a:spcPct val="100000"/>
              </a:lnSpc>
              <a:spcBef>
                <a:spcPts val="720"/>
              </a:spcBef>
            </a:pPr>
            <a:r>
              <a:rPr dirty="0" sz="120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5358" y="8319871"/>
            <a:ext cx="5091430" cy="852169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50900"/>
              </a:lnSpc>
              <a:spcBef>
                <a:spcPts val="85"/>
              </a:spcBef>
            </a:pPr>
            <a:r>
              <a:rPr dirty="0" baseline="4629" sz="1800">
                <a:latin typeface="Times New Roman"/>
                <a:cs typeface="Times New Roman"/>
              </a:rPr>
              <a:t>Ie,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known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volume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whose</a:t>
            </a:r>
            <a:r>
              <a:rPr dirty="0" baseline="4629" sz="1800">
                <a:latin typeface="Times New Roman"/>
                <a:cs typeface="Times New Roman"/>
              </a:rPr>
              <a:t> pressure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be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determined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compressed</a:t>
            </a:r>
            <a:r>
              <a:rPr dirty="0" baseline="4629" sz="1800">
                <a:latin typeface="Times New Roman"/>
                <a:cs typeface="Times New Roman"/>
              </a:rPr>
              <a:t> to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 </a:t>
            </a:r>
            <a:r>
              <a:rPr dirty="0" baseline="4629" sz="1800" spc="7">
                <a:latin typeface="Times New Roman"/>
                <a:cs typeface="Times New Roman"/>
              </a:rPr>
              <a:t>P</a:t>
            </a:r>
            <a:r>
              <a:rPr dirty="0" sz="800" spc="5">
                <a:latin typeface="Times New Roman"/>
                <a:cs typeface="Times New Roman"/>
              </a:rPr>
              <a:t>2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volume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V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By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measuring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final volume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V</a:t>
            </a:r>
            <a:r>
              <a:rPr dirty="0" sz="800" spc="5">
                <a:latin typeface="Times New Roman"/>
                <a:cs typeface="Times New Roman"/>
              </a:rPr>
              <a:t>2 </a:t>
            </a:r>
            <a:r>
              <a:rPr dirty="0" sz="800" spc="-1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final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1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,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value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can</a:t>
            </a:r>
            <a:r>
              <a:rPr dirty="0" baseline="4629" sz="1800" spc="-22">
                <a:latin typeface="Times New Roman"/>
                <a:cs typeface="Times New Roman"/>
              </a:rPr>
              <a:t> be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determined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</a:t>
            </a:r>
            <a:r>
              <a:rPr dirty="0" baseline="4629" sz="1800" spc="-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relation.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76350" y="3556000"/>
            <a:ext cx="2667000" cy="17240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2544" rIns="0" bIns="0" rtlCol="0" vert="horz">
            <a:spAutoFit/>
          </a:bodyPr>
          <a:lstStyle/>
          <a:p>
            <a:pPr marL="95250" marR="229235" indent="368300">
              <a:lnSpc>
                <a:spcPct val="101800"/>
              </a:lnSpc>
              <a:spcBef>
                <a:spcPts val="334"/>
              </a:spcBef>
            </a:pPr>
            <a:r>
              <a:rPr dirty="0" sz="1100" spc="-5" b="1">
                <a:latin typeface="Calibri"/>
                <a:cs typeface="Calibri"/>
              </a:rPr>
              <a:t>Direct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measurement</a:t>
            </a:r>
            <a:r>
              <a:rPr dirty="0" sz="1100" spc="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methods </a:t>
            </a:r>
            <a:r>
              <a:rPr dirty="0" sz="1100" spc="5" b="1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(lowest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pressure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value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about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10mm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of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mercury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)</a:t>
            </a:r>
            <a:endParaRPr sz="1100">
              <a:latin typeface="Calibri"/>
              <a:cs typeface="Calibri"/>
            </a:endParaRPr>
          </a:p>
          <a:p>
            <a:pPr marL="440055" indent="-232410">
              <a:lnSpc>
                <a:spcPts val="1410"/>
              </a:lnSpc>
              <a:buFont typeface="Times New Roman"/>
              <a:buChar char="-"/>
              <a:tabLst>
                <a:tab pos="440055" algn="l"/>
                <a:tab pos="44069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Spiral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bourdon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tube</a:t>
            </a:r>
            <a:endParaRPr sz="1200">
              <a:latin typeface="Times New Roman"/>
              <a:cs typeface="Times New Roman"/>
            </a:endParaRPr>
          </a:p>
          <a:p>
            <a:pPr marL="440055" indent="-232410">
              <a:lnSpc>
                <a:spcPct val="100000"/>
              </a:lnSpc>
              <a:spcBef>
                <a:spcPts val="165"/>
              </a:spcBef>
              <a:buFont typeface="Times New Roman"/>
              <a:buChar char="-"/>
              <a:tabLst>
                <a:tab pos="440055" algn="l"/>
                <a:tab pos="44069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Flat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corrugated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diaphragms</a:t>
            </a:r>
            <a:endParaRPr sz="1200">
              <a:latin typeface="Times New Roman"/>
              <a:cs typeface="Times New Roman"/>
            </a:endParaRPr>
          </a:p>
          <a:p>
            <a:pPr marL="440055" indent="-232410">
              <a:lnSpc>
                <a:spcPct val="100000"/>
              </a:lnSpc>
              <a:spcBef>
                <a:spcPts val="145"/>
              </a:spcBef>
              <a:buFont typeface="Times New Roman"/>
              <a:buChar char="-"/>
              <a:tabLst>
                <a:tab pos="440055" algn="l"/>
                <a:tab pos="44069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capsules</a:t>
            </a:r>
            <a:endParaRPr sz="1200">
              <a:latin typeface="Times New Roman"/>
              <a:cs typeface="Times New Roman"/>
            </a:endParaRPr>
          </a:p>
          <a:p>
            <a:pPr marL="440055" indent="-232410">
              <a:lnSpc>
                <a:spcPct val="100000"/>
              </a:lnSpc>
              <a:spcBef>
                <a:spcPts val="145"/>
              </a:spcBef>
              <a:buFont typeface="Times New Roman"/>
              <a:buChar char="-"/>
              <a:tabLst>
                <a:tab pos="440055" algn="l"/>
                <a:tab pos="44069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Various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foms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manometers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76750" y="3432175"/>
            <a:ext cx="2667000" cy="17240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78105" rIns="0" bIns="0" rtlCol="0" vert="horz">
            <a:spAutoFit/>
          </a:bodyPr>
          <a:lstStyle/>
          <a:p>
            <a:pPr marL="154305" marR="153670" indent="286385">
              <a:lnSpc>
                <a:spcPct val="109300"/>
              </a:lnSpc>
              <a:spcBef>
                <a:spcPts val="615"/>
              </a:spcBef>
            </a:pPr>
            <a:r>
              <a:rPr dirty="0" sz="1200" spc="-5" b="1">
                <a:latin typeface="Times New Roman"/>
                <a:cs typeface="Times New Roman"/>
              </a:rPr>
              <a:t>Indirect </a:t>
            </a:r>
            <a:r>
              <a:rPr dirty="0" sz="1200" b="1">
                <a:latin typeface="Times New Roman"/>
                <a:cs typeface="Times New Roman"/>
              </a:rPr>
              <a:t>or </a:t>
            </a:r>
            <a:r>
              <a:rPr dirty="0" sz="1200" spc="-5" b="1">
                <a:latin typeface="Times New Roman"/>
                <a:cs typeface="Times New Roman"/>
              </a:rPr>
              <a:t>inferential methods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(For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mm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mercury)</a:t>
            </a:r>
            <a:endParaRPr sz="1200">
              <a:latin typeface="Times New Roman"/>
              <a:cs typeface="Times New Roman"/>
            </a:endParaRPr>
          </a:p>
          <a:p>
            <a:pPr marL="718820" indent="-250190">
              <a:lnSpc>
                <a:spcPct val="100000"/>
              </a:lnSpc>
              <a:spcBef>
                <a:spcPts val="170"/>
              </a:spcBef>
              <a:buAutoNum type="romanLcParenR"/>
              <a:tabLst>
                <a:tab pos="718185" algn="l"/>
                <a:tab pos="718820" algn="l"/>
              </a:tabLst>
            </a:pPr>
            <a:r>
              <a:rPr dirty="0" sz="1200" spc="-5">
                <a:latin typeface="Times New Roman"/>
                <a:cs typeface="Times New Roman"/>
              </a:rPr>
              <a:t>Mecleod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marL="718820" indent="-250190">
              <a:lnSpc>
                <a:spcPct val="100000"/>
              </a:lnSpc>
              <a:spcBef>
                <a:spcPts val="120"/>
              </a:spcBef>
              <a:buAutoNum type="romanLcParenR"/>
              <a:tabLst>
                <a:tab pos="7188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Thermal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conductivity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lvl="1" marL="767080" indent="-158750">
              <a:lnSpc>
                <a:spcPct val="100000"/>
              </a:lnSpc>
              <a:spcBef>
                <a:spcPts val="140"/>
              </a:spcBef>
              <a:buAutoNum type="alphaLcParenR"/>
              <a:tabLst>
                <a:tab pos="767715" algn="l"/>
              </a:tabLst>
            </a:pPr>
            <a:r>
              <a:rPr dirty="0" sz="1200" spc="-5">
                <a:latin typeface="Times New Roman"/>
                <a:cs typeface="Times New Roman"/>
              </a:rPr>
              <a:t>Pirani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endParaRPr sz="1200">
              <a:latin typeface="Times New Roman"/>
              <a:cs typeface="Times New Roman"/>
            </a:endParaRPr>
          </a:p>
          <a:p>
            <a:pPr lvl="1" marL="468630" marR="671195" indent="173355">
              <a:lnSpc>
                <a:spcPts val="1630"/>
              </a:lnSpc>
              <a:spcBef>
                <a:spcPts val="45"/>
              </a:spcBef>
              <a:buAutoNum type="alphaLcParenR"/>
              <a:tabLst>
                <a:tab pos="810260" algn="l"/>
              </a:tabLst>
            </a:pPr>
            <a:r>
              <a:rPr dirty="0" sz="1200" spc="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pe  </a:t>
            </a:r>
            <a:r>
              <a:rPr dirty="0" sz="1200" spc="-5">
                <a:latin typeface="Times New Roman"/>
                <a:cs typeface="Times New Roman"/>
              </a:rPr>
              <a:t>iii)Ionization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sp>
          <p:nvSpPr>
            <p:cNvPr id="3" name="object 3"/>
            <p:cNvSpPr/>
            <p:nvPr/>
          </p:nvSpPr>
          <p:spPr>
            <a:xfrm>
              <a:off x="1497329" y="4310379"/>
              <a:ext cx="1337945" cy="2662555"/>
            </a:xfrm>
            <a:custGeom>
              <a:avLst/>
              <a:gdLst/>
              <a:ahLst/>
              <a:cxnLst/>
              <a:rect l="l" t="t" r="r" b="b"/>
              <a:pathLst>
                <a:path w="1337945" h="2662554">
                  <a:moveTo>
                    <a:pt x="0" y="2662555"/>
                  </a:moveTo>
                  <a:lnTo>
                    <a:pt x="1337945" y="2662555"/>
                  </a:lnTo>
                  <a:lnTo>
                    <a:pt x="1337945" y="0"/>
                  </a:lnTo>
                  <a:lnTo>
                    <a:pt x="0" y="0"/>
                  </a:lnTo>
                  <a:lnTo>
                    <a:pt x="0" y="26625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3845" y="4342129"/>
              <a:ext cx="1233805" cy="259969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83335" y="847090"/>
            <a:ext cx="5400675" cy="33674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447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0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=(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 /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THERMAL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CONDUCTIVITY GAUGE: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Times New Roman"/>
              <a:cs typeface="Times New Roman"/>
            </a:endParaRPr>
          </a:p>
          <a:p>
            <a:pPr marL="146685" marR="5080" indent="762000">
              <a:lnSpc>
                <a:spcPct val="1433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temperatureofagivenwirethroughwhichanelectriccurrentisflowingwill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factors.</a:t>
            </a:r>
            <a:endParaRPr sz="1200">
              <a:latin typeface="Times New Roman"/>
              <a:cs typeface="Times New Roman"/>
            </a:endParaRPr>
          </a:p>
          <a:p>
            <a:pPr marL="375285" indent="-229235">
              <a:lnSpc>
                <a:spcPct val="100000"/>
              </a:lnSpc>
              <a:spcBef>
                <a:spcPts val="650"/>
              </a:spcBef>
              <a:buAutoNum type="romanLcParenR"/>
              <a:tabLst>
                <a:tab pos="375285" algn="l"/>
                <a:tab pos="3759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magnitude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current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375285" indent="-229235">
              <a:lnSpc>
                <a:spcPct val="100000"/>
              </a:lnSpc>
              <a:spcBef>
                <a:spcPts val="625"/>
              </a:spcBef>
              <a:buAutoNum type="romanLcParenR"/>
              <a:tabLst>
                <a:tab pos="3759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resistivity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10">
                <a:latin typeface="Times New Roman"/>
                <a:cs typeface="Times New Roman"/>
              </a:rPr>
              <a:t>R)</a:t>
            </a:r>
            <a:endParaRPr sz="1200">
              <a:latin typeface="Times New Roman"/>
              <a:cs typeface="Times New Roman"/>
            </a:endParaRPr>
          </a:p>
          <a:p>
            <a:pPr marL="375285" indent="-229235">
              <a:lnSpc>
                <a:spcPct val="100000"/>
              </a:lnSpc>
              <a:spcBef>
                <a:spcPts val="620"/>
              </a:spcBef>
              <a:buAutoNum type="romanLcParenR"/>
              <a:tabLst>
                <a:tab pos="3759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dissipated.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two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ways</a:t>
            </a:r>
            <a:endParaRPr sz="1200">
              <a:latin typeface="Times New Roman"/>
              <a:cs typeface="Times New Roman"/>
            </a:endParaRPr>
          </a:p>
          <a:p>
            <a:pPr marL="433070" indent="-287020">
              <a:lnSpc>
                <a:spcPct val="100000"/>
              </a:lnSpc>
              <a:spcBef>
                <a:spcPts val="625"/>
              </a:spcBef>
              <a:buAutoNum type="alphaLcParenR"/>
              <a:tabLst>
                <a:tab pos="433070" algn="l"/>
                <a:tab pos="433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Pirani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conductivity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  <a:p>
            <a:pPr marL="433070" indent="-287020">
              <a:lnSpc>
                <a:spcPct val="100000"/>
              </a:lnSpc>
              <a:spcBef>
                <a:spcPts val="625"/>
              </a:spcBef>
              <a:buAutoNum type="alphaLcParenR"/>
              <a:tabLst>
                <a:tab pos="433070" algn="l"/>
                <a:tab pos="43370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conductivity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1703958" y="7158355"/>
            <a:ext cx="5109210" cy="1980564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b="1">
                <a:latin typeface="Times New Roman"/>
                <a:cs typeface="Times New Roman"/>
              </a:rPr>
              <a:t>a)</a:t>
            </a:r>
            <a:r>
              <a:rPr dirty="0" sz="1200" spc="-8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h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r>
              <a:rPr dirty="0" sz="1200" spc="-15" b="1">
                <a:latin typeface="Times New Roman"/>
                <a:cs typeface="Times New Roman"/>
              </a:rPr>
              <a:t> P</a:t>
            </a:r>
            <a:r>
              <a:rPr dirty="0" sz="1200" spc="25" b="1">
                <a:latin typeface="Times New Roman"/>
                <a:cs typeface="Times New Roman"/>
              </a:rPr>
              <a:t>i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an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5" b="1">
                <a:latin typeface="Times New Roman"/>
                <a:cs typeface="Times New Roman"/>
              </a:rPr>
              <a:t>-t</a:t>
            </a:r>
            <a:r>
              <a:rPr dirty="0" sz="1200" spc="-5" b="1">
                <a:latin typeface="Times New Roman"/>
                <a:cs typeface="Times New Roman"/>
              </a:rPr>
              <a:t>yp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h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20" b="1">
                <a:latin typeface="Times New Roman"/>
                <a:cs typeface="Times New Roman"/>
              </a:rPr>
              <a:t>a</a:t>
            </a:r>
            <a:r>
              <a:rPr dirty="0" sz="1200" b="1">
                <a:latin typeface="Times New Roman"/>
                <a:cs typeface="Times New Roman"/>
              </a:rPr>
              <a:t>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on</a:t>
            </a:r>
            <a:r>
              <a:rPr dirty="0" sz="1200" spc="-5" b="1">
                <a:latin typeface="Times New Roman"/>
                <a:cs typeface="Times New Roman"/>
              </a:rPr>
              <a:t>du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ivi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y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41300" marR="17145" indent="-228600">
              <a:lnSpc>
                <a:spcPts val="1180"/>
              </a:lnSpc>
              <a:spcBef>
                <a:spcPts val="810"/>
              </a:spcBef>
              <a:buSzPct val="109090"/>
              <a:buFont typeface="Calibri"/>
              <a:buAutoNum type="arabicParenR"/>
              <a:tabLst>
                <a:tab pos="241300" algn="l"/>
              </a:tabLst>
            </a:pPr>
            <a:r>
              <a:rPr dirty="0" sz="1100" spc="-5">
                <a:latin typeface="Times New Roman"/>
                <a:cs typeface="Times New Roman"/>
              </a:rPr>
              <a:t>In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this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temperature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of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wire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determined </a:t>
            </a:r>
            <a:r>
              <a:rPr dirty="0" sz="1100">
                <a:latin typeface="Times New Roman"/>
                <a:cs typeface="Times New Roman"/>
              </a:rPr>
              <a:t>by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measuring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change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of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resistance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of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wire.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pirani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gauge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employs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single </a:t>
            </a:r>
            <a:r>
              <a:rPr dirty="0" sz="1100" spc="-5">
                <a:latin typeface="Times New Roman"/>
                <a:cs typeface="Times New Roman"/>
              </a:rPr>
              <a:t>platinum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filament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enclosed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in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chamber.</a:t>
            </a:r>
            <a:endParaRPr sz="11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1180"/>
              </a:lnSpc>
              <a:spcBef>
                <a:spcPts val="229"/>
              </a:spcBef>
              <a:buSzPct val="109090"/>
              <a:buFont typeface="Calibri"/>
              <a:buAutoNum type="arabicParenR"/>
              <a:tabLst>
                <a:tab pos="241300" algn="l"/>
              </a:tabLst>
            </a:pP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chamber</a:t>
            </a:r>
            <a:r>
              <a:rPr dirty="0" sz="1100" spc="8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subjected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to</a:t>
            </a:r>
            <a:r>
              <a:rPr dirty="0" sz="1100" spc="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medium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whose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pressure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is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to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be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measured.</a:t>
            </a:r>
            <a:r>
              <a:rPr dirty="0" sz="1100" spc="5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As</a:t>
            </a:r>
            <a:r>
              <a:rPr dirty="0" sz="1100" spc="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surrounding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pressure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changes,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filament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temperature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and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its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resistance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also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changes.</a:t>
            </a:r>
            <a:endParaRPr sz="1100">
              <a:latin typeface="Times New Roman"/>
              <a:cs typeface="Times New Roman"/>
            </a:endParaRPr>
          </a:p>
          <a:p>
            <a:pPr marL="241300" marR="387985" indent="-228600">
              <a:lnSpc>
                <a:spcPts val="1180"/>
              </a:lnSpc>
              <a:spcBef>
                <a:spcPts val="210"/>
              </a:spcBef>
              <a:buSzPct val="109090"/>
              <a:buFont typeface="Calibri"/>
              <a:buAutoNum type="arabicParenR"/>
              <a:tabLst>
                <a:tab pos="241300" algn="l"/>
              </a:tabLst>
            </a:pP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5">
                <a:latin typeface="Times New Roman"/>
                <a:cs typeface="Times New Roman"/>
              </a:rPr>
              <a:t>compensating </a:t>
            </a:r>
            <a:r>
              <a:rPr dirty="0" sz="1100">
                <a:latin typeface="Times New Roman"/>
                <a:cs typeface="Times New Roman"/>
              </a:rPr>
              <a:t>cell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also employed </a:t>
            </a:r>
            <a:r>
              <a:rPr dirty="0" sz="1100">
                <a:latin typeface="Times New Roman"/>
                <a:cs typeface="Times New Roman"/>
              </a:rPr>
              <a:t>to </a:t>
            </a:r>
            <a:r>
              <a:rPr dirty="0" sz="1100" spc="-5">
                <a:latin typeface="Times New Roman"/>
                <a:cs typeface="Times New Roman"/>
              </a:rPr>
              <a:t>minimize variations caused </a:t>
            </a:r>
            <a:r>
              <a:rPr dirty="0" sz="1100">
                <a:latin typeface="Times New Roman"/>
                <a:cs typeface="Times New Roman"/>
              </a:rPr>
              <a:t>by </a:t>
            </a:r>
            <a:r>
              <a:rPr dirty="0" sz="1100" spc="-5">
                <a:latin typeface="Times New Roman"/>
                <a:cs typeface="Times New Roman"/>
              </a:rPr>
              <a:t>ambient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temperature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changes.</a:t>
            </a:r>
            <a:endParaRPr sz="1100">
              <a:latin typeface="Times New Roman"/>
              <a:cs typeface="Times New Roman"/>
            </a:endParaRPr>
          </a:p>
          <a:p>
            <a:pPr marL="241300" marR="115570" indent="-228600">
              <a:lnSpc>
                <a:spcPts val="1180"/>
              </a:lnSpc>
              <a:spcBef>
                <a:spcPts val="209"/>
              </a:spcBef>
              <a:buSzPct val="109090"/>
              <a:buFont typeface="Calibri"/>
              <a:buAutoNum type="arabicParenR"/>
              <a:tabLst>
                <a:tab pos="241300" algn="l"/>
              </a:tabLst>
            </a:pPr>
            <a:r>
              <a:rPr dirty="0" sz="1100" spc="-5">
                <a:latin typeface="Times New Roman"/>
                <a:cs typeface="Times New Roman"/>
              </a:rPr>
              <a:t>Platinum filament for compensating </a:t>
            </a:r>
            <a:r>
              <a:rPr dirty="0" sz="1100">
                <a:latin typeface="Times New Roman"/>
                <a:cs typeface="Times New Roman"/>
              </a:rPr>
              <a:t>cell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 spc="-5">
                <a:latin typeface="Times New Roman"/>
                <a:cs typeface="Times New Roman"/>
              </a:rPr>
              <a:t>exactly identical </a:t>
            </a:r>
            <a:r>
              <a:rPr dirty="0" sz="1100" spc="10">
                <a:latin typeface="Times New Roman"/>
                <a:cs typeface="Times New Roman"/>
              </a:rPr>
              <a:t>to </a:t>
            </a:r>
            <a:r>
              <a:rPr dirty="0" sz="1100">
                <a:latin typeface="Times New Roman"/>
                <a:cs typeface="Times New Roman"/>
              </a:rPr>
              <a:t>one </a:t>
            </a:r>
            <a:r>
              <a:rPr dirty="0" sz="1100" spc="-5">
                <a:latin typeface="Times New Roman"/>
                <a:cs typeface="Times New Roman"/>
              </a:rPr>
              <a:t>used </a:t>
            </a:r>
            <a:r>
              <a:rPr dirty="0" sz="1100">
                <a:latin typeface="Times New Roman"/>
                <a:cs typeface="Times New Roman"/>
              </a:rPr>
              <a:t>in </a:t>
            </a:r>
            <a:r>
              <a:rPr dirty="0" sz="1100" spc="-5">
                <a:latin typeface="Times New Roman"/>
                <a:cs typeface="Times New Roman"/>
              </a:rPr>
              <a:t>measuring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cell.</a:t>
            </a:r>
            <a:endParaRPr sz="1100">
              <a:latin typeface="Times New Roman"/>
              <a:cs typeface="Times New Roman"/>
            </a:endParaRPr>
          </a:p>
          <a:p>
            <a:pPr marL="698500">
              <a:lnSpc>
                <a:spcPts val="1205"/>
              </a:lnSpc>
            </a:pP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resistance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change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of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filament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in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measuring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cell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measured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by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use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of</a:t>
            </a:r>
            <a:endParaRPr sz="1100">
              <a:latin typeface="Times New Roman"/>
              <a:cs typeface="Times New Roman"/>
            </a:endParaRPr>
          </a:p>
          <a:p>
            <a:pPr marL="241300">
              <a:lnSpc>
                <a:spcPts val="1295"/>
              </a:lnSpc>
            </a:pPr>
            <a:r>
              <a:rPr dirty="0" sz="1100" spc="-5">
                <a:latin typeface="Times New Roman"/>
                <a:cs typeface="Times New Roman"/>
              </a:rPr>
              <a:t>resistance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bridge </a:t>
            </a:r>
            <a:r>
              <a:rPr dirty="0" sz="1100" spc="-10">
                <a:latin typeface="Times New Roman"/>
                <a:cs typeface="Times New Roman"/>
              </a:rPr>
              <a:t>which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calibrated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sp>
          <p:nvSpPr>
            <p:cNvPr id="3" name="object 3"/>
            <p:cNvSpPr/>
            <p:nvPr/>
          </p:nvSpPr>
          <p:spPr>
            <a:xfrm>
              <a:off x="2907665" y="1031875"/>
              <a:ext cx="2259965" cy="2277110"/>
            </a:xfrm>
            <a:custGeom>
              <a:avLst/>
              <a:gdLst/>
              <a:ahLst/>
              <a:cxnLst/>
              <a:rect l="l" t="t" r="r" b="b"/>
              <a:pathLst>
                <a:path w="2259965" h="2277110">
                  <a:moveTo>
                    <a:pt x="0" y="2277109"/>
                  </a:moveTo>
                  <a:lnTo>
                    <a:pt x="2259965" y="2277109"/>
                  </a:lnTo>
                  <a:lnTo>
                    <a:pt x="2259965" y="0"/>
                  </a:lnTo>
                  <a:lnTo>
                    <a:pt x="0" y="0"/>
                  </a:lnTo>
                  <a:lnTo>
                    <a:pt x="0" y="22771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23235" y="1083309"/>
              <a:ext cx="2047239" cy="161226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69111" y="3917441"/>
            <a:ext cx="5464810" cy="487299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220"/>
              </a:spcBef>
            </a:pPr>
            <a:r>
              <a:rPr dirty="0" sz="1200" spc="-5" b="1">
                <a:latin typeface="Times New Roman"/>
                <a:cs typeface="Times New Roman"/>
              </a:rPr>
              <a:t>MERITS:</a:t>
            </a:r>
            <a:endParaRPr sz="1200">
              <a:latin typeface="Times New Roman"/>
              <a:cs typeface="Times New Roman"/>
            </a:endParaRPr>
          </a:p>
          <a:p>
            <a:pPr marL="675640" indent="-229235">
              <a:lnSpc>
                <a:spcPct val="100000"/>
              </a:lnSpc>
              <a:spcBef>
                <a:spcPts val="120"/>
              </a:spcBef>
              <a:buFont typeface="Calibri"/>
              <a:buAutoNum type="arabicParenR" startAt="5"/>
              <a:tabLst>
                <a:tab pos="67627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rugged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</a:t>
            </a:r>
            <a:endParaRPr sz="1200">
              <a:latin typeface="Times New Roman"/>
              <a:cs typeface="Times New Roman"/>
            </a:endParaRPr>
          </a:p>
          <a:p>
            <a:pPr marL="675640" indent="-229235">
              <a:lnSpc>
                <a:spcPct val="100000"/>
              </a:lnSpc>
              <a:spcBef>
                <a:spcPts val="95"/>
              </a:spcBef>
              <a:buFont typeface="Calibri"/>
              <a:buAutoNum type="arabicParenR" startAt="5"/>
              <a:tabLst>
                <a:tab pos="67627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very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</a:t>
            </a:r>
            <a:endParaRPr sz="1200">
              <a:latin typeface="Times New Roman"/>
              <a:cs typeface="Times New Roman"/>
            </a:endParaRPr>
          </a:p>
          <a:p>
            <a:pPr marL="675640" indent="-229235">
              <a:lnSpc>
                <a:spcPct val="100000"/>
              </a:lnSpc>
              <a:spcBef>
                <a:spcPts val="120"/>
              </a:spcBef>
              <a:buFont typeface="Calibri"/>
              <a:buAutoNum type="arabicParenR" startAt="5"/>
              <a:tabLst>
                <a:tab pos="67627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relationship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resistance.</a:t>
            </a:r>
            <a:endParaRPr sz="1200">
              <a:latin typeface="Times New Roman"/>
              <a:cs typeface="Times New Roman"/>
            </a:endParaRPr>
          </a:p>
          <a:p>
            <a:pPr marL="675640" indent="-229235">
              <a:lnSpc>
                <a:spcPct val="100000"/>
              </a:lnSpc>
              <a:spcBef>
                <a:spcPts val="480"/>
              </a:spcBef>
              <a:buFont typeface="Calibri"/>
              <a:buAutoNum type="arabicParenR" startAt="5"/>
              <a:tabLst>
                <a:tab pos="676275" algn="l"/>
                <a:tab pos="2218690" algn="l"/>
                <a:tab pos="2780030" algn="l"/>
                <a:tab pos="3538854" algn="l"/>
              </a:tabLst>
            </a:pPr>
            <a:r>
              <a:rPr dirty="0" sz="1200" spc="-15">
                <a:latin typeface="Times New Roman"/>
                <a:cs typeface="Times New Roman"/>
              </a:rPr>
              <a:t>We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	5*10</a:t>
            </a:r>
            <a:r>
              <a:rPr dirty="0" baseline="18518" sz="1800">
                <a:latin typeface="Times New Roman"/>
                <a:cs typeface="Times New Roman"/>
              </a:rPr>
              <a:t>-3	</a:t>
            </a:r>
            <a:r>
              <a:rPr dirty="0" sz="1200" spc="5">
                <a:latin typeface="Times New Roman"/>
                <a:cs typeface="Times New Roman"/>
              </a:rPr>
              <a:t>to10</a:t>
            </a:r>
            <a:r>
              <a:rPr dirty="0" baseline="18518" sz="1800" spc="7">
                <a:latin typeface="Times New Roman"/>
                <a:cs typeface="Times New Roman"/>
              </a:rPr>
              <a:t>-1	</a:t>
            </a:r>
            <a:r>
              <a:rPr dirty="0" sz="1200" spc="-10">
                <a:latin typeface="Times New Roman"/>
                <a:cs typeface="Times New Roman"/>
              </a:rPr>
              <a:t>mmHg</a:t>
            </a:r>
            <a:endParaRPr sz="1200">
              <a:latin typeface="Times New Roman"/>
              <a:cs typeface="Times New Roman"/>
            </a:endParaRPr>
          </a:p>
          <a:p>
            <a:pPr marL="675640" indent="-229235">
              <a:lnSpc>
                <a:spcPct val="100000"/>
              </a:lnSpc>
              <a:spcBef>
                <a:spcPts val="95"/>
              </a:spcBef>
              <a:buFont typeface="Calibri"/>
              <a:buAutoNum type="arabicParenR" startAt="5"/>
              <a:tabLst>
                <a:tab pos="676275" algn="l"/>
              </a:tabLst>
            </a:pPr>
            <a:r>
              <a:rPr dirty="0" sz="1200">
                <a:latin typeface="Times New Roman"/>
                <a:cs typeface="Times New Roman"/>
              </a:rPr>
              <a:t>Remote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pirani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marL="215900">
              <a:lnSpc>
                <a:spcPct val="100000"/>
              </a:lnSpc>
              <a:spcBef>
                <a:spcPts val="120"/>
              </a:spcBef>
            </a:pPr>
            <a:r>
              <a:rPr dirty="0" sz="1200" spc="-5" b="1">
                <a:latin typeface="Times New Roman"/>
                <a:cs typeface="Times New Roman"/>
              </a:rPr>
              <a:t>LIMITATIONS:</a:t>
            </a:r>
            <a:endParaRPr sz="1200">
              <a:latin typeface="Times New Roman"/>
              <a:cs typeface="Times New Roman"/>
            </a:endParaRPr>
          </a:p>
          <a:p>
            <a:pPr marL="675640" indent="-229235">
              <a:lnSpc>
                <a:spcPct val="100000"/>
              </a:lnSpc>
              <a:spcBef>
                <a:spcPts val="145"/>
              </a:spcBef>
              <a:buFont typeface="Calibri"/>
              <a:buAutoNum type="arabicPeriod"/>
              <a:tabLst>
                <a:tab pos="676275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Pirani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  <a:p>
            <a:pPr marL="675640" indent="-229235">
              <a:lnSpc>
                <a:spcPct val="100000"/>
              </a:lnSpc>
              <a:spcBef>
                <a:spcPts val="100"/>
              </a:spcBef>
              <a:buFont typeface="Calibri"/>
              <a:buAutoNum type="arabicPeriod"/>
              <a:tabLst>
                <a:tab pos="676275" algn="l"/>
              </a:tabLst>
            </a:pPr>
            <a:r>
              <a:rPr dirty="0" sz="1200" spc="-5">
                <a:latin typeface="Times New Roman"/>
                <a:cs typeface="Times New Roman"/>
              </a:rPr>
              <a:t>Need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gases.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IIB) </a:t>
            </a:r>
            <a:r>
              <a:rPr dirty="0" sz="1200" spc="-5" b="1">
                <a:latin typeface="Times New Roman"/>
                <a:cs typeface="Times New Roman"/>
              </a:rPr>
              <a:t>THERMOCOUPLE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CONDUCTIVITY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218440" marR="43180">
              <a:lnSpc>
                <a:spcPct val="111700"/>
              </a:lnSpc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filament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>
                <a:latin typeface="Times New Roman"/>
                <a:cs typeface="Times New Roman"/>
              </a:rPr>
              <a:t> by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employing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thermocouples.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welded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platinum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filaments.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218440" marR="44450">
              <a:lnSpc>
                <a:spcPct val="111700"/>
              </a:lnSpc>
            </a:pPr>
            <a:r>
              <a:rPr dirty="0" sz="1200" spc="-5">
                <a:latin typeface="Times New Roman"/>
                <a:cs typeface="Times New Roman"/>
              </a:rPr>
              <a:t>PRINCIPLE: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thermocouple gauge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conducting ability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vacuum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218440" marR="33020" indent="33020">
              <a:lnSpc>
                <a:spcPct val="110400"/>
              </a:lnSpc>
            </a:pPr>
            <a:r>
              <a:rPr dirty="0" sz="1200" b="1">
                <a:latin typeface="Times New Roman"/>
                <a:cs typeface="Times New Roman"/>
              </a:rPr>
              <a:t>WORKING: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thermocouple and heater elements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 spc="-10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chamber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vacuum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measured.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supply voltage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circuit </a:t>
            </a:r>
            <a:r>
              <a:rPr dirty="0" sz="1200" spc="-10">
                <a:latin typeface="Times New Roman"/>
                <a:cs typeface="Times New Roman"/>
              </a:rPr>
              <a:t> using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battery, some current </a:t>
            </a:r>
            <a:r>
              <a:rPr dirty="0" sz="1200" spc="-10">
                <a:latin typeface="Times New Roman"/>
                <a:cs typeface="Times New Roman"/>
              </a:rPr>
              <a:t>will flow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circuit which </a:t>
            </a:r>
            <a:r>
              <a:rPr dirty="0" sz="1200" spc="-5">
                <a:latin typeface="Times New Roman"/>
                <a:cs typeface="Times New Roman"/>
              </a:rPr>
              <a:t>heats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heater </a:t>
            </a:r>
            <a:r>
              <a:rPr dirty="0" sz="1200" spc="-10">
                <a:latin typeface="Times New Roman"/>
                <a:cs typeface="Times New Roman"/>
              </a:rPr>
              <a:t>element.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attached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developed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sensed</a:t>
            </a:r>
            <a:r>
              <a:rPr dirty="0" sz="1200">
                <a:latin typeface="Times New Roman"/>
                <a:cs typeface="Times New Roman"/>
              </a:rPr>
              <a:t> by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presence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vacuum </a:t>
            </a:r>
            <a:r>
              <a:rPr dirty="0" sz="1200">
                <a:latin typeface="Times New Roman"/>
                <a:cs typeface="Times New Roman"/>
              </a:rPr>
              <a:t>causes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temp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element,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4404" y="3652265"/>
            <a:ext cx="5706110" cy="154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IONIZATION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VERY LOW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433070" marR="508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hot </a:t>
            </a:r>
            <a:r>
              <a:rPr dirty="0" sz="1200" spc="-15">
                <a:latin typeface="Times New Roman"/>
                <a:cs typeface="Times New Roman"/>
              </a:rPr>
              <a:t>filament </a:t>
            </a:r>
            <a:r>
              <a:rPr dirty="0" sz="1200" spc="-5">
                <a:latin typeface="Times New Roman"/>
                <a:cs typeface="Times New Roman"/>
              </a:rPr>
              <a:t>ionization gauge </a:t>
            </a:r>
            <a:r>
              <a:rPr dirty="0" sz="1200" spc="-10">
                <a:latin typeface="Times New Roman"/>
                <a:cs typeface="Times New Roman"/>
              </a:rPr>
              <a:t>consist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heated </a:t>
            </a:r>
            <a:r>
              <a:rPr dirty="0" sz="1200" spc="-10">
                <a:latin typeface="Times New Roman"/>
                <a:cs typeface="Times New Roman"/>
              </a:rPr>
              <a:t>filament, </a:t>
            </a:r>
            <a:r>
              <a:rPr dirty="0" sz="1200" spc="-15">
                <a:latin typeface="Times New Roman"/>
                <a:cs typeface="Times New Roman"/>
              </a:rPr>
              <a:t>grid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anode </a:t>
            </a:r>
            <a:r>
              <a:rPr dirty="0" sz="1200" spc="-5">
                <a:latin typeface="Times New Roman"/>
                <a:cs typeface="Times New Roman"/>
              </a:rPr>
              <a:t>plate).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elements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housed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envelope which </a:t>
            </a:r>
            <a:r>
              <a:rPr dirty="0" sz="1200" spc="-5">
                <a:latin typeface="Times New Roman"/>
                <a:cs typeface="Times New Roman"/>
              </a:rPr>
              <a:t>communicates with </a:t>
            </a:r>
            <a:r>
              <a:rPr dirty="0" sz="1200">
                <a:latin typeface="Times New Roman"/>
                <a:cs typeface="Times New Roman"/>
              </a:rPr>
              <a:t>the vacuum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-5">
                <a:latin typeface="Times New Roman"/>
                <a:cs typeface="Times New Roman"/>
              </a:rPr>
              <a:t>under </a:t>
            </a:r>
            <a:r>
              <a:rPr dirty="0" sz="1200">
                <a:latin typeface="Times New Roman"/>
                <a:cs typeface="Times New Roman"/>
              </a:rPr>
              <a:t>test.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grid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maintained at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positive </a:t>
            </a:r>
            <a:r>
              <a:rPr dirty="0" sz="1200">
                <a:latin typeface="Times New Roman"/>
                <a:cs typeface="Times New Roman"/>
              </a:rPr>
              <a:t>potential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100-350V. </a:t>
            </a:r>
            <a:r>
              <a:rPr dirty="0" sz="1200" spc="-15">
                <a:latin typeface="Times New Roman"/>
                <a:cs typeface="Times New Roman"/>
              </a:rPr>
              <a:t>While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anode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maintained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3—50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respect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cathode.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43307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Thus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cathode</a:t>
            </a:r>
            <a:r>
              <a:rPr dirty="0" sz="1200" spc="-15">
                <a:latin typeface="Times New Roman"/>
                <a:cs typeface="Times New Roman"/>
              </a:rPr>
              <a:t> is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+ve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ion </a:t>
            </a:r>
            <a:r>
              <a:rPr dirty="0" sz="1200">
                <a:latin typeface="Times New Roman"/>
                <a:cs typeface="Times New Roman"/>
              </a:rPr>
              <a:t>collector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anode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electron</a:t>
            </a:r>
            <a:r>
              <a:rPr dirty="0" sz="1200" spc="-5">
                <a:latin typeface="Times New Roman"/>
                <a:cs typeface="Times New Roman"/>
              </a:rPr>
              <a:t> collector.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7106539"/>
            <a:ext cx="5287010" cy="187642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44700"/>
              </a:lnSpc>
              <a:spcBef>
                <a:spcPts val="80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electrons are </a:t>
            </a:r>
            <a:r>
              <a:rPr dirty="0" sz="1200" spc="-5">
                <a:latin typeface="Times New Roman"/>
                <a:cs typeface="Times New Roman"/>
              </a:rPr>
              <a:t>emitted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heated </a:t>
            </a:r>
            <a:r>
              <a:rPr dirty="0" sz="1200" spc="-10">
                <a:latin typeface="Times New Roman"/>
                <a:cs typeface="Times New Roman"/>
              </a:rPr>
              <a:t>cathode,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high </a:t>
            </a:r>
            <a:r>
              <a:rPr dirty="0" sz="1200" spc="-5">
                <a:latin typeface="Times New Roman"/>
                <a:cs typeface="Times New Roman"/>
              </a:rPr>
              <a:t>+ve charge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grid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accelerates </a:t>
            </a:r>
            <a:r>
              <a:rPr dirty="0" sz="1200">
                <a:latin typeface="Times New Roman"/>
                <a:cs typeface="Times New Roman"/>
              </a:rPr>
              <a:t>the stream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electrons </a:t>
            </a:r>
            <a:r>
              <a:rPr dirty="0" sz="1200">
                <a:latin typeface="Times New Roman"/>
                <a:cs typeface="Times New Roman"/>
              </a:rPr>
              <a:t>away </a:t>
            </a:r>
            <a:r>
              <a:rPr dirty="0" sz="1200" spc="10">
                <a:latin typeface="Times New Roman"/>
                <a:cs typeface="Times New Roman"/>
              </a:rPr>
              <a:t>from </a:t>
            </a:r>
            <a:r>
              <a:rPr dirty="0" sz="1200">
                <a:latin typeface="Times New Roman"/>
                <a:cs typeface="Times New Roman"/>
              </a:rPr>
              <a:t>the cathode. </a:t>
            </a:r>
            <a:r>
              <a:rPr dirty="0" sz="1200" spc="-10">
                <a:latin typeface="Times New Roman"/>
                <a:cs typeface="Times New Roman"/>
              </a:rPr>
              <a:t>Because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their </a:t>
            </a:r>
            <a:r>
              <a:rPr dirty="0" sz="1200" spc="-5">
                <a:latin typeface="Times New Roman"/>
                <a:cs typeface="Times New Roman"/>
              </a:rPr>
              <a:t>speed 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relatively wide spacing </a:t>
            </a:r>
            <a:r>
              <a:rPr dirty="0" sz="1200">
                <a:latin typeface="Times New Roman"/>
                <a:cs typeface="Times New Roman"/>
              </a:rPr>
              <a:t>between the turns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grid, </a:t>
            </a:r>
            <a:r>
              <a:rPr dirty="0" sz="1200" spc="-15">
                <a:latin typeface="Times New Roman"/>
                <a:cs typeface="Times New Roman"/>
              </a:rPr>
              <a:t>most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electrons continue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moving past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grid. These </a:t>
            </a:r>
            <a:r>
              <a:rPr dirty="0" sz="1200">
                <a:latin typeface="Times New Roman"/>
                <a:cs typeface="Times New Roman"/>
              </a:rPr>
              <a:t>electrons </a:t>
            </a:r>
            <a:r>
              <a:rPr dirty="0" sz="1200" spc="-5">
                <a:latin typeface="Times New Roman"/>
                <a:cs typeface="Times New Roman"/>
              </a:rPr>
              <a:t>collide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-5">
                <a:latin typeface="Times New Roman"/>
                <a:cs typeface="Times New Roman"/>
              </a:rPr>
              <a:t>gas molecules </a:t>
            </a:r>
            <a:r>
              <a:rPr dirty="0" sz="1200">
                <a:latin typeface="Times New Roman"/>
                <a:cs typeface="Times New Roman"/>
              </a:rPr>
              <a:t>thereby </a:t>
            </a:r>
            <a:r>
              <a:rPr dirty="0" sz="1200" spc="-5">
                <a:latin typeface="Times New Roman"/>
                <a:cs typeface="Times New Roman"/>
              </a:rPr>
              <a:t>causing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ionization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gas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atoms.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Ionization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process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knocking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f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electron from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atom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thus </a:t>
            </a:r>
            <a:r>
              <a:rPr dirty="0" sz="1200" spc="-5">
                <a:latin typeface="Times New Roman"/>
                <a:cs typeface="Times New Roman"/>
              </a:rPr>
              <a:t>producing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>
                <a:latin typeface="Times New Roman"/>
                <a:cs typeface="Times New Roman"/>
              </a:rPr>
              <a:t>electron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>
                <a:latin typeface="Times New Roman"/>
                <a:cs typeface="Times New Roman"/>
              </a:rPr>
              <a:t>vely </a:t>
            </a:r>
            <a:r>
              <a:rPr dirty="0" sz="1200">
                <a:latin typeface="Times New Roman"/>
                <a:cs typeface="Times New Roman"/>
              </a:rPr>
              <a:t>charged </a:t>
            </a:r>
            <a:r>
              <a:rPr dirty="0" sz="1200" spc="-15">
                <a:latin typeface="Times New Roman"/>
                <a:cs typeface="Times New Roman"/>
              </a:rPr>
              <a:t>ion. </a:t>
            </a:r>
            <a:r>
              <a:rPr dirty="0" sz="1200" spc="-10">
                <a:latin typeface="Times New Roman"/>
                <a:cs typeface="Times New Roman"/>
              </a:rPr>
              <a:t>Since </a:t>
            </a:r>
            <a:r>
              <a:rPr dirty="0" sz="1200" spc="-5">
                <a:latin typeface="Times New Roman"/>
                <a:cs typeface="Times New Roman"/>
              </a:rPr>
              <a:t>anode plate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maintained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potential,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ions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space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grid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endParaRPr baseline="4629"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3450" y="1049274"/>
            <a:ext cx="5930265" cy="5915660"/>
            <a:chOff x="933450" y="1049274"/>
            <a:chExt cx="5930265" cy="59156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450" y="1049274"/>
              <a:ext cx="5042535" cy="22059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5215255"/>
              <a:ext cx="5358638" cy="174942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758698"/>
            <a:ext cx="5287645" cy="193421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50000"/>
              </a:lnSpc>
              <a:spcBef>
                <a:spcPts val="7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anode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migrates towards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anode </a:t>
            </a:r>
            <a:r>
              <a:rPr dirty="0" baseline="4629" sz="1800" spc="-15">
                <a:latin typeface="Times New Roman"/>
                <a:cs typeface="Times New Roman"/>
              </a:rPr>
              <a:t>and </a:t>
            </a:r>
            <a:r>
              <a:rPr dirty="0" baseline="4629" sz="1800">
                <a:latin typeface="Times New Roman"/>
                <a:cs typeface="Times New Roman"/>
              </a:rPr>
              <a:t>a </a:t>
            </a:r>
            <a:r>
              <a:rPr dirty="0" baseline="4629" sz="1800" spc="-7">
                <a:latin typeface="Times New Roman"/>
                <a:cs typeface="Times New Roman"/>
              </a:rPr>
              <a:t>current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I</a:t>
            </a:r>
            <a:r>
              <a:rPr dirty="0" sz="1200" spc="5">
                <a:latin typeface="Times New Roman"/>
                <a:cs typeface="Times New Roman"/>
              </a:rPr>
              <a:t>1 </a:t>
            </a:r>
            <a:r>
              <a:rPr dirty="0" baseline="4629" sz="1800">
                <a:latin typeface="Times New Roman"/>
                <a:cs typeface="Times New Roman"/>
              </a:rPr>
              <a:t>,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35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produced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plate circuit.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1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electrons</a:t>
            </a:r>
            <a:r>
              <a:rPr dirty="0" baseline="4629" sz="1800" spc="14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7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–ve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ions</a:t>
            </a:r>
            <a:r>
              <a:rPr dirty="0" baseline="4629" sz="1800" spc="1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</a:t>
            </a:r>
            <a:r>
              <a:rPr dirty="0" baseline="4629" sz="1800" spc="1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collected</a:t>
            </a:r>
            <a:r>
              <a:rPr dirty="0" baseline="4629" sz="1800" spc="15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grid</a:t>
            </a:r>
            <a:r>
              <a:rPr dirty="0" baseline="4629" sz="1800" spc="15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</a:t>
            </a:r>
            <a:r>
              <a:rPr dirty="0" baseline="4629" sz="1800" spc="1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current</a:t>
            </a:r>
            <a:r>
              <a:rPr dirty="0" baseline="4629" sz="1800" spc="17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1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produced</a:t>
            </a:r>
            <a:r>
              <a:rPr dirty="0" baseline="4629" sz="1800" spc="15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 spc="-43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22">
                <a:latin typeface="Times New Roman"/>
                <a:cs typeface="Times New Roman"/>
              </a:rPr>
              <a:t>grid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ion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production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electrons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available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algn="just" marL="12700" marR="17145">
              <a:lnSpc>
                <a:spcPct val="15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ionize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baseline="4629" sz="1800" spc="-7">
                <a:latin typeface="Times New Roman"/>
                <a:cs typeface="Times New Roman"/>
              </a:rPr>
              <a:t>and amount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gas </a:t>
            </a:r>
            <a:r>
              <a:rPr dirty="0" baseline="4629" sz="1800">
                <a:latin typeface="Times New Roman"/>
                <a:cs typeface="Times New Roman"/>
              </a:rPr>
              <a:t>present. </a:t>
            </a:r>
            <a:r>
              <a:rPr dirty="0" baseline="4629" sz="1800" spc="-7">
                <a:latin typeface="Times New Roman"/>
                <a:cs typeface="Times New Roman"/>
              </a:rPr>
              <a:t>Thus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ratio +ve ions </a:t>
            </a:r>
            <a:r>
              <a:rPr dirty="0" baseline="4629" sz="1800" spc="-22">
                <a:latin typeface="Times New Roman"/>
                <a:cs typeface="Times New Roman"/>
              </a:rPr>
              <a:t>ie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anode current </a:t>
            </a:r>
            <a:r>
              <a:rPr dirty="0" baseline="4629" sz="1800">
                <a:latin typeface="Times New Roman"/>
                <a:cs typeface="Times New Roman"/>
              </a:rPr>
              <a:t> I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,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--ve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ions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electrons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grid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current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a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measure</a:t>
            </a:r>
            <a:r>
              <a:rPr dirty="0" baseline="4629" sz="1800" spc="15">
                <a:latin typeface="Times New Roman"/>
                <a:cs typeface="Times New Roman"/>
              </a:rPr>
              <a:t> 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endParaRPr baseline="4629"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72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relation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(I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)*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1/S</a:t>
            </a:r>
            <a:r>
              <a:rPr dirty="0" baseline="4629" sz="1800" spc="-15">
                <a:latin typeface="Times New Roman"/>
                <a:cs typeface="Times New Roman"/>
              </a:rPr>
              <a:t> where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sensitivity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3203829"/>
            <a:ext cx="5227320" cy="18853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2700" indent="36195">
              <a:lnSpc>
                <a:spcPct val="1117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HIGH PRESSURE MEASUREMENT </a:t>
            </a:r>
            <a:r>
              <a:rPr dirty="0" sz="1200" b="1">
                <a:latin typeface="Times New Roman"/>
                <a:cs typeface="Times New Roman"/>
              </a:rPr>
              <a:t>BY </a:t>
            </a:r>
            <a:r>
              <a:rPr dirty="0" sz="1200" spc="-5" b="1">
                <a:latin typeface="Times New Roman"/>
                <a:cs typeface="Times New Roman"/>
              </a:rPr>
              <a:t>BRIDGMAN 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 spc="-5" b="1">
                <a:latin typeface="Times New Roman"/>
                <a:cs typeface="Times New Roman"/>
              </a:rPr>
              <a:t>OR </a:t>
            </a:r>
            <a:r>
              <a:rPr dirty="0" sz="1200" spc="-10" b="1">
                <a:latin typeface="Times New Roman"/>
                <a:cs typeface="Times New Roman"/>
              </a:rPr>
              <a:t>BULK </a:t>
            </a:r>
            <a:r>
              <a:rPr dirty="0" sz="1200" spc="-5" b="1">
                <a:latin typeface="Times New Roman"/>
                <a:cs typeface="Times New Roman"/>
              </a:rPr>
              <a:t> MODULUS</a:t>
            </a:r>
            <a:endParaRPr sz="1200">
              <a:latin typeface="Times New Roman"/>
              <a:cs typeface="Times New Roman"/>
            </a:endParaRPr>
          </a:p>
          <a:p>
            <a:pPr algn="just" marL="88900">
              <a:lnSpc>
                <a:spcPct val="100000"/>
              </a:lnSpc>
              <a:spcBef>
                <a:spcPts val="120"/>
              </a:spcBef>
            </a:pP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GAUGE):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Bridgman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900"/>
              </a:lnSpc>
              <a:spcBef>
                <a:spcPts val="15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+The </a:t>
            </a:r>
            <a:r>
              <a:rPr dirty="0" sz="1200" spc="-5">
                <a:latin typeface="Times New Roman"/>
                <a:cs typeface="Times New Roman"/>
              </a:rPr>
              <a:t>electrical resistance gauge </a:t>
            </a:r>
            <a:r>
              <a:rPr dirty="0" sz="1200">
                <a:latin typeface="Times New Roman"/>
                <a:cs typeface="Times New Roman"/>
              </a:rPr>
              <a:t>works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principle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 resistance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subjected to </a:t>
            </a:r>
            <a:r>
              <a:rPr dirty="0" sz="1200" spc="-10">
                <a:latin typeface="Times New Roman"/>
                <a:cs typeface="Times New Roman"/>
              </a:rPr>
              <a:t>pressure,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-5">
                <a:latin typeface="Times New Roman"/>
                <a:cs typeface="Times New Roman"/>
              </a:rPr>
              <a:t>changes.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pressure.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(usually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7000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atm.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6786498"/>
            <a:ext cx="4953635" cy="1629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wire </a:t>
            </a:r>
            <a:r>
              <a:rPr dirty="0" sz="1200" spc="-5">
                <a:latin typeface="Times New Roman"/>
                <a:cs typeface="Times New Roman"/>
              </a:rPr>
              <a:t>exhibits linear characteristics with respect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pressure.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linear relationship between resistance and </a:t>
            </a:r>
            <a:r>
              <a:rPr dirty="0" sz="1200">
                <a:latin typeface="Times New Roman"/>
                <a:cs typeface="Times New Roman"/>
              </a:rPr>
              <a:t>pressure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given by the </a:t>
            </a:r>
            <a:r>
              <a:rPr dirty="0" sz="1200" spc="-10">
                <a:latin typeface="Times New Roman"/>
                <a:cs typeface="Times New Roman"/>
              </a:rPr>
              <a:t>following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equation.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765"/>
              </a:spcBef>
            </a:pP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1+bP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(atm),</a:t>
            </a:r>
            <a:endParaRPr sz="1200">
              <a:latin typeface="Times New Roman"/>
              <a:cs typeface="Times New Roman"/>
            </a:endParaRPr>
          </a:p>
          <a:p>
            <a:pPr algn="just" marL="287020" marR="432434">
              <a:lnSpc>
                <a:spcPct val="1433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0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wire </a:t>
            </a:r>
            <a:r>
              <a:rPr dirty="0" baseline="4629" sz="1800" spc="-7">
                <a:latin typeface="Times New Roman"/>
                <a:cs typeface="Times New Roman"/>
              </a:rPr>
              <a:t>at1atm.</a:t>
            </a:r>
            <a:r>
              <a:rPr dirty="0" baseline="4629" sz="1800" spc="652">
                <a:latin typeface="Times New Roman"/>
                <a:cs typeface="Times New Roman"/>
              </a:rPr>
              <a:t> </a:t>
            </a:r>
            <a:r>
              <a:rPr dirty="0" baseline="4629" sz="1800" spc="6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R= 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15">
                <a:latin typeface="Times New Roman"/>
                <a:cs typeface="Times New Roman"/>
              </a:rPr>
              <a:t>wire </a:t>
            </a:r>
            <a:r>
              <a:rPr dirty="0" baseline="4629" sz="1800" spc="-7">
                <a:latin typeface="Times New Roman"/>
                <a:cs typeface="Times New Roman"/>
              </a:rPr>
              <a:t>at Patm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b=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coefficient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b=2/E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5172455"/>
            <a:ext cx="5352669" cy="16937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494" y="764793"/>
            <a:ext cx="5290820" cy="818134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just" marL="64135">
              <a:lnSpc>
                <a:spcPct val="100000"/>
              </a:lnSpc>
              <a:spcBef>
                <a:spcPts val="675"/>
              </a:spcBef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6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BRODGMAN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  <a:p>
            <a:pPr algn="just" marL="67310">
              <a:lnSpc>
                <a:spcPct val="100000"/>
              </a:lnSpc>
              <a:spcBef>
                <a:spcPts val="57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bridgman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(ie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coil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fine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wire)</a:t>
            </a:r>
            <a:endParaRPr sz="1200">
              <a:latin typeface="Times New Roman"/>
              <a:cs typeface="Times New Roman"/>
            </a:endParaRPr>
          </a:p>
          <a:p>
            <a:pPr algn="just" marL="67310" marR="5080">
              <a:lnSpc>
                <a:spcPct val="1437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immersed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medium</a:t>
            </a:r>
            <a:r>
              <a:rPr dirty="0" sz="1200">
                <a:latin typeface="Times New Roman"/>
                <a:cs typeface="Times New Roman"/>
              </a:rPr>
              <a:t> (ie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filled</a:t>
            </a:r>
            <a:r>
              <a:rPr dirty="0" sz="1200" spc="-5">
                <a:latin typeface="Times New Roman"/>
                <a:cs typeface="Times New Roman"/>
              </a:rPr>
              <a:t> with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kerosene).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enclosed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chamber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opening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opening 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 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its ends 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inlet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measured.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chamber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turn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housing. </a:t>
            </a:r>
            <a:r>
              <a:rPr dirty="0" sz="1200">
                <a:latin typeface="Times New Roman"/>
                <a:cs typeface="Times New Roman"/>
              </a:rPr>
              <a:t>In order 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element, one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coil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insulated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brought out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housing </a:t>
            </a:r>
            <a:r>
              <a:rPr dirty="0" sz="1200" spc="5">
                <a:latin typeface="Times New Roman"/>
                <a:cs typeface="Times New Roman"/>
              </a:rPr>
              <a:t>as an </a:t>
            </a:r>
            <a:r>
              <a:rPr dirty="0" sz="1200" spc="-5">
                <a:latin typeface="Times New Roman"/>
                <a:cs typeface="Times New Roman"/>
              </a:rPr>
              <a:t>output terminal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coil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grounded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housing. 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Manganion (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 spc="5">
                <a:latin typeface="Times New Roman"/>
                <a:cs typeface="Times New Roman"/>
              </a:rPr>
              <a:t>alloy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Cu, </a:t>
            </a:r>
            <a:r>
              <a:rPr dirty="0" sz="1200" spc="5">
                <a:latin typeface="Times New Roman"/>
                <a:cs typeface="Times New Roman"/>
              </a:rPr>
              <a:t>Ni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Mn )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an alloy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Gold-Chrome, </a:t>
            </a:r>
            <a:r>
              <a:rPr dirty="0" sz="1200" spc="-10">
                <a:latin typeface="Times New Roman"/>
                <a:cs typeface="Times New Roman"/>
              </a:rPr>
              <a:t>because </a:t>
            </a:r>
            <a:r>
              <a:rPr dirty="0" sz="1200" spc="-5">
                <a:latin typeface="Times New Roman"/>
                <a:cs typeface="Times New Roman"/>
              </a:rPr>
              <a:t>these </a:t>
            </a:r>
            <a:r>
              <a:rPr dirty="0" sz="1200">
                <a:latin typeface="Times New Roman"/>
                <a:cs typeface="Times New Roman"/>
              </a:rPr>
              <a:t>metal </a:t>
            </a:r>
            <a:r>
              <a:rPr dirty="0" sz="1200" spc="-10">
                <a:latin typeface="Times New Roman"/>
                <a:cs typeface="Times New Roman"/>
              </a:rPr>
              <a:t>alloys exhibit linear </a:t>
            </a:r>
            <a:r>
              <a:rPr dirty="0" sz="1200" spc="-5">
                <a:latin typeface="Times New Roman"/>
                <a:cs typeface="Times New Roman"/>
              </a:rPr>
              <a:t>characteristics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response 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high pressure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bridgman </a:t>
            </a:r>
            <a:r>
              <a:rPr dirty="0" sz="1200">
                <a:latin typeface="Times New Roman"/>
                <a:cs typeface="Times New Roman"/>
              </a:rPr>
              <a:t>gauge,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bellow </a:t>
            </a:r>
            <a:r>
              <a:rPr dirty="0" sz="1200">
                <a:latin typeface="Times New Roman"/>
                <a:cs typeface="Times New Roman"/>
              </a:rPr>
              <a:t>undergoes </a:t>
            </a:r>
            <a:r>
              <a:rPr dirty="0" sz="1200" spc="-15">
                <a:latin typeface="Times New Roman"/>
                <a:cs typeface="Times New Roman"/>
              </a:rPr>
              <a:t>bulk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compression.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result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bellow </a:t>
            </a:r>
            <a:r>
              <a:rPr dirty="0" sz="1200" spc="-15">
                <a:latin typeface="Times New Roman"/>
                <a:cs typeface="Times New Roman"/>
              </a:rPr>
              <a:t>also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undergoes </a:t>
            </a:r>
            <a:r>
              <a:rPr dirty="0" sz="1200" spc="-10">
                <a:latin typeface="Times New Roman"/>
                <a:cs typeface="Times New Roman"/>
              </a:rPr>
              <a:t>bulk </a:t>
            </a:r>
            <a:r>
              <a:rPr dirty="0" sz="1200" spc="-5">
                <a:latin typeface="Times New Roman"/>
                <a:cs typeface="Times New Roman"/>
              </a:rPr>
              <a:t>compression </a:t>
            </a:r>
            <a:r>
              <a:rPr dirty="0" sz="1200">
                <a:latin typeface="Times New Roman"/>
                <a:cs typeface="Times New Roman"/>
              </a:rPr>
              <a:t>effect.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bulk </a:t>
            </a:r>
            <a:r>
              <a:rPr dirty="0" sz="1200" spc="-5">
                <a:latin typeface="Times New Roman"/>
                <a:cs typeface="Times New Roman"/>
              </a:rPr>
              <a:t>compression </a:t>
            </a:r>
            <a:r>
              <a:rPr dirty="0" sz="1200" spc="-10">
                <a:latin typeface="Times New Roman"/>
                <a:cs typeface="Times New Roman"/>
              </a:rPr>
              <a:t>effect </a:t>
            </a:r>
            <a:r>
              <a:rPr dirty="0" sz="1200" spc="-5">
                <a:latin typeface="Times New Roman"/>
                <a:cs typeface="Times New Roman"/>
              </a:rPr>
              <a:t>produces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biaxial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-5">
                <a:latin typeface="Times New Roman"/>
                <a:cs typeface="Times New Roman"/>
              </a:rPr>
              <a:t> element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-5">
                <a:latin typeface="Times New Roman"/>
                <a:cs typeface="Times New Roman"/>
              </a:rPr>
              <a:t> resistance.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pressure. </a:t>
            </a:r>
            <a:r>
              <a:rPr dirty="0" sz="1200" spc="-10">
                <a:latin typeface="Times New Roman"/>
                <a:cs typeface="Times New Roman"/>
              </a:rPr>
              <a:t>Hence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element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means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wheatstone bridge 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27940" marR="12700">
              <a:lnSpc>
                <a:spcPct val="111800"/>
              </a:lnSpc>
            </a:pPr>
            <a:r>
              <a:rPr dirty="0" sz="1200" spc="-10" b="1">
                <a:latin typeface="Times New Roman"/>
                <a:cs typeface="Times New Roman"/>
              </a:rPr>
              <a:t>DERIVE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5" b="1">
                <a:latin typeface="Times New Roman"/>
                <a:cs typeface="Times New Roman"/>
              </a:rPr>
              <a:t>AN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EQUATION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-5" b="1">
                <a:latin typeface="Times New Roman"/>
                <a:cs typeface="Times New Roman"/>
              </a:rPr>
              <a:t> DIFFERENTIAL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PRESSURE</a:t>
            </a:r>
            <a:r>
              <a:rPr dirty="0" sz="1200" spc="29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BASED</a:t>
            </a:r>
            <a:r>
              <a:rPr dirty="0" sz="1200" spc="2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ON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MOVEMENT OF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LIQUID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INCLINED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COLUMNONLY: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43700"/>
              </a:lnSpc>
              <a:spcBef>
                <a:spcPts val="1050"/>
              </a:spcBef>
            </a:pPr>
            <a:r>
              <a:rPr dirty="0" sz="1200" spc="-5">
                <a:latin typeface="Times New Roman"/>
                <a:cs typeface="Times New Roman"/>
              </a:rPr>
              <a:t>Inclined Manometer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well type manometer </a:t>
            </a:r>
            <a:r>
              <a:rPr dirty="0" sz="1200" spc="-10">
                <a:latin typeface="Times New Roman"/>
                <a:cs typeface="Times New Roman"/>
              </a:rPr>
              <a:t>having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inclined column.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also </a:t>
            </a:r>
            <a:r>
              <a:rPr dirty="0" sz="1200" spc="-5">
                <a:latin typeface="Times New Roman"/>
                <a:cs typeface="Times New Roman"/>
              </a:rPr>
              <a:t> known as draft </a:t>
            </a:r>
            <a:r>
              <a:rPr dirty="0" sz="1200">
                <a:latin typeface="Times New Roman"/>
                <a:cs typeface="Times New Roman"/>
              </a:rPr>
              <a:t>gauge. In </a:t>
            </a:r>
            <a:r>
              <a:rPr dirty="0" sz="1200" spc="-5">
                <a:latin typeface="Times New Roman"/>
                <a:cs typeface="Times New Roman"/>
              </a:rPr>
              <a:t>an inclined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manometer,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0">
                <a:latin typeface="Times New Roman"/>
                <a:cs typeface="Times New Roman"/>
              </a:rPr>
              <a:t>limb </a:t>
            </a:r>
            <a:r>
              <a:rPr dirty="0" sz="1200" spc="-10">
                <a:latin typeface="Times New Roman"/>
                <a:cs typeface="Times New Roman"/>
              </a:rPr>
              <a:t>having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large </a:t>
            </a:r>
            <a:r>
              <a:rPr dirty="0" sz="1200">
                <a:latin typeface="Times New Roman"/>
                <a:cs typeface="Times New Roman"/>
              </a:rPr>
              <a:t>cross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sectional area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known </a:t>
            </a:r>
            <a:r>
              <a:rPr dirty="0" sz="1200" spc="-5">
                <a:latin typeface="Times New Roman"/>
                <a:cs typeface="Times New Roman"/>
              </a:rPr>
              <a:t>as well and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having </a:t>
            </a:r>
            <a:r>
              <a:rPr dirty="0" sz="1200">
                <a:latin typeface="Times New Roman"/>
                <a:cs typeface="Times New Roman"/>
              </a:rPr>
              <a:t>small cross </a:t>
            </a:r>
            <a:r>
              <a:rPr dirty="0" sz="1200" spc="-5">
                <a:latin typeface="Times New Roman"/>
                <a:cs typeface="Times New Roman"/>
              </a:rPr>
              <a:t>sectional area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 as </a:t>
            </a:r>
            <a:r>
              <a:rPr dirty="0" sz="1200" spc="-10">
                <a:latin typeface="Times New Roman"/>
                <a:cs typeface="Times New Roman"/>
              </a:rPr>
              <a:t>column. </a:t>
            </a:r>
            <a:r>
              <a:rPr dirty="0" sz="1200" spc="-5">
                <a:latin typeface="Times New Roman"/>
                <a:cs typeface="Times New Roman"/>
              </a:rPr>
              <a:t>Therefore,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considered 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single-column manometer.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</a:t>
            </a:r>
            <a:r>
              <a:rPr dirty="0" sz="1200" spc="280">
                <a:latin typeface="Times New Roman"/>
                <a:cs typeface="Times New Roman"/>
              </a:rPr>
              <a:t> 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manometer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inclined at an angle </a:t>
            </a:r>
            <a:r>
              <a:rPr dirty="0" sz="1200">
                <a:latin typeface="Times New Roman"/>
                <a:cs typeface="Times New Roman"/>
              </a:rPr>
              <a:t>ϴ </a:t>
            </a:r>
            <a:r>
              <a:rPr dirty="0" sz="1200" spc="-5">
                <a:latin typeface="Times New Roman"/>
                <a:cs typeface="Times New Roman"/>
              </a:rPr>
              <a:t>with respect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horizontal.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filled </a:t>
            </a:r>
            <a:r>
              <a:rPr dirty="0" sz="1200" spc="-5">
                <a:latin typeface="Times New Roman"/>
                <a:cs typeface="Times New Roman"/>
              </a:rPr>
              <a:t>with manometer </a:t>
            </a:r>
            <a:r>
              <a:rPr dirty="0" sz="1200" spc="-10">
                <a:latin typeface="Times New Roman"/>
                <a:cs typeface="Times New Roman"/>
              </a:rPr>
              <a:t>liquid.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 </a:t>
            </a:r>
            <a:r>
              <a:rPr dirty="0" sz="1200" spc="-5">
                <a:latin typeface="Times New Roman"/>
                <a:cs typeface="Times New Roman"/>
              </a:rPr>
              <a:t>pressures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5">
                <a:latin typeface="Times New Roman"/>
                <a:cs typeface="Times New Roman"/>
              </a:rPr>
              <a:t>limbs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manometer,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both </a:t>
            </a:r>
            <a:r>
              <a:rPr dirty="0" sz="1200" spc="-10">
                <a:latin typeface="Times New Roman"/>
                <a:cs typeface="Times New Roman"/>
              </a:rPr>
              <a:t>limbs </a:t>
            </a:r>
            <a:r>
              <a:rPr dirty="0" sz="1200" spc="-5">
                <a:latin typeface="Times New Roman"/>
                <a:cs typeface="Times New Roman"/>
              </a:rPr>
              <a:t> (well and </a:t>
            </a:r>
            <a:r>
              <a:rPr dirty="0" sz="1200" spc="-10">
                <a:latin typeface="Times New Roman"/>
                <a:cs typeface="Times New Roman"/>
              </a:rPr>
              <a:t>column) </a:t>
            </a:r>
            <a:r>
              <a:rPr dirty="0" sz="1200" spc="5">
                <a:latin typeface="Times New Roman"/>
                <a:cs typeface="Times New Roman"/>
              </a:rPr>
              <a:t>will </a:t>
            </a:r>
            <a:r>
              <a:rPr dirty="0" sz="1200">
                <a:latin typeface="Times New Roman"/>
                <a:cs typeface="Times New Roman"/>
              </a:rPr>
              <a:t>b </a:t>
            </a:r>
            <a:r>
              <a:rPr dirty="0" sz="1200" spc="-10">
                <a:latin typeface="Times New Roman"/>
                <a:cs typeface="Times New Roman"/>
              </a:rPr>
              <a:t>same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-10">
                <a:latin typeface="Times New Roman"/>
                <a:cs typeface="Times New Roman"/>
              </a:rPr>
              <a:t>(ie </a:t>
            </a:r>
            <a:r>
              <a:rPr dirty="0" sz="1200">
                <a:latin typeface="Times New Roman"/>
                <a:cs typeface="Times New Roman"/>
              </a:rPr>
              <a:t>0 - 0level).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different </a:t>
            </a:r>
            <a:r>
              <a:rPr dirty="0" sz="1200" spc="-5">
                <a:latin typeface="Times New Roman"/>
                <a:cs typeface="Times New Roman"/>
              </a:rPr>
              <a:t>pressures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limbs,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>
                <a:latin typeface="Times New Roman"/>
                <a:cs typeface="Times New Roman"/>
              </a:rPr>
              <a:t>decreases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well, while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liquid level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inclined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column.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leads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2749676"/>
            <a:ext cx="5178425" cy="14890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457960">
              <a:lnSpc>
                <a:spcPct val="100000"/>
              </a:lnSpc>
              <a:spcBef>
                <a:spcPts val="290"/>
              </a:spcBef>
            </a:pPr>
            <a:r>
              <a:rPr dirty="0" sz="1200" spc="-10">
                <a:latin typeface="Times New Roman"/>
                <a:cs typeface="Times New Roman"/>
              </a:rPr>
              <a:t>Fig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inclined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cross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known</a:t>
            </a:r>
            <a:endParaRPr sz="1200">
              <a:latin typeface="Times New Roman"/>
              <a:cs typeface="Times New Roman"/>
            </a:endParaRPr>
          </a:p>
          <a:p>
            <a:pPr marL="12700" marR="328295">
              <a:lnSpc>
                <a:spcPts val="2090"/>
              </a:lnSpc>
              <a:spcBef>
                <a:spcPts val="125"/>
              </a:spcBef>
            </a:pP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cross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manometer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angle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Ө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w.r.to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horizontal.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 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-10">
                <a:latin typeface="Times New Roman"/>
                <a:cs typeface="Times New Roman"/>
              </a:rPr>
              <a:t> applied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-5">
                <a:latin typeface="Times New Roman"/>
                <a:cs typeface="Times New Roman"/>
              </a:rPr>
              <a:t> when</a:t>
            </a:r>
            <a:r>
              <a:rPr dirty="0" sz="1200">
                <a:latin typeface="Times New Roman"/>
                <a:cs typeface="Times New Roman"/>
              </a:rPr>
              <a:t> equal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limbs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manometer,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limbs</a:t>
            </a:r>
            <a:r>
              <a:rPr dirty="0" sz="1200">
                <a:latin typeface="Times New Roman"/>
                <a:cs typeface="Times New Roman"/>
              </a:rPr>
              <a:t> will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0—0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level)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5002784"/>
            <a:ext cx="5053965" cy="4083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limbs,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decreases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well,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 increases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limbs.</a:t>
            </a:r>
            <a:endParaRPr sz="1200">
              <a:latin typeface="Times New Roman"/>
              <a:cs typeface="Times New Roman"/>
            </a:endParaRPr>
          </a:p>
          <a:p>
            <a:pPr marL="88900" marR="1377315" indent="-76200">
              <a:lnSpc>
                <a:spcPct val="150000"/>
              </a:lnSpc>
              <a:spcBef>
                <a:spcPts val="25"/>
              </a:spcBef>
              <a:tabLst>
                <a:tab pos="3213735" algn="l"/>
              </a:tabLst>
            </a:pPr>
            <a:r>
              <a:rPr dirty="0" sz="1200" spc="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d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5">
                <a:latin typeface="Times New Roman"/>
                <a:cs typeface="Times New Roman"/>
              </a:rPr>
              <a:t>f</a:t>
            </a:r>
            <a:r>
              <a:rPr dirty="0" sz="1200" spc="-2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li</a:t>
            </a:r>
            <a:r>
              <a:rPr dirty="0" sz="1200">
                <a:latin typeface="Times New Roman"/>
                <a:cs typeface="Times New Roman"/>
              </a:rPr>
              <a:t>q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g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22">
                <a:latin typeface="Times New Roman"/>
                <a:cs typeface="Times New Roman"/>
              </a:rPr>
              <a:t>Δ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6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2 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0—0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in </a:t>
            </a:r>
            <a:r>
              <a:rPr dirty="0" sz="1200">
                <a:latin typeface="Times New Roman"/>
                <a:cs typeface="Times New Roman"/>
              </a:rPr>
              <a:t>well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72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h</a:t>
            </a:r>
            <a:r>
              <a:rPr dirty="0" sz="1200" spc="-10">
                <a:latin typeface="Times New Roman"/>
                <a:cs typeface="Times New Roman"/>
              </a:rPr>
              <a:t>2=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liquid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0—0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column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imes New Roman"/>
              <a:cs typeface="Times New Roman"/>
            </a:endParaRPr>
          </a:p>
          <a:p>
            <a:pPr marL="48895" marR="1542415" indent="-36830">
              <a:lnSpc>
                <a:spcPct val="1483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relationship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with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(P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pressure </a:t>
            </a:r>
            <a:r>
              <a:rPr dirty="0" baseline="4629" sz="1800" spc="-7">
                <a:latin typeface="Times New Roman"/>
                <a:cs typeface="Times New Roman"/>
              </a:rPr>
              <a:t>difference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&amp;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Δh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1 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Δ</a:t>
            </a:r>
            <a:r>
              <a:rPr dirty="0" baseline="4629" sz="1800">
                <a:latin typeface="Times New Roman"/>
                <a:cs typeface="Times New Roman"/>
              </a:rPr>
              <a:t>h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.</a:t>
            </a:r>
            <a:r>
              <a:rPr dirty="0" baseline="4629" sz="1800">
                <a:latin typeface="Times New Roman"/>
                <a:cs typeface="Times New Roman"/>
              </a:rPr>
              <a:t>ƿ</a:t>
            </a:r>
            <a:r>
              <a:rPr dirty="0" baseline="4629" sz="1800" spc="15">
                <a:latin typeface="Times New Roman"/>
                <a:cs typeface="Times New Roman"/>
              </a:rPr>
              <a:t>.</a:t>
            </a:r>
            <a:r>
              <a:rPr dirty="0" baseline="4629" sz="1800">
                <a:latin typeface="Times New Roman"/>
                <a:cs typeface="Times New Roman"/>
              </a:rPr>
              <a:t>g</a:t>
            </a:r>
            <a:r>
              <a:rPr dirty="0" baseline="4629" sz="1800" spc="-12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---</a:t>
            </a:r>
            <a:r>
              <a:rPr dirty="0" baseline="4629" sz="1800" spc="52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1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(h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ƿ.g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---------eqn-2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1710689" algn="l"/>
              </a:tabLst>
            </a:pP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(P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)/ƿ.g	------eqn-3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1009015">
              <a:lnSpc>
                <a:spcPct val="1500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applied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well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applied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well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pressure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applied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column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respectively,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4892548" cy="191312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34897"/>
            <a:ext cx="28689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equal.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1097026"/>
            <a:ext cx="1301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ie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6047" y="1078738"/>
            <a:ext cx="2209165" cy="45212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3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387350" algn="l"/>
              </a:tabLst>
            </a:pPr>
            <a:r>
              <a:rPr dirty="0" baseline="4629" sz="1800" spc="-52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1	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1 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=</a:t>
            </a:r>
            <a:r>
              <a:rPr dirty="0" baseline="4629" sz="1800" spc="-52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2 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1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-----------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4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1505838"/>
            <a:ext cx="5227955" cy="75501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16535">
              <a:lnSpc>
                <a:spcPct val="100000"/>
              </a:lnSpc>
              <a:spcBef>
                <a:spcPts val="340"/>
              </a:spcBef>
              <a:tabLst>
                <a:tab pos="2009139" algn="l"/>
              </a:tabLst>
            </a:pP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2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------	eqn-5</a:t>
            </a:r>
            <a:endParaRPr baseline="4629" sz="18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469265" algn="l"/>
                <a:tab pos="469900" algn="l"/>
                <a:tab pos="2299335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sinѲ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h</a:t>
            </a:r>
            <a:r>
              <a:rPr dirty="0" sz="1200" spc="-10">
                <a:latin typeface="Times New Roman"/>
                <a:cs typeface="Times New Roman"/>
              </a:rPr>
              <a:t>2/</a:t>
            </a:r>
            <a:r>
              <a:rPr dirty="0" sz="1200" spc="6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5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-------eqn	6</a:t>
            </a:r>
            <a:endParaRPr baseline="4629" sz="18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LsinѲ</a:t>
            </a:r>
            <a:endParaRPr baseline="4629" sz="1800">
              <a:latin typeface="Times New Roman"/>
              <a:cs typeface="Times New Roman"/>
            </a:endParaRPr>
          </a:p>
          <a:p>
            <a:pPr marL="45720" marR="6350" indent="33020">
              <a:lnSpc>
                <a:spcPct val="1117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slant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height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inclined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column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1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cross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sectional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area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well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baseline="4629" sz="1800">
                <a:latin typeface="Times New Roman"/>
                <a:cs typeface="Times New Roman"/>
              </a:rPr>
              <a:t>From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equation-3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,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have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ƿ.g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(h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22">
                <a:latin typeface="Times New Roman"/>
                <a:cs typeface="Times New Roman"/>
              </a:rPr>
              <a:t> 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Substituting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value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lsinѲ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,</a:t>
            </a:r>
            <a:r>
              <a:rPr dirty="0" baseline="4629" sz="1800" spc="75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)h</a:t>
            </a:r>
            <a:endParaRPr baseline="4629" sz="1800">
              <a:latin typeface="Times New Roman"/>
              <a:cs typeface="Times New Roman"/>
            </a:endParaRPr>
          </a:p>
          <a:p>
            <a:pPr marL="502920" indent="-26289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502920" algn="l"/>
                <a:tab pos="503555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ƿ.g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(h</a:t>
            </a:r>
            <a:r>
              <a:rPr dirty="0" sz="1200" spc="-10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+h</a:t>
            </a:r>
            <a:r>
              <a:rPr dirty="0" sz="1200" spc="-10">
                <a:latin typeface="Times New Roman"/>
                <a:cs typeface="Times New Roman"/>
              </a:rPr>
              <a:t>2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240"/>
              </a:spcBef>
              <a:tabLst>
                <a:tab pos="810895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•	</a:t>
            </a:r>
            <a:r>
              <a:rPr dirty="0" baseline="4629" sz="1800" spc="-7">
                <a:latin typeface="Times New Roman"/>
                <a:cs typeface="Times New Roman"/>
              </a:rPr>
              <a:t>==</a:t>
            </a:r>
            <a:r>
              <a:rPr dirty="0" baseline="4629" sz="1800">
                <a:latin typeface="Times New Roman"/>
                <a:cs typeface="Times New Roman"/>
              </a:rPr>
              <a:t> ƿ.g[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(A</a:t>
            </a:r>
            <a:r>
              <a:rPr dirty="0" sz="1200" spc="-1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)h</a:t>
            </a:r>
            <a:r>
              <a:rPr dirty="0" sz="1200" spc="-1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]=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ƿ.g</a:t>
            </a:r>
            <a:r>
              <a:rPr dirty="0" baseline="4629" sz="1800" spc="-22">
                <a:latin typeface="Times New Roman"/>
                <a:cs typeface="Times New Roman"/>
              </a:rPr>
              <a:t> 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[(A</a:t>
            </a:r>
            <a:r>
              <a:rPr dirty="0" sz="1200" spc="-1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1]</a:t>
            </a:r>
            <a:endParaRPr baseline="4629" sz="18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we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know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sinӨ</a:t>
            </a:r>
            <a:endParaRPr baseline="4629" sz="1800">
              <a:latin typeface="Times New Roman"/>
              <a:cs typeface="Times New Roman"/>
            </a:endParaRPr>
          </a:p>
          <a:p>
            <a:pPr marL="536575" indent="-29654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536575" algn="l"/>
                <a:tab pos="53721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If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1  </a:t>
            </a:r>
            <a:r>
              <a:rPr dirty="0" sz="1200" spc="-5">
                <a:latin typeface="Times New Roman"/>
                <a:cs typeface="Times New Roman"/>
              </a:rPr>
              <a:t>&gt;&gt;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ƿ.g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sinѲ</a:t>
            </a:r>
            <a:r>
              <a:rPr dirty="0" baseline="4629" sz="1800">
                <a:latin typeface="Times New Roman"/>
                <a:cs typeface="Times New Roman"/>
              </a:rPr>
              <a:t> (0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1)</a:t>
            </a:r>
            <a:endParaRPr baseline="4629" sz="18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</a:t>
            </a:r>
            <a:r>
              <a:rPr dirty="0" baseline="4629" sz="1800" spc="15">
                <a:latin typeface="Times New Roman"/>
                <a:cs typeface="Times New Roman"/>
              </a:rPr>
              <a:t>.</a:t>
            </a:r>
            <a:r>
              <a:rPr dirty="0" baseline="4629" sz="1800" spc="-37">
                <a:latin typeface="Times New Roman"/>
                <a:cs typeface="Times New Roman"/>
              </a:rPr>
              <a:t>g</a:t>
            </a:r>
            <a:r>
              <a:rPr dirty="0" baseline="4629" sz="1800" spc="15">
                <a:latin typeface="Times New Roman"/>
                <a:cs typeface="Times New Roman"/>
              </a:rPr>
              <a:t>.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s</a:t>
            </a:r>
            <a:r>
              <a:rPr dirty="0" baseline="4629" sz="1800" spc="-37">
                <a:latin typeface="Times New Roman"/>
                <a:cs typeface="Times New Roman"/>
              </a:rPr>
              <a:t>in</a:t>
            </a:r>
            <a:r>
              <a:rPr dirty="0" baseline="4629" sz="1800">
                <a:latin typeface="Times New Roman"/>
                <a:cs typeface="Times New Roman"/>
              </a:rPr>
              <a:t>Ѳ</a:t>
            </a:r>
            <a:r>
              <a:rPr dirty="0" baseline="4629" sz="1800" spc="-9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--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22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15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7</a:t>
            </a:r>
            <a:endParaRPr baseline="4629" sz="18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24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-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2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ƿ.g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2-----------</a:t>
            </a:r>
            <a:r>
              <a:rPr dirty="0" baseline="4629" sz="1800" spc="-7">
                <a:latin typeface="Times New Roman"/>
                <a:cs typeface="Times New Roman"/>
              </a:rPr>
              <a:t>eqn-8</a:t>
            </a:r>
            <a:endParaRPr baseline="4629" sz="1800">
              <a:latin typeface="Times New Roman"/>
              <a:cs typeface="Times New Roman"/>
            </a:endParaRPr>
          </a:p>
          <a:p>
            <a:pPr marL="469265" marR="20320" indent="-228600">
              <a:lnSpc>
                <a:spcPct val="108300"/>
              </a:lnSpc>
              <a:spcBef>
                <a:spcPts val="7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equations </a:t>
            </a:r>
            <a:r>
              <a:rPr dirty="0" sz="1200">
                <a:latin typeface="Times New Roman"/>
                <a:cs typeface="Times New Roman"/>
              </a:rPr>
              <a:t>7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 </a:t>
            </a:r>
            <a:r>
              <a:rPr dirty="0" sz="1200" spc="-5">
                <a:latin typeface="Times New Roman"/>
                <a:cs typeface="Times New Roman"/>
              </a:rPr>
              <a:t>represent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5">
                <a:latin typeface="Times New Roman"/>
                <a:cs typeface="Times New Roman"/>
              </a:rPr>
              <a:t>equations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differential </a:t>
            </a:r>
            <a:r>
              <a:rPr dirty="0" sz="1200">
                <a:latin typeface="Times New Roman"/>
                <a:cs typeface="Times New Roman"/>
              </a:rPr>
              <a:t>pressure </a:t>
            </a:r>
            <a:r>
              <a:rPr dirty="0" sz="1200" spc="-10">
                <a:latin typeface="Times New Roman"/>
                <a:cs typeface="Times New Roman"/>
              </a:rPr>
              <a:t>based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only.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That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differential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pressure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-7">
                <a:latin typeface="Times New Roman"/>
                <a:cs typeface="Times New Roman"/>
              </a:rPr>
              <a:t> determined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measuring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h</a:t>
            </a:r>
            <a:r>
              <a:rPr dirty="0" sz="1200" spc="-15">
                <a:latin typeface="Times New Roman"/>
                <a:cs typeface="Times New Roman"/>
              </a:rPr>
              <a:t>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or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ADVNTAGES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INCILNED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TUBE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120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pressure.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145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dirty="0" sz="1200" spc="5">
                <a:latin typeface="Times New Roman"/>
                <a:cs typeface="Times New Roman"/>
              </a:rPr>
              <a:t>Its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proportional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differential pressure.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-5">
                <a:latin typeface="Times New Roman"/>
                <a:cs typeface="Times New Roman"/>
              </a:rPr>
              <a:t> 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sensitivity.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LIMITATIONS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 marR="5080" indent="457200">
              <a:lnSpc>
                <a:spcPts val="1610"/>
              </a:lnSpc>
              <a:spcBef>
                <a:spcPts val="55"/>
              </a:spcBef>
              <a:tabLst>
                <a:tab pos="5027930" algn="l"/>
              </a:tabLst>
            </a:pP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2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n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">
                <a:latin typeface="Times New Roman"/>
                <a:cs typeface="Times New Roman"/>
              </a:rPr>
              <a:t>w,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t 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d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5">
                <a:latin typeface="Times New Roman"/>
                <a:cs typeface="Times New Roman"/>
              </a:rPr>
              <a:t>ff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t 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>
                <a:latin typeface="Times New Roman"/>
                <a:cs typeface="Times New Roman"/>
              </a:rPr>
              <a:t>d 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ac</a:t>
            </a:r>
            <a:r>
              <a:rPr dirty="0" sz="1200">
                <a:latin typeface="Times New Roman"/>
                <a:cs typeface="Times New Roman"/>
              </a:rPr>
              <a:t>t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p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s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n 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	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-5">
                <a:latin typeface="Times New Roman"/>
                <a:cs typeface="Times New Roman"/>
              </a:rPr>
              <a:t>meniscus.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probability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taking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incorrect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8255">
              <a:lnSpc>
                <a:spcPct val="110000"/>
              </a:lnSpc>
              <a:spcBef>
                <a:spcPts val="5"/>
              </a:spcBef>
              <a:tabLst>
                <a:tab pos="960755" algn="l"/>
                <a:tab pos="1397000" algn="l"/>
                <a:tab pos="2259330" algn="l"/>
                <a:tab pos="2908935" algn="l"/>
                <a:tab pos="3628390" algn="l"/>
                <a:tab pos="49917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SOUR</a:t>
            </a:r>
            <a:r>
              <a:rPr dirty="0" sz="1200" spc="-10" b="1">
                <a:latin typeface="Times New Roman"/>
                <a:cs typeface="Times New Roman"/>
              </a:rPr>
              <a:t>C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	OF	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ORS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N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H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5" b="1">
                <a:latin typeface="Times New Roman"/>
                <a:cs typeface="Times New Roman"/>
              </a:rPr>
              <a:t>COR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20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ONS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5" b="1">
                <a:latin typeface="Times New Roman"/>
                <a:cs typeface="Times New Roman"/>
              </a:rPr>
              <a:t>(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  </a:t>
            </a:r>
            <a:r>
              <a:rPr dirty="0" sz="1200" spc="-5" b="1">
                <a:latin typeface="Times New Roman"/>
                <a:cs typeface="Times New Roman"/>
              </a:rPr>
              <a:t>MANOMETERS)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sources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affect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manometers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  <a:p>
            <a:pPr marL="299085" marR="8890" indent="-228600">
              <a:lnSpc>
                <a:spcPct val="108300"/>
              </a:lnSpc>
              <a:spcBef>
                <a:spcPts val="5"/>
              </a:spcBef>
            </a:pPr>
            <a:r>
              <a:rPr dirty="0" sz="1200" spc="-25">
                <a:latin typeface="Times New Roman"/>
                <a:cs typeface="Times New Roman"/>
              </a:rPr>
              <a:t>1)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Effect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Capillary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tube: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diameter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capillary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according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inside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cause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capillary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0032" y="4018738"/>
            <a:ext cx="253495" cy="10791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6609"/>
            <a:ext cx="5228590" cy="384556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335280">
              <a:lnSpc>
                <a:spcPct val="100000"/>
              </a:lnSpc>
              <a:spcBef>
                <a:spcPts val="244"/>
              </a:spcBef>
            </a:pPr>
            <a:r>
              <a:rPr dirty="0" sz="1200" spc="-5">
                <a:latin typeface="Times New Roman"/>
                <a:cs typeface="Times New Roman"/>
              </a:rPr>
              <a:t>Capillary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by:</a:t>
            </a:r>
            <a:endParaRPr sz="1200">
              <a:latin typeface="Times New Roman"/>
              <a:cs typeface="Times New Roman"/>
            </a:endParaRPr>
          </a:p>
          <a:p>
            <a:pPr marL="481965" indent="-128905">
              <a:lnSpc>
                <a:spcPct val="100000"/>
              </a:lnSpc>
              <a:spcBef>
                <a:spcPts val="140"/>
              </a:spcBef>
              <a:buChar char="-"/>
              <a:tabLst>
                <a:tab pos="482600" algn="l"/>
              </a:tabLst>
            </a:pP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tubes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large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diameters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(over10mm)</a:t>
            </a:r>
            <a:endParaRPr sz="1200">
              <a:latin typeface="Times New Roman"/>
              <a:cs typeface="Times New Roman"/>
            </a:endParaRPr>
          </a:p>
          <a:p>
            <a:pPr marL="441959" indent="-88900">
              <a:lnSpc>
                <a:spcPct val="100000"/>
              </a:lnSpc>
              <a:spcBef>
                <a:spcPts val="145"/>
              </a:spcBef>
              <a:buChar char="-"/>
              <a:tabLst>
                <a:tab pos="442595" algn="l"/>
              </a:tabLst>
            </a:pPr>
            <a:r>
              <a:rPr dirty="0" sz="1200" spc="-5">
                <a:latin typeface="Times New Roman"/>
                <a:cs typeface="Times New Roman"/>
              </a:rPr>
              <a:t>applying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10">
                <a:latin typeface="Times New Roman"/>
                <a:cs typeface="Times New Roman"/>
              </a:rPr>
              <a:t> legs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manometer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299085" marR="5715" indent="-173990">
              <a:lnSpc>
                <a:spcPct val="110000"/>
              </a:lnSpc>
              <a:buFont typeface="Times New Roman"/>
              <a:buAutoNum type="arabicParenR" startAt="2"/>
              <a:tabLst>
                <a:tab pos="29972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Effect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temperature: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temperature </a:t>
            </a:r>
            <a:r>
              <a:rPr dirty="0" sz="1200" spc="-10">
                <a:latin typeface="Times New Roman"/>
                <a:cs typeface="Times New Roman"/>
              </a:rPr>
              <a:t>surrounding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manometer </a:t>
            </a:r>
            <a:r>
              <a:rPr dirty="0" sz="1200" spc="-10">
                <a:latin typeface="Times New Roman"/>
                <a:cs typeface="Times New Roman"/>
              </a:rPr>
              <a:t>changes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density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inside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due</a:t>
            </a:r>
            <a:r>
              <a:rPr dirty="0" sz="1200" spc="10">
                <a:latin typeface="Times New Roman"/>
                <a:cs typeface="Times New Roman"/>
              </a:rPr>
              <a:t> to 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 </a:t>
            </a:r>
            <a:r>
              <a:rPr dirty="0" sz="1200" spc="-5">
                <a:latin typeface="Times New Roman"/>
                <a:cs typeface="Times New Roman"/>
              </a:rPr>
              <a:t> expands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fault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reading.</a:t>
            </a:r>
            <a:endParaRPr sz="1200">
              <a:latin typeface="Times New Roman"/>
              <a:cs typeface="Times New Roman"/>
            </a:endParaRPr>
          </a:p>
          <a:p>
            <a:pPr algn="just" marL="299085" marR="8255" indent="12065">
              <a:lnSpc>
                <a:spcPct val="111700"/>
              </a:lnSpc>
            </a:pPr>
            <a:r>
              <a:rPr dirty="0" sz="1200" spc="-5" b="1">
                <a:latin typeface="Times New Roman"/>
                <a:cs typeface="Times New Roman"/>
              </a:rPr>
              <a:t>correction: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Therefore,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5">
                <a:latin typeface="Times New Roman"/>
                <a:cs typeface="Times New Roman"/>
              </a:rPr>
              <a:t> 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manometer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maintained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12700" marR="8890">
              <a:lnSpc>
                <a:spcPct val="106700"/>
              </a:lnSpc>
              <a:buFont typeface="Calibri"/>
              <a:buAutoNum type="arabicParenR" startAt="3"/>
              <a:tabLst>
                <a:tab pos="19558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Effect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10" b="1">
                <a:latin typeface="Times New Roman"/>
                <a:cs typeface="Times New Roman"/>
              </a:rPr>
              <a:t>fluid mixture: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fluid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contains </a:t>
            </a:r>
            <a:r>
              <a:rPr dirty="0" sz="1200" spc="-10">
                <a:latin typeface="Times New Roman"/>
                <a:cs typeface="Times New Roman"/>
              </a:rPr>
              <a:t>different </a:t>
            </a:r>
            <a:r>
              <a:rPr dirty="0" sz="1200" spc="-5">
                <a:latin typeface="Times New Roman"/>
                <a:cs typeface="Times New Roman"/>
              </a:rPr>
              <a:t>types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causing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specific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weight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mixture.</a:t>
            </a:r>
            <a:endParaRPr sz="1200">
              <a:latin typeface="Times New Roman"/>
              <a:cs typeface="Times New Roman"/>
            </a:endParaRPr>
          </a:p>
          <a:p>
            <a:pPr marL="182880" marR="850900">
              <a:lnSpc>
                <a:spcPts val="159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Correction: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contamination.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8300"/>
              </a:lnSpc>
              <a:buFont typeface="Calibri"/>
              <a:buAutoNum type="arabicParenR" startAt="4"/>
              <a:tabLst>
                <a:tab pos="1778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Effect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Variable Meniscus: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Errors </a:t>
            </a:r>
            <a:r>
              <a:rPr dirty="0" sz="1200" spc="-15">
                <a:latin typeface="Times New Roman"/>
                <a:cs typeface="Times New Roman"/>
              </a:rPr>
              <a:t>also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 due to the </a:t>
            </a:r>
            <a:r>
              <a:rPr dirty="0" sz="1200" spc="-5">
                <a:latin typeface="Times New Roman"/>
                <a:cs typeface="Times New Roman"/>
              </a:rPr>
              <a:t>improper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meniscus. Meniscus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defined 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recent shaped </a:t>
            </a:r>
            <a:r>
              <a:rPr dirty="0" sz="1200" spc="15">
                <a:latin typeface="Times New Roman"/>
                <a:cs typeface="Times New Roman"/>
              </a:rPr>
              <a:t>top </a:t>
            </a:r>
            <a:r>
              <a:rPr dirty="0" sz="1200" spc="-10">
                <a:latin typeface="Times New Roman"/>
                <a:cs typeface="Times New Roman"/>
              </a:rPr>
              <a:t>surface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7508875"/>
            <a:ext cx="5226050" cy="14370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03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mercury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 spc="-5">
                <a:latin typeface="Times New Roman"/>
                <a:cs typeface="Times New Roman"/>
              </a:rPr>
              <a:t>high surface tension and </a:t>
            </a:r>
            <a:r>
              <a:rPr dirty="0" sz="1200" spc="-10">
                <a:latin typeface="Times New Roman"/>
                <a:cs typeface="Times New Roman"/>
              </a:rPr>
              <a:t>also </a:t>
            </a:r>
            <a:r>
              <a:rPr dirty="0" sz="1200">
                <a:latin typeface="Times New Roman"/>
                <a:cs typeface="Times New Roman"/>
              </a:rPr>
              <a:t>does </a:t>
            </a:r>
            <a:r>
              <a:rPr dirty="0" sz="1200" spc="-10">
                <a:latin typeface="Times New Roman"/>
                <a:cs typeface="Times New Roman"/>
              </a:rPr>
              <a:t>not </a:t>
            </a:r>
            <a:r>
              <a:rPr dirty="0" sz="1200" spc="-15">
                <a:latin typeface="Times New Roman"/>
                <a:cs typeface="Times New Roman"/>
              </a:rPr>
              <a:t>stick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wet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walls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tube, </a:t>
            </a:r>
            <a:r>
              <a:rPr dirty="0" sz="1200" spc="-10">
                <a:latin typeface="Times New Roman"/>
                <a:cs typeface="Times New Roman"/>
              </a:rPr>
              <a:t>its meniscus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convex. </a:t>
            </a:r>
            <a:r>
              <a:rPr dirty="0" sz="1200">
                <a:latin typeface="Times New Roman"/>
                <a:cs typeface="Times New Roman"/>
              </a:rPr>
              <a:t>Ie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seen </a:t>
            </a:r>
            <a:r>
              <a:rPr dirty="0" sz="1200" spc="-10">
                <a:latin typeface="Times New Roman"/>
                <a:cs typeface="Times New Roman"/>
              </a:rPr>
              <a:t>higher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center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edges depressed as 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fig-(a). Similarly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water </a:t>
            </a:r>
            <a:r>
              <a:rPr dirty="0" sz="1200" spc="-15">
                <a:latin typeface="Times New Roman"/>
                <a:cs typeface="Times New Roman"/>
              </a:rPr>
              <a:t>has low </a:t>
            </a:r>
            <a:r>
              <a:rPr dirty="0" sz="1200" spc="-5">
                <a:latin typeface="Times New Roman"/>
                <a:cs typeface="Times New Roman"/>
              </a:rPr>
              <a:t>surface </a:t>
            </a:r>
            <a:r>
              <a:rPr dirty="0" sz="1200">
                <a:latin typeface="Times New Roman"/>
                <a:cs typeface="Times New Roman"/>
              </a:rPr>
              <a:t>tension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sticks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wets the </a:t>
            </a:r>
            <a:r>
              <a:rPr dirty="0" sz="1200" spc="-10">
                <a:latin typeface="Times New Roman"/>
                <a:cs typeface="Times New Roman"/>
              </a:rPr>
              <a:t>walls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tube., </a:t>
            </a:r>
            <a:r>
              <a:rPr dirty="0" sz="1200" spc="-10">
                <a:latin typeface="Times New Roman"/>
                <a:cs typeface="Times New Roman"/>
              </a:rPr>
              <a:t>its meniscus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concave </a:t>
            </a:r>
            <a:r>
              <a:rPr dirty="0" sz="1200" spc="-15">
                <a:latin typeface="Times New Roman"/>
                <a:cs typeface="Times New Roman"/>
              </a:rPr>
              <a:t>ie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seen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lower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center </a:t>
            </a:r>
            <a:r>
              <a:rPr dirty="0" sz="1200" spc="-10">
                <a:latin typeface="Times New Roman"/>
                <a:cs typeface="Times New Roman"/>
              </a:rPr>
              <a:t>with its </a:t>
            </a:r>
            <a:r>
              <a:rPr dirty="0" sz="1200" spc="-5">
                <a:latin typeface="Times New Roman"/>
                <a:cs typeface="Times New Roman"/>
              </a:rPr>
              <a:t>two edges </a:t>
            </a:r>
            <a:r>
              <a:rPr dirty="0" sz="1200">
                <a:latin typeface="Times New Roman"/>
                <a:cs typeface="Times New Roman"/>
              </a:rPr>
              <a:t>turned </a:t>
            </a:r>
            <a:r>
              <a:rPr dirty="0" sz="1200" spc="-15">
                <a:latin typeface="Times New Roman"/>
                <a:cs typeface="Times New Roman"/>
              </a:rPr>
              <a:t>up </a:t>
            </a:r>
            <a:r>
              <a:rPr dirty="0" sz="1200" spc="-5">
                <a:latin typeface="Times New Roman"/>
                <a:cs typeface="Times New Roman"/>
              </a:rPr>
              <a:t>as shown fig-(b). Therefore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readings should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taken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>
                <a:latin typeface="Times New Roman"/>
                <a:cs typeface="Times New Roman"/>
              </a:rPr>
              <a:t>the center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meniscus. </a:t>
            </a:r>
            <a:r>
              <a:rPr dirty="0" sz="1200">
                <a:latin typeface="Times New Roman"/>
                <a:cs typeface="Times New Roman"/>
              </a:rPr>
              <a:t>Any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shape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meniscus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due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dirt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contamination),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causes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errors.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8775" y="4679315"/>
            <a:ext cx="4942078" cy="258406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33704" y="1320038"/>
          <a:ext cx="6467475" cy="1994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5660"/>
                <a:gridCol w="3662045"/>
                <a:gridCol w="1960880"/>
              </a:tblGrid>
              <a:tr h="179832">
                <a:tc gridSpan="3">
                  <a:txBody>
                    <a:bodyPr/>
                    <a:lstStyle/>
                    <a:p>
                      <a:pPr marL="36195">
                        <a:lnSpc>
                          <a:spcPts val="1295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end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students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able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004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6350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-5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Outcomes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21665" marR="104139" indent="-506730">
                        <a:lnSpc>
                          <a:spcPts val="139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-4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200" spc="-7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(Bloom’s </a:t>
                      </a:r>
                      <a:r>
                        <a:rPr dirty="0" sz="1200" spc="-28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Taxonomy)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9496">
                <a:tc>
                  <a:txBody>
                    <a:bodyPr/>
                    <a:lstStyle/>
                    <a:p>
                      <a:pPr algn="r" marR="166370">
                        <a:lnSpc>
                          <a:spcPts val="139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92710">
                        <a:lnSpc>
                          <a:spcPct val="94200"/>
                        </a:lnSpc>
                        <a:spcBef>
                          <a:spcPts val="3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Categorize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measuring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instruments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based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principle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working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physical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parameters</a:t>
                      </a:r>
                      <a:r>
                        <a:rPr dirty="0" sz="12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such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displacement,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temperature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pressure.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Understand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6014">
                <a:tc>
                  <a:txBody>
                    <a:bodyPr/>
                    <a:lstStyle/>
                    <a:p>
                      <a:pPr algn="r" marR="166370">
                        <a:lnSpc>
                          <a:spcPts val="139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84455">
                        <a:lnSpc>
                          <a:spcPts val="1370"/>
                        </a:lnSpc>
                        <a:spcBef>
                          <a:spcPts val="30"/>
                        </a:spcBef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Explain</a:t>
                      </a:r>
                      <a:r>
                        <a:rPr dirty="0" sz="1200" spc="114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calibration</a:t>
                      </a:r>
                      <a:r>
                        <a:rPr dirty="0" sz="1200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instruments</a:t>
                      </a:r>
                      <a:r>
                        <a:rPr dirty="0" sz="120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measurement</a:t>
                      </a:r>
                      <a:r>
                        <a:rPr dirty="0" sz="1200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types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mechanical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parameters.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Understand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2544">
                <a:tc>
                  <a:txBody>
                    <a:bodyPr/>
                    <a:lstStyle/>
                    <a:p>
                      <a:pPr algn="r" marR="163195">
                        <a:lnSpc>
                          <a:spcPts val="141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318770">
                        <a:lnSpc>
                          <a:spcPct val="94200"/>
                        </a:lnSpc>
                        <a:spcBef>
                          <a:spcPts val="6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Make</a:t>
                      </a:r>
                      <a:r>
                        <a:rPr dirty="0" sz="1200" spc="1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use</a:t>
                      </a:r>
                      <a:r>
                        <a:rPr dirty="0" sz="1200" spc="1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appropriate</a:t>
                      </a: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instrument</a:t>
                      </a: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200" spc="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measuring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Speed,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Acceleration and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Vibration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200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considering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different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aspects.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7625">
                        <a:lnSpc>
                          <a:spcPts val="141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Apply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00176" y="3658488"/>
          <a:ext cx="6482715" cy="1951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/>
                <a:gridCol w="3336290"/>
                <a:gridCol w="643889"/>
                <a:gridCol w="1909445"/>
              </a:tblGrid>
              <a:tr h="326516">
                <a:tc gridSpan="2">
                  <a:txBody>
                    <a:bodyPr/>
                    <a:lstStyle/>
                    <a:p>
                      <a:pPr marL="11887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og</a:t>
                      </a:r>
                      <a:r>
                        <a:rPr dirty="0" sz="1100" spc="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6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tc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3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04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1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Strength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04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6425" marR="603885" indent="12065">
                        <a:lnSpc>
                          <a:spcPts val="1250"/>
                        </a:lnSpc>
                      </a:pP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Proficiency </a:t>
                      </a:r>
                      <a:r>
                        <a:rPr dirty="0" sz="1100" spc="-26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100" spc="-7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136">
                <a:tc>
                  <a:txBody>
                    <a:bodyPr/>
                    <a:lstStyle/>
                    <a:p>
                      <a:pPr algn="r" marR="123189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5244">
                        <a:lnSpc>
                          <a:spcPts val="1370"/>
                        </a:lnSpc>
                        <a:spcBef>
                          <a:spcPts val="3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19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Apply</a:t>
                      </a: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</a:t>
                      </a:r>
                      <a:r>
                        <a:rPr dirty="0" sz="1200" spc="2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science,</a:t>
                      </a:r>
                      <a:r>
                        <a:rPr dirty="0" sz="12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fundamentals,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66040">
                        <a:lnSpc>
                          <a:spcPts val="1340"/>
                        </a:lnSpc>
                        <a:spcBef>
                          <a:spcPts val="1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specialization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solution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complex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problems.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1606">
                <a:tc>
                  <a:txBody>
                    <a:bodyPr/>
                    <a:lstStyle/>
                    <a:p>
                      <a:pPr algn="r" marR="123189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>
                        <a:lnSpc>
                          <a:spcPts val="132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Problem</a:t>
                      </a:r>
                      <a:r>
                        <a:rPr dirty="0" sz="1200" spc="4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analysis:</a:t>
                      </a:r>
                      <a:r>
                        <a:rPr dirty="0" sz="1200" spc="7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Identify,</a:t>
                      </a:r>
                      <a:r>
                        <a:rPr dirty="0" sz="1200" spc="7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formulate,</a:t>
                      </a:r>
                      <a:r>
                        <a:rPr dirty="0" sz="1200" spc="7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review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59690">
                        <a:lnSpc>
                          <a:spcPct val="95600"/>
                        </a:lnSpc>
                        <a:spcBef>
                          <a:spcPts val="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research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literature,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analyze</a:t>
                      </a:r>
                      <a:r>
                        <a:rPr dirty="0" sz="1200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complex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problems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reaching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substantiated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conclusions using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first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principles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natural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sciences,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9657"/>
            <a:ext cx="5282565" cy="8428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25930" marR="1498600" indent="725170">
              <a:lnSpc>
                <a:spcPct val="1117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UNIT-III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2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LEVEL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lvl="1" marL="241300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INTRODUCTION: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ts val="1580"/>
              </a:lnSpc>
              <a:spcBef>
                <a:spcPts val="30"/>
              </a:spcBef>
            </a:pPr>
            <a:r>
              <a:rPr dirty="0" sz="1200">
                <a:latin typeface="Times New Roman"/>
                <a:cs typeface="Times New Roman"/>
              </a:rPr>
              <a:t>In the </a:t>
            </a:r>
            <a:r>
              <a:rPr dirty="0" sz="1200" spc="-5">
                <a:latin typeface="Times New Roman"/>
                <a:cs typeface="Times New Roman"/>
              </a:rPr>
              <a:t>modern manufacturing industries </a:t>
            </a:r>
            <a:r>
              <a:rPr dirty="0" sz="1200">
                <a:latin typeface="Times New Roman"/>
                <a:cs typeface="Times New Roman"/>
              </a:rPr>
              <a:t>which uses </a:t>
            </a:r>
            <a:r>
              <a:rPr dirty="0" sz="1200" spc="-5">
                <a:latin typeface="Times New Roman"/>
                <a:cs typeface="Times New Roman"/>
              </a:rPr>
              <a:t>many solvents, </a:t>
            </a:r>
            <a:r>
              <a:rPr dirty="0" sz="1200" spc="-10">
                <a:latin typeface="Times New Roman"/>
                <a:cs typeface="Times New Roman"/>
              </a:rPr>
              <a:t>chemicals, </a:t>
            </a:r>
            <a:r>
              <a:rPr dirty="0" sz="1200">
                <a:latin typeface="Times New Roman"/>
                <a:cs typeface="Times New Roman"/>
              </a:rPr>
              <a:t>steam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plants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vast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accurate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essential.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Times New Roman"/>
              <a:cs typeface="Times New Roman"/>
            </a:endParaRPr>
          </a:p>
          <a:p>
            <a:pPr lvl="1" marL="241300" indent="-228600">
              <a:lnSpc>
                <a:spcPct val="100000"/>
              </a:lnSpc>
              <a:buFont typeface="Times New Roman"/>
              <a:buAutoNum type="arabicPeriod" startAt="2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ETHODS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LEVEL:</a:t>
            </a:r>
            <a:endParaRPr sz="1200">
              <a:latin typeface="Times New Roman"/>
              <a:cs typeface="Times New Roman"/>
            </a:endParaRPr>
          </a:p>
          <a:p>
            <a:pPr lvl="2" marL="363220" indent="-198755">
              <a:lnSpc>
                <a:spcPct val="100000"/>
              </a:lnSpc>
              <a:spcBef>
                <a:spcPts val="600"/>
              </a:spcBef>
              <a:buAutoNum type="alphaUcParenR"/>
              <a:tabLst>
                <a:tab pos="36322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DIRECT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METHODS</a:t>
            </a:r>
            <a:r>
              <a:rPr dirty="0" sz="120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411480" marR="9525">
              <a:lnSpc>
                <a:spcPct val="1433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Direct method </a:t>
            </a:r>
            <a:r>
              <a:rPr dirty="0" sz="1200" spc="-10">
                <a:latin typeface="Times New Roman"/>
                <a:cs typeface="Times New Roman"/>
              </a:rPr>
              <a:t>uses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varying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liquid 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obtaining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response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device </a:t>
            </a:r>
            <a:r>
              <a:rPr dirty="0" sz="1200" spc="-5">
                <a:latin typeface="Times New Roman"/>
                <a:cs typeface="Times New Roman"/>
              </a:rPr>
              <a:t>indicates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changes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liquid level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directly.</a:t>
            </a:r>
            <a:endParaRPr sz="1200">
              <a:latin typeface="Times New Roman"/>
              <a:cs typeface="Times New Roman"/>
            </a:endParaRPr>
          </a:p>
          <a:p>
            <a:pPr algn="just" marL="164465">
              <a:lnSpc>
                <a:spcPct val="100000"/>
              </a:lnSpc>
              <a:spcBef>
                <a:spcPts val="625"/>
              </a:spcBef>
            </a:pPr>
            <a:r>
              <a:rPr dirty="0" sz="1200" spc="-15">
                <a:latin typeface="Times New Roman"/>
                <a:cs typeface="Times New Roman"/>
              </a:rPr>
              <a:t>A1) </a:t>
            </a:r>
            <a:r>
              <a:rPr dirty="0" sz="1200" spc="-10">
                <a:latin typeface="Times New Roman"/>
                <a:cs typeface="Times New Roman"/>
              </a:rPr>
              <a:t>sight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glass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algn="just" marL="164465" marR="3497579">
              <a:lnSpc>
                <a:spcPct val="143300"/>
              </a:lnSpc>
              <a:spcBef>
                <a:spcPts val="25"/>
              </a:spcBef>
            </a:pPr>
            <a:r>
              <a:rPr dirty="0" sz="1200" spc="-15">
                <a:latin typeface="Times New Roman"/>
                <a:cs typeface="Times New Roman"/>
              </a:rPr>
              <a:t>A2) </a:t>
            </a:r>
            <a:r>
              <a:rPr dirty="0" sz="1200">
                <a:latin typeface="Times New Roman"/>
                <a:cs typeface="Times New Roman"/>
              </a:rPr>
              <a:t>Bob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5">
                <a:latin typeface="Times New Roman"/>
                <a:cs typeface="Times New Roman"/>
              </a:rPr>
              <a:t>tape </a:t>
            </a:r>
            <a:r>
              <a:rPr dirty="0" sz="1200" spc="-5">
                <a:latin typeface="Times New Roman"/>
                <a:cs typeface="Times New Roman"/>
              </a:rPr>
              <a:t>method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A3) </a:t>
            </a:r>
            <a:r>
              <a:rPr dirty="0" sz="1200">
                <a:latin typeface="Times New Roman"/>
                <a:cs typeface="Times New Roman"/>
              </a:rPr>
              <a:t>hook </a:t>
            </a:r>
            <a:r>
              <a:rPr dirty="0" sz="1200" spc="-10">
                <a:latin typeface="Times New Roman"/>
                <a:cs typeface="Times New Roman"/>
              </a:rPr>
              <a:t>type </a:t>
            </a:r>
            <a:r>
              <a:rPr dirty="0" sz="1200" spc="-5">
                <a:latin typeface="Times New Roman"/>
                <a:cs typeface="Times New Roman"/>
              </a:rPr>
              <a:t>level gauge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A4) </a:t>
            </a:r>
            <a:r>
              <a:rPr dirty="0" sz="1200" spc="-10">
                <a:latin typeface="Times New Roman"/>
                <a:cs typeface="Times New Roman"/>
              </a:rPr>
              <a:t>Float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indicator</a:t>
            </a:r>
            <a:endParaRPr sz="1200">
              <a:latin typeface="Times New Roman"/>
              <a:cs typeface="Times New Roman"/>
            </a:endParaRPr>
          </a:p>
          <a:p>
            <a:pPr algn="just" marL="164465">
              <a:lnSpc>
                <a:spcPct val="100000"/>
              </a:lnSpc>
              <a:spcBef>
                <a:spcPts val="650"/>
              </a:spcBef>
            </a:pPr>
            <a:r>
              <a:rPr dirty="0" sz="1200" spc="-15">
                <a:latin typeface="Times New Roman"/>
                <a:cs typeface="Times New Roman"/>
              </a:rPr>
              <a:t>A5)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algn="just" marL="164465">
              <a:lnSpc>
                <a:spcPct val="100000"/>
              </a:lnSpc>
              <a:spcBef>
                <a:spcPts val="625"/>
              </a:spcBef>
            </a:pPr>
            <a:r>
              <a:rPr dirty="0" sz="1200" spc="-15">
                <a:latin typeface="Times New Roman"/>
                <a:cs typeface="Times New Roman"/>
              </a:rPr>
              <a:t>A6)</a:t>
            </a:r>
            <a:r>
              <a:rPr dirty="0" sz="1200" spc="-5">
                <a:latin typeface="Times New Roman"/>
                <a:cs typeface="Times New Roman"/>
              </a:rPr>
              <a:t> Displacer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endParaRPr sz="1200">
              <a:latin typeface="Times New Roman"/>
              <a:cs typeface="Times New Roman"/>
            </a:endParaRPr>
          </a:p>
          <a:p>
            <a:pPr algn="just" lvl="3" marL="481965" indent="-128905">
              <a:lnSpc>
                <a:spcPct val="100000"/>
              </a:lnSpc>
              <a:spcBef>
                <a:spcPts val="620"/>
              </a:spcBef>
              <a:buChar char="-"/>
              <a:tabLst>
                <a:tab pos="482600" algn="l"/>
              </a:tabLst>
            </a:pP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endParaRPr sz="1200">
              <a:latin typeface="Times New Roman"/>
              <a:cs typeface="Times New Roman"/>
            </a:endParaRPr>
          </a:p>
          <a:p>
            <a:pPr algn="just" lvl="3" marL="558165" indent="-205104">
              <a:lnSpc>
                <a:spcPct val="100000"/>
              </a:lnSpc>
              <a:spcBef>
                <a:spcPts val="650"/>
              </a:spcBef>
              <a:buChar char="-"/>
              <a:tabLst>
                <a:tab pos="558800" algn="l"/>
              </a:tabLst>
            </a:pPr>
            <a:r>
              <a:rPr dirty="0" sz="1200" spc="-10">
                <a:latin typeface="Times New Roman"/>
                <a:cs typeface="Times New Roman"/>
              </a:rPr>
              <a:t>Spring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endParaRPr sz="12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buFont typeface="Times New Roman"/>
              <a:buChar char="-"/>
            </a:pPr>
            <a:endParaRPr sz="13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spcBef>
                <a:spcPts val="35"/>
              </a:spcBef>
              <a:buFont typeface="Times New Roman"/>
              <a:buChar char="-"/>
            </a:pPr>
            <a:endParaRPr sz="1050">
              <a:latin typeface="Times New Roman"/>
              <a:cs typeface="Times New Roman"/>
            </a:endParaRPr>
          </a:p>
          <a:p>
            <a:pPr lvl="2" marL="241300" indent="-228600">
              <a:lnSpc>
                <a:spcPct val="100000"/>
              </a:lnSpc>
              <a:buFont typeface="Times New Roman"/>
              <a:buAutoNum type="alphaUcParenR" startAt="2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NDIRECT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METHODS: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7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indirect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methods,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uses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(resistance,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4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capacitance, inductance, buoyancy force, hydrostatic </a:t>
            </a:r>
            <a:r>
              <a:rPr dirty="0" sz="1200">
                <a:latin typeface="Times New Roman"/>
                <a:cs typeface="Times New Roman"/>
              </a:rPr>
              <a:t>pressure )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changes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actuate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mechanism.</a:t>
            </a:r>
            <a:r>
              <a:rPr dirty="0" sz="1200" spc="-5">
                <a:latin typeface="Times New Roman"/>
                <a:cs typeface="Times New Roman"/>
              </a:rPr>
              <a:t> Thus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>
                <a:latin typeface="Times New Roman"/>
                <a:cs typeface="Times New Roman"/>
              </a:rPr>
              <a:t> occurred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parameters </a:t>
            </a:r>
            <a:r>
              <a:rPr dirty="0" sz="1200" spc="-10">
                <a:latin typeface="Times New Roman"/>
                <a:cs typeface="Times New Roman"/>
              </a:rPr>
              <a:t>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liquid level. </a:t>
            </a:r>
            <a:r>
              <a:rPr dirty="0" sz="1200" spc="-5">
                <a:latin typeface="Times New Roman"/>
                <a:cs typeface="Times New Roman"/>
              </a:rPr>
              <a:t>Indirect methods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-5">
                <a:latin typeface="Times New Roman"/>
                <a:cs typeface="Times New Roman"/>
              </a:rPr>
              <a:t>measurements 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70"/>
              </a:spcBef>
            </a:pPr>
            <a:r>
              <a:rPr dirty="0" sz="1200" spc="-5">
                <a:latin typeface="Times New Roman"/>
                <a:cs typeface="Times New Roman"/>
              </a:rPr>
              <a:t>B1)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Capacitive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 indicator.</a:t>
            </a:r>
            <a:endParaRPr sz="1200">
              <a:latin typeface="Times New Roman"/>
              <a:cs typeface="Times New Roman"/>
            </a:endParaRPr>
          </a:p>
          <a:p>
            <a:pPr marL="12700" marR="1971675">
              <a:lnSpc>
                <a:spcPts val="2060"/>
              </a:lnSpc>
              <a:spcBef>
                <a:spcPts val="155"/>
              </a:spcBef>
            </a:pPr>
            <a:r>
              <a:rPr dirty="0" sz="1200" spc="-5">
                <a:latin typeface="Times New Roman"/>
                <a:cs typeface="Times New Roman"/>
              </a:rPr>
              <a:t>B2) </a:t>
            </a:r>
            <a:r>
              <a:rPr dirty="0" sz="1200" spc="-10">
                <a:latin typeface="Times New Roman"/>
                <a:cs typeface="Times New Roman"/>
              </a:rPr>
              <a:t>Float </a:t>
            </a:r>
            <a:r>
              <a:rPr dirty="0" sz="1200">
                <a:latin typeface="Times New Roman"/>
                <a:cs typeface="Times New Roman"/>
              </a:rPr>
              <a:t>operated </a:t>
            </a:r>
            <a:r>
              <a:rPr dirty="0" sz="1200" spc="-5">
                <a:latin typeface="Times New Roman"/>
                <a:cs typeface="Times New Roman"/>
              </a:rPr>
              <a:t>potentiometer(Electrical resistance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B3)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Ultrasonic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200" spc="-5">
                <a:latin typeface="Times New Roman"/>
                <a:cs typeface="Times New Roman"/>
              </a:rPr>
              <a:t>B4)</a:t>
            </a:r>
            <a:r>
              <a:rPr dirty="0" sz="1200" spc="-10">
                <a:latin typeface="Times New Roman"/>
                <a:cs typeface="Times New Roman"/>
              </a:rPr>
              <a:t> Bubbler </a:t>
            </a:r>
            <a:r>
              <a:rPr dirty="0" sz="1200">
                <a:latin typeface="Times New Roman"/>
                <a:cs typeface="Times New Roman"/>
              </a:rPr>
              <a:t>(Purge)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indicator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Times New Roman"/>
                <a:cs typeface="Times New Roman"/>
              </a:rPr>
              <a:t>B5)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indicator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Times New Roman"/>
                <a:cs typeface="Times New Roman"/>
              </a:rPr>
              <a:t>B6) Radioactive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level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8119" y="1292225"/>
            <a:ext cx="5523865" cy="8890"/>
          </a:xfrm>
          <a:custGeom>
            <a:avLst/>
            <a:gdLst/>
            <a:ahLst/>
            <a:cxnLst/>
            <a:rect l="l" t="t" r="r" b="b"/>
            <a:pathLst>
              <a:path w="5523865" h="8890">
                <a:moveTo>
                  <a:pt x="5523864" y="0"/>
                </a:moveTo>
                <a:lnTo>
                  <a:pt x="0" y="0"/>
                </a:lnTo>
                <a:lnTo>
                  <a:pt x="0" y="8890"/>
                </a:lnTo>
                <a:lnTo>
                  <a:pt x="5523864" y="8890"/>
                </a:lnTo>
                <a:lnTo>
                  <a:pt x="55238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34897"/>
            <a:ext cx="2118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B7)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cryogenic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fuel </a:t>
            </a:r>
            <a:r>
              <a:rPr dirty="0" sz="1200">
                <a:latin typeface="Times New Roman"/>
                <a:cs typeface="Times New Roman"/>
              </a:rPr>
              <a:t>level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1707006"/>
            <a:ext cx="2518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A1)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SIGHT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GLASS</a:t>
            </a:r>
            <a:r>
              <a:rPr dirty="0" sz="1200" spc="-10" b="1">
                <a:latin typeface="Times New Roman"/>
                <a:cs typeface="Times New Roman"/>
              </a:rPr>
              <a:t> LEVEL</a:t>
            </a:r>
            <a:r>
              <a:rPr dirty="0" sz="1200" spc="-5" b="1">
                <a:latin typeface="Times New Roman"/>
                <a:cs typeface="Times New Roman"/>
              </a:rPr>
              <a:t> GAUGE: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4383531"/>
            <a:ext cx="5285105" cy="4467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graduated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glass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-5">
                <a:latin typeface="Times New Roman"/>
                <a:cs typeface="Times New Roman"/>
              </a:rPr>
              <a:t> container,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visual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level.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rise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fall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liquid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tank results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corresponding change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tube. A scale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fixed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 spc="-15">
                <a:latin typeface="Times New Roman"/>
                <a:cs typeface="Times New Roman"/>
              </a:rPr>
              <a:t>glass 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calibrated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shows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raising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10">
                <a:latin typeface="Times New Roman"/>
                <a:cs typeface="Times New Roman"/>
              </a:rPr>
              <a:t>falling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5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glass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turn</a:t>
            </a:r>
            <a:r>
              <a:rPr dirty="0" sz="1200" spc="-5">
                <a:latin typeface="Times New Roman"/>
                <a:cs typeface="Times New Roman"/>
              </a:rPr>
              <a:t> gives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inside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tank.</a:t>
            </a:r>
            <a:endParaRPr sz="1200">
              <a:latin typeface="Times New Roman"/>
              <a:cs typeface="Times New Roman"/>
            </a:endParaRPr>
          </a:p>
          <a:p>
            <a:pPr marL="12700" marR="1277620">
              <a:lnSpc>
                <a:spcPct val="220100"/>
              </a:lnSpc>
              <a:spcBef>
                <a:spcPts val="45"/>
              </a:spcBef>
            </a:pPr>
            <a:r>
              <a:rPr dirty="0" sz="1200" spc="-5">
                <a:latin typeface="Times New Roman"/>
                <a:cs typeface="Times New Roman"/>
              </a:rPr>
              <a:t>APPLLICATION: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closed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MERITS:</a:t>
            </a:r>
            <a:endParaRPr sz="1200">
              <a:latin typeface="Times New Roman"/>
              <a:cs typeface="Times New Roman"/>
            </a:endParaRPr>
          </a:p>
          <a:p>
            <a:pPr marL="241300" indent="-116205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construction.</a:t>
            </a:r>
            <a:endParaRPr sz="1200">
              <a:latin typeface="Times New Roman"/>
              <a:cs typeface="Times New Roman"/>
            </a:endParaRPr>
          </a:p>
          <a:p>
            <a:pPr marL="241300" indent="-11620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expensive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241300" indent="-116205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200" spc="-15">
                <a:latin typeface="Times New Roman"/>
                <a:cs typeface="Times New Roman"/>
              </a:rPr>
              <a:t>We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DEMERITS:</a:t>
            </a:r>
            <a:endParaRPr sz="1200">
              <a:latin typeface="Times New Roman"/>
              <a:cs typeface="Times New Roman"/>
            </a:endParaRPr>
          </a:p>
          <a:p>
            <a:pPr lvl="1" marL="299085" indent="-116839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Accuracy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achieved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clean.</a:t>
            </a:r>
            <a:endParaRPr sz="1200">
              <a:latin typeface="Times New Roman"/>
              <a:cs typeface="Times New Roman"/>
            </a:endParaRPr>
          </a:p>
          <a:p>
            <a:pPr lvl="1" marL="299085" indent="-116839">
              <a:lnSpc>
                <a:spcPct val="100000"/>
              </a:lnSpc>
              <a:spcBef>
                <a:spcPts val="16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cannot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</a:t>
            </a:r>
            <a:endParaRPr sz="1200">
              <a:latin typeface="Times New Roman"/>
              <a:cs typeface="Times New Roman"/>
            </a:endParaRPr>
          </a:p>
          <a:p>
            <a:pPr lvl="1" marL="299085" indent="-116839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Cannot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dirty,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viscous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slurry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corrosive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liquids.</a:t>
            </a:r>
            <a:endParaRPr sz="1200">
              <a:latin typeface="Times New Roman"/>
              <a:cs typeface="Times New Roman"/>
            </a:endParaRPr>
          </a:p>
          <a:p>
            <a:pPr lvl="1" marL="299085" indent="-116839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itself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automatic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A2 </a:t>
            </a:r>
            <a:r>
              <a:rPr dirty="0" sz="1200" b="1">
                <a:latin typeface="Times New Roman"/>
                <a:cs typeface="Times New Roman"/>
              </a:rPr>
              <a:t>)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BOB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TAPE</a:t>
            </a:r>
            <a:r>
              <a:rPr dirty="0" sz="1200" spc="-5" b="1">
                <a:latin typeface="Times New Roman"/>
                <a:cs typeface="Times New Roman"/>
              </a:rPr>
              <a:t> METHOD:</a:t>
            </a:r>
            <a:endParaRPr sz="1200">
              <a:latin typeface="Times New Roman"/>
              <a:cs typeface="Times New Roman"/>
            </a:endParaRPr>
          </a:p>
          <a:p>
            <a:pPr marL="299085" marR="102235">
              <a:lnSpc>
                <a:spcPts val="1610"/>
              </a:lnSpc>
              <a:spcBef>
                <a:spcPts val="30"/>
              </a:spcBef>
              <a:tabLst>
                <a:tab pos="969644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bob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tape.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bob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tape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allowed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touch	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tape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observed.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Also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932304"/>
            <a:ext cx="2931160" cy="249275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61870" y="819657"/>
            <a:ext cx="493395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  <a:tabLst>
                <a:tab pos="1223645" algn="l"/>
              </a:tabLst>
            </a:pPr>
            <a:r>
              <a:rPr dirty="0" sz="1200">
                <a:latin typeface="Times New Roman"/>
                <a:cs typeface="Times New Roman"/>
              </a:rPr>
              <a:t>total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depth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	</a:t>
            </a:r>
            <a:r>
              <a:rPr dirty="0" sz="1200" spc="-5">
                <a:latin typeface="Times New Roman"/>
                <a:cs typeface="Times New Roman"/>
              </a:rPr>
              <a:t>liquid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actual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37258" y="5036312"/>
            <a:ext cx="5320665" cy="122682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19"/>
              </a:spcBef>
            </a:pPr>
            <a:r>
              <a:rPr dirty="0" sz="1200" spc="-5" b="1">
                <a:latin typeface="Times New Roman"/>
                <a:cs typeface="Times New Roman"/>
              </a:rPr>
              <a:t>A3)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HOOK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LEVEL</a:t>
            </a:r>
            <a:r>
              <a:rPr dirty="0" sz="1200" spc="2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  <a:p>
            <a:pPr algn="just" marL="337185" marR="55880">
              <a:lnSpc>
                <a:spcPct val="108300"/>
              </a:lnSpc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5">
                <a:latin typeface="Times New Roman"/>
                <a:cs typeface="Times New Roman"/>
              </a:rPr>
              <a:t>rod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corrosion resisting alloy, </a:t>
            </a:r>
            <a:r>
              <a:rPr dirty="0" sz="1200" spc="-10">
                <a:latin typeface="Times New Roman"/>
                <a:cs typeface="Times New Roman"/>
              </a:rPr>
              <a:t>bent into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‘U’ </a:t>
            </a:r>
            <a:r>
              <a:rPr dirty="0" sz="1200" spc="-5">
                <a:latin typeface="Times New Roman"/>
                <a:cs typeface="Times New Roman"/>
              </a:rPr>
              <a:t>shape with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longer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other.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shorter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60</a:t>
            </a:r>
            <a:r>
              <a:rPr dirty="0" baseline="31250" sz="1200" spc="7">
                <a:latin typeface="Times New Roman"/>
                <a:cs typeface="Times New Roman"/>
              </a:rPr>
              <a:t>0</a:t>
            </a:r>
            <a:r>
              <a:rPr dirty="0" baseline="3125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taper,</a:t>
            </a:r>
            <a:endParaRPr sz="1200">
              <a:latin typeface="Times New Roman"/>
              <a:cs typeface="Times New Roman"/>
            </a:endParaRPr>
          </a:p>
          <a:p>
            <a:pPr algn="just" marL="337185" marR="6223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while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longer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attached to a </a:t>
            </a:r>
            <a:r>
              <a:rPr dirty="0" sz="1200" spc="-10">
                <a:latin typeface="Times New Roman"/>
                <a:cs typeface="Times New Roman"/>
              </a:rPr>
              <a:t>slider, having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vernier.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hook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pushed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surface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 and </a:t>
            </a:r>
            <a:r>
              <a:rPr dirty="0" sz="1200" spc="-5">
                <a:latin typeface="Times New Roman"/>
                <a:cs typeface="Times New Roman"/>
              </a:rPr>
              <a:t>gradually </a:t>
            </a:r>
            <a:r>
              <a:rPr dirty="0" sz="1200">
                <a:latin typeface="Times New Roman"/>
                <a:cs typeface="Times New Roman"/>
              </a:rPr>
              <a:t>raised </a:t>
            </a:r>
            <a:r>
              <a:rPr dirty="0" sz="1200" spc="-5">
                <a:latin typeface="Times New Roman"/>
                <a:cs typeface="Times New Roman"/>
              </a:rPr>
              <a:t>until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point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20">
                <a:latin typeface="Times New Roman"/>
                <a:cs typeface="Times New Roman"/>
              </a:rPr>
              <a:t>just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near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4950" y="1267967"/>
            <a:ext cx="3126740" cy="7266305"/>
            <a:chOff x="1504950" y="1267967"/>
            <a:chExt cx="3126740" cy="72663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1267967"/>
              <a:ext cx="3126358" cy="3581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6284976"/>
              <a:ext cx="2820670" cy="224917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40993"/>
            <a:ext cx="1380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259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A4)</a:t>
            </a:r>
            <a:r>
              <a:rPr dirty="0" sz="1200" spc="-5" b="1">
                <a:latin typeface="Times New Roman"/>
                <a:cs typeface="Times New Roman"/>
              </a:rPr>
              <a:t>	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10" b="1">
                <a:latin typeface="Times New Roman"/>
                <a:cs typeface="Times New Roman"/>
              </a:rPr>
              <a:t>L</a:t>
            </a:r>
            <a:r>
              <a:rPr dirty="0" sz="1200" b="1">
                <a:latin typeface="Times New Roman"/>
                <a:cs typeface="Times New Roman"/>
              </a:rPr>
              <a:t>OAT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Y</a:t>
            </a:r>
            <a:r>
              <a:rPr dirty="0" sz="1200" spc="-25" b="1">
                <a:latin typeface="Times New Roman"/>
                <a:cs typeface="Times New Roman"/>
              </a:rPr>
              <a:t>P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45129" y="840993"/>
            <a:ext cx="1518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LEVEL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INDICATOR: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5487161"/>
            <a:ext cx="5233035" cy="34436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This type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pulley </a:t>
            </a:r>
            <a:r>
              <a:rPr dirty="0" sz="1200">
                <a:latin typeface="Times New Roman"/>
                <a:cs typeface="Times New Roman"/>
              </a:rPr>
              <a:t>arrangement.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dipped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water </a:t>
            </a:r>
            <a:r>
              <a:rPr dirty="0" sz="1200" spc="-5">
                <a:latin typeface="Times New Roman"/>
                <a:cs typeface="Times New Roman"/>
              </a:rPr>
              <a:t>tank </a:t>
            </a:r>
            <a:r>
              <a:rPr dirty="0" sz="1200" spc="-10">
                <a:latin typeface="Times New Roman"/>
                <a:cs typeface="Times New Roman"/>
              </a:rPr>
              <a:t>whose level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measured. Float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connected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pulley </a:t>
            </a:r>
            <a:r>
              <a:rPr dirty="0" sz="1200">
                <a:latin typeface="Times New Roman"/>
                <a:cs typeface="Times New Roman"/>
              </a:rPr>
              <a:t>through a </a:t>
            </a:r>
            <a:r>
              <a:rPr dirty="0" sz="1200" spc="-10">
                <a:latin typeface="Times New Roman"/>
                <a:cs typeface="Times New Roman"/>
              </a:rPr>
              <a:t>stainless </a:t>
            </a:r>
            <a:r>
              <a:rPr dirty="0" sz="1200">
                <a:latin typeface="Times New Roman"/>
                <a:cs typeface="Times New Roman"/>
              </a:rPr>
              <a:t>steel </a:t>
            </a:r>
            <a:r>
              <a:rPr dirty="0" sz="1200" spc="-5">
                <a:latin typeface="Times New Roman"/>
                <a:cs typeface="Times New Roman"/>
              </a:rPr>
              <a:t>cable. A pointer </a:t>
            </a:r>
            <a:r>
              <a:rPr dirty="0" sz="1200" spc="-15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also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pulley.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5">
                <a:latin typeface="Times New Roman"/>
                <a:cs typeface="Times New Roman"/>
              </a:rPr>
              <a:t>varies,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position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-10">
                <a:latin typeface="Times New Roman"/>
                <a:cs typeface="Times New Roman"/>
              </a:rPr>
              <a:t> varies. The </a:t>
            </a:r>
            <a:r>
              <a:rPr dirty="0" sz="1200" spc="-5">
                <a:latin typeface="Times New Roman"/>
                <a:cs typeface="Times New Roman"/>
              </a:rPr>
              <a:t> arrangement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figure.,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move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magnet.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moves,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attracts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follower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magnet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connected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5">
                <a:latin typeface="Times New Roman"/>
                <a:cs typeface="Times New Roman"/>
              </a:rPr>
              <a:t>cable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indicator,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thus providing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reading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liquid level measurement. A </a:t>
            </a:r>
            <a:r>
              <a:rPr dirty="0" sz="1200" spc="-15">
                <a:latin typeface="Times New Roman"/>
                <a:cs typeface="Times New Roman"/>
              </a:rPr>
              <a:t>float </a:t>
            </a:r>
            <a:r>
              <a:rPr dirty="0" sz="1200" spc="-10">
                <a:latin typeface="Times New Roman"/>
                <a:cs typeface="Times New Roman"/>
              </a:rPr>
              <a:t>guide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inserted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downward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vessel and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10">
                <a:latin typeface="Times New Roman"/>
                <a:cs typeface="Times New Roman"/>
              </a:rPr>
              <a:t>lower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closed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sealed.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 guide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keep concentricity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ensure </a:t>
            </a:r>
            <a:r>
              <a:rPr dirty="0" sz="1200" spc="-5">
                <a:latin typeface="Times New Roman"/>
                <a:cs typeface="Times New Roman"/>
              </a:rPr>
              <a:t>vertical motion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-5">
                <a:latin typeface="Times New Roman"/>
                <a:cs typeface="Times New Roman"/>
              </a:rPr>
              <a:t> relationship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inner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follower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inside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seeks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position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corresponding</a:t>
            </a:r>
            <a:r>
              <a:rPr dirty="0" sz="1200">
                <a:latin typeface="Times New Roman"/>
                <a:cs typeface="Times New Roman"/>
              </a:rPr>
              <a:t> to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float,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thus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moving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cable.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-5">
                <a:latin typeface="Times New Roman"/>
                <a:cs typeface="Times New Roman"/>
              </a:rPr>
              <a:t>increases,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float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lifted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cable </a:t>
            </a:r>
            <a:r>
              <a:rPr dirty="0" sz="1200" spc="-5">
                <a:latin typeface="Times New Roman"/>
                <a:cs typeface="Times New Roman"/>
              </a:rPr>
              <a:t> 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wound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around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pulley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pulley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rotate.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04950" y="1064894"/>
            <a:ext cx="2947670" cy="4321810"/>
            <a:chOff x="1504950" y="1064894"/>
            <a:chExt cx="2947670" cy="43218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1064894"/>
              <a:ext cx="2947670" cy="20618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3126740"/>
              <a:ext cx="2503170" cy="225996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755649"/>
            <a:ext cx="5282565" cy="182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6675">
              <a:lnSpc>
                <a:spcPct val="143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attached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pulley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present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tank.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APPLICATION:</a:t>
            </a:r>
            <a:r>
              <a:rPr dirty="0" sz="1200" spc="9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sumps,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reservoirs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MERITS:</a:t>
            </a:r>
            <a:endParaRPr sz="1200">
              <a:latin typeface="Times New Roman"/>
              <a:cs typeface="Times New Roman"/>
            </a:endParaRPr>
          </a:p>
          <a:p>
            <a:pPr marL="299085" indent="-116839">
              <a:lnSpc>
                <a:spcPct val="100000"/>
              </a:lnSpc>
              <a:spcBef>
                <a:spcPts val="95"/>
              </a:spcBef>
              <a:buChar char="•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available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042" y="2566796"/>
            <a:ext cx="5930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6047" y="2548508"/>
            <a:ext cx="3634740" cy="632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0489" marR="5080" indent="-110489">
              <a:lnSpc>
                <a:spcPct val="110000"/>
              </a:lnSpc>
              <a:spcBef>
                <a:spcPts val="100"/>
              </a:spcBef>
              <a:buChar char="•"/>
              <a:tabLst>
                <a:tab pos="110489" algn="l"/>
              </a:tabLst>
            </a:pPr>
            <a:r>
              <a:rPr dirty="0" sz="1200" spc="-5">
                <a:latin typeface="Times New Roman"/>
                <a:cs typeface="Times New Roman"/>
              </a:rPr>
              <a:t>Possible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ground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level,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underground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tanks</a:t>
            </a:r>
            <a:endParaRPr sz="1200">
              <a:latin typeface="Times New Roman"/>
              <a:cs typeface="Times New Roman"/>
            </a:endParaRPr>
          </a:p>
          <a:p>
            <a:pPr marL="106680" indent="-94615">
              <a:lnSpc>
                <a:spcPct val="100000"/>
              </a:lnSpc>
              <a:spcBef>
                <a:spcPts val="165"/>
              </a:spcBef>
              <a:buChar char="•"/>
              <a:tabLst>
                <a:tab pos="107314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3368040"/>
            <a:ext cx="3798570" cy="122745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DEMERITS:</a:t>
            </a:r>
            <a:endParaRPr sz="1200">
              <a:latin typeface="Times New Roman"/>
              <a:cs typeface="Times New Roman"/>
            </a:endParaRPr>
          </a:p>
          <a:p>
            <a:pPr marL="353695" indent="-171450">
              <a:lnSpc>
                <a:spcPct val="100000"/>
              </a:lnSpc>
              <a:spcBef>
                <a:spcPts val="100"/>
              </a:spcBef>
              <a:buChar char="•"/>
              <a:tabLst>
                <a:tab pos="354330" algn="l"/>
              </a:tabLst>
            </a:pPr>
            <a:r>
              <a:rPr dirty="0" sz="1200" spc="-5">
                <a:latin typeface="Times New Roman"/>
                <a:cs typeface="Times New Roman"/>
              </a:rPr>
              <a:t>Wear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tear</a:t>
            </a:r>
            <a:r>
              <a:rPr dirty="0" sz="1200" spc="-10">
                <a:latin typeface="Times New Roman"/>
                <a:cs typeface="Times New Roman"/>
              </a:rPr>
              <a:t> problems</a:t>
            </a:r>
            <a:r>
              <a:rPr dirty="0" sz="1200">
                <a:latin typeface="Times New Roman"/>
                <a:cs typeface="Times New Roman"/>
              </a:rPr>
              <a:t> due 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parts.</a:t>
            </a:r>
            <a:endParaRPr sz="1200">
              <a:latin typeface="Times New Roman"/>
              <a:cs typeface="Times New Roman"/>
            </a:endParaRPr>
          </a:p>
          <a:p>
            <a:pPr marL="353695" indent="-171450">
              <a:lnSpc>
                <a:spcPct val="100000"/>
              </a:lnSpc>
              <a:spcBef>
                <a:spcPts val="145"/>
              </a:spcBef>
              <a:buChar char="•"/>
              <a:tabLst>
                <a:tab pos="35433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moderate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pressures.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A5)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FLOAT</a:t>
            </a:r>
            <a:r>
              <a:rPr dirty="0" sz="1200" spc="28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SHAFT</a:t>
            </a:r>
            <a:r>
              <a:rPr dirty="0" sz="1200" spc="2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LEVEL</a:t>
            </a:r>
            <a:r>
              <a:rPr dirty="0" sz="1200" spc="2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6246622"/>
            <a:ext cx="5227320" cy="291909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44300"/>
              </a:lnSpc>
              <a:spcBef>
                <a:spcPts val="85"/>
              </a:spcBef>
            </a:pP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if fig,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low liquid level,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ball </a:t>
            </a:r>
            <a:r>
              <a:rPr dirty="0" sz="1200" spc="-10">
                <a:latin typeface="Times New Roman"/>
                <a:cs typeface="Times New Roman"/>
              </a:rPr>
              <a:t>float position </a:t>
            </a:r>
            <a:r>
              <a:rPr dirty="0" sz="1200" spc="-5">
                <a:latin typeface="Times New Roman"/>
                <a:cs typeface="Times New Roman"/>
              </a:rPr>
              <a:t>corresponds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0">
                <a:latin typeface="Times New Roman"/>
                <a:cs typeface="Times New Roman"/>
              </a:rPr>
              <a:t>‘A’.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 rises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position </a:t>
            </a:r>
            <a:r>
              <a:rPr dirty="0" sz="1200" spc="-5">
                <a:latin typeface="Times New Roman"/>
                <a:cs typeface="Times New Roman"/>
              </a:rPr>
              <a:t>‘B’ with </a:t>
            </a:r>
            <a:r>
              <a:rPr dirty="0" sz="1200" spc="-10">
                <a:latin typeface="Times New Roman"/>
                <a:cs typeface="Times New Roman"/>
              </a:rPr>
              <a:t>increase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level.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rotates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appropriate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APPLICATION:</a:t>
            </a:r>
            <a:endParaRPr sz="1200">
              <a:latin typeface="Times New Roman"/>
              <a:cs typeface="Times New Roman"/>
            </a:endParaRPr>
          </a:p>
          <a:p>
            <a:pPr marL="335280" indent="-95250">
              <a:lnSpc>
                <a:spcPct val="100000"/>
              </a:lnSpc>
              <a:spcBef>
                <a:spcPts val="600"/>
              </a:spcBef>
              <a:buChar char="•"/>
              <a:tabLst>
                <a:tab pos="335915" algn="l"/>
              </a:tabLst>
            </a:pP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semi-liquids.</a:t>
            </a:r>
            <a:endParaRPr sz="1200">
              <a:latin typeface="Times New Roman"/>
              <a:cs typeface="Times New Roman"/>
            </a:endParaRPr>
          </a:p>
          <a:p>
            <a:pPr marL="335280" indent="-95250">
              <a:lnSpc>
                <a:spcPct val="100000"/>
              </a:lnSpc>
              <a:spcBef>
                <a:spcPts val="625"/>
              </a:spcBef>
              <a:buChar char="•"/>
              <a:tabLst>
                <a:tab pos="335915" algn="l"/>
              </a:tabLst>
            </a:pP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 measurements</a:t>
            </a:r>
            <a:r>
              <a:rPr dirty="0" sz="1200" spc="5">
                <a:latin typeface="Times New Roman"/>
                <a:cs typeface="Times New Roman"/>
              </a:rPr>
              <a:t> both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pressure-vessels.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A6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) </a:t>
            </a:r>
            <a:r>
              <a:rPr dirty="0" sz="1200" spc="-10" b="1">
                <a:latin typeface="Times New Roman"/>
                <a:cs typeface="Times New Roman"/>
              </a:rPr>
              <a:t>DISPLACER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TYPE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LIQUID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LEVEL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MEASURING:</a:t>
            </a:r>
            <a:endParaRPr sz="1200">
              <a:latin typeface="Times New Roman"/>
              <a:cs typeface="Times New Roman"/>
            </a:endParaRPr>
          </a:p>
          <a:p>
            <a:pPr marL="299085" marR="13335">
              <a:lnSpc>
                <a:spcPts val="2070"/>
              </a:lnSpc>
              <a:spcBef>
                <a:spcPts val="65"/>
              </a:spcBef>
              <a:tabLst>
                <a:tab pos="3802379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working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	measuring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depend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Archimede’s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According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object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mass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4613275"/>
            <a:ext cx="4434332" cy="173101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3958" y="755649"/>
            <a:ext cx="5001260" cy="18091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70485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dipped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buoyancy </a:t>
            </a:r>
            <a:r>
              <a:rPr dirty="0" sz="1200">
                <a:latin typeface="Times New Roman"/>
                <a:cs typeface="Times New Roman"/>
              </a:rPr>
              <a:t>up by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force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equal to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weight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displaced </a:t>
            </a:r>
            <a:r>
              <a:rPr dirty="0" sz="1200" spc="-15">
                <a:latin typeface="Times New Roman"/>
                <a:cs typeface="Times New Roman"/>
              </a:rPr>
              <a:t>liquid.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object </a:t>
            </a:r>
            <a:r>
              <a:rPr dirty="0" sz="1200" spc="-10">
                <a:latin typeface="Times New Roman"/>
                <a:cs typeface="Times New Roman"/>
              </a:rPr>
              <a:t>dipped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water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referred 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algn="just" marL="241300" indent="-11620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endParaRPr sz="1200">
              <a:latin typeface="Times New Roman"/>
              <a:cs typeface="Times New Roman"/>
            </a:endParaRPr>
          </a:p>
          <a:p>
            <a:pPr algn="just" marL="241300" indent="-1162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Spring </a:t>
            </a:r>
            <a:r>
              <a:rPr dirty="0" sz="1200" spc="-5">
                <a:latin typeface="Times New Roman"/>
                <a:cs typeface="Times New Roman"/>
              </a:rPr>
              <a:t>balance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200" spc="-25" b="1">
                <a:latin typeface="Times New Roman"/>
                <a:cs typeface="Times New Roman"/>
              </a:rPr>
              <a:t>i)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TORQUE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TUBE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DISPLACER: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9958" y="5063743"/>
            <a:ext cx="5283835" cy="2915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8100" marR="36830">
              <a:lnSpc>
                <a:spcPct val="143800"/>
              </a:lnSpc>
              <a:spcBef>
                <a:spcPts val="9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5">
                <a:latin typeface="Times New Roman"/>
                <a:cs typeface="Times New Roman"/>
              </a:rPr>
              <a:t>contains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inner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>
                <a:latin typeface="Times New Roman"/>
                <a:cs typeface="Times New Roman"/>
              </a:rPr>
              <a:t>rod,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welded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free. </a:t>
            </a:r>
            <a:r>
              <a:rPr dirty="0" sz="1200" spc="-15">
                <a:latin typeface="Times New Roman"/>
                <a:cs typeface="Times New Roman"/>
              </a:rPr>
              <a:t>One </a:t>
            </a:r>
            <a:r>
              <a:rPr dirty="0" sz="1200" spc="-5">
                <a:latin typeface="Times New Roman"/>
                <a:cs typeface="Times New Roman"/>
              </a:rPr>
              <a:t>side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torque tube </a:t>
            </a:r>
            <a:r>
              <a:rPr dirty="0" sz="1200" spc="-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knife edge and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(which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block)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flange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anchored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tank wall depending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moves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down.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endParaRPr sz="1200">
              <a:latin typeface="Times New Roman"/>
              <a:cs typeface="Times New Roman"/>
            </a:endParaRPr>
          </a:p>
          <a:p>
            <a:pPr algn="just" marL="38100" marR="31750">
              <a:lnSpc>
                <a:spcPct val="143400"/>
              </a:lnSpc>
            </a:pP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exerted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5">
                <a:latin typeface="Times New Roman"/>
                <a:cs typeface="Times New Roman"/>
              </a:rPr>
              <a:t>exerted torque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transmitted to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>
                <a:latin typeface="Times New Roman"/>
                <a:cs typeface="Times New Roman"/>
              </a:rPr>
              <a:t>rod.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displacement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rod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5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baseline="3125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</a:t>
            </a:r>
            <a:r>
              <a:rPr dirty="0" baseline="31250" sz="1200">
                <a:latin typeface="Times New Roman"/>
                <a:cs typeface="Times New Roman"/>
              </a:rPr>
              <a:t>0.</a:t>
            </a:r>
            <a:r>
              <a:rPr dirty="0" baseline="31250" sz="1200" spc="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rod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linearly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apparent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weight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algn="just" marL="38100" marR="30480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flapper-nozzle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pneumatically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magnifies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rod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large</a:t>
            </a:r>
            <a:r>
              <a:rPr dirty="0" sz="1200" spc="-5">
                <a:latin typeface="Times New Roman"/>
                <a:cs typeface="Times New Roman"/>
              </a:rPr>
              <a:t> pressure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differentia;</a:t>
            </a:r>
            <a:r>
              <a:rPr dirty="0" sz="1200">
                <a:latin typeface="Times New Roman"/>
                <a:cs typeface="Times New Roman"/>
              </a:rPr>
              <a:t> signal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flapper.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2581910"/>
            <a:ext cx="5267959" cy="238315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389380"/>
            <a:ext cx="5335778" cy="24745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07719" y="840993"/>
            <a:ext cx="1987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ii</a:t>
            </a:r>
            <a:r>
              <a:rPr dirty="0" sz="1200" spc="-20" b="1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4919" y="840993"/>
            <a:ext cx="2347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SPRING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BALANCE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DISPLACER: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4082034"/>
            <a:ext cx="5230495" cy="2388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6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arrangement,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displacer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spring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rod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5">
                <a:latin typeface="Times New Roman"/>
                <a:cs typeface="Times New Roman"/>
              </a:rPr>
              <a:t> contains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magnetic ball. </a:t>
            </a:r>
            <a:r>
              <a:rPr dirty="0" sz="1200" spc="-5">
                <a:latin typeface="Times New Roman"/>
                <a:cs typeface="Times New Roman"/>
              </a:rPr>
              <a:t>Depending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level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displacer </a:t>
            </a:r>
            <a:r>
              <a:rPr dirty="0" sz="1200" spc="-15">
                <a:latin typeface="Times New Roman"/>
                <a:cs typeface="Times New Roman"/>
              </a:rPr>
              <a:t>moves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down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causes the </a:t>
            </a:r>
            <a:r>
              <a:rPr dirty="0" sz="1200" spc="-5">
                <a:latin typeface="Times New Roman"/>
                <a:cs typeface="Times New Roman"/>
              </a:rPr>
              <a:t>spring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expand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contract, which </a:t>
            </a:r>
            <a:r>
              <a:rPr dirty="0" sz="1200">
                <a:latin typeface="Times New Roman"/>
                <a:cs typeface="Times New Roman"/>
              </a:rPr>
              <a:t>intern </a:t>
            </a:r>
            <a:r>
              <a:rPr dirty="0" sz="1200" spc="-5">
                <a:latin typeface="Times New Roman"/>
                <a:cs typeface="Times New Roman"/>
              </a:rPr>
              <a:t>causes </a:t>
            </a:r>
            <a:r>
              <a:rPr dirty="0" sz="1200">
                <a:latin typeface="Times New Roman"/>
                <a:cs typeface="Times New Roman"/>
              </a:rPr>
              <a:t>the magnetic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move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down </a:t>
            </a:r>
            <a:r>
              <a:rPr dirty="0" sz="1200" spc="-5">
                <a:latin typeface="Times New Roman"/>
                <a:cs typeface="Times New Roman"/>
              </a:rPr>
              <a:t>around </a:t>
            </a:r>
            <a:r>
              <a:rPr dirty="0" sz="1200" spc="-10">
                <a:latin typeface="Times New Roman"/>
                <a:cs typeface="Times New Roman"/>
              </a:rPr>
              <a:t>25mm.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magnetic ball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sensed </a:t>
            </a:r>
            <a:r>
              <a:rPr dirty="0" sz="1200">
                <a:latin typeface="Times New Roman"/>
                <a:cs typeface="Times New Roman"/>
              </a:rPr>
              <a:t> by </a:t>
            </a:r>
            <a:r>
              <a:rPr dirty="0" sz="1200" spc="-5">
                <a:latin typeface="Times New Roman"/>
                <a:cs typeface="Times New Roman"/>
              </a:rPr>
              <a:t>magnetic </a:t>
            </a:r>
            <a:r>
              <a:rPr dirty="0" sz="1200" spc="-10">
                <a:latin typeface="Times New Roman"/>
                <a:cs typeface="Times New Roman"/>
              </a:rPr>
              <a:t>needle </a:t>
            </a:r>
            <a:r>
              <a:rPr dirty="0" sz="1200">
                <a:latin typeface="Times New Roman"/>
                <a:cs typeface="Times New Roman"/>
              </a:rPr>
              <a:t>attached to the </a:t>
            </a:r>
            <a:r>
              <a:rPr dirty="0" sz="1200" spc="-5">
                <a:latin typeface="Times New Roman"/>
                <a:cs typeface="Times New Roman"/>
              </a:rPr>
              <a:t>pivot.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sensed displacement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pneumatically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magnified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flapper nozzle transducer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pivot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magnetic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needle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help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eccentric </a:t>
            </a:r>
            <a:r>
              <a:rPr dirty="0" sz="1200">
                <a:latin typeface="Times New Roman"/>
                <a:cs typeface="Times New Roman"/>
              </a:rPr>
              <a:t>disc. </a:t>
            </a:r>
            <a:r>
              <a:rPr dirty="0" sz="1200" spc="5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connecting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-5">
                <a:latin typeface="Times New Roman"/>
                <a:cs typeface="Times New Roman"/>
              </a:rPr>
              <a:t>needle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potentiometric</a:t>
            </a:r>
            <a:r>
              <a:rPr dirty="0" sz="1200">
                <a:latin typeface="Times New Roman"/>
                <a:cs typeface="Times New Roman"/>
              </a:rPr>
              <a:t> arrangement;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displacer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converted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 spc="-5">
                <a:latin typeface="Times New Roman"/>
                <a:cs typeface="Times New Roman"/>
              </a:rPr>
              <a:t> electric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40993"/>
            <a:ext cx="3826510" cy="732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 b="1">
                <a:latin typeface="Times New Roman"/>
                <a:cs typeface="Times New Roman"/>
              </a:rPr>
              <a:t>B: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INDIRECT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METHODS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LEVEL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MEASUREMETS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B1)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CAPACITIVE</a:t>
            </a:r>
            <a:r>
              <a:rPr dirty="0" sz="1200" spc="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LEVEL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INDICATOR.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4371339"/>
            <a:ext cx="5231130" cy="4230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9050">
              <a:lnSpc>
                <a:spcPct val="1434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Capacitive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>
                <a:latin typeface="Times New Roman"/>
                <a:cs typeface="Times New Roman"/>
              </a:rPr>
              <a:t>indicator operates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parallel </a:t>
            </a:r>
            <a:r>
              <a:rPr dirty="0" sz="1200">
                <a:latin typeface="Times New Roman"/>
                <a:cs typeface="Times New Roman"/>
              </a:rPr>
              <a:t>plate </a:t>
            </a:r>
            <a:r>
              <a:rPr dirty="0" sz="1200" spc="-5">
                <a:latin typeface="Times New Roman"/>
                <a:cs typeface="Times New Roman"/>
              </a:rPr>
              <a:t>capacitor,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 can </a:t>
            </a:r>
            <a:r>
              <a:rPr dirty="0" sz="1200">
                <a:latin typeface="Times New Roman"/>
                <a:cs typeface="Times New Roman"/>
              </a:rPr>
              <a:t>be stated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capacitance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parallel </a:t>
            </a:r>
            <a:r>
              <a:rPr dirty="0" sz="1200">
                <a:latin typeface="Times New Roman"/>
                <a:cs typeface="Times New Roman"/>
              </a:rPr>
              <a:t>plate </a:t>
            </a:r>
            <a:r>
              <a:rPr dirty="0" sz="1200" spc="-5">
                <a:latin typeface="Times New Roman"/>
                <a:cs typeface="Times New Roman"/>
              </a:rPr>
              <a:t>capacitor </a:t>
            </a:r>
            <a:r>
              <a:rPr dirty="0" sz="1200" spc="-10">
                <a:latin typeface="Times New Roman"/>
                <a:cs typeface="Times New Roman"/>
              </a:rPr>
              <a:t>varies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changes, </a:t>
            </a:r>
            <a:r>
              <a:rPr dirty="0" sz="1200">
                <a:latin typeface="Times New Roman"/>
                <a:cs typeface="Times New Roman"/>
              </a:rPr>
              <a:t>if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lapping</a:t>
            </a:r>
            <a:r>
              <a:rPr dirty="0" sz="1200" spc="-5">
                <a:latin typeface="Times New Roman"/>
                <a:cs typeface="Times New Roman"/>
              </a:rPr>
              <a:t> area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dielectric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WORKING: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060"/>
              </a:lnSpc>
              <a:spcBef>
                <a:spcPts val="130"/>
              </a:spcBef>
            </a:pPr>
            <a:r>
              <a:rPr dirty="0" sz="1200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parallel </a:t>
            </a:r>
            <a:r>
              <a:rPr dirty="0" sz="1200" spc="-5">
                <a:latin typeface="Times New Roman"/>
                <a:cs typeface="Times New Roman"/>
              </a:rPr>
              <a:t>insulated metal </a:t>
            </a:r>
            <a:r>
              <a:rPr dirty="0" sz="1200">
                <a:latin typeface="Times New Roman"/>
                <a:cs typeface="Times New Roman"/>
              </a:rPr>
              <a:t>electrodes are </a:t>
            </a:r>
            <a:r>
              <a:rPr dirty="0" sz="1200" spc="-15">
                <a:latin typeface="Times New Roman"/>
                <a:cs typeface="Times New Roman"/>
              </a:rPr>
              <a:t>held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firmly at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known </a:t>
            </a:r>
            <a:r>
              <a:rPr dirty="0" sz="1200" spc="-10">
                <a:latin typeface="Times New Roman"/>
                <a:cs typeface="Times New Roman"/>
              </a:rPr>
              <a:t>fixed </a:t>
            </a:r>
            <a:r>
              <a:rPr dirty="0" sz="1200" spc="-5">
                <a:latin typeface="Times New Roman"/>
                <a:cs typeface="Times New Roman"/>
              </a:rPr>
              <a:t>distance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apart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dielectric constant</a:t>
            </a:r>
            <a:r>
              <a:rPr dirty="0" sz="1200">
                <a:latin typeface="Times New Roman"/>
                <a:cs typeface="Times New Roman"/>
              </a:rPr>
              <a:t> between the electrodes </a:t>
            </a:r>
            <a:r>
              <a:rPr dirty="0" sz="1200" spc="-5">
                <a:latin typeface="Times New Roman"/>
                <a:cs typeface="Times New Roman"/>
              </a:rPr>
              <a:t>varies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level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-5">
                <a:latin typeface="Times New Roman"/>
                <a:cs typeface="Times New Roman"/>
              </a:rPr>
              <a:t> does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Greater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level,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larger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level,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smaller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490"/>
              </a:spcBef>
            </a:pP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thus </a:t>
            </a:r>
            <a:r>
              <a:rPr dirty="0" sz="1200" spc="-10">
                <a:latin typeface="Times New Roman"/>
                <a:cs typeface="Times New Roman"/>
              </a:rPr>
              <a:t>provide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15">
                <a:latin typeface="Times New Roman"/>
                <a:cs typeface="Times New Roman"/>
              </a:rPr>
              <a:t> 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tank.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MERITS:</a:t>
            </a:r>
            <a:endParaRPr sz="1200">
              <a:latin typeface="Times New Roman"/>
              <a:cs typeface="Times New Roman"/>
            </a:endParaRPr>
          </a:p>
          <a:p>
            <a:pPr marL="299085" indent="-229235">
              <a:lnSpc>
                <a:spcPct val="100000"/>
              </a:lnSpc>
              <a:spcBef>
                <a:spcPts val="600"/>
              </a:spcBef>
              <a:buAutoNum type="arabicParenR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</a:t>
            </a:r>
            <a:endParaRPr sz="1200">
              <a:latin typeface="Times New Roman"/>
              <a:cs typeface="Times New Roman"/>
            </a:endParaRPr>
          </a:p>
          <a:p>
            <a:pPr marL="299085" indent="-229235">
              <a:lnSpc>
                <a:spcPct val="100000"/>
              </a:lnSpc>
              <a:spcBef>
                <a:spcPts val="620"/>
              </a:spcBef>
              <a:buAutoNum type="arabicParenR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small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systems</a:t>
            </a:r>
            <a:endParaRPr sz="1200">
              <a:latin typeface="Times New Roman"/>
              <a:cs typeface="Times New Roman"/>
            </a:endParaRPr>
          </a:p>
          <a:p>
            <a:pPr marL="299085" marR="648335" indent="-299085">
              <a:lnSpc>
                <a:spcPct val="143300"/>
              </a:lnSpc>
              <a:spcBef>
                <a:spcPts val="5"/>
              </a:spcBef>
              <a:buAutoNum type="arabicParenR"/>
              <a:tabLst>
                <a:tab pos="299085" algn="l"/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No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wear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tear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contain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movable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parts.</a:t>
            </a:r>
            <a:endParaRPr sz="1200">
              <a:latin typeface="Times New Roman"/>
              <a:cs typeface="Times New Roman"/>
            </a:endParaRPr>
          </a:p>
          <a:p>
            <a:pPr marL="299085" indent="-229235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slurry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651635"/>
            <a:ext cx="3348990" cy="276720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767841"/>
            <a:ext cx="5825490" cy="185801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DEMERITS: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AutoNum type="alphaLcParenR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performance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affected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marL="240665" marR="5080" indent="-228600">
              <a:lnSpc>
                <a:spcPts val="2070"/>
              </a:lnSpc>
              <a:spcBef>
                <a:spcPts val="170"/>
              </a:spcBef>
              <a:buAutoNum type="alphaLcParenR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connection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mounting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metal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proper,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wise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1635760">
              <a:lnSpc>
                <a:spcPct val="145000"/>
              </a:lnSpc>
            </a:pPr>
            <a:r>
              <a:rPr dirty="0" sz="1200" b="1">
                <a:latin typeface="Times New Roman"/>
                <a:cs typeface="Times New Roman"/>
              </a:rPr>
              <a:t>B2) </a:t>
            </a:r>
            <a:r>
              <a:rPr dirty="0" sz="1200" spc="-5" b="1">
                <a:latin typeface="Times New Roman"/>
                <a:cs typeface="Times New Roman"/>
              </a:rPr>
              <a:t>FLOAT OPERATED POTENTIOMETER (ELECTRICAL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RESISTANCE)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LEVEL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INDICATOR):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4325619"/>
            <a:ext cx="5217795" cy="475170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4610">
              <a:lnSpc>
                <a:spcPct val="143400"/>
              </a:lnSpc>
              <a:spcBef>
                <a:spcPts val="7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float </a:t>
            </a:r>
            <a:r>
              <a:rPr dirty="0" sz="1200" spc="-5">
                <a:latin typeface="Times New Roman"/>
                <a:cs typeface="Times New Roman"/>
              </a:rPr>
              <a:t>position changes </a:t>
            </a:r>
            <a:r>
              <a:rPr dirty="0" sz="1200">
                <a:latin typeface="Times New Roman"/>
                <a:cs typeface="Times New Roman"/>
              </a:rPr>
              <a:t>with a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tank.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 displacement </a:t>
            </a:r>
            <a:r>
              <a:rPr dirty="0" sz="1200">
                <a:latin typeface="Times New Roman"/>
                <a:cs typeface="Times New Roman"/>
              </a:rPr>
              <a:t>then actuates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arm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causes a </a:t>
            </a:r>
            <a:r>
              <a:rPr dirty="0" sz="1200" spc="-10">
                <a:latin typeface="Times New Roman"/>
                <a:cs typeface="Times New Roman"/>
              </a:rPr>
              <a:t>slider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move </a:t>
            </a:r>
            <a:r>
              <a:rPr dirty="0" sz="1200" spc="-5">
                <a:latin typeface="Times New Roman"/>
                <a:cs typeface="Times New Roman"/>
              </a:rPr>
              <a:t>over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 element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rheostat.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circuit </a:t>
            </a:r>
            <a:r>
              <a:rPr dirty="0" sz="1200" spc="-5">
                <a:latin typeface="Times New Roman"/>
                <a:cs typeface="Times New Roman"/>
              </a:rPr>
              <a:t>resistance changes and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inversely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B3)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ULTRASONIC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LEVEL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INSTRUMENT: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ts val="2060"/>
              </a:lnSpc>
              <a:spcBef>
                <a:spcPts val="125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method </a:t>
            </a:r>
            <a:r>
              <a:rPr dirty="0" sz="1200" spc="-5">
                <a:latin typeface="Times New Roman"/>
                <a:cs typeface="Times New Roman"/>
              </a:rPr>
              <a:t>works </a:t>
            </a:r>
            <a:r>
              <a:rPr dirty="0" sz="1200" spc="-10">
                <a:latin typeface="Times New Roman"/>
                <a:cs typeface="Times New Roman"/>
              </a:rPr>
              <a:t>based </a:t>
            </a:r>
            <a:r>
              <a:rPr dirty="0" sz="1200" spc="5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utilization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0">
                <a:latin typeface="Times New Roman"/>
                <a:cs typeface="Times New Roman"/>
              </a:rPr>
              <a:t>law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reflection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ultrasonic oscillations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air-liquid boundary.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operation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medium,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sharply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impulses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elastic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oscillations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ultrasonic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frequency.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43600"/>
              </a:lnSpc>
              <a:spcBef>
                <a:spcPts val="20"/>
              </a:spcBef>
            </a:pPr>
            <a:r>
              <a:rPr dirty="0" sz="1200" spc="-5" b="1">
                <a:latin typeface="Times New Roman"/>
                <a:cs typeface="Times New Roman"/>
              </a:rPr>
              <a:t>working: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schematic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liquid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level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ultrasonic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transmitter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(T)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sends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ultrasonic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waves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towards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-5">
                <a:latin typeface="Times New Roman"/>
                <a:cs typeface="Times New Roman"/>
              </a:rPr>
              <a:t> surface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waves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reflected</a:t>
            </a:r>
            <a:r>
              <a:rPr dirty="0" sz="1200">
                <a:latin typeface="Times New Roman"/>
                <a:cs typeface="Times New Roman"/>
              </a:rPr>
              <a:t> from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 reflected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waves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(R),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transmitted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wave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travel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back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liquid.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reach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back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Thus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accurately.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2703576"/>
            <a:ext cx="4001008" cy="16390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3722370"/>
            <a:ext cx="4542155" cy="185801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48895">
              <a:lnSpc>
                <a:spcPct val="100000"/>
              </a:lnSpc>
              <a:spcBef>
                <a:spcPts val="700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marL="241300" indent="-116205">
              <a:lnSpc>
                <a:spcPct val="100000"/>
              </a:lnSpc>
              <a:spcBef>
                <a:spcPts val="600"/>
              </a:spcBef>
              <a:buSzPct val="83333"/>
              <a:buAutoNum type="arabicPeriod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simple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625"/>
              </a:spcBef>
              <a:buSzPct val="83333"/>
              <a:buAutoNum type="arabicPeriod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solid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substances.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/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/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  <a:p>
            <a:pPr lvl="1" marL="335280" indent="-15303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35915" algn="l"/>
              </a:tabLst>
            </a:pP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experienced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skilled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operator.</a:t>
            </a:r>
            <a:endParaRPr sz="1200">
              <a:latin typeface="Times New Roman"/>
              <a:cs typeface="Times New Roman"/>
            </a:endParaRPr>
          </a:p>
          <a:p>
            <a:pPr lvl="1" marL="299085" indent="-116839">
              <a:lnSpc>
                <a:spcPct val="100000"/>
              </a:lnSpc>
              <a:spcBef>
                <a:spcPts val="620"/>
              </a:spcBef>
              <a:buSzPct val="83333"/>
              <a:buAutoNum type="arabicPeriod"/>
              <a:tabLst>
                <a:tab pos="29972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very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expensive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6164326"/>
            <a:ext cx="37407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B4)</a:t>
            </a:r>
            <a:r>
              <a:rPr dirty="0" sz="1200" spc="2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BUBBLER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(PURGE)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29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LEVEL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INDICATOR: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8606129"/>
            <a:ext cx="5210810" cy="550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35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technique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pneumatic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pipe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line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maintained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greater </a:t>
            </a:r>
            <a:r>
              <a:rPr dirty="0" sz="1200" spc="-5">
                <a:latin typeface="Times New Roman"/>
                <a:cs typeface="Times New Roman"/>
              </a:rPr>
              <a:t>than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hydrostatic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04950" y="863600"/>
            <a:ext cx="4408170" cy="7776209"/>
            <a:chOff x="1504950" y="863600"/>
            <a:chExt cx="4408170" cy="777620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863600"/>
              <a:ext cx="3356483" cy="26202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285" y="6451600"/>
              <a:ext cx="4267581" cy="218821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4135" y="755649"/>
            <a:ext cx="5398770" cy="5544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53670" marR="30480">
              <a:lnSpc>
                <a:spcPct val="1437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bubbler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tube.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bubbler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dipped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tank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zero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 </a:t>
            </a:r>
            <a:r>
              <a:rPr dirty="0" sz="1200" spc="-5">
                <a:latin typeface="Times New Roman"/>
                <a:cs typeface="Times New Roman"/>
              </a:rPr>
              <a:t>reference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5">
                <a:latin typeface="Times New Roman"/>
                <a:cs typeface="Times New Roman"/>
              </a:rPr>
              <a:t>pressure regulator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 Now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supply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5">
                <a:latin typeface="Times New Roman"/>
                <a:cs typeface="Times New Roman"/>
              </a:rPr>
              <a:t>bubbler </a:t>
            </a:r>
            <a:r>
              <a:rPr dirty="0" sz="1200">
                <a:latin typeface="Times New Roman"/>
                <a:cs typeface="Times New Roman"/>
              </a:rPr>
              <a:t>tube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adjusted </a:t>
            </a:r>
            <a:r>
              <a:rPr dirty="0" sz="1200" spc="-2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slightly </a:t>
            </a:r>
            <a:r>
              <a:rPr dirty="0" sz="1200" spc="-10">
                <a:latin typeface="Times New Roman"/>
                <a:cs typeface="Times New Roman"/>
              </a:rPr>
              <a:t>higher </a:t>
            </a:r>
            <a:r>
              <a:rPr dirty="0" sz="1200" spc="-5">
                <a:latin typeface="Times New Roman"/>
                <a:cs typeface="Times New Roman"/>
              </a:rPr>
              <a:t>than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exerted by the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column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vessel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tank. This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accomplished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adjusting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regulator </a:t>
            </a:r>
            <a:r>
              <a:rPr dirty="0" sz="1200" spc="-5">
                <a:latin typeface="Times New Roman"/>
                <a:cs typeface="Times New Roman"/>
              </a:rPr>
              <a:t>until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slow </a:t>
            </a:r>
            <a:r>
              <a:rPr dirty="0" sz="1200" spc="-5">
                <a:latin typeface="Times New Roman"/>
                <a:cs typeface="Times New Roman"/>
              </a:rPr>
              <a:t>discharge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>
                <a:latin typeface="Times New Roman"/>
                <a:cs typeface="Times New Roman"/>
              </a:rPr>
              <a:t>takes </a:t>
            </a:r>
            <a:r>
              <a:rPr dirty="0" sz="1200" spc="-5">
                <a:latin typeface="Times New Roman"/>
                <a:cs typeface="Times New Roman"/>
              </a:rPr>
              <a:t>place </a:t>
            </a:r>
            <a:r>
              <a:rPr dirty="0" sz="1200" spc="-15">
                <a:latin typeface="Times New Roman"/>
                <a:cs typeface="Times New Roman"/>
              </a:rPr>
              <a:t>ie </a:t>
            </a:r>
            <a:r>
              <a:rPr dirty="0" sz="1200" spc="-5">
                <a:latin typeface="Times New Roman"/>
                <a:cs typeface="Times New Roman"/>
              </a:rPr>
              <a:t>bubbles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seen </a:t>
            </a:r>
            <a:r>
              <a:rPr dirty="0" sz="1200" spc="-10">
                <a:latin typeface="Times New Roman"/>
                <a:cs typeface="Times New Roman"/>
              </a:rPr>
              <a:t>leaving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lower 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bubbler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tube.</a:t>
            </a:r>
            <a:r>
              <a:rPr dirty="0" sz="1200">
                <a:latin typeface="Times New Roman"/>
                <a:cs typeface="Times New Roman"/>
              </a:rPr>
              <a:t> (In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some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small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-10">
                <a:latin typeface="Times New Roman"/>
                <a:cs typeface="Times New Roman"/>
              </a:rPr>
              <a:t> meter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 </a:t>
            </a:r>
            <a:r>
              <a:rPr dirty="0" sz="1200" spc="-5">
                <a:latin typeface="Times New Roman"/>
                <a:cs typeface="Times New Roman"/>
              </a:rPr>
              <a:t>control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excessive </a:t>
            </a:r>
            <a:r>
              <a:rPr dirty="0" sz="1200" spc="-15">
                <a:latin typeface="Times New Roman"/>
                <a:cs typeface="Times New Roman"/>
              </a:rPr>
              <a:t>air flow if </a:t>
            </a:r>
            <a:r>
              <a:rPr dirty="0" sz="1200" spc="-10">
                <a:latin typeface="Times New Roman"/>
                <a:cs typeface="Times New Roman"/>
              </a:rPr>
              <a:t>any).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small </a:t>
            </a:r>
            <a:r>
              <a:rPr dirty="0" sz="1200" spc="-10">
                <a:latin typeface="Times New Roman"/>
                <a:cs typeface="Times New Roman"/>
              </a:rPr>
              <a:t>flow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10">
                <a:latin typeface="Times New Roman"/>
                <a:cs typeface="Times New Roman"/>
              </a:rPr>
              <a:t>and fluid </a:t>
            </a:r>
            <a:r>
              <a:rPr dirty="0" sz="1200" spc="-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uniform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density,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indicated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gauge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directly </a:t>
            </a:r>
            <a:r>
              <a:rPr dirty="0" sz="1200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height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tank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10">
                <a:latin typeface="Times New Roman"/>
                <a:cs typeface="Times New Roman"/>
              </a:rPr>
              <a:t>provided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>
                <a:latin typeface="Times New Roman"/>
                <a:cs typeface="Times New Roman"/>
              </a:rPr>
              <a:t>properly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units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75"/>
              </a:spcBef>
            </a:pPr>
            <a:r>
              <a:rPr dirty="0" sz="1200" b="1">
                <a:latin typeface="Times New Roman"/>
                <a:cs typeface="Times New Roman"/>
              </a:rPr>
              <a:t>B5)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MAGNETIC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LEVEL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INDICATOR:</a:t>
            </a:r>
            <a:endParaRPr sz="1200">
              <a:latin typeface="Times New Roman"/>
              <a:cs typeface="Times New Roman"/>
            </a:endParaRPr>
          </a:p>
          <a:p>
            <a:pPr algn="just" marL="153670" marR="36195">
              <a:lnSpc>
                <a:spcPts val="2060"/>
              </a:lnSpc>
              <a:spcBef>
                <a:spcPts val="125"/>
              </a:spcBef>
            </a:pPr>
            <a:r>
              <a:rPr dirty="0" sz="1200" spc="-5">
                <a:latin typeface="Times New Roman"/>
                <a:cs typeface="Times New Roman"/>
              </a:rPr>
              <a:t>Magnetic </a:t>
            </a:r>
            <a:r>
              <a:rPr dirty="0" sz="1200" spc="-10">
                <a:latin typeface="Times New Roman"/>
                <a:cs typeface="Times New Roman"/>
              </a:rPr>
              <a:t>type level </a:t>
            </a:r>
            <a:r>
              <a:rPr dirty="0" sz="1200">
                <a:latin typeface="Times New Roman"/>
                <a:cs typeface="Times New Roman"/>
              </a:rPr>
              <a:t>indicator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liquids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contain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corrosive and toxic </a:t>
            </a:r>
            <a:r>
              <a:rPr dirty="0" sz="1200" spc="-10">
                <a:latin typeface="Times New Roman"/>
                <a:cs typeface="Times New Roman"/>
              </a:rPr>
              <a:t>material. </a:t>
            </a:r>
            <a:r>
              <a:rPr dirty="0" sz="1200">
                <a:latin typeface="Times New Roman"/>
                <a:cs typeface="Times New Roman"/>
              </a:rPr>
              <a:t>In this a </a:t>
            </a:r>
            <a:r>
              <a:rPr dirty="0" sz="1200" spc="-15">
                <a:latin typeface="Times New Roman"/>
                <a:cs typeface="Times New Roman"/>
              </a:rPr>
              <a:t>float </a:t>
            </a:r>
            <a:r>
              <a:rPr dirty="0" sz="1200" spc="-10">
                <a:latin typeface="Times New Roman"/>
                <a:cs typeface="Times New Roman"/>
              </a:rPr>
              <a:t>containing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magnet is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 spc="-10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sealed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chamber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figure.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move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follows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endParaRPr sz="1200">
              <a:latin typeface="Times New Roman"/>
              <a:cs typeface="Times New Roman"/>
            </a:endParaRPr>
          </a:p>
          <a:p>
            <a:pPr algn="just" marL="153670" marR="34290">
              <a:lnSpc>
                <a:spcPts val="2060"/>
              </a:lnSpc>
              <a:spcBef>
                <a:spcPts val="40"/>
              </a:spcBef>
            </a:pPr>
            <a:r>
              <a:rPr dirty="0" sz="1200" spc="-10">
                <a:latin typeface="Times New Roman"/>
                <a:cs typeface="Times New Roman"/>
              </a:rPr>
              <a:t>level.</a:t>
            </a:r>
            <a:r>
              <a:rPr dirty="0" sz="1200" spc="5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indicator </a:t>
            </a:r>
            <a:r>
              <a:rPr dirty="0" sz="1200" spc="-10">
                <a:latin typeface="Times New Roman"/>
                <a:cs typeface="Times New Roman"/>
              </a:rPr>
              <a:t>consisting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series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small wafers </a:t>
            </a:r>
            <a:r>
              <a:rPr dirty="0" sz="1200">
                <a:latin typeface="Times New Roman"/>
                <a:cs typeface="Times New Roman"/>
              </a:rPr>
              <a:t>which are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>
                <a:latin typeface="Times New Roman"/>
                <a:cs typeface="Times New Roman"/>
              </a:rPr>
              <a:t>to rotate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180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baseline="31250" sz="1200" spc="284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 outside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chamber.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level changes,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float moves </a:t>
            </a:r>
            <a:r>
              <a:rPr dirty="0" sz="1200" spc="-5">
                <a:latin typeface="Times New Roman"/>
                <a:cs typeface="Times New Roman"/>
              </a:rPr>
              <a:t>along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magnet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down. Due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movement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magnet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wafers </a:t>
            </a:r>
            <a:r>
              <a:rPr dirty="0" sz="1200" spc="5">
                <a:latin typeface="Times New Roman"/>
                <a:cs typeface="Times New Roman"/>
              </a:rPr>
              <a:t>rotate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black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colored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direction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an</a:t>
            </a:r>
            <a:endParaRPr sz="1200">
              <a:latin typeface="Times New Roman"/>
              <a:cs typeface="Times New Roman"/>
            </a:endParaRPr>
          </a:p>
          <a:p>
            <a:pPr algn="just" marL="153670" marR="39370">
              <a:lnSpc>
                <a:spcPts val="2060"/>
              </a:lnSpc>
            </a:pPr>
            <a:r>
              <a:rPr dirty="0" sz="1200" spc="-10">
                <a:latin typeface="Times New Roman"/>
                <a:cs typeface="Times New Roman"/>
              </a:rPr>
              <a:t>yellow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coloured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float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opposite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direction.</a:t>
            </a:r>
            <a:r>
              <a:rPr dirty="0" sz="1200" spc="-5">
                <a:latin typeface="Times New Roman"/>
                <a:cs typeface="Times New Roman"/>
              </a:rPr>
              <a:t> Black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yellow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vapour space.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1389380"/>
              <a:ext cx="5943600" cy="25482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3065" y="304799"/>
              <a:ext cx="7075805" cy="9394825"/>
            </a:xfrm>
            <a:custGeom>
              <a:avLst/>
              <a:gdLst/>
              <a:ahLst/>
              <a:cxnLst/>
              <a:rect l="l" t="t" r="r" b="b"/>
              <a:pathLst>
                <a:path w="7075805" h="9394825">
                  <a:moveTo>
                    <a:pt x="7028815" y="46990"/>
                  </a:moveTo>
                  <a:lnTo>
                    <a:pt x="47625" y="46990"/>
                  </a:lnTo>
                  <a:lnTo>
                    <a:pt x="47625" y="57150"/>
                  </a:lnTo>
                  <a:lnTo>
                    <a:pt x="47625" y="9394190"/>
                  </a:lnTo>
                  <a:lnTo>
                    <a:pt x="56515" y="9394190"/>
                  </a:lnTo>
                  <a:lnTo>
                    <a:pt x="56515" y="57150"/>
                  </a:lnTo>
                  <a:lnTo>
                    <a:pt x="7028815" y="57150"/>
                  </a:lnTo>
                  <a:lnTo>
                    <a:pt x="7028815" y="46990"/>
                  </a:lnTo>
                  <a:close/>
                </a:path>
                <a:path w="7075805" h="9394825">
                  <a:moveTo>
                    <a:pt x="707580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0" y="9394190"/>
                  </a:lnTo>
                  <a:lnTo>
                    <a:pt x="38100" y="9394190"/>
                  </a:lnTo>
                  <a:lnTo>
                    <a:pt x="38100" y="38100"/>
                  </a:lnTo>
                  <a:lnTo>
                    <a:pt x="7037705" y="38100"/>
                  </a:lnTo>
                  <a:lnTo>
                    <a:pt x="7037705" y="9394203"/>
                  </a:lnTo>
                  <a:lnTo>
                    <a:pt x="7075805" y="9394190"/>
                  </a:lnTo>
                  <a:lnTo>
                    <a:pt x="7075805" y="38100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421880" y="360680"/>
              <a:ext cx="9525" cy="9337675"/>
            </a:xfrm>
            <a:custGeom>
              <a:avLst/>
              <a:gdLst/>
              <a:ahLst/>
              <a:cxnLst/>
              <a:rect l="l" t="t" r="r" b="b"/>
              <a:pathLst>
                <a:path w="9525" h="9337675">
                  <a:moveTo>
                    <a:pt x="9525" y="0"/>
                  </a:moveTo>
                  <a:lnTo>
                    <a:pt x="0" y="0"/>
                  </a:lnTo>
                  <a:lnTo>
                    <a:pt x="0" y="9337675"/>
                  </a:lnTo>
                  <a:lnTo>
                    <a:pt x="9525" y="93376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3065" y="360679"/>
              <a:ext cx="7075805" cy="9394190"/>
            </a:xfrm>
            <a:custGeom>
              <a:avLst/>
              <a:gdLst/>
              <a:ahLst/>
              <a:cxnLst/>
              <a:rect l="l" t="t" r="r" b="b"/>
              <a:pathLst>
                <a:path w="7075805" h="9394190">
                  <a:moveTo>
                    <a:pt x="7028815" y="9338310"/>
                  </a:moveTo>
                  <a:lnTo>
                    <a:pt x="7019925" y="9338310"/>
                  </a:lnTo>
                  <a:lnTo>
                    <a:pt x="7019925" y="9337040"/>
                  </a:lnTo>
                  <a:lnTo>
                    <a:pt x="47625" y="9337040"/>
                  </a:lnTo>
                  <a:lnTo>
                    <a:pt x="47625" y="9338310"/>
                  </a:lnTo>
                  <a:lnTo>
                    <a:pt x="47625" y="9347200"/>
                  </a:lnTo>
                  <a:lnTo>
                    <a:pt x="7028815" y="9347200"/>
                  </a:lnTo>
                  <a:lnTo>
                    <a:pt x="7028815" y="9338310"/>
                  </a:lnTo>
                  <a:close/>
                </a:path>
                <a:path w="7075805" h="9394190">
                  <a:moveTo>
                    <a:pt x="7028815" y="0"/>
                  </a:moveTo>
                  <a:lnTo>
                    <a:pt x="7019925" y="0"/>
                  </a:lnTo>
                  <a:lnTo>
                    <a:pt x="7019925" y="9337040"/>
                  </a:lnTo>
                  <a:lnTo>
                    <a:pt x="7028815" y="9337040"/>
                  </a:lnTo>
                  <a:lnTo>
                    <a:pt x="7028815" y="0"/>
                  </a:lnTo>
                  <a:close/>
                </a:path>
                <a:path w="7075805" h="9394190">
                  <a:moveTo>
                    <a:pt x="7075805" y="9356090"/>
                  </a:moveTo>
                  <a:lnTo>
                    <a:pt x="38100" y="9356090"/>
                  </a:lnTo>
                  <a:lnTo>
                    <a:pt x="38100" y="9338310"/>
                  </a:lnTo>
                  <a:lnTo>
                    <a:pt x="0" y="9338310"/>
                  </a:lnTo>
                  <a:lnTo>
                    <a:pt x="0" y="9356090"/>
                  </a:lnTo>
                  <a:lnTo>
                    <a:pt x="0" y="9394190"/>
                  </a:lnTo>
                  <a:lnTo>
                    <a:pt x="7075805" y="9394190"/>
                  </a:lnTo>
                  <a:lnTo>
                    <a:pt x="7075805" y="9356090"/>
                  </a:lnTo>
                  <a:close/>
                </a:path>
                <a:path w="7075805" h="9394190">
                  <a:moveTo>
                    <a:pt x="7075805" y="9337675"/>
                  </a:moveTo>
                  <a:lnTo>
                    <a:pt x="7037705" y="9337675"/>
                  </a:lnTo>
                  <a:lnTo>
                    <a:pt x="7037705" y="9355455"/>
                  </a:lnTo>
                  <a:lnTo>
                    <a:pt x="7075805" y="9355455"/>
                  </a:lnTo>
                  <a:lnTo>
                    <a:pt x="7075805" y="9337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475358" y="761745"/>
            <a:ext cx="4589780" cy="549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3300"/>
              </a:lnSpc>
              <a:spcBef>
                <a:spcPts val="100"/>
              </a:spcBef>
              <a:tabLst>
                <a:tab pos="445134" algn="l"/>
              </a:tabLst>
            </a:pPr>
            <a:r>
              <a:rPr dirty="0" sz="1200" b="1">
                <a:latin typeface="Times New Roman"/>
                <a:cs typeface="Times New Roman"/>
              </a:rPr>
              <a:t>B6)	</a:t>
            </a:r>
            <a:r>
              <a:rPr dirty="0" sz="1200" spc="-5" b="1">
                <a:latin typeface="Times New Roman"/>
                <a:cs typeface="Times New Roman"/>
              </a:rPr>
              <a:t>RADIOACTIVE</a:t>
            </a:r>
            <a:r>
              <a:rPr dirty="0" sz="1200" spc="2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(NUCLEAR</a:t>
            </a:r>
            <a:r>
              <a:rPr dirty="0" sz="1200" spc="229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RADIATION)</a:t>
            </a:r>
            <a:r>
              <a:rPr dirty="0" sz="1200" spc="2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</a:t>
            </a:r>
            <a:r>
              <a:rPr dirty="0" sz="1200" spc="26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b="1">
                <a:latin typeface="Times New Roman"/>
                <a:cs typeface="Times New Roman"/>
              </a:rPr>
              <a:t> OF </a:t>
            </a:r>
            <a:r>
              <a:rPr dirty="0" sz="1200" spc="-10" b="1">
                <a:latin typeface="Times New Roman"/>
                <a:cs typeface="Times New Roman"/>
              </a:rPr>
              <a:t>LEVEL: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5358" y="3911345"/>
            <a:ext cx="5234940" cy="52882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114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operating principle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radioactive </a:t>
            </a:r>
            <a:r>
              <a:rPr dirty="0" sz="1200" spc="-10">
                <a:latin typeface="Times New Roman"/>
                <a:cs typeface="Times New Roman"/>
              </a:rPr>
              <a:t>type liquid /solid level </a:t>
            </a:r>
            <a:r>
              <a:rPr dirty="0" sz="1200">
                <a:latin typeface="Times New Roman"/>
                <a:cs typeface="Times New Roman"/>
              </a:rPr>
              <a:t>indicator </a:t>
            </a:r>
            <a:r>
              <a:rPr dirty="0" sz="1200" spc="-10">
                <a:latin typeface="Times New Roman"/>
                <a:cs typeface="Times New Roman"/>
              </a:rPr>
              <a:t>involves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gamma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rays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outside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tank.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Radioactive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dependence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 </a:t>
            </a: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radioactive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 spc="5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height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level.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method, </a:t>
            </a:r>
            <a:r>
              <a:rPr dirty="0" sz="1200" spc="-10">
                <a:latin typeface="Times New Roman"/>
                <a:cs typeface="Times New Roman"/>
              </a:rPr>
              <a:t>radioactive </a:t>
            </a:r>
            <a:r>
              <a:rPr dirty="0" sz="1200">
                <a:latin typeface="Times New Roman"/>
                <a:cs typeface="Times New Roman"/>
              </a:rPr>
              <a:t>isotopes 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 as </a:t>
            </a:r>
            <a:r>
              <a:rPr dirty="0" sz="1200">
                <a:latin typeface="Times New Roman"/>
                <a:cs typeface="Times New Roman"/>
              </a:rPr>
              <a:t>the source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radioactive emission. </a:t>
            </a:r>
            <a:r>
              <a:rPr dirty="0" sz="1200">
                <a:latin typeface="Times New Roman"/>
                <a:cs typeface="Times New Roman"/>
              </a:rPr>
              <a:t>Generally cobalt-60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source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radiation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carriage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tank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receiver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halogen </a:t>
            </a:r>
            <a:r>
              <a:rPr dirty="0" sz="1200">
                <a:latin typeface="Times New Roman"/>
                <a:cs typeface="Times New Roman"/>
              </a:rPr>
              <a:t>counter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another </a:t>
            </a:r>
            <a:r>
              <a:rPr dirty="0" sz="1200" spc="-5">
                <a:latin typeface="Times New Roman"/>
                <a:cs typeface="Times New Roman"/>
              </a:rPr>
              <a:t>carriage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side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tank </a:t>
            </a:r>
            <a:r>
              <a:rPr dirty="0" sz="1200" spc="-10">
                <a:latin typeface="Times New Roman"/>
                <a:cs typeface="Times New Roman"/>
              </a:rPr>
              <a:t>just </a:t>
            </a:r>
            <a:r>
              <a:rPr dirty="0" sz="1200" spc="-5">
                <a:latin typeface="Times New Roman"/>
                <a:cs typeface="Times New Roman"/>
              </a:rPr>
              <a:t>opposite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>
                <a:latin typeface="Times New Roman"/>
                <a:cs typeface="Times New Roman"/>
              </a:rPr>
              <a:t>source.   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carriages carrying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counter 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down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vertical </a:t>
            </a:r>
            <a:r>
              <a:rPr dirty="0" sz="1200">
                <a:latin typeface="Times New Roman"/>
                <a:cs typeface="Times New Roman"/>
              </a:rPr>
              <a:t>direction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respective columns.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moved </a:t>
            </a:r>
            <a:r>
              <a:rPr dirty="0" sz="1200" spc="-5">
                <a:latin typeface="Times New Roman"/>
                <a:cs typeface="Times New Roman"/>
              </a:rPr>
              <a:t>synchronously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height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means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selsyns. </a:t>
            </a:r>
            <a:r>
              <a:rPr dirty="0" sz="1200" spc="-5">
                <a:latin typeface="Times New Roman"/>
                <a:cs typeface="Times New Roman"/>
              </a:rPr>
              <a:t>Working: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centre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counter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boundary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partition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5">
                <a:latin typeface="Times New Roman"/>
                <a:cs typeface="Times New Roman"/>
              </a:rPr>
              <a:t>media,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signal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obtained</a:t>
            </a:r>
            <a:r>
              <a:rPr dirty="0" sz="1200">
                <a:latin typeface="Times New Roman"/>
                <a:cs typeface="Times New Roman"/>
              </a:rPr>
              <a:t> from the </a:t>
            </a:r>
            <a:r>
              <a:rPr dirty="0" sz="1200" spc="-5">
                <a:latin typeface="Times New Roman"/>
                <a:cs typeface="Times New Roman"/>
              </a:rPr>
              <a:t>counter </a:t>
            </a:r>
            <a:r>
              <a:rPr dirty="0" sz="1200" spc="-25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compensated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electronic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‘E’ </a:t>
            </a:r>
            <a:r>
              <a:rPr dirty="0" sz="1200" spc="10">
                <a:latin typeface="Times New Roman"/>
                <a:cs typeface="Times New Roman"/>
              </a:rPr>
              <a:t>by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system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equilibrium.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-5">
                <a:latin typeface="Times New Roman"/>
                <a:cs typeface="Times New Roman"/>
              </a:rPr>
              <a:t> level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absorption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gama-radiation changes and as result,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equilibrium </a:t>
            </a:r>
            <a:r>
              <a:rPr dirty="0" sz="1200">
                <a:latin typeface="Times New Roman"/>
                <a:cs typeface="Times New Roman"/>
              </a:rPr>
              <a:t> between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 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destroyed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appropriate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</a:t>
            </a:r>
            <a:endParaRPr sz="1200">
              <a:latin typeface="Times New Roman"/>
              <a:cs typeface="Times New Roman"/>
            </a:endParaRPr>
          </a:p>
          <a:p>
            <a:pPr algn="just" marL="12700" marR="15875">
              <a:lnSpc>
                <a:spcPct val="1433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will cause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selsyn </a:t>
            </a:r>
            <a:r>
              <a:rPr dirty="0" sz="1200">
                <a:latin typeface="Times New Roman"/>
                <a:cs typeface="Times New Roman"/>
              </a:rPr>
              <a:t>pick-up </a:t>
            </a:r>
            <a:r>
              <a:rPr dirty="0" sz="1200" spc="-10">
                <a:latin typeface="Times New Roman"/>
                <a:cs typeface="Times New Roman"/>
              </a:rPr>
              <a:t>‘S’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revolve will </a:t>
            </a:r>
            <a:r>
              <a:rPr dirty="0" sz="1200" spc="-15">
                <a:latin typeface="Times New Roman"/>
                <a:cs typeface="Times New Roman"/>
              </a:rPr>
              <a:t>be fed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actuating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mechanism.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selsyn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receivers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radiation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till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700" marR="13970">
              <a:lnSpc>
                <a:spcPct val="143400"/>
              </a:lnSpc>
              <a:spcBef>
                <a:spcPts val="20"/>
              </a:spcBef>
            </a:pP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radiation </a:t>
            </a:r>
            <a:r>
              <a:rPr dirty="0" sz="1200">
                <a:latin typeface="Times New Roman"/>
                <a:cs typeface="Times New Roman"/>
              </a:rPr>
              <a:t>receiver reach a </a:t>
            </a:r>
            <a:r>
              <a:rPr dirty="0" sz="1200" spc="-15">
                <a:latin typeface="Times New Roman"/>
                <a:cs typeface="Times New Roman"/>
              </a:rPr>
              <a:t>new</a:t>
            </a:r>
            <a:r>
              <a:rPr dirty="0" sz="1200" spc="-10">
                <a:latin typeface="Times New Roman"/>
                <a:cs typeface="Times New Roman"/>
              </a:rPr>
              <a:t> level,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equilibrium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restored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ceases.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revolution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actuating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mechanism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transmitted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40993"/>
            <a:ext cx="3427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065" algn="l"/>
              </a:tabLst>
            </a:pPr>
            <a:r>
              <a:rPr dirty="0" sz="1200" b="1">
                <a:latin typeface="Times New Roman"/>
                <a:cs typeface="Times New Roman"/>
              </a:rPr>
              <a:t>B8)	</a:t>
            </a:r>
            <a:r>
              <a:rPr dirty="0" sz="1200" spc="-5" b="1">
                <a:latin typeface="Times New Roman"/>
                <a:cs typeface="Times New Roman"/>
              </a:rPr>
              <a:t>CRYOGENIC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FLUEL LEVEL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INDICATOR: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2871597"/>
            <a:ext cx="5230495" cy="60775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 marR="5080">
              <a:lnSpc>
                <a:spcPct val="143900"/>
              </a:lnSpc>
              <a:spcBef>
                <a:spcPts val="114"/>
              </a:spcBef>
            </a:pPr>
            <a:r>
              <a:rPr dirty="0" sz="1200" spc="-5">
                <a:latin typeface="Times New Roman"/>
                <a:cs typeface="Times New Roman"/>
              </a:rPr>
              <a:t>Cryogenic </a:t>
            </a:r>
            <a:r>
              <a:rPr dirty="0" sz="1200" spc="-10">
                <a:latin typeface="Times New Roman"/>
                <a:cs typeface="Times New Roman"/>
              </a:rPr>
              <a:t>fuel: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changes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5">
                <a:latin typeface="Times New Roman"/>
                <a:cs typeface="Times New Roman"/>
              </a:rPr>
              <a:t>state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5">
                <a:latin typeface="Times New Roman"/>
                <a:cs typeface="Times New Roman"/>
              </a:rPr>
              <a:t>gaseous </a:t>
            </a:r>
            <a:r>
              <a:rPr dirty="0" sz="1200">
                <a:latin typeface="Times New Roman"/>
                <a:cs typeface="Times New Roman"/>
              </a:rPr>
              <a:t>state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 spc="-15">
                <a:latin typeface="Times New Roman"/>
                <a:cs typeface="Times New Roman"/>
              </a:rPr>
              <a:t>liquid </a:t>
            </a:r>
            <a:r>
              <a:rPr dirty="0" sz="1200">
                <a:latin typeface="Times New Roman"/>
                <a:cs typeface="Times New Roman"/>
              </a:rPr>
              <a:t>state),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cooled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very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known </a:t>
            </a:r>
            <a:r>
              <a:rPr dirty="0" sz="1200" spc="-5">
                <a:latin typeface="Times New Roman"/>
                <a:cs typeface="Times New Roman"/>
              </a:rPr>
              <a:t>as cryogenic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fuel.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 cryogenic fluid exists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liquid </a:t>
            </a:r>
            <a:r>
              <a:rPr dirty="0" sz="1200" spc="5">
                <a:latin typeface="Times New Roman"/>
                <a:cs typeface="Times New Roman"/>
              </a:rPr>
              <a:t>state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very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5">
                <a:latin typeface="Times New Roman"/>
                <a:cs typeface="Times New Roman"/>
              </a:rPr>
              <a:t>temperatures,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usually </a:t>
            </a:r>
            <a:r>
              <a:rPr dirty="0" sz="1200" spc="-10">
                <a:latin typeface="Times New Roman"/>
                <a:cs typeface="Times New Roman"/>
              </a:rPr>
              <a:t>less </a:t>
            </a:r>
            <a:r>
              <a:rPr dirty="0" sz="1200" spc="-5">
                <a:latin typeface="Times New Roman"/>
                <a:cs typeface="Times New Roman"/>
              </a:rPr>
              <a:t>than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levels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 spc="-5">
                <a:latin typeface="Times New Roman"/>
                <a:cs typeface="Times New Roman"/>
              </a:rPr>
              <a:t>super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10">
                <a:latin typeface="Times New Roman"/>
                <a:cs typeface="Times New Roman"/>
              </a:rPr>
              <a:t>exhibits </a:t>
            </a:r>
            <a:r>
              <a:rPr dirty="0" sz="1200">
                <a:latin typeface="Times New Roman"/>
                <a:cs typeface="Times New Roman"/>
              </a:rPr>
              <a:t>zero </a:t>
            </a:r>
            <a:r>
              <a:rPr dirty="0" sz="1200" spc="-10">
                <a:latin typeface="Times New Roman"/>
                <a:cs typeface="Times New Roman"/>
              </a:rPr>
              <a:t>resistance </a:t>
            </a:r>
            <a:r>
              <a:rPr dirty="0" sz="1200" spc="-5">
                <a:latin typeface="Times New Roman"/>
                <a:cs typeface="Times New Roman"/>
              </a:rPr>
              <a:t>characteristic. Hence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cryogenic fuel </a:t>
            </a:r>
            <a:r>
              <a:rPr dirty="0" sz="1200">
                <a:latin typeface="Times New Roman"/>
                <a:cs typeface="Times New Roman"/>
              </a:rPr>
              <a:t>can be </a:t>
            </a:r>
            <a:r>
              <a:rPr dirty="0" sz="1200" spc="-10">
                <a:latin typeface="Times New Roman"/>
                <a:cs typeface="Times New Roman"/>
              </a:rPr>
              <a:t>determined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making use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characteristic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super conductor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exhibit </a:t>
            </a:r>
            <a:r>
              <a:rPr dirty="0" sz="1200" spc="-5">
                <a:latin typeface="Times New Roman"/>
                <a:cs typeface="Times New Roman"/>
              </a:rPr>
              <a:t>zero </a:t>
            </a:r>
            <a:r>
              <a:rPr dirty="0" sz="1200" spc="-10">
                <a:latin typeface="Times New Roman"/>
                <a:cs typeface="Times New Roman"/>
              </a:rPr>
              <a:t>resistance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5">
                <a:latin typeface="Times New Roman"/>
                <a:cs typeface="Times New Roman"/>
              </a:rPr>
              <a:t>temperatures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utilizing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ἀ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ƿl/A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800"/>
              </a:lnSpc>
            </a:pPr>
            <a:r>
              <a:rPr dirty="0" sz="1200" spc="-5" b="1">
                <a:latin typeface="Times New Roman"/>
                <a:cs typeface="Times New Roman"/>
              </a:rPr>
              <a:t>CONSTRUCTION: </a:t>
            </a:r>
            <a:r>
              <a:rPr dirty="0" sz="1200" spc="-5">
                <a:latin typeface="Times New Roman"/>
                <a:cs typeface="Times New Roman"/>
              </a:rPr>
              <a:t>A cryogenic </a:t>
            </a:r>
            <a:r>
              <a:rPr dirty="0" sz="1200" spc="-10">
                <a:latin typeface="Times New Roman"/>
                <a:cs typeface="Times New Roman"/>
              </a:rPr>
              <a:t>fuel </a:t>
            </a:r>
            <a:r>
              <a:rPr dirty="0" sz="1200" spc="-5">
                <a:latin typeface="Times New Roman"/>
                <a:cs typeface="Times New Roman"/>
              </a:rPr>
              <a:t>level indicator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high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semiconducting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>
                <a:latin typeface="Times New Roman"/>
                <a:cs typeface="Times New Roman"/>
              </a:rPr>
              <a:t>element.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semiconductor </a:t>
            </a:r>
            <a:r>
              <a:rPr dirty="0" sz="1200" spc="-15">
                <a:latin typeface="Times New Roman"/>
                <a:cs typeface="Times New Roman"/>
              </a:rPr>
              <a:t>wire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immersed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cryogenic </a:t>
            </a:r>
            <a:r>
              <a:rPr dirty="0" sz="1200" spc="-10">
                <a:latin typeface="Times New Roman"/>
                <a:cs typeface="Times New Roman"/>
              </a:rPr>
              <a:t>fuel </a:t>
            </a:r>
            <a:r>
              <a:rPr dirty="0" sz="1200" spc="-5">
                <a:latin typeface="Times New Roman"/>
                <a:cs typeface="Times New Roman"/>
              </a:rPr>
              <a:t>container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-5">
                <a:latin typeface="Times New Roman"/>
                <a:cs typeface="Times New Roman"/>
              </a:rPr>
              <a:t>touches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base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part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wire </a:t>
            </a:r>
            <a:r>
              <a:rPr dirty="0" sz="1200" spc="-10">
                <a:latin typeface="Times New Roman"/>
                <a:cs typeface="Times New Roman"/>
              </a:rPr>
              <a:t>remains </a:t>
            </a:r>
            <a:r>
              <a:rPr dirty="0" sz="1200" spc="-5">
                <a:latin typeface="Times New Roman"/>
                <a:cs typeface="Times New Roman"/>
              </a:rPr>
              <a:t>above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level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cryogenic </a:t>
            </a:r>
            <a:r>
              <a:rPr dirty="0" sz="1200" spc="-10">
                <a:latin typeface="Times New Roman"/>
                <a:cs typeface="Times New Roman"/>
              </a:rPr>
              <a:t>fluid. since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cryogenic </a:t>
            </a:r>
            <a:r>
              <a:rPr dirty="0" sz="1200" spc="-10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less </a:t>
            </a:r>
            <a:r>
              <a:rPr dirty="0" sz="1200" spc="-5">
                <a:latin typeface="Times New Roman"/>
                <a:cs typeface="Times New Roman"/>
              </a:rPr>
              <a:t>than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zero electrical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super</a:t>
            </a:r>
            <a:r>
              <a:rPr dirty="0" sz="1200">
                <a:latin typeface="Times New Roman"/>
                <a:cs typeface="Times New Roman"/>
              </a:rPr>
              <a:t> conductor,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part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loop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is 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immersed </a:t>
            </a:r>
            <a:r>
              <a:rPr dirty="0" sz="1200" spc="5">
                <a:latin typeface="Times New Roman"/>
                <a:cs typeface="Times New Roman"/>
              </a:rPr>
              <a:t>gets </a:t>
            </a:r>
            <a:r>
              <a:rPr dirty="0" sz="1200" spc="-10">
                <a:latin typeface="Times New Roman"/>
                <a:cs typeface="Times New Roman"/>
              </a:rPr>
              <a:t>cooled </a:t>
            </a:r>
            <a:r>
              <a:rPr dirty="0" sz="1200" spc="-5">
                <a:latin typeface="Times New Roman"/>
                <a:cs typeface="Times New Roman"/>
              </a:rPr>
              <a:t>and exhibits </a:t>
            </a:r>
            <a:r>
              <a:rPr dirty="0" sz="1200">
                <a:latin typeface="Times New Roman"/>
                <a:cs typeface="Times New Roman"/>
              </a:rPr>
              <a:t>zero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 resistance.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 cooled </a:t>
            </a:r>
            <a:r>
              <a:rPr dirty="0" sz="1200">
                <a:latin typeface="Times New Roman"/>
                <a:cs typeface="Times New Roman"/>
              </a:rPr>
              <a:t> part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super conductor loop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conducting </a:t>
            </a:r>
            <a:r>
              <a:rPr dirty="0" sz="1200">
                <a:latin typeface="Times New Roman"/>
                <a:cs typeface="Times New Roman"/>
              </a:rPr>
              <a:t>state, the </a:t>
            </a:r>
            <a:r>
              <a:rPr dirty="0" sz="1200" spc="-5">
                <a:latin typeface="Times New Roman"/>
                <a:cs typeface="Times New Roman"/>
              </a:rPr>
              <a:t>over </a:t>
            </a:r>
            <a:r>
              <a:rPr dirty="0" sz="1200" spc="-10">
                <a:latin typeface="Times New Roman"/>
                <a:cs typeface="Times New Roman"/>
              </a:rPr>
              <a:t>all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loop corresponds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length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non-cooled </a:t>
            </a:r>
            <a:r>
              <a:rPr dirty="0" sz="1200">
                <a:latin typeface="Times New Roman"/>
                <a:cs typeface="Times New Roman"/>
              </a:rPr>
              <a:t>part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super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10">
                <a:latin typeface="Times New Roman"/>
                <a:cs typeface="Times New Roman"/>
              </a:rPr>
              <a:t>wire. The </a:t>
            </a:r>
            <a:r>
              <a:rPr dirty="0" sz="1200" spc="-5">
                <a:latin typeface="Times New Roman"/>
                <a:cs typeface="Times New Roman"/>
              </a:rPr>
              <a:t> length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non-cooled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loop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>
                <a:latin typeface="Times New Roman"/>
                <a:cs typeface="Times New Roman"/>
              </a:rPr>
              <a:t> from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corresponding resistance.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super conductor loop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impedance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ohm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125855"/>
            <a:ext cx="5271008" cy="179197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8135" y="767841"/>
            <a:ext cx="4235450" cy="812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0670" marR="5080" indent="-268605">
              <a:lnSpc>
                <a:spcPct val="1433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let</a:t>
            </a:r>
            <a:r>
              <a:rPr dirty="0" baseline="4629" sz="1800" spc="22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nc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179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17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non-cooled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part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1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20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super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conductor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loop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</a:t>
            </a:r>
            <a:r>
              <a:rPr dirty="0" sz="800" spc="-5">
                <a:latin typeface="Times New Roman"/>
                <a:cs typeface="Times New Roman"/>
              </a:rPr>
              <a:t>nc</a:t>
            </a:r>
            <a:r>
              <a:rPr dirty="0" baseline="4629" sz="1800" spc="-7">
                <a:latin typeface="Times New Roman"/>
                <a:cs typeface="Times New Roman"/>
              </a:rPr>
              <a:t>=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length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non-cooled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part</a:t>
            </a:r>
            <a:r>
              <a:rPr dirty="0" baseline="4629" sz="1800" spc="15">
                <a:latin typeface="Times New Roman"/>
                <a:cs typeface="Times New Roman"/>
              </a:rPr>
              <a:t> of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super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conductor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loop</a:t>
            </a:r>
            <a:endParaRPr baseline="4629" sz="1800">
              <a:latin typeface="Times New Roman"/>
              <a:cs typeface="Times New Roman"/>
            </a:endParaRPr>
          </a:p>
          <a:p>
            <a:pPr marL="280670">
              <a:lnSpc>
                <a:spcPct val="100000"/>
              </a:lnSpc>
              <a:spcBef>
                <a:spcPts val="62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nc</a:t>
            </a:r>
            <a:r>
              <a:rPr dirty="0" sz="800" spc="56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4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l</a:t>
            </a:r>
            <a:r>
              <a:rPr dirty="0" sz="800" spc="-20">
                <a:latin typeface="Times New Roman"/>
                <a:cs typeface="Times New Roman"/>
              </a:rPr>
              <a:t>nc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-9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--------eqn-1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91335" y="1642998"/>
            <a:ext cx="6940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58470" algn="l"/>
              </a:tabLst>
            </a:pPr>
            <a:r>
              <a:rPr dirty="0" baseline="6944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nc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	</a:t>
            </a:r>
            <a:r>
              <a:rPr dirty="0" baseline="6944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nc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8508" y="1624710"/>
            <a:ext cx="330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ƿ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45129" y="1694814"/>
            <a:ext cx="645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30">
                <a:latin typeface="Times New Roman"/>
                <a:cs typeface="Times New Roman"/>
              </a:rPr>
              <a:t>-</a:t>
            </a:r>
            <a:r>
              <a:rPr dirty="0" sz="800" spc="-5">
                <a:latin typeface="Times New Roman"/>
                <a:cs typeface="Times New Roman"/>
              </a:rPr>
              <a:t>----------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e</a:t>
            </a:r>
            <a:r>
              <a:rPr dirty="0" sz="800" spc="-20">
                <a:latin typeface="Times New Roman"/>
                <a:cs typeface="Times New Roman"/>
              </a:rPr>
              <a:t>q</a:t>
            </a:r>
            <a:r>
              <a:rPr dirty="0" sz="800" spc="5">
                <a:latin typeface="Times New Roman"/>
                <a:cs typeface="Times New Roman"/>
              </a:rPr>
              <a:t>n</a:t>
            </a:r>
            <a:r>
              <a:rPr dirty="0" sz="800" spc="-30">
                <a:latin typeface="Times New Roman"/>
                <a:cs typeface="Times New Roman"/>
              </a:rPr>
              <a:t>-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1801495"/>
            <a:ext cx="5227320" cy="10960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 indent="36195">
              <a:lnSpc>
                <a:spcPct val="144200"/>
              </a:lnSpc>
              <a:spcBef>
                <a:spcPts val="110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super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5">
                <a:latin typeface="Times New Roman"/>
                <a:cs typeface="Times New Roman"/>
              </a:rPr>
              <a:t>loop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not subjected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cryogenic fluid </a:t>
            </a:r>
            <a:r>
              <a:rPr dirty="0" sz="1200">
                <a:latin typeface="Times New Roman"/>
                <a:cs typeface="Times New Roman"/>
              </a:rPr>
              <a:t>temperature,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5">
                <a:latin typeface="Times New Roman"/>
                <a:cs typeface="Times New Roman"/>
              </a:rPr>
              <a:t> over all resistance corresponding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0">
                <a:latin typeface="Times New Roman"/>
                <a:cs typeface="Times New Roman"/>
              </a:rPr>
              <a:t>offered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entire 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loop.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745"/>
              </a:spcBef>
            </a:pP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sz="800" spc="2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</a:t>
            </a:r>
            <a:r>
              <a:rPr dirty="0" baseline="4629" sz="1800" spc="592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L</a:t>
            </a:r>
            <a:r>
              <a:rPr dirty="0" baseline="4629" sz="1800" spc="-7">
                <a:latin typeface="Times New Roman"/>
                <a:cs typeface="Times New Roman"/>
              </a:rPr>
              <a:t>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 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total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length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super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conductor</a:t>
            </a:r>
            <a:r>
              <a:rPr dirty="0" baseline="4629" sz="1800" spc="-7">
                <a:latin typeface="Times New Roman"/>
                <a:cs typeface="Times New Roman"/>
              </a:rPr>
              <a:t> loop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3298316"/>
            <a:ext cx="240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latin typeface="Times New Roman"/>
                <a:cs typeface="Times New Roman"/>
              </a:rPr>
              <a:t>L</a:t>
            </a:r>
            <a:r>
              <a:rPr dirty="0" sz="800" spc="47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50263" y="3203829"/>
            <a:ext cx="480059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ƿ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23945" y="3228212"/>
            <a:ext cx="207200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7936" sz="2100" spc="-7">
                <a:latin typeface="Times New Roman"/>
                <a:cs typeface="Times New Roman"/>
              </a:rPr>
              <a:t>l</a:t>
            </a:r>
            <a:r>
              <a:rPr dirty="0" sz="900" spc="-5">
                <a:latin typeface="Times New Roman"/>
                <a:cs typeface="Times New Roman"/>
              </a:rPr>
              <a:t>nc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5">
                <a:latin typeface="Times New Roman"/>
                <a:cs typeface="Times New Roman"/>
              </a:rPr>
              <a:t>= </a:t>
            </a:r>
            <a:r>
              <a:rPr dirty="0" sz="900" spc="-5">
                <a:latin typeface="Times New Roman"/>
                <a:cs typeface="Times New Roman"/>
              </a:rPr>
              <a:t>length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of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">
                <a:latin typeface="Times New Roman"/>
                <a:cs typeface="Times New Roman"/>
              </a:rPr>
              <a:t>non-conducting </a:t>
            </a:r>
            <a:r>
              <a:rPr dirty="0" sz="900" spc="-10">
                <a:latin typeface="Times New Roman"/>
                <a:cs typeface="Times New Roman"/>
              </a:rPr>
              <a:t>part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of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loop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7871" y="3844289"/>
            <a:ext cx="8445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900" spc="5">
                <a:latin typeface="Times New Roman"/>
                <a:cs typeface="Times New Roman"/>
              </a:rPr>
              <a:t>L</a:t>
            </a:r>
            <a:r>
              <a:rPr dirty="0" sz="900" spc="185">
                <a:latin typeface="Times New Roman"/>
                <a:cs typeface="Times New Roman"/>
              </a:rPr>
              <a:t> </a:t>
            </a:r>
            <a:r>
              <a:rPr dirty="0" sz="900" spc="5">
                <a:latin typeface="Times New Roman"/>
                <a:cs typeface="Times New Roman"/>
              </a:rPr>
              <a:t>=  </a:t>
            </a:r>
            <a:r>
              <a:rPr dirty="0" sz="900" spc="215">
                <a:latin typeface="Times New Roman"/>
                <a:cs typeface="Times New Roman"/>
              </a:rPr>
              <a:t> </a:t>
            </a:r>
            <a:r>
              <a:rPr dirty="0" baseline="7936" sz="2100" spc="-22">
                <a:latin typeface="Times New Roman"/>
                <a:cs typeface="Times New Roman"/>
              </a:rPr>
              <a:t>l</a:t>
            </a:r>
            <a:r>
              <a:rPr dirty="0" sz="900" spc="-15">
                <a:latin typeface="Times New Roman"/>
                <a:cs typeface="Times New Roman"/>
              </a:rPr>
              <a:t>c</a:t>
            </a:r>
            <a:r>
              <a:rPr dirty="0" sz="900" spc="430">
                <a:latin typeface="Times New Roman"/>
                <a:cs typeface="Times New Roman"/>
              </a:rPr>
              <a:t> </a:t>
            </a:r>
            <a:r>
              <a:rPr dirty="0" sz="900" spc="5">
                <a:latin typeface="Times New Roman"/>
                <a:cs typeface="Times New Roman"/>
              </a:rPr>
              <a:t>+</a:t>
            </a:r>
            <a:r>
              <a:rPr dirty="0" sz="900" spc="204">
                <a:latin typeface="Times New Roman"/>
                <a:cs typeface="Times New Roman"/>
              </a:rPr>
              <a:t> </a:t>
            </a:r>
            <a:r>
              <a:rPr dirty="0" baseline="7936" sz="2100" spc="-15">
                <a:latin typeface="Times New Roman"/>
                <a:cs typeface="Times New Roman"/>
              </a:rPr>
              <a:t>l</a:t>
            </a:r>
            <a:r>
              <a:rPr dirty="0" sz="900" spc="-10">
                <a:latin typeface="Times New Roman"/>
                <a:cs typeface="Times New Roman"/>
              </a:rPr>
              <a:t>nc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77057" y="3844289"/>
            <a:ext cx="182626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7936" sz="2100" spc="-7">
                <a:latin typeface="Times New Roman"/>
                <a:cs typeface="Times New Roman"/>
              </a:rPr>
              <a:t>l</a:t>
            </a:r>
            <a:r>
              <a:rPr dirty="0" sz="900" spc="-5">
                <a:latin typeface="Times New Roman"/>
                <a:cs typeface="Times New Roman"/>
              </a:rPr>
              <a:t>c</a:t>
            </a:r>
            <a:r>
              <a:rPr dirty="0" sz="900" spc="210">
                <a:latin typeface="Times New Roman"/>
                <a:cs typeface="Times New Roman"/>
              </a:rPr>
              <a:t> </a:t>
            </a:r>
            <a:r>
              <a:rPr dirty="0" sz="900" spc="5">
                <a:latin typeface="Times New Roman"/>
                <a:cs typeface="Times New Roman"/>
              </a:rPr>
              <a:t>= </a:t>
            </a:r>
            <a:r>
              <a:rPr dirty="0" sz="900" spc="-5">
                <a:latin typeface="Times New Roman"/>
                <a:cs typeface="Times New Roman"/>
              </a:rPr>
              <a:t>length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of</a:t>
            </a:r>
            <a:r>
              <a:rPr dirty="0" sz="900" spc="-5">
                <a:latin typeface="Times New Roman"/>
                <a:cs typeface="Times New Roman"/>
              </a:rPr>
              <a:t> conducting</a:t>
            </a:r>
            <a:r>
              <a:rPr dirty="0" sz="900" spc="-25">
                <a:latin typeface="Times New Roman"/>
                <a:cs typeface="Times New Roman"/>
              </a:rPr>
              <a:t> </a:t>
            </a:r>
            <a:r>
              <a:rPr dirty="0" sz="900" spc="-5">
                <a:latin typeface="Times New Roman"/>
                <a:cs typeface="Times New Roman"/>
              </a:rPr>
              <a:t>part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of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loop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5358" y="4395978"/>
            <a:ext cx="325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22">
                <a:latin typeface="Times New Roman"/>
                <a:cs typeface="Times New Roman"/>
              </a:rPr>
              <a:t>l</a:t>
            </a:r>
            <a:r>
              <a:rPr dirty="0" sz="800" spc="-15">
                <a:latin typeface="Times New Roman"/>
                <a:cs typeface="Times New Roman"/>
              </a:rPr>
              <a:t>c</a:t>
            </a:r>
            <a:r>
              <a:rPr dirty="0" sz="800" spc="35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l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88132" y="4395978"/>
            <a:ext cx="1845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22">
                <a:latin typeface="Times New Roman"/>
                <a:cs typeface="Times New Roman"/>
              </a:rPr>
              <a:t>l</a:t>
            </a:r>
            <a:r>
              <a:rPr dirty="0" sz="800" spc="-15">
                <a:latin typeface="Times New Roman"/>
                <a:cs typeface="Times New Roman"/>
              </a:rPr>
              <a:t>c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4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l</a:t>
            </a:r>
            <a:r>
              <a:rPr dirty="0" sz="800" spc="3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level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3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cryogenic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fluid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9958" y="4935727"/>
            <a:ext cx="344614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900" spc="5">
                <a:latin typeface="Times New Roman"/>
                <a:cs typeface="Times New Roman"/>
              </a:rPr>
              <a:t>L</a:t>
            </a:r>
            <a:r>
              <a:rPr dirty="0" sz="900" spc="200">
                <a:latin typeface="Times New Roman"/>
                <a:cs typeface="Times New Roman"/>
              </a:rPr>
              <a:t> </a:t>
            </a:r>
            <a:r>
              <a:rPr dirty="0" sz="900" spc="5">
                <a:latin typeface="Times New Roman"/>
                <a:cs typeface="Times New Roman"/>
              </a:rPr>
              <a:t>=   </a:t>
            </a:r>
            <a:r>
              <a:rPr dirty="0" baseline="7936" sz="2100" spc="-7">
                <a:latin typeface="Times New Roman"/>
                <a:cs typeface="Times New Roman"/>
              </a:rPr>
              <a:t>l</a:t>
            </a:r>
            <a:r>
              <a:rPr dirty="0" baseline="7936" sz="2100" spc="457">
                <a:latin typeface="Times New Roman"/>
                <a:cs typeface="Times New Roman"/>
              </a:rPr>
              <a:t> </a:t>
            </a:r>
            <a:r>
              <a:rPr dirty="0" sz="900" spc="5">
                <a:latin typeface="Times New Roman"/>
                <a:cs typeface="Times New Roman"/>
              </a:rPr>
              <a:t>+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baseline="7936" sz="2100">
                <a:latin typeface="Times New Roman"/>
                <a:cs typeface="Times New Roman"/>
              </a:rPr>
              <a:t>l</a:t>
            </a:r>
            <a:r>
              <a:rPr dirty="0" sz="900">
                <a:latin typeface="Times New Roman"/>
                <a:cs typeface="Times New Roman"/>
              </a:rPr>
              <a:t>nc   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5">
                <a:latin typeface="Times New Roman"/>
                <a:cs typeface="Times New Roman"/>
              </a:rPr>
              <a:t>from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spc="-5">
                <a:latin typeface="Times New Roman"/>
                <a:cs typeface="Times New Roman"/>
              </a:rPr>
              <a:t>the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5">
                <a:latin typeface="Times New Roman"/>
                <a:cs typeface="Times New Roman"/>
              </a:rPr>
              <a:t>equations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>
                <a:latin typeface="Times New Roman"/>
                <a:cs typeface="Times New Roman"/>
              </a:rPr>
              <a:t>1,</a:t>
            </a:r>
            <a:r>
              <a:rPr dirty="0" sz="900" spc="-25">
                <a:latin typeface="Times New Roman"/>
                <a:cs typeface="Times New Roman"/>
              </a:rPr>
              <a:t> </a:t>
            </a:r>
            <a:r>
              <a:rPr dirty="0" sz="900">
                <a:latin typeface="Times New Roman"/>
                <a:cs typeface="Times New Roman"/>
              </a:rPr>
              <a:t>2,</a:t>
            </a:r>
            <a:r>
              <a:rPr dirty="0" sz="900" spc="-25">
                <a:latin typeface="Times New Roman"/>
                <a:cs typeface="Times New Roman"/>
              </a:rPr>
              <a:t> </a:t>
            </a:r>
            <a:r>
              <a:rPr dirty="0" sz="900" spc="5">
                <a:latin typeface="Times New Roman"/>
                <a:cs typeface="Times New Roman"/>
              </a:rPr>
              <a:t>3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>
                <a:latin typeface="Times New Roman"/>
                <a:cs typeface="Times New Roman"/>
              </a:rPr>
              <a:t>, </a:t>
            </a:r>
            <a:r>
              <a:rPr dirty="0" sz="900" spc="-5">
                <a:latin typeface="Times New Roman"/>
                <a:cs typeface="Times New Roman"/>
              </a:rPr>
              <a:t>the level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of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spc="-5">
                <a:latin typeface="Times New Roman"/>
                <a:cs typeface="Times New Roman"/>
              </a:rPr>
              <a:t>cryogenic</a:t>
            </a:r>
            <a:r>
              <a:rPr dirty="0" sz="900">
                <a:latin typeface="Times New Roman"/>
                <a:cs typeface="Times New Roman"/>
              </a:rPr>
              <a:t> fluid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 spc="10">
                <a:latin typeface="Times New Roman"/>
                <a:cs typeface="Times New Roman"/>
              </a:rPr>
              <a:t>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68217" y="5481320"/>
            <a:ext cx="420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ƿ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75358" y="5417057"/>
            <a:ext cx="1672589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marR="5080" indent="-113030">
              <a:lnSpc>
                <a:spcPct val="141800"/>
              </a:lnSpc>
              <a:spcBef>
                <a:spcPts val="100"/>
              </a:spcBef>
              <a:tabLst>
                <a:tab pos="67691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L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-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nc	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(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 ƿ</a:t>
            </a:r>
            <a:r>
              <a:rPr dirty="0" baseline="4629" sz="1800" spc="84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R</a:t>
            </a:r>
            <a:r>
              <a:rPr dirty="0" sz="800" spc="-20">
                <a:latin typeface="Times New Roman"/>
                <a:cs typeface="Times New Roman"/>
              </a:rPr>
              <a:t>nc </a:t>
            </a:r>
            <a:r>
              <a:rPr dirty="0" sz="800" spc="-1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(R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R</a:t>
            </a:r>
            <a:r>
              <a:rPr dirty="0" sz="800" spc="-15">
                <a:latin typeface="Times New Roman"/>
                <a:cs typeface="Times New Roman"/>
              </a:rPr>
              <a:t>nc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ƿ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11935" y="6536182"/>
            <a:ext cx="1995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FLOW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75358" y="6798691"/>
            <a:ext cx="4104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2110" algn="l"/>
                <a:tab pos="1600835" algn="l"/>
                <a:tab pos="1981835" algn="l"/>
                <a:tab pos="3244215" algn="l"/>
                <a:tab pos="3628390" algn="l"/>
              </a:tabLst>
            </a:pPr>
            <a:r>
              <a:rPr dirty="0" sz="1200" b="1">
                <a:latin typeface="Times New Roman"/>
                <a:cs typeface="Times New Roman"/>
              </a:rPr>
              <a:t>3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3	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b="1">
                <a:latin typeface="Times New Roman"/>
                <a:cs typeface="Times New Roman"/>
              </a:rPr>
              <a:t>OR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N</a:t>
            </a:r>
            <a:r>
              <a:rPr dirty="0" sz="1200" spc="-5" b="1">
                <a:latin typeface="Times New Roman"/>
                <a:cs typeface="Times New Roman"/>
              </a:rPr>
              <a:t>CE</a:t>
            </a:r>
            <a:r>
              <a:rPr dirty="0" sz="1200" b="1">
                <a:latin typeface="Times New Roman"/>
                <a:cs typeface="Times New Roman"/>
              </a:rPr>
              <a:t>	OF	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10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L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10" b="1">
                <a:latin typeface="Times New Roman"/>
                <a:cs typeface="Times New Roman"/>
              </a:rPr>
              <a:t>B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ON</a:t>
            </a:r>
            <a:r>
              <a:rPr dirty="0" sz="1200" b="1">
                <a:latin typeface="Times New Roman"/>
                <a:cs typeface="Times New Roman"/>
              </a:rPr>
              <a:t>	OF	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10" b="1">
                <a:latin typeface="Times New Roman"/>
                <a:cs typeface="Times New Roman"/>
              </a:rPr>
              <a:t>L</a:t>
            </a:r>
            <a:r>
              <a:rPr dirty="0" sz="1200" b="1">
                <a:latin typeface="Times New Roman"/>
                <a:cs typeface="Times New Roman"/>
              </a:rPr>
              <a:t>OW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25795" y="6798691"/>
            <a:ext cx="9702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30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U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75358" y="6981570"/>
            <a:ext cx="5232400" cy="212661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1200" spc="-5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4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fields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 </a:t>
            </a:r>
            <a:r>
              <a:rPr dirty="0" sz="1200" spc="-10">
                <a:latin typeface="Times New Roman"/>
                <a:cs typeface="Times New Roman"/>
              </a:rPr>
              <a:t>industries,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laboratories,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irrigation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domestic areas </a:t>
            </a:r>
            <a:r>
              <a:rPr dirty="0" sz="1200">
                <a:latin typeface="Times New Roman"/>
                <a:cs typeface="Times New Roman"/>
              </a:rPr>
              <a:t>etc. In </a:t>
            </a:r>
            <a:r>
              <a:rPr dirty="0" sz="1200" spc="-15">
                <a:latin typeface="Times New Roman"/>
                <a:cs typeface="Times New Roman"/>
              </a:rPr>
              <a:t>almost </a:t>
            </a:r>
            <a:r>
              <a:rPr dirty="0" sz="1200" spc="-5">
                <a:latin typeface="Times New Roman"/>
                <a:cs typeface="Times New Roman"/>
              </a:rPr>
              <a:t>all </a:t>
            </a:r>
            <a:r>
              <a:rPr dirty="0" sz="1200">
                <a:latin typeface="Times New Roman"/>
                <a:cs typeface="Times New Roman"/>
              </a:rPr>
              <a:t>the applications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desired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obtain </a:t>
            </a:r>
            <a:r>
              <a:rPr dirty="0" sz="1200">
                <a:latin typeface="Times New Roman"/>
                <a:cs typeface="Times New Roman"/>
              </a:rPr>
              <a:t>accurate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order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implement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proper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434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hence </a:t>
            </a:r>
            <a:r>
              <a:rPr dirty="0" sz="1200" spc="-10">
                <a:latin typeface="Times New Roman"/>
                <a:cs typeface="Times New Roman"/>
              </a:rPr>
              <a:t>achieve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requirements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application. </a:t>
            </a:r>
            <a:r>
              <a:rPr dirty="0" sz="1200" spc="-10">
                <a:latin typeface="Times New Roman"/>
                <a:cs typeface="Times New Roman"/>
              </a:rPr>
              <a:t>for example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industrial processes, 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various quantities </a:t>
            </a:r>
            <a:r>
              <a:rPr dirty="0" sz="1200" spc="-10">
                <a:latin typeface="Times New Roman"/>
                <a:cs typeface="Times New Roman"/>
              </a:rPr>
              <a:t>need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accurately hence even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small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error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 affect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quality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efficiency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755649"/>
            <a:ext cx="5224145" cy="2132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ther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10">
                <a:latin typeface="Times New Roman"/>
                <a:cs typeface="Times New Roman"/>
              </a:rPr>
              <a:t>incur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financial </a:t>
            </a:r>
            <a:r>
              <a:rPr dirty="0" sz="1200" spc="-10">
                <a:latin typeface="Times New Roman"/>
                <a:cs typeface="Times New Roman"/>
              </a:rPr>
              <a:t>loss.</a:t>
            </a:r>
            <a:r>
              <a:rPr dirty="0" sz="1200" spc="42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Hence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order to </a:t>
            </a:r>
            <a:r>
              <a:rPr dirty="0" sz="1200" spc="-5">
                <a:latin typeface="Times New Roman"/>
                <a:cs typeface="Times New Roman"/>
              </a:rPr>
              <a:t>obtain </a:t>
            </a:r>
            <a:r>
              <a:rPr dirty="0" sz="1200">
                <a:latin typeface="Times New Roman"/>
                <a:cs typeface="Times New Roman"/>
              </a:rPr>
              <a:t>accurate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300"/>
              </a:lnSpc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-5">
                <a:latin typeface="Times New Roman"/>
                <a:cs typeface="Times New Roman"/>
              </a:rPr>
              <a:t> device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</a:t>
            </a:r>
            <a:r>
              <a:rPr dirty="0" sz="1200" spc="-5">
                <a:latin typeface="Times New Roman"/>
                <a:cs typeface="Times New Roman"/>
              </a:rPr>
              <a:t> 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applications because </a:t>
            </a:r>
            <a:r>
              <a:rPr dirty="0" sz="1200">
                <a:latin typeface="Times New Roman"/>
                <a:cs typeface="Times New Roman"/>
              </a:rPr>
              <a:t>every application </a:t>
            </a:r>
            <a:r>
              <a:rPr dirty="0" sz="1200" spc="-5">
                <a:latin typeface="Times New Roman"/>
                <a:cs typeface="Times New Roman"/>
              </a:rPr>
              <a:t>(industrial process)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 spc="-10">
                <a:latin typeface="Times New Roman"/>
                <a:cs typeface="Times New Roman"/>
              </a:rPr>
              <a:t>different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environmental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(ie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3.4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FLOW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INSTRUMENTS: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2859404"/>
            <a:ext cx="152400" cy="186372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200" spc="-20">
                <a:latin typeface="Times New Roman"/>
                <a:cs typeface="Times New Roman"/>
              </a:rPr>
              <a:t>1)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00" spc="-20">
                <a:latin typeface="Times New Roman"/>
                <a:cs typeface="Times New Roman"/>
              </a:rPr>
              <a:t>2)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20">
                <a:latin typeface="Times New Roman"/>
                <a:cs typeface="Times New Roman"/>
              </a:rPr>
              <a:t>3)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20">
                <a:latin typeface="Times New Roman"/>
                <a:cs typeface="Times New Roman"/>
              </a:rPr>
              <a:t>4)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Times New Roman"/>
                <a:cs typeface="Times New Roman"/>
              </a:rPr>
              <a:t>5)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6)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1.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32558" y="2859404"/>
            <a:ext cx="2555875" cy="1863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43840">
              <a:lnSpc>
                <a:spcPct val="143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Rotameter (Variable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Magnetic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200" spc="-10">
                <a:latin typeface="Times New Roman"/>
                <a:cs typeface="Times New Roman"/>
              </a:rPr>
              <a:t>Turbine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4170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Thermal </a:t>
            </a:r>
            <a:r>
              <a:rPr dirty="0" sz="1200" spc="-5">
                <a:latin typeface="Times New Roman"/>
                <a:cs typeface="Times New Roman"/>
              </a:rPr>
              <a:t>method_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Ultrasonic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marL="12700" marR="380365">
              <a:lnSpc>
                <a:spcPct val="1433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Laser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Doppler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(LDA)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4697984"/>
            <a:ext cx="5229860" cy="291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3970">
              <a:lnSpc>
                <a:spcPct val="1433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liquid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>
                <a:latin typeface="Times New Roman"/>
                <a:cs typeface="Times New Roman"/>
              </a:rPr>
              <a:t>device,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indication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essentially linear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4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Construction: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vertical,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slightly</a:t>
            </a:r>
            <a:r>
              <a:rPr dirty="0" sz="1200">
                <a:latin typeface="Times New Roman"/>
                <a:cs typeface="Times New Roman"/>
              </a:rPr>
              <a:t> tapered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transparent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float.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rise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tapered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glass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ts val="2090"/>
              </a:lnSpc>
              <a:spcBef>
                <a:spcPts val="155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float </a:t>
            </a:r>
            <a:r>
              <a:rPr dirty="0" sz="1200" spc="-20">
                <a:latin typeface="Times New Roman"/>
                <a:cs typeface="Times New Roman"/>
              </a:rPr>
              <a:t>must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heavier </a:t>
            </a:r>
            <a:r>
              <a:rPr dirty="0" sz="1200" spc="-5">
                <a:latin typeface="Times New Roman"/>
                <a:cs typeface="Times New Roman"/>
              </a:rPr>
              <a:t>than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liquid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displaces.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>
                <a:latin typeface="Times New Roman"/>
                <a:cs typeface="Times New Roman"/>
              </a:rPr>
              <a:t>takes </a:t>
            </a:r>
            <a:r>
              <a:rPr dirty="0" sz="1200" spc="-10">
                <a:latin typeface="Times New Roman"/>
                <a:cs typeface="Times New Roman"/>
              </a:rPr>
              <a:t>place </a:t>
            </a:r>
            <a:r>
              <a:rPr dirty="0" sz="1200" spc="-5">
                <a:latin typeface="Times New Roman"/>
                <a:cs typeface="Times New Roman"/>
              </a:rPr>
              <a:t>upward </a:t>
            </a:r>
            <a:r>
              <a:rPr dirty="0" sz="1200">
                <a:latin typeface="Times New Roman"/>
                <a:cs typeface="Times New Roman"/>
              </a:rPr>
              <a:t> through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act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float.</a:t>
            </a:r>
            <a:endParaRPr sz="1200">
              <a:latin typeface="Times New Roman"/>
              <a:cs typeface="Times New Roman"/>
            </a:endParaRPr>
          </a:p>
          <a:p>
            <a:pPr marL="299085" indent="-229235">
              <a:lnSpc>
                <a:spcPct val="100000"/>
              </a:lnSpc>
              <a:spcBef>
                <a:spcPts val="44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downward gravity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endParaRPr sz="1200">
              <a:latin typeface="Times New Roman"/>
              <a:cs typeface="Times New Roman"/>
            </a:endParaRPr>
          </a:p>
          <a:p>
            <a:pPr marL="299085" indent="-229235">
              <a:lnSpc>
                <a:spcPct val="100000"/>
              </a:lnSpc>
              <a:spcBef>
                <a:spcPts val="62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upward buoyancy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endParaRPr sz="1200">
              <a:latin typeface="Times New Roman"/>
              <a:cs typeface="Times New Roman"/>
            </a:endParaRPr>
          </a:p>
          <a:p>
            <a:pPr marL="335280" indent="-265430">
              <a:lnSpc>
                <a:spcPct val="100000"/>
              </a:lnSpc>
              <a:spcBef>
                <a:spcPts val="650"/>
              </a:spcBef>
              <a:buChar char="•"/>
              <a:tabLst>
                <a:tab pos="335280" algn="l"/>
                <a:tab pos="335915" algn="l"/>
              </a:tabLst>
            </a:pPr>
            <a:r>
              <a:rPr dirty="0" sz="1200" spc="-5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  <a:p>
            <a:pPr marL="335280" indent="-265430">
              <a:lnSpc>
                <a:spcPct val="100000"/>
              </a:lnSpc>
              <a:spcBef>
                <a:spcPts val="620"/>
              </a:spcBef>
              <a:buChar char="•"/>
              <a:tabLst>
                <a:tab pos="335280" algn="l"/>
                <a:tab pos="335915" algn="l"/>
              </a:tabLst>
            </a:pPr>
            <a:r>
              <a:rPr dirty="0" sz="1200" spc="-5">
                <a:latin typeface="Times New Roman"/>
                <a:cs typeface="Times New Roman"/>
              </a:rPr>
              <a:t>Viscous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3834511" cy="44368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5529834"/>
            <a:ext cx="4599305" cy="2138680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1200" spc="-5">
                <a:latin typeface="Times New Roman"/>
                <a:cs typeface="Times New Roman"/>
              </a:rPr>
              <a:t>WORKING: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given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flow,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float </a:t>
            </a:r>
            <a:r>
              <a:rPr dirty="0" sz="1200" spc="-10">
                <a:latin typeface="Times New Roman"/>
                <a:cs typeface="Times New Roman"/>
              </a:rPr>
              <a:t>assumes </a:t>
            </a:r>
            <a:r>
              <a:rPr dirty="0" sz="1200">
                <a:latin typeface="Times New Roman"/>
                <a:cs typeface="Times New Roman"/>
              </a:rPr>
              <a:t>a position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tube, </a:t>
            </a:r>
            <a:r>
              <a:rPr dirty="0" sz="1200" spc="-10">
                <a:latin typeface="Times New Roman"/>
                <a:cs typeface="Times New Roman"/>
              </a:rPr>
              <a:t>where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forces acting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equilibrium. </a:t>
            </a:r>
            <a:r>
              <a:rPr dirty="0" sz="1200">
                <a:latin typeface="Times New Roman"/>
                <a:cs typeface="Times New Roman"/>
              </a:rPr>
              <a:t>Through Careful </a:t>
            </a:r>
            <a:r>
              <a:rPr dirty="0" sz="1200" spc="-5">
                <a:latin typeface="Times New Roman"/>
                <a:cs typeface="Times New Roman"/>
              </a:rPr>
              <a:t>design,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effect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changing </a:t>
            </a:r>
            <a:r>
              <a:rPr dirty="0" sz="1200" spc="-5">
                <a:latin typeface="Times New Roman"/>
                <a:cs typeface="Times New Roman"/>
              </a:rPr>
              <a:t>viscosity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density may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minimized leaving </a:t>
            </a:r>
            <a:r>
              <a:rPr dirty="0" sz="1200" spc="-5">
                <a:latin typeface="Times New Roman"/>
                <a:cs typeface="Times New Roman"/>
              </a:rPr>
              <a:t>only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variable.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43300"/>
              </a:lnSpc>
              <a:spcBef>
                <a:spcPts val="25"/>
              </a:spcBef>
              <a:buFont typeface="Arial MT"/>
              <a:buChar char="•"/>
              <a:tabLst>
                <a:tab pos="18669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position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float is </a:t>
            </a:r>
            <a:r>
              <a:rPr dirty="0" sz="1200" spc="-5">
                <a:latin typeface="Times New Roman"/>
                <a:cs typeface="Times New Roman"/>
              </a:rPr>
              <a:t>dependent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annual area </a:t>
            </a:r>
            <a:r>
              <a:rPr dirty="0" sz="1200">
                <a:latin typeface="Times New Roman"/>
                <a:cs typeface="Times New Roman"/>
              </a:rPr>
              <a:t>between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tube.</a:t>
            </a:r>
            <a:endParaRPr sz="1200">
              <a:latin typeface="Times New Roman"/>
              <a:cs typeface="Times New Roman"/>
            </a:endParaRPr>
          </a:p>
          <a:p>
            <a:pPr algn="just" marL="182880" indent="-17081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18351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the  </a:t>
            </a:r>
            <a:r>
              <a:rPr dirty="0" sz="1200" spc="-5">
                <a:latin typeface="Times New Roman"/>
                <a:cs typeface="Times New Roman"/>
              </a:rPr>
              <a:t>rotameter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developed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form.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9158" y="773938"/>
            <a:ext cx="4737100" cy="7629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 marR="2198370">
              <a:lnSpc>
                <a:spcPct val="1383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Q</a:t>
            </a:r>
            <a:r>
              <a:rPr dirty="0" baseline="4629" sz="1800">
                <a:latin typeface="Times New Roman"/>
                <a:cs typeface="Times New Roman"/>
              </a:rPr>
              <a:t> 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{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2g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f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(ƿ</a:t>
            </a:r>
            <a:r>
              <a:rPr dirty="0" sz="800">
                <a:latin typeface="Times New Roman"/>
                <a:cs typeface="Times New Roman"/>
              </a:rPr>
              <a:t>f</a:t>
            </a:r>
            <a:r>
              <a:rPr dirty="0" sz="800" spc="1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-ƿ</a:t>
            </a:r>
            <a:r>
              <a:rPr dirty="0" sz="800" spc="-5">
                <a:latin typeface="Times New Roman"/>
                <a:cs typeface="Times New Roman"/>
              </a:rPr>
              <a:t>w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/(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</a:t>
            </a:r>
            <a:r>
              <a:rPr dirty="0" sz="800" spc="-20">
                <a:latin typeface="Times New Roman"/>
                <a:cs typeface="Times New Roman"/>
              </a:rPr>
              <a:t>f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ƿ</a:t>
            </a:r>
            <a:r>
              <a:rPr dirty="0" sz="800" spc="5">
                <a:latin typeface="Times New Roman"/>
                <a:cs typeface="Times New Roman"/>
              </a:rPr>
              <a:t>w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}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38194" sz="1200" spc="-15">
                <a:latin typeface="Times New Roman"/>
                <a:cs typeface="Times New Roman"/>
              </a:rPr>
              <a:t>½ </a:t>
            </a:r>
            <a:r>
              <a:rPr dirty="0" baseline="38194" sz="1200" spc="-277">
                <a:latin typeface="Times New Roman"/>
                <a:cs typeface="Times New Roman"/>
              </a:rPr>
              <a:t> </a:t>
            </a:r>
            <a:r>
              <a:rPr dirty="0" baseline="31250" sz="1200" spc="-7">
                <a:latin typeface="Times New Roman"/>
                <a:cs typeface="Times New Roman"/>
              </a:rPr>
              <a:t>Where</a:t>
            </a:r>
            <a:r>
              <a:rPr dirty="0" baseline="3125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volumetric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endParaRPr sz="12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  <a:spcBef>
                <a:spcPts val="72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f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volume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float</a:t>
            </a:r>
            <a:endParaRPr baseline="4629" sz="1800">
              <a:latin typeface="Times New Roman"/>
              <a:cs typeface="Times New Roman"/>
            </a:endParaRPr>
          </a:p>
          <a:p>
            <a:pPr marL="88900" marR="2670175" indent="76200">
              <a:lnSpc>
                <a:spcPts val="2160"/>
              </a:lnSpc>
            </a:pPr>
            <a:r>
              <a:rPr dirty="0" sz="1200">
                <a:latin typeface="Times New Roman"/>
                <a:cs typeface="Times New Roman"/>
              </a:rPr>
              <a:t>g = </a:t>
            </a:r>
            <a:r>
              <a:rPr dirty="0" sz="1200" spc="-10">
                <a:latin typeface="Times New Roman"/>
                <a:cs typeface="Times New Roman"/>
              </a:rPr>
              <a:t>Acceleration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5">
                <a:latin typeface="Times New Roman"/>
                <a:cs typeface="Times New Roman"/>
              </a:rPr>
              <a:t>gravity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Ƿ</a:t>
            </a:r>
            <a:r>
              <a:rPr dirty="0" sz="800" spc="-5">
                <a:latin typeface="Times New Roman"/>
                <a:cs typeface="Times New Roman"/>
              </a:rPr>
              <a:t>f</a:t>
            </a:r>
            <a:r>
              <a:rPr dirty="0" sz="800" spc="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the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float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density</a:t>
            </a:r>
            <a:endParaRPr baseline="4629"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434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Ƿ</a:t>
            </a:r>
            <a:r>
              <a:rPr dirty="0" sz="800" spc="-10">
                <a:latin typeface="Times New Roman"/>
                <a:cs typeface="Times New Roman"/>
              </a:rPr>
              <a:t>w</a:t>
            </a:r>
            <a:r>
              <a:rPr dirty="0" sz="800" spc="7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liquid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density</a:t>
            </a:r>
            <a:endParaRPr baseline="4629"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645"/>
              </a:spcBef>
              <a:tabLst>
                <a:tab pos="55816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sz="800" spc="-5">
                <a:latin typeface="Times New Roman"/>
                <a:cs typeface="Times New Roman"/>
              </a:rPr>
              <a:t>f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	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-7">
                <a:latin typeface="Times New Roman"/>
                <a:cs typeface="Times New Roman"/>
              </a:rPr>
              <a:t> area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float</a:t>
            </a:r>
            <a:endParaRPr baseline="4629"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530"/>
              </a:spcBef>
            </a:pP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discharge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coefficient.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annual orifice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π[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baseline="31250" sz="1200">
                <a:latin typeface="Times New Roman"/>
                <a:cs typeface="Times New Roman"/>
              </a:rPr>
              <a:t>2</a:t>
            </a:r>
            <a:r>
              <a:rPr dirty="0" baseline="31250" sz="1200" spc="17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baseline="31250" sz="1200" spc="-7">
                <a:latin typeface="Times New Roman"/>
                <a:cs typeface="Times New Roman"/>
              </a:rPr>
              <a:t>2</a:t>
            </a:r>
            <a:r>
              <a:rPr dirty="0" baseline="31250" sz="1200" spc="14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]/4</a:t>
            </a:r>
            <a:endParaRPr sz="1200">
              <a:latin typeface="Times New Roman"/>
              <a:cs typeface="Times New Roman"/>
            </a:endParaRPr>
          </a:p>
          <a:p>
            <a:pPr marL="88900" marR="81280">
              <a:lnSpc>
                <a:spcPct val="143300"/>
              </a:lnSpc>
            </a:pPr>
            <a:r>
              <a:rPr dirty="0" sz="1200" spc="-5">
                <a:latin typeface="Times New Roman"/>
                <a:cs typeface="Times New Roman"/>
              </a:rPr>
              <a:t>D=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effective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diameter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position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float.</a:t>
            </a:r>
            <a:endParaRPr sz="1200">
              <a:latin typeface="Times New Roman"/>
              <a:cs typeface="Times New Roman"/>
            </a:endParaRPr>
          </a:p>
          <a:p>
            <a:pPr marL="88900" marR="1428115">
              <a:lnSpc>
                <a:spcPct val="1433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B=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diameter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-10">
                <a:latin typeface="Times New Roman"/>
                <a:cs typeface="Times New Roman"/>
              </a:rPr>
              <a:t> change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height.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diameter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==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height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zero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ROTAMETER:</a:t>
            </a:r>
            <a:endParaRPr sz="1200">
              <a:latin typeface="Times New Roman"/>
              <a:cs typeface="Times New Roman"/>
            </a:endParaRPr>
          </a:p>
          <a:p>
            <a:pPr marL="429895" indent="-171450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430530" algn="l"/>
              </a:tabLst>
            </a:pP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uniform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 marL="429895" indent="-171450">
              <a:lnSpc>
                <a:spcPct val="100000"/>
              </a:lnSpc>
              <a:spcBef>
                <a:spcPts val="650"/>
              </a:spcBef>
              <a:buAutoNum type="arabicParenR"/>
              <a:tabLst>
                <a:tab pos="43053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loss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fixed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rates.</a:t>
            </a:r>
            <a:endParaRPr sz="1200">
              <a:latin typeface="Times New Roman"/>
              <a:cs typeface="Times New Roman"/>
            </a:endParaRPr>
          </a:p>
          <a:p>
            <a:pPr marL="259079" marR="118745">
              <a:lnSpc>
                <a:spcPts val="2070"/>
              </a:lnSpc>
              <a:spcBef>
                <a:spcPts val="165"/>
              </a:spcBef>
              <a:buAutoNum type="arabicParenR"/>
              <a:tabLst>
                <a:tab pos="433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changed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ease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tube.</a:t>
            </a:r>
            <a:endParaRPr sz="1200">
              <a:latin typeface="Times New Roman"/>
              <a:cs typeface="Times New Roman"/>
            </a:endParaRPr>
          </a:p>
          <a:p>
            <a:pPr marL="429895" indent="-171450">
              <a:lnSpc>
                <a:spcPct val="100000"/>
              </a:lnSpc>
              <a:spcBef>
                <a:spcPts val="450"/>
              </a:spcBef>
              <a:buAutoNum type="arabicParenR"/>
              <a:tabLst>
                <a:tab pos="430530" algn="l"/>
              </a:tabLst>
            </a:pP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corrosive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fluids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handled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complication.</a:t>
            </a:r>
            <a:endParaRPr sz="1200">
              <a:latin typeface="Times New Roman"/>
              <a:cs typeface="Times New Roman"/>
            </a:endParaRPr>
          </a:p>
          <a:p>
            <a:pPr marL="429895" indent="-171450">
              <a:lnSpc>
                <a:spcPct val="100000"/>
              </a:lnSpc>
              <a:spcBef>
                <a:spcPts val="645"/>
              </a:spcBef>
              <a:buAutoNum type="arabicParenR"/>
              <a:tabLst>
                <a:tab pos="43053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construction 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inexpensive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ROTAMETER:</a:t>
            </a:r>
            <a:endParaRPr sz="1200">
              <a:latin typeface="Times New Roman"/>
              <a:cs typeface="Times New Roman"/>
            </a:endParaRPr>
          </a:p>
          <a:p>
            <a:pPr marL="429895" indent="-171450">
              <a:lnSpc>
                <a:spcPct val="100000"/>
              </a:lnSpc>
              <a:spcBef>
                <a:spcPts val="600"/>
              </a:spcBef>
              <a:buAutoNum type="arabicParenR"/>
              <a:tabLst>
                <a:tab pos="430530" algn="l"/>
              </a:tabLst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must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installed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vertical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position.</a:t>
            </a:r>
            <a:endParaRPr sz="1200">
              <a:latin typeface="Times New Roman"/>
              <a:cs typeface="Times New Roman"/>
            </a:endParaRPr>
          </a:p>
          <a:p>
            <a:pPr marL="429895" indent="-171450">
              <a:lnSpc>
                <a:spcPct val="100000"/>
              </a:lnSpc>
              <a:spcBef>
                <a:spcPts val="620"/>
              </a:spcBef>
              <a:buAutoNum type="arabicParenR"/>
              <a:tabLst>
                <a:tab pos="43053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visible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opaque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used.</a:t>
            </a:r>
            <a:endParaRPr sz="1200">
              <a:latin typeface="Times New Roman"/>
              <a:cs typeface="Times New Roman"/>
            </a:endParaRPr>
          </a:p>
          <a:p>
            <a:pPr marL="375285" marR="74930" indent="-116205">
              <a:lnSpc>
                <a:spcPts val="2070"/>
              </a:lnSpc>
              <a:spcBef>
                <a:spcPts val="170"/>
              </a:spcBef>
              <a:buAutoNum type="arabicParenR"/>
              <a:tabLst>
                <a:tab pos="4337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cannot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carrying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large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percentage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solids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suspension.</a:t>
            </a:r>
            <a:endParaRPr sz="1200">
              <a:latin typeface="Times New Roman"/>
              <a:cs typeface="Times New Roman"/>
            </a:endParaRPr>
          </a:p>
          <a:p>
            <a:pPr marL="429895" indent="-171450">
              <a:lnSpc>
                <a:spcPct val="100000"/>
              </a:lnSpc>
              <a:spcBef>
                <a:spcPts val="445"/>
              </a:spcBef>
              <a:buAutoNum type="arabicParenR"/>
              <a:tabLst>
                <a:tab pos="430530" algn="l"/>
              </a:tabLst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expensive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2440939"/>
              <a:ext cx="4041140" cy="25112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5278120"/>
              <a:ext cx="4404360" cy="286499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75358" y="755649"/>
            <a:ext cx="3234690" cy="107442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200" spc="-5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marL="411480" indent="-171450">
              <a:lnSpc>
                <a:spcPct val="100000"/>
              </a:lnSpc>
              <a:spcBef>
                <a:spcPts val="620"/>
              </a:spcBef>
              <a:buAutoNum type="arabicParenR"/>
              <a:tabLst>
                <a:tab pos="412115" algn="l"/>
              </a:tabLst>
            </a:pPr>
            <a:r>
              <a:rPr dirty="0" sz="1200" spc="-10">
                <a:latin typeface="Times New Roman"/>
                <a:cs typeface="Times New Roman"/>
              </a:rPr>
              <a:t>Used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bulk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drug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industries</a:t>
            </a:r>
            <a:endParaRPr sz="1200">
              <a:latin typeface="Times New Roman"/>
              <a:cs typeface="Times New Roman"/>
            </a:endParaRPr>
          </a:p>
          <a:p>
            <a:pPr marL="411480" indent="-171450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412115" algn="l"/>
              </a:tabLst>
            </a:pPr>
            <a:r>
              <a:rPr dirty="0" sz="1200" spc="-10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fermenters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supply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endParaRPr sz="1200">
              <a:latin typeface="Times New Roman"/>
              <a:cs typeface="Times New Roman"/>
            </a:endParaRPr>
          </a:p>
          <a:p>
            <a:pPr marL="411480" indent="-171450">
              <a:lnSpc>
                <a:spcPct val="100000"/>
              </a:lnSpc>
              <a:spcBef>
                <a:spcPts val="630"/>
              </a:spcBef>
              <a:buAutoNum type="arabicParenR"/>
              <a:tabLst>
                <a:tab pos="412115" algn="l"/>
              </a:tabLst>
            </a:pPr>
            <a:r>
              <a:rPr dirty="0" sz="1200" spc="-10">
                <a:latin typeface="Times New Roman"/>
                <a:cs typeface="Times New Roman"/>
              </a:rPr>
              <a:t>Used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2145918"/>
            <a:ext cx="139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2.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2558" y="2145918"/>
            <a:ext cx="1896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MAGNETIC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1858" y="755649"/>
            <a:ext cx="5349875" cy="8174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 marR="150495">
              <a:lnSpc>
                <a:spcPct val="143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PRINCIPLE: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electromagnetic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Faraday’s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law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induction.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B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10</a:t>
            </a:r>
            <a:r>
              <a:rPr dirty="0" baseline="31250" sz="1200" spc="-15">
                <a:latin typeface="Times New Roman"/>
                <a:cs typeface="Times New Roman"/>
              </a:rPr>
              <a:t>-8</a:t>
            </a:r>
            <a:r>
              <a:rPr dirty="0" baseline="31250" sz="1200" spc="20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volts</a:t>
            </a:r>
            <a:endParaRPr sz="1200">
              <a:latin typeface="Times New Roman"/>
              <a:cs typeface="Times New Roman"/>
            </a:endParaRPr>
          </a:p>
          <a:p>
            <a:pPr marL="76200" marR="2862580">
              <a:lnSpc>
                <a:spcPts val="207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the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conductor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cm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conductor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cm/sec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445"/>
              </a:spcBef>
            </a:pPr>
            <a:r>
              <a:rPr dirty="0" sz="1200" spc="-5">
                <a:latin typeface="Times New Roman"/>
                <a:cs typeface="Times New Roman"/>
              </a:rPr>
              <a:t>Working: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pipe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carrying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electrically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conductive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76200" marR="68580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transverse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magnetic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will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across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76200" marR="62865">
              <a:lnSpc>
                <a:spcPct val="143700"/>
              </a:lnSpc>
            </a:pPr>
            <a:r>
              <a:rPr dirty="0" sz="1200" spc="-5">
                <a:latin typeface="Times New Roman"/>
                <a:cs typeface="Times New Roman"/>
              </a:rPr>
              <a:t>This voltage </a:t>
            </a:r>
            <a:r>
              <a:rPr dirty="0" sz="1200" spc="-10">
                <a:latin typeface="Times New Roman"/>
                <a:cs typeface="Times New Roman"/>
              </a:rPr>
              <a:t>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velocity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fluid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fluid. The </a:t>
            </a:r>
            <a:r>
              <a:rPr dirty="0" sz="1200" spc="-5">
                <a:latin typeface="Times New Roman"/>
                <a:cs typeface="Times New Roman"/>
              </a:rPr>
              <a:t> basic </a:t>
            </a:r>
            <a:r>
              <a:rPr dirty="0" sz="1200" spc="-10">
                <a:latin typeface="Times New Roman"/>
                <a:cs typeface="Times New Roman"/>
              </a:rPr>
              <a:t>magnetic flow </a:t>
            </a:r>
            <a:r>
              <a:rPr dirty="0" sz="1200" spc="-5">
                <a:latin typeface="Times New Roman"/>
                <a:cs typeface="Times New Roman"/>
              </a:rPr>
              <a:t>meter </a:t>
            </a:r>
            <a:r>
              <a:rPr dirty="0" sz="1200" spc="-10">
                <a:latin typeface="Times New Roman"/>
                <a:cs typeface="Times New Roman"/>
              </a:rPr>
              <a:t>arrangement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figure.</a:t>
            </a:r>
            <a:r>
              <a:rPr dirty="0" sz="1200" spc="5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flowing medium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passed</a:t>
            </a:r>
            <a:r>
              <a:rPr dirty="0" sz="1200">
                <a:latin typeface="Times New Roman"/>
                <a:cs typeface="Times New Roman"/>
              </a:rPr>
              <a:t> through a </a:t>
            </a:r>
            <a:r>
              <a:rPr dirty="0" sz="1200" spc="-15">
                <a:latin typeface="Times New Roman"/>
                <a:cs typeface="Times New Roman"/>
              </a:rPr>
              <a:t>pipe,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short</a:t>
            </a:r>
            <a:r>
              <a:rPr dirty="0" sz="1200" spc="-5">
                <a:latin typeface="Times New Roman"/>
                <a:cs typeface="Times New Roman"/>
              </a:rPr>
              <a:t> duration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transverse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 flux. The fluid </a:t>
            </a:r>
            <a:r>
              <a:rPr dirty="0" sz="1200" spc="-5">
                <a:latin typeface="Times New Roman"/>
                <a:cs typeface="Times New Roman"/>
              </a:rPr>
              <a:t>motion relative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field </a:t>
            </a:r>
            <a:r>
              <a:rPr dirty="0" sz="1200" spc="-5">
                <a:latin typeface="Times New Roman"/>
                <a:cs typeface="Times New Roman"/>
              </a:rPr>
              <a:t>causes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voltage,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induced </a:t>
            </a:r>
            <a:r>
              <a:rPr dirty="0" sz="1200" spc="-5">
                <a:latin typeface="Times New Roman"/>
                <a:cs typeface="Times New Roman"/>
              </a:rPr>
              <a:t> 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fluid </a:t>
            </a:r>
            <a:r>
              <a:rPr dirty="0" sz="1200" spc="-10">
                <a:latin typeface="Times New Roman"/>
                <a:cs typeface="Times New Roman"/>
              </a:rPr>
              <a:t>velocity.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5">
                <a:latin typeface="Times New Roman"/>
                <a:cs typeface="Times New Roman"/>
              </a:rPr>
              <a:t>emf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detected by electrodes </a:t>
            </a:r>
            <a:r>
              <a:rPr dirty="0" sz="1200" spc="-15">
                <a:latin typeface="Times New Roman"/>
                <a:cs typeface="Times New Roman"/>
              </a:rPr>
              <a:t>placed 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walls.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Either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alternating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magnetic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flux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76200" marR="64769">
              <a:lnSpc>
                <a:spcPct val="143800"/>
              </a:lnSpc>
              <a:buAutoNum type="arabicPeriod"/>
              <a:tabLst>
                <a:tab pos="24701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First </a:t>
            </a:r>
            <a:r>
              <a:rPr dirty="0" sz="1200" b="1">
                <a:latin typeface="Times New Roman"/>
                <a:cs typeface="Times New Roman"/>
              </a:rPr>
              <a:t>type </a:t>
            </a:r>
            <a:r>
              <a:rPr dirty="0" sz="1200" spc="-5" b="1">
                <a:latin typeface="Times New Roman"/>
                <a:cs typeface="Times New Roman"/>
              </a:rPr>
              <a:t>magnetic </a:t>
            </a:r>
            <a:r>
              <a:rPr dirty="0" sz="1200" spc="-15" b="1">
                <a:latin typeface="Times New Roman"/>
                <a:cs typeface="Times New Roman"/>
              </a:rPr>
              <a:t>flow </a:t>
            </a:r>
            <a:r>
              <a:rPr dirty="0" sz="1200" spc="-10" b="1">
                <a:latin typeface="Times New Roman"/>
                <a:cs typeface="Times New Roman"/>
              </a:rPr>
              <a:t>meter: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this fluid </a:t>
            </a:r>
            <a:r>
              <a:rPr dirty="0" sz="1200" spc="-5">
                <a:latin typeface="Times New Roman"/>
                <a:cs typeface="Times New Roman"/>
              </a:rPr>
              <a:t>need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only slightly electrically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conductive,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conduit </a:t>
            </a:r>
            <a:r>
              <a:rPr dirty="0" sz="1200" spc="-15">
                <a:latin typeface="Times New Roman"/>
                <a:cs typeface="Times New Roman"/>
              </a:rPr>
              <a:t>must be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glass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similar </a:t>
            </a:r>
            <a:r>
              <a:rPr dirty="0" sz="1200" spc="-5">
                <a:latin typeface="Times New Roman"/>
                <a:cs typeface="Times New Roman"/>
              </a:rPr>
              <a:t>non-conducting </a:t>
            </a:r>
            <a:r>
              <a:rPr dirty="0" sz="1200" spc="-10">
                <a:latin typeface="Times New Roman"/>
                <a:cs typeface="Times New Roman"/>
              </a:rPr>
              <a:t>material.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 are </a:t>
            </a:r>
            <a:r>
              <a:rPr dirty="0" sz="1200" spc="-15">
                <a:latin typeface="Times New Roman"/>
                <a:cs typeface="Times New Roman"/>
              </a:rPr>
              <a:t>placed</a:t>
            </a:r>
            <a:r>
              <a:rPr dirty="0" sz="1200" spc="-10">
                <a:latin typeface="Times New Roman"/>
                <a:cs typeface="Times New Roman"/>
              </a:rPr>
              <a:t> flush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-15">
                <a:latin typeface="Times New Roman"/>
                <a:cs typeface="Times New Roman"/>
              </a:rPr>
              <a:t>inner</a:t>
            </a:r>
            <a:r>
              <a:rPr dirty="0" sz="1200" spc="-10">
                <a:latin typeface="Times New Roman"/>
                <a:cs typeface="Times New Roman"/>
              </a:rPr>
              <a:t> conduit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making </a:t>
            </a:r>
            <a:r>
              <a:rPr dirty="0" sz="1200" spc="-5">
                <a:latin typeface="Times New Roman"/>
                <a:cs typeface="Times New Roman"/>
              </a:rPr>
              <a:t>direct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flowing fluid. The </a:t>
            </a:r>
            <a:r>
              <a:rPr dirty="0" sz="1200" spc="-5">
                <a:latin typeface="Times New Roman"/>
                <a:cs typeface="Times New Roman"/>
              </a:rPr>
              <a:t>output voltage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quite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alternating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amplification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to </a:t>
            </a:r>
            <a:r>
              <a:rPr dirty="0" sz="1200" spc="-5">
                <a:latin typeface="Times New Roman"/>
                <a:cs typeface="Times New Roman"/>
              </a:rPr>
              <a:t>eliminate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polarization</a:t>
            </a:r>
            <a:r>
              <a:rPr dirty="0" sz="1200" spc="-10">
                <a:latin typeface="Times New Roman"/>
                <a:cs typeface="Times New Roman"/>
              </a:rPr>
              <a:t> problems.</a:t>
            </a:r>
            <a:endParaRPr sz="1200">
              <a:latin typeface="Times New Roman"/>
              <a:cs typeface="Times New Roman"/>
            </a:endParaRPr>
          </a:p>
          <a:p>
            <a:pPr algn="just" marL="76200" marR="61594">
              <a:lnSpc>
                <a:spcPct val="143300"/>
              </a:lnSpc>
              <a:buAutoNum type="arabicPeriod"/>
              <a:tabLst>
                <a:tab pos="2381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second form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magnetic </a:t>
            </a:r>
            <a:r>
              <a:rPr dirty="0" sz="1200" spc="-10" b="1">
                <a:latin typeface="Times New Roman"/>
                <a:cs typeface="Times New Roman"/>
              </a:rPr>
              <a:t>flow meter: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primarily </a:t>
            </a:r>
            <a:r>
              <a:rPr dirty="0" sz="1200" spc="-5">
                <a:latin typeface="Times New Roman"/>
                <a:cs typeface="Times New Roman"/>
              </a:rPr>
              <a:t>intended </a:t>
            </a:r>
            <a:r>
              <a:rPr dirty="0" sz="1200" spc="-10">
                <a:latin typeface="Times New Roman"/>
                <a:cs typeface="Times New Roman"/>
              </a:rPr>
              <a:t>for use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highly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conductive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materials.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basic</a:t>
            </a:r>
            <a:endParaRPr sz="1200">
              <a:latin typeface="Times New Roman"/>
              <a:cs typeface="Times New Roman"/>
            </a:endParaRPr>
          </a:p>
          <a:p>
            <a:pPr algn="just" marL="76200" marR="59690">
              <a:lnSpc>
                <a:spcPct val="14380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principle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 </a:t>
            </a:r>
            <a:r>
              <a:rPr dirty="0" sz="1200" spc="-5">
                <a:latin typeface="Times New Roman"/>
                <a:cs typeface="Times New Roman"/>
              </a:rPr>
              <a:t>uses electrically conducting materials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conduit.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Stainless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steel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commonly </a:t>
            </a:r>
            <a:r>
              <a:rPr dirty="0" sz="1200">
                <a:latin typeface="Times New Roman"/>
                <a:cs typeface="Times New Roman"/>
              </a:rPr>
              <a:t>used. </a:t>
            </a:r>
            <a:r>
              <a:rPr dirty="0" sz="1200" spc="-5">
                <a:latin typeface="Times New Roman"/>
                <a:cs typeface="Times New Roman"/>
              </a:rPr>
              <a:t>A permanent </a:t>
            </a:r>
            <a:r>
              <a:rPr dirty="0" sz="1200" spc="-10">
                <a:latin typeface="Times New Roman"/>
                <a:cs typeface="Times New Roman"/>
              </a:rPr>
              <a:t>magnet supplies </a:t>
            </a:r>
            <a:r>
              <a:rPr dirty="0" sz="1200">
                <a:latin typeface="Times New Roman"/>
                <a:cs typeface="Times New Roman"/>
              </a:rPr>
              <a:t>the necessary </a:t>
            </a:r>
            <a:r>
              <a:rPr dirty="0" sz="1200" spc="-10">
                <a:latin typeface="Times New Roman"/>
                <a:cs typeface="Times New Roman"/>
              </a:rPr>
              <a:t>flux,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 </a:t>
            </a:r>
            <a:r>
              <a:rPr dirty="0" sz="1200" spc="-15">
                <a:latin typeface="Times New Roman"/>
                <a:cs typeface="Times New Roman"/>
              </a:rPr>
              <a:t>may be </a:t>
            </a:r>
            <a:r>
              <a:rPr dirty="0" sz="1200" spc="-5">
                <a:latin typeface="Times New Roman"/>
                <a:cs typeface="Times New Roman"/>
              </a:rPr>
              <a:t>simply </a:t>
            </a:r>
            <a:r>
              <a:rPr dirty="0" sz="1200">
                <a:latin typeface="Times New Roman"/>
                <a:cs typeface="Times New Roman"/>
              </a:rPr>
              <a:t>attached to </a:t>
            </a:r>
            <a:r>
              <a:rPr dirty="0" sz="1200" spc="-5">
                <a:latin typeface="Times New Roman"/>
                <a:cs typeface="Times New Roman"/>
              </a:rPr>
              <a:t>diametrically </a:t>
            </a:r>
            <a:r>
              <a:rPr dirty="0" sz="1200">
                <a:latin typeface="Times New Roman"/>
                <a:cs typeface="Times New Roman"/>
              </a:rPr>
              <a:t>opposite </a:t>
            </a:r>
            <a:r>
              <a:rPr dirty="0" sz="1200" spc="-5">
                <a:latin typeface="Times New Roman"/>
                <a:cs typeface="Times New Roman"/>
              </a:rPr>
              <a:t>points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outside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pipe.</a:t>
            </a:r>
            <a:r>
              <a:rPr dirty="0" sz="1200" spc="-5">
                <a:latin typeface="Times New Roman"/>
                <a:cs typeface="Times New Roman"/>
              </a:rPr>
              <a:t> This provides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easy </a:t>
            </a:r>
            <a:r>
              <a:rPr dirty="0" sz="1200" spc="-5">
                <a:latin typeface="Times New Roman"/>
                <a:cs typeface="Times New Roman"/>
              </a:rPr>
              <a:t>installation 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-5">
                <a:latin typeface="Times New Roman"/>
                <a:cs typeface="Times New Roman"/>
              </a:rPr>
              <a:t>and 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 point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along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pipe.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sufficient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drive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ordinary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commercial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indicators.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2967227"/>
            <a:ext cx="4008628" cy="20162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37258" y="767841"/>
            <a:ext cx="5300345" cy="211391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just" marL="50800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3.TURBINE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FLOW </a:t>
            </a:r>
            <a:r>
              <a:rPr dirty="0" sz="1200" spc="-5" b="1">
                <a:latin typeface="Times New Roman"/>
                <a:cs typeface="Times New Roman"/>
              </a:rPr>
              <a:t>METER:</a:t>
            </a:r>
            <a:endParaRPr sz="1200">
              <a:latin typeface="Times New Roman"/>
              <a:cs typeface="Times New Roman"/>
            </a:endParaRPr>
          </a:p>
          <a:p>
            <a:pPr algn="just" marL="50800" marR="43180">
              <a:lnSpc>
                <a:spcPts val="2060"/>
              </a:lnSpc>
              <a:spcBef>
                <a:spcPts val="130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permanent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body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rotor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polarized 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90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baseline="31250" sz="1200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axis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rotor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50800" marR="43180">
              <a:lnSpc>
                <a:spcPct val="143900"/>
              </a:lnSpc>
            </a:pP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permanent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also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along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rotor.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 </a:t>
            </a:r>
            <a:r>
              <a:rPr dirty="0" sz="1200" spc="-5">
                <a:latin typeface="Times New Roman"/>
                <a:cs typeface="Times New Roman"/>
              </a:rPr>
              <a:t>will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generated,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then </a:t>
            </a:r>
            <a:r>
              <a:rPr dirty="0" sz="1200" spc="5">
                <a:latin typeface="Times New Roman"/>
                <a:cs typeface="Times New Roman"/>
              </a:rPr>
              <a:t>cut </a:t>
            </a:r>
            <a:r>
              <a:rPr dirty="0" sz="1200">
                <a:latin typeface="Times New Roman"/>
                <a:cs typeface="Times New Roman"/>
              </a:rPr>
              <a:t>by 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pick-up </a:t>
            </a:r>
            <a:r>
              <a:rPr dirty="0" sz="1200" spc="-10">
                <a:latin typeface="Times New Roman"/>
                <a:cs typeface="Times New Roman"/>
              </a:rPr>
              <a:t>coil.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AC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10">
                <a:latin typeface="Times New Roman"/>
                <a:cs typeface="Times New Roman"/>
              </a:rPr>
              <a:t>pulses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generated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directly 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7258" y="5222240"/>
            <a:ext cx="5309235" cy="34436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50800" marR="43180">
              <a:lnSpc>
                <a:spcPct val="143800"/>
              </a:lnSpc>
              <a:spcBef>
                <a:spcPts val="90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turbine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-5">
                <a:latin typeface="Times New Roman"/>
                <a:cs typeface="Times New Roman"/>
              </a:rPr>
              <a:t> 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hydraulically</a:t>
            </a:r>
            <a:r>
              <a:rPr dirty="0" sz="1200">
                <a:latin typeface="Times New Roman"/>
                <a:cs typeface="Times New Roman"/>
              </a:rPr>
              <a:t> supported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turbine </a:t>
            </a:r>
            <a:r>
              <a:rPr dirty="0" sz="1200">
                <a:latin typeface="Times New Roman"/>
                <a:cs typeface="Times New Roman"/>
              </a:rPr>
              <a:t>rotor to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permanent </a:t>
            </a:r>
            <a:r>
              <a:rPr dirty="0" sz="1200" spc="-15">
                <a:latin typeface="Times New Roman"/>
                <a:cs typeface="Times New Roman"/>
              </a:rPr>
              <a:t>magnet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(polarized at </a:t>
            </a:r>
            <a:r>
              <a:rPr dirty="0" sz="1200" spc="10">
                <a:latin typeface="Times New Roman"/>
                <a:cs typeface="Times New Roman"/>
              </a:rPr>
              <a:t>90</a:t>
            </a:r>
            <a:r>
              <a:rPr dirty="0" baseline="31250" sz="1200" spc="15">
                <a:latin typeface="Times New Roman"/>
                <a:cs typeface="Times New Roman"/>
              </a:rPr>
              <a:t>0 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axis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rotation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baseline="31250" sz="1200" spc="-7">
                <a:latin typeface="Times New Roman"/>
                <a:cs typeface="Times New Roman"/>
              </a:rPr>
              <a:t>) </a:t>
            </a:r>
            <a:r>
              <a:rPr dirty="0" baseline="3125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joined. This assembly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placed </a:t>
            </a:r>
            <a:r>
              <a:rPr dirty="0" sz="1200" spc="-10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pipeline whose </a:t>
            </a:r>
            <a:r>
              <a:rPr dirty="0" sz="1200" spc="-10">
                <a:latin typeface="Times New Roman"/>
                <a:cs typeface="Times New Roman"/>
              </a:rPr>
              <a:t>volume flow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 decided.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pickup </a:t>
            </a:r>
            <a:r>
              <a:rPr dirty="0" sz="1200">
                <a:latin typeface="Times New Roman"/>
                <a:cs typeface="Times New Roman"/>
              </a:rPr>
              <a:t>coil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located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outside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meter </a:t>
            </a:r>
            <a:r>
              <a:rPr dirty="0" sz="1200" spc="-10">
                <a:latin typeface="Times New Roman"/>
                <a:cs typeface="Times New Roman"/>
              </a:rPr>
              <a:t>housing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pickup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coil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WORKING:</a:t>
            </a:r>
            <a:endParaRPr sz="1200">
              <a:latin typeface="Times New Roman"/>
              <a:cs typeface="Times New Roman"/>
            </a:endParaRPr>
          </a:p>
          <a:p>
            <a:pPr algn="just" marL="50800" marR="44450">
              <a:lnSpc>
                <a:spcPts val="2060"/>
              </a:lnSpc>
              <a:spcBef>
                <a:spcPts val="150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fluid flow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10">
                <a:latin typeface="Times New Roman"/>
                <a:cs typeface="Times New Roman"/>
              </a:rPr>
              <a:t>pipe </a:t>
            </a:r>
            <a:r>
              <a:rPr dirty="0" sz="1200" spc="-5">
                <a:latin typeface="Times New Roman"/>
                <a:cs typeface="Times New Roman"/>
              </a:rPr>
              <a:t>line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strikes </a:t>
            </a:r>
            <a:r>
              <a:rPr dirty="0" sz="1200">
                <a:latin typeface="Times New Roman"/>
                <a:cs typeface="Times New Roman"/>
              </a:rPr>
              <a:t>the rotor. </a:t>
            </a:r>
            <a:r>
              <a:rPr dirty="0" sz="1200" spc="-5">
                <a:latin typeface="Times New Roman"/>
                <a:cs typeface="Times New Roman"/>
              </a:rPr>
              <a:t>Therefore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rotor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along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permanent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magnet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rotates.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Due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during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passes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pickup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coil,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coil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cuts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50800" marR="41910">
              <a:lnSpc>
                <a:spcPts val="2060"/>
              </a:lnSpc>
            </a:pPr>
            <a:r>
              <a:rPr dirty="0" sz="1200" spc="-10">
                <a:latin typeface="Times New Roman"/>
                <a:cs typeface="Times New Roman"/>
              </a:rPr>
              <a:t>magnetic field </a:t>
            </a:r>
            <a:r>
              <a:rPr dirty="0" sz="1200" spc="-5">
                <a:latin typeface="Times New Roman"/>
                <a:cs typeface="Times New Roman"/>
              </a:rPr>
              <a:t>and generates an </a:t>
            </a:r>
            <a:r>
              <a:rPr dirty="0" sz="1200" spc="-20">
                <a:latin typeface="Times New Roman"/>
                <a:cs typeface="Times New Roman"/>
              </a:rPr>
              <a:t>AC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 pulse.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rotor </a:t>
            </a:r>
            <a:r>
              <a:rPr dirty="0" sz="1200" spc="-5">
                <a:latin typeface="Times New Roman"/>
                <a:cs typeface="Times New Roman"/>
              </a:rPr>
              <a:t>rotates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continuously </a:t>
            </a:r>
            <a:r>
              <a:rPr dirty="0" sz="1200">
                <a:latin typeface="Times New Roman"/>
                <a:cs typeface="Times New Roman"/>
              </a:rPr>
              <a:t> a </a:t>
            </a:r>
            <a:r>
              <a:rPr dirty="0" sz="1200" spc="-5">
                <a:latin typeface="Times New Roman"/>
                <a:cs typeface="Times New Roman"/>
              </a:rPr>
              <a:t>series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counter,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totalizes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frequency.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1017777"/>
            <a:ext cx="5175885" cy="660209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5095" indent="-11303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12573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gives 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calibrated).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2070"/>
              </a:lnSpc>
              <a:spcBef>
                <a:spcPts val="165"/>
              </a:spcBef>
              <a:buFont typeface="Arial MT"/>
              <a:buChar char="•"/>
              <a:tabLst>
                <a:tab pos="128905" algn="l"/>
              </a:tabLst>
            </a:pP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displayed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(total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pulses)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calculated</a:t>
            </a:r>
            <a:endParaRPr sz="12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  <a:spcBef>
                <a:spcPts val="450"/>
              </a:spcBef>
            </a:pP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formula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645"/>
              </a:spcBef>
            </a:pPr>
            <a:r>
              <a:rPr dirty="0" sz="1200" spc="-5">
                <a:latin typeface="Times New Roman"/>
                <a:cs typeface="Times New Roman"/>
              </a:rPr>
              <a:t>Q</a:t>
            </a:r>
            <a:r>
              <a:rPr dirty="0" sz="1200">
                <a:latin typeface="Times New Roman"/>
                <a:cs typeface="Times New Roman"/>
              </a:rPr>
              <a:t> 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F/C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Volume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5">
                <a:latin typeface="Times New Roman"/>
                <a:cs typeface="Times New Roman"/>
              </a:rPr>
              <a:t> rate</a:t>
            </a:r>
            <a:endParaRPr sz="1200">
              <a:latin typeface="Times New Roman"/>
              <a:cs typeface="Times New Roman"/>
            </a:endParaRPr>
          </a:p>
          <a:p>
            <a:pPr marL="1384935" marR="2230120">
              <a:lnSpc>
                <a:spcPts val="2070"/>
              </a:lnSpc>
              <a:spcBef>
                <a:spcPts val="170"/>
              </a:spcBef>
            </a:pPr>
            <a:r>
              <a:rPr dirty="0" sz="1200" spc="-15">
                <a:latin typeface="Times New Roman"/>
                <a:cs typeface="Times New Roman"/>
              </a:rPr>
              <a:t>F=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total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C=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-5">
                <a:latin typeface="Times New Roman"/>
                <a:cs typeface="Times New Roman"/>
              </a:rPr>
              <a:t> coefficient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TURBINE</a:t>
            </a:r>
            <a:r>
              <a:rPr dirty="0" sz="1200" spc="-10" b="1">
                <a:latin typeface="Times New Roman"/>
                <a:cs typeface="Times New Roman"/>
              </a:rPr>
              <a:t> FLOW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METER: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available.</a:t>
            </a:r>
            <a:endParaRPr sz="1200">
              <a:latin typeface="Times New Roman"/>
              <a:cs typeface="Times New Roman"/>
            </a:endParaRPr>
          </a:p>
          <a:p>
            <a:pPr marL="12700" marR="926465">
              <a:lnSpc>
                <a:spcPct val="143300"/>
              </a:lnSpc>
              <a:spcBef>
                <a:spcPts val="30"/>
              </a:spcBef>
              <a:buAutoNum type="arabi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Recording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controlling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remote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location.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Accuracy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good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AutoNum type="arabi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Installation</a:t>
            </a:r>
            <a:r>
              <a:rPr dirty="0" sz="1200" spc="-10">
                <a:latin typeface="Times New Roman"/>
                <a:cs typeface="Times New Roman"/>
              </a:rPr>
              <a:t> 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maintenance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easy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Less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>
                <a:latin typeface="Times New Roman"/>
                <a:cs typeface="Times New Roman"/>
              </a:rPr>
              <a:t>drop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</a:t>
            </a:r>
            <a:endParaRPr sz="1200">
              <a:latin typeface="Times New Roman"/>
              <a:cs typeface="Times New Roman"/>
            </a:endParaRPr>
          </a:p>
          <a:p>
            <a:pPr lvl="1" marL="335280" indent="-210820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33591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bearing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rotor</a:t>
            </a:r>
            <a:r>
              <a:rPr dirty="0" sz="1200" spc="-5">
                <a:latin typeface="Times New Roman"/>
                <a:cs typeface="Times New Roman"/>
              </a:rPr>
              <a:t> may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corrosion.</a:t>
            </a:r>
            <a:endParaRPr sz="1200">
              <a:latin typeface="Times New Roman"/>
              <a:cs typeface="Times New Roman"/>
            </a:endParaRPr>
          </a:p>
          <a:p>
            <a:pPr lvl="1" marL="299085" indent="-174625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There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problem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external</a:t>
            </a:r>
            <a:r>
              <a:rPr dirty="0" sz="1200" spc="-5">
                <a:latin typeface="Times New Roman"/>
                <a:cs typeface="Times New Roman"/>
              </a:rPr>
              <a:t> frictional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forces</a:t>
            </a:r>
            <a:r>
              <a:rPr dirty="0" sz="1200">
                <a:latin typeface="Times New Roman"/>
                <a:cs typeface="Times New Roman"/>
              </a:rPr>
              <a:t> 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tear.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AutoNum type="arabicParenR"/>
            </a:pPr>
            <a:endParaRPr sz="13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AutoNum type="arabicParenR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lvl="2" marL="564515" indent="-211454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56515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determine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pipes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tubes</a:t>
            </a:r>
            <a:endParaRPr sz="1200">
              <a:latin typeface="Times New Roman"/>
              <a:cs typeface="Times New Roman"/>
            </a:endParaRPr>
          </a:p>
          <a:p>
            <a:pPr lvl="2" marL="240665" marR="594360" indent="112395">
              <a:lnSpc>
                <a:spcPts val="2110"/>
              </a:lnSpc>
              <a:spcBef>
                <a:spcPts val="140"/>
              </a:spcBef>
              <a:buAutoNum type="arabicParenR"/>
              <a:tabLst>
                <a:tab pos="5283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streams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rivers.</a:t>
            </a:r>
            <a:endParaRPr sz="1200">
              <a:latin typeface="Times New Roman"/>
              <a:cs typeface="Times New Roman"/>
            </a:endParaRPr>
          </a:p>
          <a:p>
            <a:pPr lvl="2" marL="527685" indent="-174625">
              <a:lnSpc>
                <a:spcPct val="100000"/>
              </a:lnSpc>
              <a:spcBef>
                <a:spcPts val="420"/>
              </a:spcBef>
              <a:buAutoNum type="arabicParenR"/>
              <a:tabLst>
                <a:tab pos="5283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determine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wind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weather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Times New Roman"/>
                <a:cs typeface="Times New Roman"/>
              </a:rPr>
              <a:t>solutions.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2179320"/>
            <a:ext cx="5791200" cy="30466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767841"/>
            <a:ext cx="5284470" cy="132461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b="1">
                <a:latin typeface="Times New Roman"/>
                <a:cs typeface="Times New Roman"/>
              </a:rPr>
              <a:t>4.HOT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WIRE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ANEMOMETER: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2060"/>
              </a:lnSpc>
              <a:spcBef>
                <a:spcPts val="130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</a:t>
            </a:r>
            <a:r>
              <a:rPr dirty="0" sz="1200" spc="7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(gas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liquid)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over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electrically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heated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heated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heat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transfer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fluid.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12700" marR="12700">
              <a:lnSpc>
                <a:spcPts val="2060"/>
              </a:lnSpc>
            </a:pP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heated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decreases,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causes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occurred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related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5468873"/>
            <a:ext cx="4340860" cy="81280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using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hotwire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down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methods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current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2177033"/>
            <a:ext cx="4384929" cy="29436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7447" y="1023873"/>
            <a:ext cx="4655185" cy="1071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20">
              <a:lnSpc>
                <a:spcPct val="143300"/>
              </a:lnSpc>
              <a:spcBef>
                <a:spcPts val="100"/>
              </a:spcBef>
              <a:tabLst>
                <a:tab pos="414655" algn="l"/>
                <a:tab pos="1420495" algn="l"/>
                <a:tab pos="2335530" algn="l"/>
                <a:tab pos="3347720" algn="l"/>
                <a:tab pos="3719829" algn="l"/>
                <a:tab pos="4217035" algn="l"/>
              </a:tabLst>
            </a:pPr>
            <a:r>
              <a:rPr dirty="0" sz="1200" b="1">
                <a:latin typeface="Times New Roman"/>
                <a:cs typeface="Times New Roman"/>
              </a:rPr>
              <a:t>4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1)	</a:t>
            </a:r>
            <a:r>
              <a:rPr dirty="0" sz="1200" spc="-5" b="1">
                <a:latin typeface="Times New Roman"/>
                <a:cs typeface="Times New Roman"/>
              </a:rPr>
              <a:t>CONS</a:t>
            </a:r>
            <a:r>
              <a:rPr dirty="0" sz="1200" spc="-1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T	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10" b="1">
                <a:latin typeface="Times New Roman"/>
                <a:cs typeface="Times New Roman"/>
              </a:rPr>
              <a:t>U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R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NT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10" b="1">
                <a:latin typeface="Times New Roman"/>
                <a:cs typeface="Times New Roman"/>
              </a:rPr>
              <a:t>ET</a:t>
            </a:r>
            <a:r>
              <a:rPr dirty="0" sz="1200" b="1">
                <a:latin typeface="Times New Roman"/>
                <a:cs typeface="Times New Roman"/>
              </a:rPr>
              <a:t>HO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b="1">
                <a:latin typeface="Times New Roman"/>
                <a:cs typeface="Times New Roman"/>
              </a:rPr>
              <a:t>	OF	HOT	</a:t>
            </a:r>
            <a:r>
              <a:rPr dirty="0" sz="1200" spc="-5" b="1">
                <a:latin typeface="Times New Roman"/>
                <a:cs typeface="Times New Roman"/>
              </a:rPr>
              <a:t>W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RE  </a:t>
            </a:r>
            <a:r>
              <a:rPr dirty="0" sz="1200" spc="-5" b="1">
                <a:latin typeface="Times New Roman"/>
                <a:cs typeface="Times New Roman"/>
              </a:rPr>
              <a:t>ANEMOMETER: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2060"/>
              </a:lnSpc>
              <a:spcBef>
                <a:spcPts val="85"/>
              </a:spcBef>
              <a:tabLst>
                <a:tab pos="289560" algn="l"/>
                <a:tab pos="954405" algn="l"/>
                <a:tab pos="1539875" algn="l"/>
                <a:tab pos="2155825" algn="l"/>
                <a:tab pos="2414905" algn="l"/>
                <a:tab pos="3177540" algn="l"/>
                <a:tab pos="3454400" algn="l"/>
                <a:tab pos="420497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using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wire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t	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t	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d	</a:t>
            </a:r>
            <a:r>
              <a:rPr dirty="0" sz="1200" spc="-3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	il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u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	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-40">
                <a:latin typeface="Times New Roman"/>
                <a:cs typeface="Times New Roman"/>
              </a:rPr>
              <a:t>f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 spc="15">
                <a:latin typeface="Times New Roman"/>
                <a:cs typeface="Times New Roman"/>
              </a:rPr>
              <a:t>w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>
                <a:latin typeface="Times New Roman"/>
                <a:cs typeface="Times New Roman"/>
              </a:rPr>
              <a:t>g	</a:t>
            </a:r>
            <a:r>
              <a:rPr dirty="0" sz="1200" spc="-20">
                <a:latin typeface="Times New Roman"/>
                <a:cs typeface="Times New Roman"/>
              </a:rPr>
              <a:t>f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gu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10">
                <a:latin typeface="Times New Roman"/>
                <a:cs typeface="Times New Roman"/>
              </a:rPr>
              <a:t>.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5362194"/>
            <a:ext cx="5288280" cy="2392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95"/>
              </a:spcBef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hot-wire anemometer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placed 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pipe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flow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 spc="-10">
                <a:latin typeface="Times New Roman"/>
                <a:cs typeface="Times New Roman"/>
              </a:rPr>
              <a:t>flowing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10">
                <a:latin typeface="Times New Roman"/>
                <a:cs typeface="Times New Roman"/>
              </a:rPr>
              <a:t>it. The leads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anemometer </a:t>
            </a:r>
            <a:r>
              <a:rPr dirty="0" sz="1200">
                <a:latin typeface="Times New Roman"/>
                <a:cs typeface="Times New Roman"/>
              </a:rPr>
              <a:t>are connected to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arms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wheatstone </a:t>
            </a:r>
            <a:r>
              <a:rPr dirty="0" sz="1200" spc="-10">
                <a:latin typeface="Times New Roman"/>
                <a:cs typeface="Times New Roman"/>
              </a:rPr>
              <a:t>bridge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constant magnitude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5">
                <a:latin typeface="Times New Roman"/>
                <a:cs typeface="Times New Roman"/>
              </a:rPr>
              <a:t>anemometer. Therefore</a:t>
            </a:r>
            <a:r>
              <a:rPr dirty="0" sz="1200">
                <a:latin typeface="Times New Roman"/>
                <a:cs typeface="Times New Roman"/>
              </a:rPr>
              <a:t> , the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across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will </a:t>
            </a:r>
            <a:r>
              <a:rPr dirty="0" sz="1200" spc="-5">
                <a:latin typeface="Times New Roman"/>
                <a:cs typeface="Times New Roman"/>
              </a:rPr>
              <a:t>not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remain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>
                <a:latin typeface="Times New Roman"/>
                <a:cs typeface="Times New Roman"/>
              </a:rPr>
              <a:t> a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gas </a:t>
            </a:r>
            <a:r>
              <a:rPr dirty="0" sz="1200" spc="-10">
                <a:latin typeface="Times New Roman"/>
                <a:cs typeface="Times New Roman"/>
              </a:rPr>
              <a:t>flows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5">
                <a:latin typeface="Times New Roman"/>
                <a:cs typeface="Times New Roman"/>
              </a:rPr>
              <a:t>pipe,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absorbs </a:t>
            </a:r>
            <a:r>
              <a:rPr dirty="0" sz="1200" spc="-10">
                <a:latin typeface="Times New Roman"/>
                <a:cs typeface="Times New Roman"/>
              </a:rPr>
              <a:t>heat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sensing element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heat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transferred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10">
                <a:latin typeface="Times New Roman"/>
                <a:cs typeface="Times New Roman"/>
              </a:rPr>
              <a:t>anemometer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gas.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the 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hot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-5">
                <a:latin typeface="Times New Roman"/>
                <a:cs typeface="Times New Roman"/>
              </a:rPr>
              <a:t>anemometer decreases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intern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-5">
                <a:latin typeface="Times New Roman"/>
                <a:cs typeface="Times New Roman"/>
              </a:rPr>
              <a:t> resistance.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change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become </a:t>
            </a:r>
            <a:r>
              <a:rPr dirty="0" sz="1200" spc="-5">
                <a:latin typeface="Times New Roman"/>
                <a:cs typeface="Times New Roman"/>
              </a:rPr>
              <a:t> unbalanced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galvanometer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915033"/>
            <a:ext cx="5053965" cy="25685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7447" y="761745"/>
            <a:ext cx="4566920" cy="1071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3300"/>
              </a:lnSpc>
              <a:spcBef>
                <a:spcPts val="100"/>
              </a:spcBef>
              <a:tabLst>
                <a:tab pos="1356995" algn="l"/>
                <a:tab pos="3494404" algn="l"/>
              </a:tabLst>
            </a:pPr>
            <a:r>
              <a:rPr dirty="0" sz="1200" b="1">
                <a:latin typeface="Times New Roman"/>
                <a:cs typeface="Times New Roman"/>
              </a:rPr>
              <a:t>4.2)</a:t>
            </a:r>
            <a:r>
              <a:rPr dirty="0" sz="1200" spc="3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CONS</a:t>
            </a:r>
            <a:r>
              <a:rPr dirty="0" sz="1200" spc="-5" b="1">
                <a:latin typeface="Times New Roman"/>
                <a:cs typeface="Times New Roman"/>
              </a:rPr>
              <a:t>TANT	TEMPERATURE</a:t>
            </a:r>
            <a:r>
              <a:rPr dirty="0" sz="1200" spc="39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	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HOT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WIRE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ANEMOMETER:</a:t>
            </a:r>
            <a:endParaRPr sz="1200">
              <a:latin typeface="Times New Roman"/>
              <a:cs typeface="Times New Roman"/>
            </a:endParaRPr>
          </a:p>
          <a:p>
            <a:pPr marL="12700" marR="33655">
              <a:lnSpc>
                <a:spcPts val="2070"/>
              </a:lnSpc>
              <a:spcBef>
                <a:spcPts val="6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hotwire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illustrated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4728463"/>
            <a:ext cx="5287645" cy="34436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600"/>
              </a:lnSpc>
              <a:spcBef>
                <a:spcPts val="95"/>
              </a:spcBef>
            </a:pPr>
            <a:r>
              <a:rPr dirty="0" sz="1200" b="1">
                <a:latin typeface="Times New Roman"/>
                <a:cs typeface="Times New Roman"/>
              </a:rPr>
              <a:t>WORKING</a:t>
            </a:r>
            <a:r>
              <a:rPr dirty="0" sz="1200">
                <a:latin typeface="Times New Roman"/>
                <a:cs typeface="Times New Roman"/>
              </a:rPr>
              <a:t>: the </a:t>
            </a:r>
            <a:r>
              <a:rPr dirty="0" sz="1200" spc="-10">
                <a:latin typeface="Times New Roman"/>
                <a:cs typeface="Times New Roman"/>
              </a:rPr>
              <a:t>hot </a:t>
            </a:r>
            <a:r>
              <a:rPr dirty="0" sz="1200" spc="-15">
                <a:latin typeface="Times New Roman"/>
                <a:cs typeface="Times New Roman"/>
              </a:rPr>
              <a:t>wire </a:t>
            </a:r>
            <a:r>
              <a:rPr dirty="0" sz="1200" spc="-5">
                <a:latin typeface="Times New Roman"/>
                <a:cs typeface="Times New Roman"/>
              </a:rPr>
              <a:t>anemometer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 spc="-10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pipe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flow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 spc="-10">
                <a:latin typeface="Times New Roman"/>
                <a:cs typeface="Times New Roman"/>
              </a:rPr>
              <a:t>flowing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10">
                <a:latin typeface="Times New Roman"/>
                <a:cs typeface="Times New Roman"/>
              </a:rPr>
              <a:t>it. The leads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anemometer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>
                <a:latin typeface="Times New Roman"/>
                <a:cs typeface="Times New Roman"/>
              </a:rPr>
              <a:t>are connected 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arms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Wheatstone bridge and </a:t>
            </a:r>
            <a:r>
              <a:rPr dirty="0" sz="1200">
                <a:latin typeface="Times New Roman"/>
                <a:cs typeface="Times New Roman"/>
              </a:rPr>
              <a:t>some </a:t>
            </a:r>
            <a:r>
              <a:rPr dirty="0" sz="1200" spc="-10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5">
                <a:latin typeface="Times New Roman"/>
                <a:cs typeface="Times New Roman"/>
              </a:rPr>
              <a:t>anemometer. Now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>
                <a:latin typeface="Times New Roman"/>
                <a:cs typeface="Times New Roman"/>
              </a:rPr>
              <a:t>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gas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10">
                <a:latin typeface="Times New Roman"/>
                <a:cs typeface="Times New Roman"/>
              </a:rPr>
              <a:t>pipe </a:t>
            </a:r>
            <a:r>
              <a:rPr dirty="0" sz="1200" spc="-5">
                <a:latin typeface="Times New Roman"/>
                <a:cs typeface="Times New Roman"/>
              </a:rPr>
              <a:t>absorbs heat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sensing element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heat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transferred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anemometer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gas. </a:t>
            </a:r>
            <a:r>
              <a:rPr dirty="0" sz="1200" spc="-5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to this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decreases</a:t>
            </a:r>
            <a:r>
              <a:rPr dirty="0" sz="1200">
                <a:latin typeface="Times New Roman"/>
                <a:cs typeface="Times New Roman"/>
              </a:rPr>
              <a:t> which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turn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its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38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hotwire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maintained</a:t>
            </a:r>
            <a:r>
              <a:rPr dirty="0" sz="1200" spc="-5">
                <a:latin typeface="Times New Roman"/>
                <a:cs typeface="Times New Roman"/>
              </a:rPr>
              <a:t> at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value.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purpose the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5">
                <a:latin typeface="Times New Roman"/>
                <a:cs typeface="Times New Roman"/>
              </a:rPr>
              <a:t>flowing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10">
                <a:latin typeface="Times New Roman"/>
                <a:cs typeface="Times New Roman"/>
              </a:rPr>
              <a:t>sensing wire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increased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order 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get </a:t>
            </a:r>
            <a:r>
              <a:rPr dirty="0" sz="1200" spc="-10">
                <a:latin typeface="Times New Roman"/>
                <a:cs typeface="Times New Roman"/>
              </a:rPr>
              <a:t>back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its initial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hence resistance </a:t>
            </a:r>
            <a:r>
              <a:rPr dirty="0" sz="1200">
                <a:latin typeface="Times New Roman"/>
                <a:cs typeface="Times New Roman"/>
              </a:rPr>
              <a:t>state. </a:t>
            </a:r>
            <a:r>
              <a:rPr dirty="0" sz="1200" spc="-10">
                <a:latin typeface="Times New Roman"/>
                <a:cs typeface="Times New Roman"/>
              </a:rPr>
              <a:t>Hence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0">
                <a:latin typeface="Times New Roman"/>
                <a:cs typeface="Times New Roman"/>
              </a:rPr>
              <a:t>needed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maintain </a:t>
            </a:r>
            <a:r>
              <a:rPr dirty="0" sz="1200">
                <a:latin typeface="Times New Roman"/>
                <a:cs typeface="Times New Roman"/>
              </a:rPr>
              <a:t>the temperature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sensing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initial </a:t>
            </a:r>
            <a:r>
              <a:rPr dirty="0" sz="1200" spc="-5">
                <a:latin typeface="Times New Roman"/>
                <a:cs typeface="Times New Roman"/>
              </a:rPr>
              <a:t> values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767841"/>
            <a:ext cx="5272405" cy="106235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HOT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WIRE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ANEMOMETER:</a:t>
            </a:r>
            <a:endParaRPr sz="1200">
              <a:latin typeface="Times New Roman"/>
              <a:cs typeface="Times New Roman"/>
            </a:endParaRPr>
          </a:p>
          <a:p>
            <a:pPr marL="356870" indent="-229235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357505" algn="l"/>
              </a:tabLst>
            </a:pP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flow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gases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well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liquids.</a:t>
            </a:r>
            <a:endParaRPr sz="1200">
              <a:latin typeface="Times New Roman"/>
              <a:cs typeface="Times New Roman"/>
            </a:endParaRPr>
          </a:p>
          <a:p>
            <a:pPr marL="128270" marR="5080">
              <a:lnSpc>
                <a:spcPts val="2070"/>
              </a:lnSpc>
              <a:spcBef>
                <a:spcPts val="90"/>
              </a:spcBef>
              <a:buAutoNum type="arabicParenR"/>
              <a:tabLst>
                <a:tab pos="3575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allows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flexibility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analogue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10">
                <a:latin typeface="Times New Roman"/>
                <a:cs typeface="Times New Roman"/>
              </a:rPr>
              <a:t> digital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33271" y="1801495"/>
            <a:ext cx="3131185" cy="81788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45"/>
              </a:spcBef>
              <a:buAutoNum type="arabicParenR" startAt="3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possess </a:t>
            </a:r>
            <a:r>
              <a:rPr dirty="0" sz="1200" spc="10">
                <a:latin typeface="Times New Roman"/>
                <a:cs typeface="Times New Roman"/>
              </a:rPr>
              <a:t>good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0.1%</a:t>
            </a:r>
            <a:endParaRPr sz="1200">
              <a:latin typeface="Times New Roman"/>
              <a:cs typeface="Times New Roman"/>
            </a:endParaRPr>
          </a:p>
          <a:p>
            <a:pPr marL="277495" indent="-265430">
              <a:lnSpc>
                <a:spcPct val="100000"/>
              </a:lnSpc>
              <a:spcBef>
                <a:spcPts val="650"/>
              </a:spcBef>
              <a:buAutoNum type="arabicParenR" startAt="3"/>
              <a:tabLst>
                <a:tab pos="277495" algn="l"/>
                <a:tab pos="278130" algn="l"/>
              </a:tabLst>
            </a:pP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good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dynamic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AutoNum type="arabicParenR" startAt="3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76266" y="2411094"/>
            <a:ext cx="19202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neither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introduce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17447" y="2594228"/>
            <a:ext cx="5284470" cy="4498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8270" marR="6985">
              <a:lnSpc>
                <a:spcPct val="143300"/>
              </a:lnSpc>
              <a:spcBef>
                <a:spcPts val="100"/>
              </a:spcBef>
            </a:pPr>
            <a:r>
              <a:rPr dirty="0" sz="1200" spc="5">
                <a:latin typeface="Times New Roman"/>
                <a:cs typeface="Times New Roman"/>
              </a:rPr>
              <a:t>drop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causes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disturbance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because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small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size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-5">
                <a:latin typeface="Times New Roman"/>
                <a:cs typeface="Times New Roman"/>
              </a:rPr>
              <a:t> prob.</a:t>
            </a:r>
            <a:endParaRPr sz="1200">
              <a:latin typeface="Times New Roman"/>
              <a:cs typeface="Times New Roman"/>
            </a:endParaRPr>
          </a:p>
          <a:p>
            <a:pPr marL="128270" marR="5080">
              <a:lnSpc>
                <a:spcPts val="2090"/>
              </a:lnSpc>
              <a:spcBef>
                <a:spcPts val="150"/>
              </a:spcBef>
            </a:pPr>
            <a:r>
              <a:rPr dirty="0" sz="1200" spc="-25">
                <a:latin typeface="Times New Roman"/>
                <a:cs typeface="Times New Roman"/>
              </a:rPr>
              <a:t>6)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velocities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very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velocities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sonic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velocities).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HOT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WIRE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ANEMOMETER:</a:t>
            </a:r>
            <a:endParaRPr sz="1200">
              <a:latin typeface="Times New Roman"/>
              <a:cs typeface="Times New Roman"/>
            </a:endParaRPr>
          </a:p>
          <a:p>
            <a:pPr marL="182880" marR="19050" indent="-170815">
              <a:lnSpc>
                <a:spcPts val="2060"/>
              </a:lnSpc>
              <a:spcBef>
                <a:spcPts val="125"/>
              </a:spcBef>
              <a:buAutoNum type="arabicParenR"/>
              <a:tabLst>
                <a:tab pos="18351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unclean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(such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slurries,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corrosive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because</a:t>
            </a:r>
            <a:endParaRPr sz="1200">
              <a:latin typeface="Times New Roman"/>
              <a:cs typeface="Times New Roman"/>
            </a:endParaRPr>
          </a:p>
          <a:p>
            <a:pPr lvl="1" marL="189230" marR="22225" indent="91440">
              <a:lnSpc>
                <a:spcPts val="2060"/>
              </a:lnSpc>
              <a:spcBef>
                <a:spcPts val="10"/>
              </a:spcBef>
              <a:buAutoNum type="alphaLcParenR"/>
              <a:tabLst>
                <a:tab pos="445770" algn="l"/>
                <a:tab pos="4305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wire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breaks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down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dust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particles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	</a:t>
            </a:r>
            <a:r>
              <a:rPr dirty="0" sz="1200" spc="-10">
                <a:latin typeface="Times New Roman"/>
                <a:cs typeface="Times New Roman"/>
              </a:rPr>
              <a:t>fluid </a:t>
            </a:r>
            <a:r>
              <a:rPr dirty="0" sz="1200" spc="-5">
                <a:latin typeface="Times New Roman"/>
                <a:cs typeface="Times New Roman"/>
              </a:rPr>
              <a:t>strikes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hotwire.</a:t>
            </a:r>
            <a:endParaRPr sz="1200">
              <a:latin typeface="Times New Roman"/>
              <a:cs typeface="Times New Roman"/>
            </a:endParaRPr>
          </a:p>
          <a:p>
            <a:pPr lvl="1" marL="189230" marR="21590" indent="91440">
              <a:lnSpc>
                <a:spcPts val="2060"/>
              </a:lnSpc>
              <a:spcBef>
                <a:spcPts val="35"/>
              </a:spcBef>
              <a:buAutoNum type="alphaLcParenR"/>
              <a:tabLst>
                <a:tab pos="4521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due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deposition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wire.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>
                <a:latin typeface="Times New Roman"/>
                <a:cs typeface="Times New Roman"/>
              </a:rPr>
              <a:t> to</a:t>
            </a:r>
            <a:endParaRPr sz="1200">
              <a:latin typeface="Times New Roman"/>
              <a:cs typeface="Times New Roman"/>
            </a:endParaRPr>
          </a:p>
          <a:p>
            <a:pPr marL="472440">
              <a:lnSpc>
                <a:spcPct val="100000"/>
              </a:lnSpc>
              <a:spcBef>
                <a:spcPts val="455"/>
              </a:spcBef>
            </a:pP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intervals.</a:t>
            </a:r>
            <a:endParaRPr sz="1200">
              <a:latin typeface="Times New Roman"/>
              <a:cs typeface="Times New Roman"/>
            </a:endParaRPr>
          </a:p>
          <a:p>
            <a:pPr marL="180340" indent="-167640">
              <a:lnSpc>
                <a:spcPct val="100000"/>
              </a:lnSpc>
              <a:spcBef>
                <a:spcPts val="625"/>
              </a:spcBef>
              <a:buAutoNum type="arabicParenR" startAt="2"/>
              <a:tabLst>
                <a:tab pos="18034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possesses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non-linear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research applications,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extensively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study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varying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2440939"/>
              <a:ext cx="5943600" cy="36645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3065" y="304799"/>
              <a:ext cx="7075805" cy="9450070"/>
            </a:xfrm>
            <a:custGeom>
              <a:avLst/>
              <a:gdLst/>
              <a:ahLst/>
              <a:cxnLst/>
              <a:rect l="l" t="t" r="r" b="b"/>
              <a:pathLst>
                <a:path w="7075805" h="9450070">
                  <a:moveTo>
                    <a:pt x="7028815" y="46990"/>
                  </a:moveTo>
                  <a:lnTo>
                    <a:pt x="7019925" y="46990"/>
                  </a:lnTo>
                  <a:lnTo>
                    <a:pt x="7019925" y="57150"/>
                  </a:lnTo>
                  <a:lnTo>
                    <a:pt x="7019925" y="9394190"/>
                  </a:lnTo>
                  <a:lnTo>
                    <a:pt x="56515" y="9394190"/>
                  </a:lnTo>
                  <a:lnTo>
                    <a:pt x="56515" y="57150"/>
                  </a:lnTo>
                  <a:lnTo>
                    <a:pt x="7019925" y="57150"/>
                  </a:lnTo>
                  <a:lnTo>
                    <a:pt x="7019925" y="46990"/>
                  </a:lnTo>
                  <a:lnTo>
                    <a:pt x="47625" y="46990"/>
                  </a:lnTo>
                  <a:lnTo>
                    <a:pt x="47625" y="57150"/>
                  </a:lnTo>
                  <a:lnTo>
                    <a:pt x="47625" y="9394190"/>
                  </a:lnTo>
                  <a:lnTo>
                    <a:pt x="47625" y="9403080"/>
                  </a:lnTo>
                  <a:lnTo>
                    <a:pt x="7028815" y="9403080"/>
                  </a:lnTo>
                  <a:lnTo>
                    <a:pt x="7028815" y="9394190"/>
                  </a:lnTo>
                  <a:lnTo>
                    <a:pt x="7028815" y="46990"/>
                  </a:lnTo>
                  <a:close/>
                </a:path>
                <a:path w="7075805" h="9450070">
                  <a:moveTo>
                    <a:pt x="7075805" y="0"/>
                  </a:moveTo>
                  <a:lnTo>
                    <a:pt x="7037705" y="0"/>
                  </a:lnTo>
                  <a:lnTo>
                    <a:pt x="7037705" y="38100"/>
                  </a:lnTo>
                  <a:lnTo>
                    <a:pt x="7037705" y="9411970"/>
                  </a:lnTo>
                  <a:lnTo>
                    <a:pt x="38100" y="9411970"/>
                  </a:lnTo>
                  <a:lnTo>
                    <a:pt x="38100" y="38100"/>
                  </a:lnTo>
                  <a:lnTo>
                    <a:pt x="7037705" y="38100"/>
                  </a:lnTo>
                  <a:lnTo>
                    <a:pt x="7037705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9411970"/>
                  </a:lnTo>
                  <a:lnTo>
                    <a:pt x="0" y="9450070"/>
                  </a:lnTo>
                  <a:lnTo>
                    <a:pt x="7075805" y="9450070"/>
                  </a:lnTo>
                  <a:lnTo>
                    <a:pt x="7075805" y="9411970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417447" y="767841"/>
            <a:ext cx="5293360" cy="158686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b="1">
                <a:latin typeface="Times New Roman"/>
                <a:cs typeface="Times New Roman"/>
              </a:rPr>
              <a:t>5)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LASER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DOPPLER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ANEMOMETER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(LDA):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060"/>
              </a:lnSpc>
              <a:spcBef>
                <a:spcPts val="130"/>
              </a:spcBef>
            </a:pPr>
            <a:r>
              <a:rPr dirty="0" sz="1200" spc="-5" b="1">
                <a:latin typeface="Times New Roman"/>
                <a:cs typeface="Times New Roman"/>
              </a:rPr>
              <a:t>BASIC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PRINCIPLE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Laser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Doppler</a:t>
            </a:r>
            <a:r>
              <a:rPr dirty="0" sz="1200">
                <a:latin typeface="Times New Roman"/>
                <a:cs typeface="Times New Roman"/>
              </a:rPr>
              <a:t> Anemometer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works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of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Doppler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effect.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whenever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laser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beam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passes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fluid,</a:t>
            </a:r>
            <a:endParaRPr sz="1200">
              <a:latin typeface="Times New Roman"/>
              <a:cs typeface="Times New Roman"/>
            </a:endParaRPr>
          </a:p>
          <a:p>
            <a:pPr algn="just" marL="12700" marR="22860">
              <a:lnSpc>
                <a:spcPts val="2060"/>
              </a:lnSpc>
            </a:pPr>
            <a:r>
              <a:rPr dirty="0" sz="1200" spc="-5">
                <a:latin typeface="Times New Roman"/>
                <a:cs typeface="Times New Roman"/>
              </a:rPr>
              <a:t>frequency shift </a:t>
            </a:r>
            <a:r>
              <a:rPr dirty="0" sz="1200">
                <a:latin typeface="Times New Roman"/>
                <a:cs typeface="Times New Roman"/>
              </a:rPr>
              <a:t>takes </a:t>
            </a:r>
            <a:r>
              <a:rPr dirty="0" sz="1200" spc="-15">
                <a:latin typeface="Times New Roman"/>
                <a:cs typeface="Times New Roman"/>
              </a:rPr>
              <a:t>place 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scattered </a:t>
            </a:r>
            <a:r>
              <a:rPr dirty="0" sz="1200" spc="-15">
                <a:latin typeface="Times New Roman"/>
                <a:cs typeface="Times New Roman"/>
              </a:rPr>
              <a:t>by </a:t>
            </a:r>
            <a:r>
              <a:rPr dirty="0" sz="1200">
                <a:latin typeface="Times New Roman"/>
                <a:cs typeface="Times New Roman"/>
              </a:rPr>
              <a:t>the small </a:t>
            </a:r>
            <a:r>
              <a:rPr dirty="0" sz="1200" spc="-5">
                <a:latin typeface="Times New Roman"/>
                <a:cs typeface="Times New Roman"/>
              </a:rPr>
              <a:t>particles present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fluid.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shift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beam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directly 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velocity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53947" y="6085078"/>
            <a:ext cx="5405120" cy="13398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76200" marR="55880">
              <a:lnSpc>
                <a:spcPct val="143800"/>
              </a:lnSpc>
              <a:spcBef>
                <a:spcPts val="90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He-Ni </a:t>
            </a:r>
            <a:r>
              <a:rPr dirty="0" sz="1200" spc="-10">
                <a:latin typeface="Times New Roman"/>
                <a:cs typeface="Times New Roman"/>
              </a:rPr>
              <a:t>laser </a:t>
            </a:r>
            <a:r>
              <a:rPr dirty="0" sz="1200">
                <a:latin typeface="Times New Roman"/>
                <a:cs typeface="Times New Roman"/>
              </a:rPr>
              <a:t>source, </a:t>
            </a:r>
            <a:r>
              <a:rPr dirty="0" sz="1200" spc="-5">
                <a:latin typeface="Times New Roman"/>
                <a:cs typeface="Times New Roman"/>
              </a:rPr>
              <a:t>beam splitter, </a:t>
            </a:r>
            <a:r>
              <a:rPr dirty="0" sz="1200" spc="-10">
                <a:latin typeface="Times New Roman"/>
                <a:cs typeface="Times New Roman"/>
              </a:rPr>
              <a:t>focusing </a:t>
            </a:r>
            <a:r>
              <a:rPr dirty="0" sz="1200" spc="5">
                <a:latin typeface="Times New Roman"/>
                <a:cs typeface="Times New Roman"/>
              </a:rPr>
              <a:t>and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receiving </a:t>
            </a:r>
            <a:r>
              <a:rPr dirty="0" sz="1200" spc="-10">
                <a:latin typeface="Times New Roman"/>
                <a:cs typeface="Times New Roman"/>
              </a:rPr>
              <a:t>lenses, </a:t>
            </a:r>
            <a:r>
              <a:rPr dirty="0" sz="1200" spc="-5">
                <a:latin typeface="Times New Roman"/>
                <a:cs typeface="Times New Roman"/>
              </a:rPr>
              <a:t>photo detector, signal </a:t>
            </a:r>
            <a:r>
              <a:rPr dirty="0" sz="1200">
                <a:latin typeface="Times New Roman"/>
                <a:cs typeface="Times New Roman"/>
              </a:rPr>
              <a:t>processing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recording circuit.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beam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splitter 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optical prism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>
                <a:latin typeface="Times New Roman"/>
                <a:cs typeface="Times New Roman"/>
              </a:rPr>
              <a:t>optical </a:t>
            </a:r>
            <a:r>
              <a:rPr dirty="0" sz="1200" spc="-5">
                <a:latin typeface="Times New Roman"/>
                <a:cs typeface="Times New Roman"/>
              </a:rPr>
              <a:t>grating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half </a:t>
            </a:r>
            <a:r>
              <a:rPr dirty="0" sz="1200" spc="-5">
                <a:latin typeface="Times New Roman"/>
                <a:cs typeface="Times New Roman"/>
              </a:rPr>
              <a:t>silvered </a:t>
            </a:r>
            <a:r>
              <a:rPr dirty="0" sz="1200" spc="-10">
                <a:latin typeface="Times New Roman"/>
                <a:cs typeface="Times New Roman"/>
              </a:rPr>
              <a:t>mirror. The </a:t>
            </a:r>
            <a:r>
              <a:rPr dirty="0" sz="1200" spc="-5">
                <a:latin typeface="Times New Roman"/>
                <a:cs typeface="Times New Roman"/>
              </a:rPr>
              <a:t> beam </a:t>
            </a:r>
            <a:r>
              <a:rPr dirty="0" sz="1200">
                <a:latin typeface="Times New Roman"/>
                <a:cs typeface="Times New Roman"/>
              </a:rPr>
              <a:t>splitter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placed at 45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baseline="31250" sz="1200" spc="28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to 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laser </a:t>
            </a:r>
            <a:r>
              <a:rPr dirty="0" sz="1200">
                <a:latin typeface="Times New Roman"/>
                <a:cs typeface="Times New Roman"/>
              </a:rPr>
              <a:t>beam.   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schematic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Laser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Doppler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illustrated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above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755649"/>
            <a:ext cx="5287645" cy="6858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95"/>
              </a:spcBef>
            </a:pPr>
            <a:r>
              <a:rPr dirty="0" sz="1200" b="1">
                <a:latin typeface="Times New Roman"/>
                <a:cs typeface="Times New Roman"/>
              </a:rPr>
              <a:t>WORKING: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schematic</a:t>
            </a:r>
            <a:r>
              <a:rPr dirty="0" sz="1200" spc="-5">
                <a:latin typeface="Times New Roman"/>
                <a:cs typeface="Times New Roman"/>
              </a:rPr>
              <a:t> arrangement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Laser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Doppler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Anemometer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is 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illustrated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laser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from </a:t>
            </a:r>
            <a:r>
              <a:rPr dirty="0" sz="1200" spc="-10">
                <a:latin typeface="Times New Roman"/>
                <a:cs typeface="Times New Roman"/>
              </a:rPr>
              <a:t>laser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passes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splitter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splits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beam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parts. </a:t>
            </a:r>
            <a:r>
              <a:rPr dirty="0" sz="1200" spc="-5">
                <a:latin typeface="Times New Roman"/>
                <a:cs typeface="Times New Roman"/>
              </a:rPr>
              <a:t>These two </a:t>
            </a:r>
            <a:r>
              <a:rPr dirty="0" sz="1200">
                <a:latin typeface="Times New Roman"/>
                <a:cs typeface="Times New Roman"/>
              </a:rPr>
              <a:t>parts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beam then passes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through </a:t>
            </a:r>
            <a:r>
              <a:rPr dirty="0" baseline="4629" sz="1800" spc="-15">
                <a:latin typeface="Times New Roman"/>
                <a:cs typeface="Times New Roman"/>
              </a:rPr>
              <a:t>focusing </a:t>
            </a:r>
            <a:r>
              <a:rPr dirty="0" baseline="4629" sz="1800" spc="-7">
                <a:latin typeface="Times New Roman"/>
                <a:cs typeface="Times New Roman"/>
              </a:rPr>
              <a:t>lens 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, </a:t>
            </a:r>
            <a:r>
              <a:rPr dirty="0" baseline="4629" sz="1800" spc="-7">
                <a:latin typeface="Times New Roman"/>
                <a:cs typeface="Times New Roman"/>
              </a:rPr>
              <a:t>which focus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beam </a:t>
            </a:r>
            <a:r>
              <a:rPr dirty="0" baseline="4629" sz="1800" spc="7">
                <a:latin typeface="Times New Roman"/>
                <a:cs typeface="Times New Roman"/>
              </a:rPr>
              <a:t>at </a:t>
            </a:r>
            <a:r>
              <a:rPr dirty="0" baseline="4629" sz="1800">
                <a:latin typeface="Times New Roman"/>
                <a:cs typeface="Times New Roman"/>
              </a:rPr>
              <a:t>a </a:t>
            </a:r>
            <a:r>
              <a:rPr dirty="0" baseline="4629" sz="1800" spc="-30">
                <a:latin typeface="Times New Roman"/>
                <a:cs typeface="Times New Roman"/>
              </a:rPr>
              <a:t>point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22">
                <a:latin typeface="Times New Roman"/>
                <a:cs typeface="Times New Roman"/>
              </a:rPr>
              <a:t>flow </a:t>
            </a:r>
            <a:r>
              <a:rPr dirty="0" baseline="4629" sz="1800" spc="-15">
                <a:latin typeface="Times New Roman"/>
                <a:cs typeface="Times New Roman"/>
              </a:rPr>
              <a:t>stream, </a:t>
            </a:r>
            <a:r>
              <a:rPr dirty="0" baseline="4629" sz="1800" spc="-7">
                <a:latin typeface="Times New Roman"/>
                <a:cs typeface="Times New Roman"/>
              </a:rPr>
              <a:t>where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velocity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determined. </a:t>
            </a:r>
            <a:r>
              <a:rPr dirty="0" sz="1200" spc="-20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focal </a:t>
            </a:r>
            <a:r>
              <a:rPr dirty="0" sz="1200" spc="-10">
                <a:latin typeface="Times New Roman"/>
                <a:cs typeface="Times New Roman"/>
              </a:rPr>
              <a:t>point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parts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beam </a:t>
            </a:r>
            <a:r>
              <a:rPr dirty="0" sz="1200">
                <a:latin typeface="Times New Roman"/>
                <a:cs typeface="Times New Roman"/>
              </a:rPr>
              <a:t>cross each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interference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fringe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formed.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fringe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pattern 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alternate areas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10">
                <a:latin typeface="Times New Roman"/>
                <a:cs typeface="Times New Roman"/>
              </a:rPr>
              <a:t>and high intensity. </a:t>
            </a:r>
            <a:r>
              <a:rPr dirty="0" sz="1200" spc="15">
                <a:latin typeface="Times New Roman"/>
                <a:cs typeface="Times New Roman"/>
              </a:rPr>
              <a:t>If </a:t>
            </a:r>
            <a:r>
              <a:rPr dirty="0" sz="1200">
                <a:latin typeface="Times New Roman"/>
                <a:cs typeface="Times New Roman"/>
              </a:rPr>
              <a:t>the flow stream </a:t>
            </a:r>
            <a:r>
              <a:rPr dirty="0" sz="1200" spc="-5">
                <a:latin typeface="Times New Roman"/>
                <a:cs typeface="Times New Roman"/>
              </a:rPr>
              <a:t>containing </a:t>
            </a:r>
            <a:r>
              <a:rPr dirty="0" sz="1200">
                <a:latin typeface="Times New Roman"/>
                <a:cs typeface="Times New Roman"/>
              </a:rPr>
              <a:t>tiny </a:t>
            </a:r>
            <a:r>
              <a:rPr dirty="0" sz="1200" spc="-5">
                <a:latin typeface="Times New Roman"/>
                <a:cs typeface="Times New Roman"/>
              </a:rPr>
              <a:t>particles </a:t>
            </a:r>
            <a:r>
              <a:rPr dirty="0" sz="1200">
                <a:latin typeface="Times New Roman"/>
                <a:cs typeface="Times New Roman"/>
              </a:rPr>
              <a:t> such </a:t>
            </a:r>
            <a:r>
              <a:rPr dirty="0" sz="1200" spc="-5">
                <a:latin typeface="Times New Roman"/>
                <a:cs typeface="Times New Roman"/>
              </a:rPr>
              <a:t>as microscopic </a:t>
            </a:r>
            <a:r>
              <a:rPr dirty="0" sz="1200">
                <a:latin typeface="Times New Roman"/>
                <a:cs typeface="Times New Roman"/>
              </a:rPr>
              <a:t>dust or </a:t>
            </a:r>
            <a:r>
              <a:rPr dirty="0" sz="1200" spc="-5">
                <a:latin typeface="Times New Roman"/>
                <a:cs typeface="Times New Roman"/>
              </a:rPr>
              <a:t>dust </a:t>
            </a:r>
            <a:r>
              <a:rPr dirty="0" sz="1200" spc="-10">
                <a:latin typeface="Times New Roman"/>
                <a:cs typeface="Times New Roman"/>
              </a:rPr>
              <a:t>particles </a:t>
            </a:r>
            <a:r>
              <a:rPr dirty="0" sz="1200" spc="-5">
                <a:latin typeface="Times New Roman"/>
                <a:cs typeface="Times New Roman"/>
              </a:rPr>
              <a:t>passes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-5">
                <a:latin typeface="Times New Roman"/>
                <a:cs typeface="Times New Roman"/>
              </a:rPr>
              <a:t>high intensity area,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particles </a:t>
            </a:r>
            <a:r>
              <a:rPr dirty="0" sz="1200">
                <a:latin typeface="Times New Roman"/>
                <a:cs typeface="Times New Roman"/>
              </a:rPr>
              <a:t>scatter the </a:t>
            </a:r>
            <a:r>
              <a:rPr dirty="0" sz="1200" spc="-5">
                <a:latin typeface="Times New Roman"/>
                <a:cs typeface="Times New Roman"/>
              </a:rPr>
              <a:t>light. Due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-15">
                <a:latin typeface="Times New Roman"/>
                <a:cs typeface="Times New Roman"/>
              </a:rPr>
              <a:t>shift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scattered </a:t>
            </a:r>
            <a:r>
              <a:rPr dirty="0" sz="1200" spc="-10">
                <a:latin typeface="Times New Roman"/>
                <a:cs typeface="Times New Roman"/>
              </a:rPr>
              <a:t>light. </a:t>
            </a:r>
            <a:r>
              <a:rPr dirty="0" sz="1200" spc="-5">
                <a:latin typeface="Times New Roman"/>
                <a:cs typeface="Times New Roman"/>
              </a:rPr>
              <a:t> When </a:t>
            </a:r>
            <a:r>
              <a:rPr dirty="0" sz="1200">
                <a:latin typeface="Times New Roman"/>
                <a:cs typeface="Times New Roman"/>
              </a:rPr>
              <a:t>this scattered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10">
                <a:latin typeface="Times New Roman"/>
                <a:cs typeface="Times New Roman"/>
              </a:rPr>
              <a:t>falls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photo detector </a:t>
            </a:r>
            <a:r>
              <a:rPr dirty="0" sz="1200" spc="-15">
                <a:latin typeface="Times New Roman"/>
                <a:cs typeface="Times New Roman"/>
              </a:rPr>
              <a:t>circuit </a:t>
            </a:r>
            <a:r>
              <a:rPr dirty="0" sz="1200">
                <a:latin typeface="Times New Roman"/>
                <a:cs typeface="Times New Roman"/>
              </a:rPr>
              <a:t>which shows the </a:t>
            </a:r>
            <a:r>
              <a:rPr dirty="0" sz="1200" spc="-5">
                <a:latin typeface="Times New Roman"/>
                <a:cs typeface="Times New Roman"/>
              </a:rPr>
              <a:t>varying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 spc="-10">
                <a:latin typeface="Times New Roman"/>
                <a:cs typeface="Times New Roman"/>
              </a:rPr>
              <a:t>signal.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signal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particles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crossing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interference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fringes.</a:t>
            </a:r>
            <a:endParaRPr sz="1200">
              <a:latin typeface="Times New Roman"/>
              <a:cs typeface="Times New Roman"/>
            </a:endParaRPr>
          </a:p>
          <a:p>
            <a:pPr algn="just" marL="128270" marR="2055495" indent="-116205">
              <a:lnSpc>
                <a:spcPct val="143300"/>
              </a:lnSpc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spacing 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fringes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expressed </a:t>
            </a:r>
            <a:r>
              <a:rPr dirty="0" sz="1200" spc="10">
                <a:latin typeface="Times New Roman"/>
                <a:cs typeface="Times New Roman"/>
              </a:rPr>
              <a:t>as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(λ/2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sin </a:t>
            </a:r>
            <a:r>
              <a:rPr dirty="0" sz="1200" spc="-5">
                <a:latin typeface="Times New Roman"/>
                <a:cs typeface="Times New Roman"/>
              </a:rPr>
              <a:t>(Ѳ/2)</a:t>
            </a:r>
            <a:endParaRPr sz="1200">
              <a:latin typeface="Times New Roman"/>
              <a:cs typeface="Times New Roman"/>
            </a:endParaRPr>
          </a:p>
          <a:p>
            <a:pPr algn="just" marL="52069">
              <a:lnSpc>
                <a:spcPct val="100000"/>
              </a:lnSpc>
              <a:spcBef>
                <a:spcPts val="645"/>
              </a:spcBef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λ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wave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laser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beam,</a:t>
            </a:r>
            <a:endParaRPr sz="1200">
              <a:latin typeface="Times New Roman"/>
              <a:cs typeface="Times New Roman"/>
            </a:endParaRPr>
          </a:p>
          <a:p>
            <a:pPr algn="just" marL="128270">
              <a:lnSpc>
                <a:spcPct val="100000"/>
              </a:lnSpc>
              <a:spcBef>
                <a:spcPts val="630"/>
              </a:spcBef>
            </a:pPr>
            <a:r>
              <a:rPr dirty="0" sz="1200">
                <a:latin typeface="Times New Roman"/>
                <a:cs typeface="Times New Roman"/>
              </a:rPr>
              <a:t>Ѳ 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Angle</a:t>
            </a:r>
            <a:r>
              <a:rPr dirty="0" sz="1200">
                <a:latin typeface="Times New Roman"/>
                <a:cs typeface="Times New Roman"/>
              </a:rPr>
              <a:t> 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converging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beam</a:t>
            </a:r>
            <a:endParaRPr sz="1200">
              <a:latin typeface="Times New Roman"/>
              <a:cs typeface="Times New Roman"/>
            </a:endParaRPr>
          </a:p>
          <a:p>
            <a:pPr algn="just" marL="12700" marR="12700" indent="76200">
              <a:lnSpc>
                <a:spcPct val="141700"/>
              </a:lnSpc>
              <a:spcBef>
                <a:spcPts val="45"/>
              </a:spcBef>
            </a:pPr>
            <a:r>
              <a:rPr dirty="0" sz="1200" spc="-10">
                <a:latin typeface="Times New Roman"/>
                <a:cs typeface="Times New Roman"/>
              </a:rPr>
              <a:t>Assume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tracer </a:t>
            </a:r>
            <a:r>
              <a:rPr dirty="0" sz="1200" spc="-10">
                <a:latin typeface="Times New Roman"/>
                <a:cs typeface="Times New Roman"/>
              </a:rPr>
              <a:t>particles having </a:t>
            </a:r>
            <a:r>
              <a:rPr dirty="0" sz="1200" spc="-5">
                <a:latin typeface="Times New Roman"/>
                <a:cs typeface="Times New Roman"/>
              </a:rPr>
              <a:t>velocity V, equal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flow, </a:t>
            </a:r>
            <a:r>
              <a:rPr dirty="0" sz="1200" spc="-5">
                <a:latin typeface="Times New Roman"/>
                <a:cs typeface="Times New Roman"/>
              </a:rPr>
              <a:t>then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detected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would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have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Doppler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shift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Δf= </a:t>
            </a:r>
            <a:r>
              <a:rPr dirty="0" sz="1200" spc="-5">
                <a:latin typeface="Times New Roman"/>
                <a:cs typeface="Times New Roman"/>
              </a:rPr>
              <a:t>(2v/λ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 </a:t>
            </a:r>
            <a:r>
              <a:rPr dirty="0" sz="1200" spc="-10">
                <a:latin typeface="Times New Roman"/>
                <a:cs typeface="Times New Roman"/>
              </a:rPr>
              <a:t>sin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(Ѳ/2)</a:t>
            </a:r>
            <a:endParaRPr sz="1200">
              <a:latin typeface="Times New Roman"/>
              <a:cs typeface="Times New Roman"/>
            </a:endParaRPr>
          </a:p>
          <a:p>
            <a:pPr marL="12700" marR="219710" indent="76200">
              <a:lnSpc>
                <a:spcPct val="1417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vacuum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 equal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index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refraction.</a:t>
            </a:r>
            <a:endParaRPr sz="12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74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Δf= </a:t>
            </a:r>
            <a:r>
              <a:rPr dirty="0" baseline="4629" sz="1800" spc="-7">
                <a:latin typeface="Times New Roman"/>
                <a:cs typeface="Times New Roman"/>
              </a:rPr>
              <a:t>(2nv/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λ</a:t>
            </a:r>
            <a:r>
              <a:rPr dirty="0" sz="800" spc="-10">
                <a:latin typeface="Times New Roman"/>
                <a:cs typeface="Times New Roman"/>
              </a:rPr>
              <a:t>o</a:t>
            </a:r>
            <a:r>
              <a:rPr dirty="0" sz="800" spc="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sin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(Ѳ/2)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356870" marR="2618105" indent="-304800">
              <a:lnSpc>
                <a:spcPct val="1367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λ</a:t>
            </a:r>
            <a:r>
              <a:rPr dirty="0" sz="800" spc="-10">
                <a:latin typeface="Times New Roman"/>
                <a:cs typeface="Times New Roman"/>
              </a:rPr>
              <a:t>o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wavelength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laser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vacuum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index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refraction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5059679"/>
            <a:ext cx="5562600" cy="304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83335" y="767841"/>
            <a:ext cx="5063490" cy="185166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LASER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DOPPLER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ANEMOMETER:</a:t>
            </a:r>
            <a:endParaRPr sz="1200">
              <a:latin typeface="Times New Roman"/>
              <a:cs typeface="Times New Roman"/>
            </a:endParaRPr>
          </a:p>
          <a:p>
            <a:pPr marL="317500" indent="-17081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1750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disturbs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fluid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  <a:p>
            <a:pPr marL="317500" indent="-170815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3175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</a:t>
            </a:r>
            <a:r>
              <a:rPr dirty="0" sz="1200" spc="5">
                <a:latin typeface="Times New Roman"/>
                <a:cs typeface="Times New Roman"/>
              </a:rPr>
              <a:t> any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calibration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determine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  <a:p>
            <a:pPr marL="317500" marR="5080" indent="-170815">
              <a:lnSpc>
                <a:spcPct val="143300"/>
              </a:lnSpc>
              <a:spcBef>
                <a:spcPts val="5"/>
              </a:spcBef>
              <a:buAutoNum type="arabicPeriod"/>
              <a:tabLst>
                <a:tab pos="3175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contact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determined.</a:t>
            </a:r>
            <a:endParaRPr sz="1200">
              <a:latin typeface="Times New Roman"/>
              <a:cs typeface="Times New Roman"/>
            </a:endParaRPr>
          </a:p>
          <a:p>
            <a:pPr marL="317500" indent="-17081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317500" algn="l"/>
              </a:tabLst>
            </a:pPr>
            <a:r>
              <a:rPr dirty="0" sz="1200" spc="-5">
                <a:latin typeface="Times New Roman"/>
                <a:cs typeface="Times New Roman"/>
              </a:rPr>
              <a:t>Accuracy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0.2%)</a:t>
            </a:r>
            <a:endParaRPr sz="1200">
              <a:latin typeface="Times New Roman"/>
              <a:cs typeface="Times New Roman"/>
            </a:endParaRPr>
          </a:p>
          <a:p>
            <a:pPr marL="317500" indent="-17081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31750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both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liquid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gaseous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3206877"/>
            <a:ext cx="1395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3383280"/>
            <a:ext cx="139700" cy="107823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200">
                <a:latin typeface="Times New Roman"/>
                <a:cs typeface="Times New Roman"/>
              </a:rPr>
              <a:t>1.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2.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3.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Times New Roman"/>
                <a:cs typeface="Times New Roman"/>
              </a:rPr>
              <a:t>4.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2558" y="3383280"/>
            <a:ext cx="4432935" cy="1078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35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transparent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channel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only.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clean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fluids.</a:t>
            </a:r>
            <a:endParaRPr sz="1200">
              <a:latin typeface="Times New Roman"/>
              <a:cs typeface="Times New Roman"/>
            </a:endParaRPr>
          </a:p>
          <a:p>
            <a:pPr marL="12700" marR="1188720">
              <a:lnSpc>
                <a:spcPts val="2090"/>
              </a:lnSpc>
              <a:spcBef>
                <a:spcPts val="7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skilled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operator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Cost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9535" y="4783328"/>
            <a:ext cx="2395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Times New Roman"/>
                <a:cs typeface="Times New Roman"/>
              </a:rPr>
              <a:t>5).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</a:t>
            </a:r>
            <a:r>
              <a:rPr dirty="0" sz="1200" spc="-5" b="1">
                <a:latin typeface="Times New Roman"/>
                <a:cs typeface="Times New Roman"/>
              </a:rPr>
              <a:t>LTRASONIC FLOW METER: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863600"/>
            <a:ext cx="5335270" cy="152298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7447" y="2627757"/>
            <a:ext cx="5293995" cy="4232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9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arrangement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-10">
                <a:latin typeface="Times New Roman"/>
                <a:cs typeface="Times New Roman"/>
              </a:rPr>
              <a:t> measurement</a:t>
            </a:r>
            <a:r>
              <a:rPr dirty="0" sz="1200" spc="-5">
                <a:latin typeface="Times New Roman"/>
                <a:cs typeface="Times New Roman"/>
              </a:rPr>
              <a:t> using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ultrasonic</a:t>
            </a:r>
            <a:r>
              <a:rPr dirty="0" sz="1200">
                <a:latin typeface="Times New Roman"/>
                <a:cs typeface="Times New Roman"/>
              </a:rPr>
              <a:t> transducer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contain</a:t>
            </a:r>
            <a:r>
              <a:rPr dirty="0" sz="1200" spc="5">
                <a:latin typeface="Times New Roman"/>
                <a:cs typeface="Times New Roman"/>
              </a:rPr>
              <a:t> two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piezoelectric </a:t>
            </a:r>
            <a:r>
              <a:rPr dirty="0" sz="1200">
                <a:latin typeface="Times New Roman"/>
                <a:cs typeface="Times New Roman"/>
              </a:rPr>
              <a:t>crystals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fluid </a:t>
            </a:r>
            <a:r>
              <a:rPr dirty="0" sz="1200">
                <a:latin typeface="Times New Roman"/>
                <a:cs typeface="Times New Roman"/>
              </a:rPr>
              <a:t>(gas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liquid) whose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be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Among</a:t>
            </a:r>
            <a:r>
              <a:rPr dirty="0" sz="1200" spc="-5">
                <a:latin typeface="Times New Roman"/>
                <a:cs typeface="Times New Roman"/>
              </a:rPr>
              <a:t> these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crystals,</a:t>
            </a:r>
            <a:r>
              <a:rPr dirty="0" sz="1200" spc="-5">
                <a:latin typeface="Times New Roman"/>
                <a:cs typeface="Times New Roman"/>
              </a:rPr>
              <a:t> one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Transmitter,</a:t>
            </a:r>
            <a:r>
              <a:rPr dirty="0" sz="1200">
                <a:latin typeface="Times New Roman"/>
                <a:cs typeface="Times New Roman"/>
              </a:rPr>
              <a:t> T)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receiving</a:t>
            </a:r>
            <a:r>
              <a:rPr dirty="0" sz="1200" spc="-5">
                <a:latin typeface="Times New Roman"/>
                <a:cs typeface="Times New Roman"/>
              </a:rPr>
              <a:t> transducer</a:t>
            </a:r>
            <a:r>
              <a:rPr dirty="0" sz="1200">
                <a:latin typeface="Times New Roman"/>
                <a:cs typeface="Times New Roman"/>
              </a:rPr>
              <a:t> (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Receiver</a:t>
            </a:r>
            <a:r>
              <a:rPr dirty="0" sz="1200" spc="-5">
                <a:latin typeface="Times New Roman"/>
                <a:cs typeface="Times New Roman"/>
              </a:rPr>
              <a:t> R).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transmitter </a:t>
            </a:r>
            <a:r>
              <a:rPr dirty="0" sz="1200" spc="-10">
                <a:latin typeface="Times New Roman"/>
                <a:cs typeface="Times New Roman"/>
              </a:rPr>
              <a:t>and receiver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separated </a:t>
            </a:r>
            <a:r>
              <a:rPr dirty="0" sz="1200" spc="1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some distance </a:t>
            </a:r>
            <a:r>
              <a:rPr dirty="0" sz="1200">
                <a:latin typeface="Times New Roman"/>
                <a:cs typeface="Times New Roman"/>
              </a:rPr>
              <a:t>‘ </a:t>
            </a:r>
            <a:r>
              <a:rPr dirty="0" sz="1200" spc="-15">
                <a:latin typeface="Times New Roman"/>
                <a:cs typeface="Times New Roman"/>
              </a:rPr>
              <a:t>L’. </a:t>
            </a:r>
            <a:r>
              <a:rPr dirty="0" sz="1200">
                <a:latin typeface="Times New Roman"/>
                <a:cs typeface="Times New Roman"/>
              </a:rPr>
              <a:t>Generally transmitter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placed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upstream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ultrasonic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an 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 oscillation energizes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receiving transducer </a:t>
            </a:r>
            <a:r>
              <a:rPr dirty="0" sz="1200" spc="-10">
                <a:latin typeface="Times New Roman"/>
                <a:cs typeface="Times New Roman"/>
              </a:rPr>
              <a:t>placed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downstream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travel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vibration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given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L/(V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+V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l=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distance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between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transducers</a:t>
            </a:r>
            <a:endParaRPr baseline="4629" sz="1800">
              <a:latin typeface="Times New Roman"/>
              <a:cs typeface="Times New Roman"/>
            </a:endParaRPr>
          </a:p>
          <a:p>
            <a:pPr algn="just" marL="52069">
              <a:lnSpc>
                <a:spcPct val="100000"/>
              </a:lnSpc>
              <a:spcBef>
                <a:spcPts val="530"/>
              </a:spcBef>
            </a:pPr>
            <a:r>
              <a:rPr dirty="0" sz="1200" spc="-5">
                <a:latin typeface="Times New Roman"/>
                <a:cs typeface="Times New Roman"/>
              </a:rPr>
              <a:t>Vs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sound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pipe.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Methods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determining</a:t>
            </a:r>
            <a:r>
              <a:rPr dirty="0" sz="1200" spc="300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flow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rate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183515" algn="l"/>
              </a:tabLst>
            </a:pPr>
            <a:r>
              <a:rPr dirty="0" sz="1200" spc="-5">
                <a:latin typeface="Times New Roman"/>
                <a:cs typeface="Times New Roman"/>
              </a:rPr>
              <a:t>Travel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183515" algn="l"/>
              </a:tabLst>
            </a:pP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840993"/>
            <a:ext cx="22764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1.</a:t>
            </a:r>
            <a:r>
              <a:rPr dirty="0" sz="1200" spc="59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Travel time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difference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5499353"/>
            <a:ext cx="4652645" cy="1351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4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100KHZ frequency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supplied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transmitter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transmits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 signals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receiver.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help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commutating switch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receiver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reversed.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74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Therefore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Downstream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travel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time</a:t>
            </a:r>
            <a:r>
              <a:rPr dirty="0" baseline="4629" sz="1800" spc="9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Times New Roman"/>
                <a:cs typeface="Times New Roman"/>
              </a:rPr>
              <a:t>(Vs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+V )</a:t>
            </a:r>
            <a:endParaRPr sz="800">
              <a:latin typeface="Times New Roman"/>
              <a:cs typeface="Times New Roman"/>
            </a:endParaRPr>
          </a:p>
          <a:p>
            <a:pPr algn="just" marL="52069">
              <a:lnSpc>
                <a:spcPct val="100000"/>
              </a:lnSpc>
              <a:spcBef>
                <a:spcPts val="625"/>
              </a:spcBef>
            </a:pPr>
            <a:r>
              <a:rPr dirty="0" baseline="4629" sz="1800">
                <a:latin typeface="Times New Roman"/>
                <a:cs typeface="Times New Roman"/>
              </a:rPr>
              <a:t>Upstream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travel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time</a:t>
            </a:r>
            <a:r>
              <a:rPr dirty="0" baseline="4629" sz="1800" spc="9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800" spc="10">
                <a:latin typeface="Times New Roman"/>
                <a:cs typeface="Times New Roman"/>
              </a:rPr>
              <a:t>2</a:t>
            </a:r>
            <a:r>
              <a:rPr dirty="0" sz="800" spc="1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L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Times New Roman"/>
                <a:cs typeface="Times New Roman"/>
              </a:rPr>
              <a:t>(Vs</a:t>
            </a:r>
            <a:r>
              <a:rPr dirty="0" sz="800" spc="204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-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V </a:t>
            </a:r>
            <a:r>
              <a:rPr dirty="0" sz="800" spc="-5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8247" y="6899275"/>
            <a:ext cx="17799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latin typeface="Times New Roman"/>
                <a:cs typeface="Times New Roman"/>
              </a:rPr>
              <a:t>Time</a:t>
            </a:r>
            <a:r>
              <a:rPr dirty="0" sz="1200" spc="-5">
                <a:latin typeface="Times New Roman"/>
                <a:cs typeface="Times New Roman"/>
              </a:rPr>
              <a:t> difference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Δt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baseline="-10416" sz="1200" spc="-7">
                <a:latin typeface="Times New Roman"/>
                <a:cs typeface="Times New Roman"/>
              </a:rPr>
              <a:t>=</a:t>
            </a:r>
            <a:r>
              <a:rPr dirty="0" baseline="-10416" sz="1200" spc="562">
                <a:latin typeface="Times New Roman"/>
                <a:cs typeface="Times New Roman"/>
              </a:rPr>
              <a:t> </a:t>
            </a:r>
            <a:r>
              <a:rPr dirty="0" baseline="-10416" sz="1200" spc="-15">
                <a:latin typeface="Times New Roman"/>
                <a:cs typeface="Times New Roman"/>
              </a:rPr>
              <a:t>t2</a:t>
            </a:r>
            <a:r>
              <a:rPr dirty="0" baseline="-10416" sz="1200" spc="7">
                <a:latin typeface="Times New Roman"/>
                <a:cs typeface="Times New Roman"/>
              </a:rPr>
              <a:t> </a:t>
            </a:r>
            <a:r>
              <a:rPr dirty="0" baseline="-10416" sz="1200" spc="-7">
                <a:latin typeface="Times New Roman"/>
                <a:cs typeface="Times New Roman"/>
              </a:rPr>
              <a:t>– </a:t>
            </a:r>
            <a:r>
              <a:rPr dirty="0" baseline="-10416" sz="1200" spc="-15">
                <a:latin typeface="Times New Roman"/>
                <a:cs typeface="Times New Roman"/>
              </a:rPr>
              <a:t>t1</a:t>
            </a:r>
            <a:r>
              <a:rPr dirty="0" baseline="-10416" sz="1200" spc="284">
                <a:latin typeface="Times New Roman"/>
                <a:cs typeface="Times New Roman"/>
              </a:rPr>
              <a:t> </a:t>
            </a:r>
            <a:r>
              <a:rPr dirty="0" baseline="-10416" sz="1200" spc="-7">
                <a:latin typeface="Times New Roman"/>
                <a:cs typeface="Times New Roman"/>
              </a:rPr>
              <a:t>=</a:t>
            </a:r>
            <a:endParaRPr baseline="-10416"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9017" y="6917563"/>
            <a:ext cx="1451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>
                <a:latin typeface="Times New Roman"/>
                <a:cs typeface="Times New Roman"/>
              </a:rPr>
              <a:t>L</a:t>
            </a:r>
            <a:r>
              <a:rPr dirty="0" baseline="6944" sz="1800" spc="-44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Times New Roman"/>
                <a:cs typeface="Times New Roman"/>
              </a:rPr>
              <a:t>/ </a:t>
            </a:r>
            <a:r>
              <a:rPr dirty="0" sz="800" spc="-5">
                <a:latin typeface="Times New Roman"/>
                <a:cs typeface="Times New Roman"/>
              </a:rPr>
              <a:t>(Vs</a:t>
            </a:r>
            <a:r>
              <a:rPr dirty="0" sz="800" spc="204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-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V</a:t>
            </a:r>
            <a:r>
              <a:rPr dirty="0" sz="800" spc="-3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)</a:t>
            </a:r>
            <a:r>
              <a:rPr dirty="0" sz="800" spc="24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--</a:t>
            </a:r>
            <a:r>
              <a:rPr dirty="0" sz="800" spc="290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Times New Roman"/>
                <a:cs typeface="Times New Roman"/>
              </a:rPr>
              <a:t>L</a:t>
            </a:r>
            <a:r>
              <a:rPr dirty="0" baseline="6944" sz="1800" spc="-44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Times New Roman"/>
                <a:cs typeface="Times New Roman"/>
              </a:rPr>
              <a:t>/</a:t>
            </a:r>
            <a:r>
              <a:rPr dirty="0" baseline="6944" sz="1800" spc="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(Vs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sz="800" spc="5">
                <a:latin typeface="Times New Roman"/>
                <a:cs typeface="Times New Roman"/>
              </a:rPr>
              <a:t>+V</a:t>
            </a:r>
            <a:r>
              <a:rPr dirty="0" sz="800" spc="-3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57902" y="7960232"/>
            <a:ext cx="9664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baseline="4629" sz="1800" spc="-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&lt;&lt;&lt;</a:t>
            </a:r>
            <a:r>
              <a:rPr dirty="0" sz="800" spc="-5">
                <a:latin typeface="Times New Roman"/>
                <a:cs typeface="Times New Roman"/>
              </a:rPr>
              <a:t>Vs</a:t>
            </a:r>
            <a:r>
              <a:rPr dirty="0" sz="800" spc="24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holds.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17447" y="7948041"/>
            <a:ext cx="346646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reasonable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>
                <a:latin typeface="Times New Roman"/>
                <a:cs typeface="Times New Roman"/>
              </a:rPr>
              <a:t> 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relationship</a:t>
            </a:r>
            <a:endParaRPr sz="1200">
              <a:latin typeface="Times New Roman"/>
              <a:cs typeface="Times New Roman"/>
            </a:endParaRPr>
          </a:p>
          <a:p>
            <a:pPr algn="ctr" marR="748665">
              <a:lnSpc>
                <a:spcPts val="555"/>
              </a:lnSpc>
              <a:spcBef>
                <a:spcPts val="565"/>
              </a:spcBef>
            </a:pPr>
            <a:r>
              <a:rPr dirty="0" sz="800" spc="-5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ts val="1035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Neglecting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term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V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1517" y="8466201"/>
            <a:ext cx="762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7447" y="8405215"/>
            <a:ext cx="4540250" cy="549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3300"/>
              </a:lnSpc>
              <a:spcBef>
                <a:spcPts val="100"/>
              </a:spcBef>
              <a:tabLst>
                <a:tab pos="107315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Δt</a:t>
            </a:r>
            <a:r>
              <a:rPr dirty="0" baseline="4629" sz="1800" spc="-89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4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2L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V/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Vs	</a:t>
            </a:r>
            <a:r>
              <a:rPr dirty="0" baseline="4629" sz="1800">
                <a:latin typeface="Times New Roman"/>
                <a:cs typeface="Times New Roman"/>
              </a:rPr>
              <a:t>thus </a:t>
            </a:r>
            <a:r>
              <a:rPr dirty="0" baseline="4629" sz="1800" spc="-7">
                <a:latin typeface="Times New Roman"/>
                <a:cs typeface="Times New Roman"/>
              </a:rPr>
              <a:t>an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output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signal proportional</a:t>
            </a:r>
            <a:r>
              <a:rPr dirty="0" baseline="4629" sz="1800">
                <a:latin typeface="Times New Roman"/>
                <a:cs typeface="Times New Roman"/>
              </a:rPr>
              <a:t> to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Δt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linear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for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constant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Vs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47800" y="1125855"/>
            <a:ext cx="4328160" cy="4411980"/>
            <a:chOff x="1447800" y="1125855"/>
            <a:chExt cx="4328160" cy="441198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1125855"/>
              <a:ext cx="3722242" cy="19259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3380105"/>
              <a:ext cx="4327906" cy="215773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358517" y="7133970"/>
            <a:ext cx="1283970" cy="260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855344">
              <a:lnSpc>
                <a:spcPts val="690"/>
              </a:lnSpc>
              <a:spcBef>
                <a:spcPts val="90"/>
              </a:spcBef>
              <a:tabLst>
                <a:tab pos="1080770" algn="l"/>
              </a:tabLst>
            </a:pPr>
            <a:r>
              <a:rPr dirty="0" sz="800" spc="-5">
                <a:latin typeface="Times New Roman"/>
                <a:cs typeface="Times New Roman"/>
              </a:rPr>
              <a:t>2	2</a:t>
            </a:r>
            <a:endParaRPr sz="800">
              <a:latin typeface="Times New Roman"/>
              <a:cs typeface="Times New Roman"/>
            </a:endParaRPr>
          </a:p>
          <a:p>
            <a:pPr marL="38100">
              <a:lnSpc>
                <a:spcPts val="1170"/>
              </a:lnSpc>
              <a:tabLst>
                <a:tab pos="1184275" algn="l"/>
              </a:tabLst>
            </a:pPr>
            <a:r>
              <a:rPr dirty="0" sz="800" spc="-10">
                <a:latin typeface="Times New Roman"/>
                <a:cs typeface="Times New Roman"/>
              </a:rPr>
              <a:t>Δt</a:t>
            </a:r>
            <a:r>
              <a:rPr dirty="0" sz="800" spc="37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39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LV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/ (</a:t>
            </a:r>
            <a:r>
              <a:rPr dirty="0" sz="800" spc="4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Vs</a:t>
            </a:r>
            <a:r>
              <a:rPr dirty="0" sz="800" spc="35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–</a:t>
            </a:r>
            <a:r>
              <a:rPr dirty="0" sz="800" spc="5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V	</a:t>
            </a:r>
            <a:r>
              <a:rPr dirty="0" baseline="9259" sz="1800" spc="-30">
                <a:latin typeface="Times New Roman"/>
                <a:cs typeface="Times New Roman"/>
              </a:rPr>
              <a:t>)</a:t>
            </a:r>
            <a:endParaRPr baseline="9259"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840993"/>
            <a:ext cx="3030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2.</a:t>
            </a:r>
            <a:r>
              <a:rPr dirty="0" sz="1200" spc="58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FREQUENCY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DIFFERENCE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6018021"/>
            <a:ext cx="5339080" cy="320548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just" marL="70485" indent="-55880">
              <a:lnSpc>
                <a:spcPct val="100000"/>
              </a:lnSpc>
              <a:spcBef>
                <a:spcPts val="819"/>
              </a:spcBef>
              <a:buSzPct val="83333"/>
              <a:buFont typeface="Arial MT"/>
              <a:buChar char="•"/>
              <a:tabLst>
                <a:tab pos="7112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rate</a:t>
            </a:r>
            <a:r>
              <a:rPr dirty="0" sz="1200" spc="-10">
                <a:latin typeface="Times New Roman"/>
                <a:cs typeface="Times New Roman"/>
              </a:rPr>
              <a:t> 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frequency.</a:t>
            </a:r>
            <a:endParaRPr sz="1200">
              <a:latin typeface="Times New Roman"/>
              <a:cs typeface="Times New Roman"/>
            </a:endParaRPr>
          </a:p>
          <a:p>
            <a:pPr algn="just" marL="15240" marR="5080">
              <a:lnSpc>
                <a:spcPct val="141200"/>
              </a:lnSpc>
              <a:spcBef>
                <a:spcPts val="125"/>
              </a:spcBef>
              <a:buSzPct val="83333"/>
              <a:buFont typeface="Arial MT"/>
              <a:buChar char="•"/>
              <a:tabLst>
                <a:tab pos="7112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A pulse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35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emitted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 the </a:t>
            </a:r>
            <a:r>
              <a:rPr dirty="0" baseline="4629" sz="1800" spc="-7">
                <a:latin typeface="Times New Roman"/>
                <a:cs typeface="Times New Roman"/>
              </a:rPr>
              <a:t>transmitting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transducer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20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35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received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 </a:t>
            </a:r>
            <a:r>
              <a:rPr dirty="0" baseline="4629" sz="1800" spc="7">
                <a:latin typeface="Times New Roman"/>
                <a:cs typeface="Times New Roman"/>
              </a:rPr>
              <a:t>the 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receiving transducer 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after </a:t>
            </a:r>
            <a:r>
              <a:rPr dirty="0" baseline="4629" sz="1800" spc="-15">
                <a:latin typeface="Times New Roman"/>
                <a:cs typeface="Times New Roman"/>
              </a:rPr>
              <a:t>time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800" spc="10">
                <a:latin typeface="Times New Roman"/>
                <a:cs typeface="Times New Roman"/>
              </a:rPr>
              <a:t>1 </a:t>
            </a:r>
            <a:r>
              <a:rPr dirty="0" baseline="4629" sz="1800">
                <a:latin typeface="Times New Roman"/>
                <a:cs typeface="Times New Roman"/>
              </a:rPr>
              <a:t>. </a:t>
            </a:r>
            <a:r>
              <a:rPr dirty="0" baseline="4629" sz="1800" spc="-15">
                <a:latin typeface="Times New Roman"/>
                <a:cs typeface="Times New Roman"/>
              </a:rPr>
              <a:t>Thi </a:t>
            </a:r>
            <a:r>
              <a:rPr dirty="0" baseline="4629" sz="1800" spc="-7">
                <a:latin typeface="Times New Roman"/>
                <a:cs typeface="Times New Roman"/>
              </a:rPr>
              <a:t>s pulse </a:t>
            </a:r>
            <a:r>
              <a:rPr dirty="0" baseline="4629" sz="1800" spc="-22">
                <a:latin typeface="Times New Roman"/>
                <a:cs typeface="Times New Roman"/>
              </a:rPr>
              <a:t>is </a:t>
            </a:r>
            <a:r>
              <a:rPr dirty="0" baseline="4629" sz="1800" spc="-7">
                <a:latin typeface="Times New Roman"/>
                <a:cs typeface="Times New Roman"/>
              </a:rPr>
              <a:t>amplified and instantaneously </a:t>
            </a:r>
            <a:r>
              <a:rPr dirty="0" baseline="4629" sz="1800" spc="-15">
                <a:latin typeface="Times New Roman"/>
                <a:cs typeface="Times New Roman"/>
              </a:rPr>
              <a:t>fed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back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transmitting transducer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retransmission. This </a:t>
            </a:r>
            <a:r>
              <a:rPr dirty="0" sz="1200">
                <a:latin typeface="Times New Roman"/>
                <a:cs typeface="Times New Roman"/>
              </a:rPr>
              <a:t>generates a train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pulses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each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path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period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equals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acoustic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travel</a:t>
            </a:r>
            <a:r>
              <a:rPr dirty="0" sz="1200" spc="-10">
                <a:latin typeface="Times New Roman"/>
                <a:cs typeface="Times New Roman"/>
              </a:rPr>
              <a:t> time.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1050">
              <a:latin typeface="Times New Roman"/>
              <a:cs typeface="Times New Roman"/>
            </a:endParaRPr>
          </a:p>
          <a:p>
            <a:pPr marL="70485" indent="-55880">
              <a:lnSpc>
                <a:spcPct val="100000"/>
              </a:lnSpc>
              <a:buSzPct val="83333"/>
              <a:buFont typeface="Arial MT"/>
              <a:buChar char="•"/>
              <a:tabLst>
                <a:tab pos="7112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repetition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difference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loop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15240" marR="2395220">
              <a:lnSpc>
                <a:spcPct val="143300"/>
              </a:lnSpc>
              <a:spcBef>
                <a:spcPts val="100"/>
              </a:spcBef>
              <a:buSzPct val="83333"/>
              <a:buFont typeface="Arial MT"/>
              <a:buChar char="•"/>
              <a:tabLst>
                <a:tab pos="110489" algn="l"/>
                <a:tab pos="2174240" algn="l"/>
                <a:tab pos="219519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frequency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loop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-1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 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</a:t>
            </a:r>
            <a:r>
              <a:rPr dirty="0" sz="800" spc="-15">
                <a:latin typeface="Times New Roman"/>
                <a:cs typeface="Times New Roman"/>
              </a:rPr>
              <a:t>1</a:t>
            </a:r>
            <a:r>
              <a:rPr dirty="0" baseline="4629" sz="1800" spc="-22">
                <a:latin typeface="Times New Roman"/>
                <a:cs typeface="Times New Roman"/>
              </a:rPr>
              <a:t>=</a:t>
            </a:r>
            <a:r>
              <a:rPr dirty="0" baseline="4629" sz="1800" spc="9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800" spc="10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(Vs</a:t>
            </a:r>
            <a:r>
              <a:rPr dirty="0" sz="800" spc="7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+V</a:t>
            </a:r>
            <a:r>
              <a:rPr dirty="0" sz="800" spc="7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)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frequency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loop-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2  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f</a:t>
            </a:r>
            <a:r>
              <a:rPr dirty="0" sz="800" spc="-25">
                <a:latin typeface="Times New Roman"/>
                <a:cs typeface="Times New Roman"/>
              </a:rPr>
              <a:t>2</a:t>
            </a:r>
            <a:r>
              <a:rPr dirty="0" sz="800" spc="1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 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</a:t>
            </a:r>
            <a:r>
              <a:rPr dirty="0" sz="800" spc="10">
                <a:latin typeface="Times New Roman"/>
                <a:cs typeface="Times New Roman"/>
              </a:rPr>
              <a:t>2	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Times New Roman"/>
                <a:cs typeface="Times New Roman"/>
              </a:rPr>
              <a:t>(Vs --V </a:t>
            </a:r>
            <a:r>
              <a:rPr dirty="0" sz="800" spc="-5">
                <a:latin typeface="Times New Roman"/>
                <a:cs typeface="Times New Roman"/>
              </a:rPr>
              <a:t>)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5"/>
              </a:spcBef>
              <a:tabLst>
                <a:tab pos="245491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frequency</a:t>
            </a:r>
            <a:r>
              <a:rPr dirty="0" baseline="4629" sz="1800" spc="-8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difference</a:t>
            </a:r>
            <a:r>
              <a:rPr dirty="0" baseline="4629" sz="1800" spc="4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53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f</a:t>
            </a:r>
            <a:r>
              <a:rPr dirty="0" sz="800" spc="-25">
                <a:latin typeface="Times New Roman"/>
                <a:cs typeface="Times New Roman"/>
              </a:rPr>
              <a:t>1</a:t>
            </a:r>
            <a:r>
              <a:rPr dirty="0" sz="800" spc="1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  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f</a:t>
            </a:r>
            <a:r>
              <a:rPr dirty="0" sz="800" spc="-25">
                <a:latin typeface="Times New Roman"/>
                <a:cs typeface="Times New Roman"/>
              </a:rPr>
              <a:t>2</a:t>
            </a:r>
            <a:r>
              <a:rPr dirty="0" sz="800" spc="44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	2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V/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spc="-5">
                <a:latin typeface="Times New Roman"/>
                <a:cs typeface="Times New Roman"/>
              </a:rPr>
              <a:t>The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frequency</a:t>
            </a:r>
            <a:r>
              <a:rPr dirty="0" baseline="4629" sz="1800" spc="35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difference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thus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proportional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to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with </a:t>
            </a:r>
            <a:r>
              <a:rPr dirty="0" baseline="4629" sz="1800" spc="-22">
                <a:latin typeface="Times New Roman"/>
                <a:cs typeface="Times New Roman"/>
              </a:rPr>
              <a:t>no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dependence</a:t>
            </a:r>
            <a:r>
              <a:rPr dirty="0" baseline="4629" sz="1800" spc="30">
                <a:latin typeface="Times New Roman"/>
                <a:cs typeface="Times New Roman"/>
              </a:rPr>
              <a:t> on</a:t>
            </a:r>
            <a:endParaRPr baseline="4629"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47800" y="1125855"/>
            <a:ext cx="5568315" cy="4945380"/>
            <a:chOff x="1447800" y="1125855"/>
            <a:chExt cx="5568315" cy="4945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1125855"/>
              <a:ext cx="5261102" cy="24745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3688080"/>
              <a:ext cx="5567934" cy="238315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1042162"/>
            <a:ext cx="4410075" cy="368109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sonic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velocity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 </a:t>
            </a:r>
            <a:r>
              <a:rPr dirty="0" sz="800" spc="-5">
                <a:latin typeface="Times New Roman"/>
                <a:cs typeface="Times New Roman"/>
              </a:rPr>
              <a:t>Vs</a:t>
            </a:r>
            <a:r>
              <a:rPr dirty="0" sz="800" spc="1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ULTRASONIC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FLOW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marL="356870" indent="-229235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obstruction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  <a:p>
            <a:pPr marL="356870" indent="-229235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357505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affected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density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viscosity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marL="356870" indent="-229235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Useful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liquids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gases</a:t>
            </a:r>
            <a:endParaRPr sz="1200">
              <a:latin typeface="Times New Roman"/>
              <a:cs typeface="Times New Roman"/>
            </a:endParaRPr>
          </a:p>
          <a:p>
            <a:pPr marL="356870" indent="-229235">
              <a:lnSpc>
                <a:spcPct val="100000"/>
              </a:lnSpc>
              <a:spcBef>
                <a:spcPts val="645"/>
              </a:spcBef>
              <a:buAutoNum type="arabicParenR"/>
              <a:tabLst>
                <a:tab pos="35750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linearly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input.</a:t>
            </a:r>
            <a:endParaRPr sz="1200">
              <a:latin typeface="Times New Roman"/>
              <a:cs typeface="Times New Roman"/>
            </a:endParaRPr>
          </a:p>
          <a:p>
            <a:pPr marL="356870" indent="-229235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Effectively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bi-directional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measurements.</a:t>
            </a:r>
            <a:endParaRPr sz="1200">
              <a:latin typeface="Times New Roman"/>
              <a:cs typeface="Times New Roman"/>
            </a:endParaRPr>
          </a:p>
          <a:p>
            <a:pPr marL="356870" indent="-229235">
              <a:lnSpc>
                <a:spcPct val="100000"/>
              </a:lnSpc>
              <a:spcBef>
                <a:spcPts val="650"/>
              </a:spcBef>
              <a:buAutoNum type="arabicParenR"/>
              <a:tabLst>
                <a:tab pos="357505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arenR"/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arenR"/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DISADVANTAGES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ULTRASONIC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FLOW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lvl="1" marL="411480" indent="-229235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41211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difficult.</a:t>
            </a:r>
            <a:endParaRPr sz="1200">
              <a:latin typeface="Times New Roman"/>
              <a:cs typeface="Times New Roman"/>
            </a:endParaRPr>
          </a:p>
          <a:p>
            <a:pPr lvl="1" marL="411480" indent="-229235">
              <a:lnSpc>
                <a:spcPct val="100000"/>
              </a:lnSpc>
              <a:spcBef>
                <a:spcPts val="650"/>
              </a:spcBef>
              <a:buAutoNum type="arabicParenR"/>
              <a:tabLst>
                <a:tab pos="412115" algn="l"/>
              </a:tabLst>
            </a:pPr>
            <a:r>
              <a:rPr dirty="0" sz="1200" spc="-5">
                <a:latin typeface="Times New Roman"/>
                <a:cs typeface="Times New Roman"/>
              </a:rPr>
              <a:t>Cost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27301" y="5829046"/>
            <a:ext cx="2521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---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SYLLABUS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CIE-1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---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sp>
          <p:nvSpPr>
            <p:cNvPr id="3" name="object 3"/>
            <p:cNvSpPr/>
            <p:nvPr/>
          </p:nvSpPr>
          <p:spPr>
            <a:xfrm>
              <a:off x="2523490" y="5615304"/>
              <a:ext cx="3324225" cy="0"/>
            </a:xfrm>
            <a:custGeom>
              <a:avLst/>
              <a:gdLst/>
              <a:ahLst/>
              <a:cxnLst/>
              <a:rect l="l" t="t" r="r" b="b"/>
              <a:pathLst>
                <a:path w="3324225" h="0">
                  <a:moveTo>
                    <a:pt x="0" y="0"/>
                  </a:moveTo>
                  <a:lnTo>
                    <a:pt x="33242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61490" y="5608954"/>
              <a:ext cx="4124325" cy="349250"/>
            </a:xfrm>
            <a:custGeom>
              <a:avLst/>
              <a:gdLst/>
              <a:ahLst/>
              <a:cxnLst/>
              <a:rect l="l" t="t" r="r" b="b"/>
              <a:pathLst>
                <a:path w="4124325" h="349250">
                  <a:moveTo>
                    <a:pt x="76200" y="273050"/>
                  </a:moveTo>
                  <a:lnTo>
                    <a:pt x="0" y="273050"/>
                  </a:lnTo>
                  <a:lnTo>
                    <a:pt x="38100" y="349250"/>
                  </a:lnTo>
                  <a:lnTo>
                    <a:pt x="76200" y="273050"/>
                  </a:lnTo>
                  <a:close/>
                </a:path>
                <a:path w="4124325" h="349250">
                  <a:moveTo>
                    <a:pt x="41910" y="0"/>
                  </a:moveTo>
                  <a:lnTo>
                    <a:pt x="34290" y="0"/>
                  </a:lnTo>
                  <a:lnTo>
                    <a:pt x="31750" y="2540"/>
                  </a:lnTo>
                  <a:lnTo>
                    <a:pt x="31750" y="273050"/>
                  </a:lnTo>
                  <a:lnTo>
                    <a:pt x="44450" y="273050"/>
                  </a:lnTo>
                  <a:lnTo>
                    <a:pt x="44450" y="2540"/>
                  </a:lnTo>
                  <a:lnTo>
                    <a:pt x="41910" y="0"/>
                  </a:lnTo>
                  <a:close/>
                </a:path>
                <a:path w="4124325" h="349250">
                  <a:moveTo>
                    <a:pt x="4124325" y="273050"/>
                  </a:moveTo>
                  <a:lnTo>
                    <a:pt x="4048125" y="273050"/>
                  </a:lnTo>
                  <a:lnTo>
                    <a:pt x="4086225" y="349250"/>
                  </a:lnTo>
                  <a:lnTo>
                    <a:pt x="4124325" y="273050"/>
                  </a:lnTo>
                  <a:close/>
                </a:path>
                <a:path w="4124325" h="349250">
                  <a:moveTo>
                    <a:pt x="4090035" y="0"/>
                  </a:moveTo>
                  <a:lnTo>
                    <a:pt x="4082415" y="0"/>
                  </a:lnTo>
                  <a:lnTo>
                    <a:pt x="4079875" y="2540"/>
                  </a:lnTo>
                  <a:lnTo>
                    <a:pt x="4079875" y="273050"/>
                  </a:lnTo>
                  <a:lnTo>
                    <a:pt x="4092575" y="273050"/>
                  </a:lnTo>
                  <a:lnTo>
                    <a:pt x="4092575" y="2540"/>
                  </a:lnTo>
                  <a:lnTo>
                    <a:pt x="40900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99590" y="5615304"/>
              <a:ext cx="723900" cy="0"/>
            </a:xfrm>
            <a:custGeom>
              <a:avLst/>
              <a:gdLst/>
              <a:ahLst/>
              <a:cxnLst/>
              <a:rect l="l" t="t" r="r" b="b"/>
              <a:pathLst>
                <a:path w="723900" h="0">
                  <a:moveTo>
                    <a:pt x="0" y="0"/>
                  </a:moveTo>
                  <a:lnTo>
                    <a:pt x="7239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142740" y="5295265"/>
              <a:ext cx="76200" cy="320040"/>
            </a:xfrm>
            <a:custGeom>
              <a:avLst/>
              <a:gdLst/>
              <a:ahLst/>
              <a:cxnLst/>
              <a:rect l="l" t="t" r="r" b="b"/>
              <a:pathLst>
                <a:path w="76200" h="320039">
                  <a:moveTo>
                    <a:pt x="31750" y="243839"/>
                  </a:moveTo>
                  <a:lnTo>
                    <a:pt x="0" y="243839"/>
                  </a:lnTo>
                  <a:lnTo>
                    <a:pt x="38100" y="320039"/>
                  </a:lnTo>
                  <a:lnTo>
                    <a:pt x="66675" y="262889"/>
                  </a:lnTo>
                  <a:lnTo>
                    <a:pt x="34289" y="262889"/>
                  </a:lnTo>
                  <a:lnTo>
                    <a:pt x="31750" y="260350"/>
                  </a:lnTo>
                  <a:lnTo>
                    <a:pt x="31750" y="243839"/>
                  </a:lnTo>
                  <a:close/>
                </a:path>
                <a:path w="76200" h="320039">
                  <a:moveTo>
                    <a:pt x="41910" y="0"/>
                  </a:moveTo>
                  <a:lnTo>
                    <a:pt x="34289" y="0"/>
                  </a:lnTo>
                  <a:lnTo>
                    <a:pt x="31750" y="2539"/>
                  </a:lnTo>
                  <a:lnTo>
                    <a:pt x="31750" y="260350"/>
                  </a:lnTo>
                  <a:lnTo>
                    <a:pt x="34289" y="262889"/>
                  </a:lnTo>
                  <a:lnTo>
                    <a:pt x="41910" y="262889"/>
                  </a:lnTo>
                  <a:lnTo>
                    <a:pt x="44450" y="260350"/>
                  </a:lnTo>
                  <a:lnTo>
                    <a:pt x="44450" y="2539"/>
                  </a:lnTo>
                  <a:lnTo>
                    <a:pt x="41910" y="0"/>
                  </a:lnTo>
                  <a:close/>
                </a:path>
                <a:path w="76200" h="320039">
                  <a:moveTo>
                    <a:pt x="76200" y="243839"/>
                  </a:moveTo>
                  <a:lnTo>
                    <a:pt x="44450" y="243839"/>
                  </a:lnTo>
                  <a:lnTo>
                    <a:pt x="44450" y="260350"/>
                  </a:lnTo>
                  <a:lnTo>
                    <a:pt x="41910" y="262889"/>
                  </a:lnTo>
                  <a:lnTo>
                    <a:pt x="66675" y="262889"/>
                  </a:lnTo>
                  <a:lnTo>
                    <a:pt x="76200" y="2438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417447" y="1023873"/>
            <a:ext cx="5331460" cy="377317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244"/>
              </a:spcBef>
            </a:pP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SPEED,</a:t>
            </a:r>
            <a:r>
              <a:rPr dirty="0" sz="1200" spc="-5" b="1">
                <a:latin typeface="Times New Roman"/>
                <a:cs typeface="Times New Roman"/>
              </a:rPr>
              <a:t> VIBRATION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ACCELERATION</a:t>
            </a:r>
            <a:endParaRPr sz="1200">
              <a:latin typeface="Times New Roman"/>
              <a:cs typeface="Times New Roman"/>
            </a:endParaRPr>
          </a:p>
          <a:p>
            <a:pPr marL="18415">
              <a:lnSpc>
                <a:spcPct val="100000"/>
              </a:lnSpc>
              <a:spcBef>
                <a:spcPts val="140"/>
              </a:spcBef>
            </a:pPr>
            <a:r>
              <a:rPr dirty="0" sz="1200" spc="-5" b="1">
                <a:latin typeface="Times New Roman"/>
                <a:cs typeface="Times New Roman"/>
              </a:rPr>
              <a:t>-------------------------------------------------------------------------------------------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3.10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SPEED</a:t>
            </a:r>
            <a:endParaRPr sz="1200">
              <a:latin typeface="Times New Roman"/>
              <a:cs typeface="Times New Roman"/>
            </a:endParaRPr>
          </a:p>
          <a:p>
            <a:pPr marL="12700" marR="1755139">
              <a:lnSpc>
                <a:spcPts val="158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rate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time-rate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Common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82880" marR="218440" indent="-79375">
              <a:lnSpc>
                <a:spcPts val="1610"/>
              </a:lnSpc>
              <a:spcBef>
                <a:spcPts val="10"/>
              </a:spcBef>
              <a:buSzPct val="91666"/>
              <a:buFont typeface="Times New Roman"/>
              <a:buAutoNum type="romanLcPeriod"/>
              <a:tabLst>
                <a:tab pos="18351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Linear</a:t>
            </a:r>
            <a:r>
              <a:rPr dirty="0" sz="1200" spc="6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speed</a:t>
            </a:r>
            <a:r>
              <a:rPr dirty="0" sz="1200" spc="114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linear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expressed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meters/sec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(m/s)</a:t>
            </a:r>
            <a:endParaRPr sz="1200">
              <a:latin typeface="Times New Roman"/>
              <a:cs typeface="Times New Roman"/>
            </a:endParaRPr>
          </a:p>
          <a:p>
            <a:pPr marL="182880" indent="-122555">
              <a:lnSpc>
                <a:spcPct val="100000"/>
              </a:lnSpc>
              <a:spcBef>
                <a:spcPts val="35"/>
              </a:spcBef>
              <a:buSzPct val="91666"/>
              <a:buFont typeface="Times New Roman"/>
              <a:buAutoNum type="romanLcPeriod"/>
              <a:tabLst>
                <a:tab pos="18351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Angular</a:t>
            </a:r>
            <a:r>
              <a:rPr dirty="0" sz="1200" spc="1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speed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(rotational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speed)</a:t>
            </a:r>
            <a:endParaRPr sz="12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marL="182880" marR="5080" indent="76200">
              <a:lnSpc>
                <a:spcPct val="111700"/>
              </a:lnSpc>
            </a:pPr>
            <a:r>
              <a:rPr dirty="0" sz="1200" spc="-5">
                <a:latin typeface="Times New Roman"/>
                <a:cs typeface="Times New Roman"/>
              </a:rPr>
              <a:t>radians/second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(rsd/s)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minute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(rpm).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259079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device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tachometer.</a:t>
            </a:r>
            <a:endParaRPr sz="1200">
              <a:latin typeface="Times New Roman"/>
              <a:cs typeface="Times New Roman"/>
            </a:endParaRPr>
          </a:p>
          <a:p>
            <a:pPr algn="just" marL="12700" marR="41910">
              <a:lnSpc>
                <a:spcPct val="110500"/>
              </a:lnSpc>
              <a:spcBef>
                <a:spcPts val="930"/>
              </a:spcBef>
            </a:pPr>
            <a:r>
              <a:rPr dirty="0" sz="1200" spc="-5" b="1">
                <a:latin typeface="Times New Roman"/>
                <a:cs typeface="Times New Roman"/>
              </a:rPr>
              <a:t>TACHOMETER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-5">
                <a:latin typeface="Times New Roman"/>
                <a:cs typeface="Times New Roman"/>
              </a:rPr>
              <a:t> used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velocity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by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registering,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rotations </a:t>
            </a:r>
            <a:r>
              <a:rPr dirty="0" sz="1200">
                <a:latin typeface="Times New Roman"/>
                <a:cs typeface="Times New Roman"/>
              </a:rPr>
              <a:t>during the </a:t>
            </a:r>
            <a:r>
              <a:rPr dirty="0" sz="1200" spc="-5">
                <a:latin typeface="Times New Roman"/>
                <a:cs typeface="Times New Roman"/>
              </a:rPr>
              <a:t>period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contact,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indicating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rotations per minute. </a:t>
            </a:r>
            <a:r>
              <a:rPr dirty="0" sz="1200" spc="-20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instrument which </a:t>
            </a:r>
            <a:r>
              <a:rPr dirty="0" sz="1200" spc="-10">
                <a:latin typeface="Times New Roman"/>
                <a:cs typeface="Times New Roman"/>
              </a:rPr>
              <a:t>either </a:t>
            </a:r>
            <a:r>
              <a:rPr dirty="0" sz="1200" spc="-5">
                <a:latin typeface="Times New Roman"/>
                <a:cs typeface="Times New Roman"/>
              </a:rPr>
              <a:t>continuously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value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rotary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continuously displays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reading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average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rapidly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short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interval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6194" y="5322823"/>
            <a:ext cx="63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6890" y="5958840"/>
            <a:ext cx="2995930" cy="28435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855980">
              <a:lnSpc>
                <a:spcPct val="100000"/>
              </a:lnSpc>
              <a:spcBef>
                <a:spcPts val="350"/>
              </a:spcBef>
            </a:pPr>
            <a:r>
              <a:rPr dirty="0" sz="1100" spc="-5">
                <a:latin typeface="Calibri"/>
                <a:cs typeface="Calibri"/>
              </a:rPr>
              <a:t>Electrical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Tachometers</a:t>
            </a:r>
            <a:endParaRPr sz="1100">
              <a:latin typeface="Calibri"/>
              <a:cs typeface="Calibri"/>
            </a:endParaRPr>
          </a:p>
          <a:p>
            <a:pPr lvl="1" marL="307340" indent="-21082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307975" algn="l"/>
              </a:tabLst>
            </a:pPr>
            <a:r>
              <a:rPr dirty="0" sz="1100" spc="-5">
                <a:latin typeface="Calibri"/>
                <a:cs typeface="Calibri"/>
              </a:rPr>
              <a:t>Drag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cup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tachometer(eddy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current)</a:t>
            </a:r>
            <a:endParaRPr sz="1100">
              <a:latin typeface="Calibri"/>
              <a:cs typeface="Calibri"/>
            </a:endParaRPr>
          </a:p>
          <a:p>
            <a:pPr lvl="1" marL="307340" indent="-21082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307975" algn="l"/>
              </a:tabLst>
            </a:pPr>
            <a:r>
              <a:rPr dirty="0" sz="1100" spc="-5">
                <a:latin typeface="Calibri"/>
                <a:cs typeface="Calibri"/>
              </a:rPr>
              <a:t>Tacho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generators</a:t>
            </a:r>
            <a:endParaRPr sz="1100">
              <a:latin typeface="Calibri"/>
              <a:cs typeface="Calibri"/>
            </a:endParaRPr>
          </a:p>
          <a:p>
            <a:pPr lvl="2" marL="697865" indent="-34798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698500" algn="l"/>
              </a:tabLst>
            </a:pPr>
            <a:r>
              <a:rPr dirty="0" sz="1100" spc="-5">
                <a:latin typeface="Calibri"/>
                <a:cs typeface="Calibri"/>
              </a:rPr>
              <a:t>DC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generator</a:t>
            </a:r>
            <a:endParaRPr sz="1100">
              <a:latin typeface="Calibri"/>
              <a:cs typeface="Calibri"/>
            </a:endParaRPr>
          </a:p>
          <a:p>
            <a:pPr lvl="2" marL="633730" indent="-31496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634365" algn="l"/>
              </a:tabLst>
            </a:pPr>
            <a:r>
              <a:rPr dirty="0" sz="1100">
                <a:latin typeface="Calibri"/>
                <a:cs typeface="Calibri"/>
              </a:rPr>
              <a:t>Ac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generator</a:t>
            </a:r>
            <a:endParaRPr sz="1100">
              <a:latin typeface="Calibri"/>
              <a:cs typeface="Calibri"/>
            </a:endParaRPr>
          </a:p>
          <a:p>
            <a:pPr lvl="1" marL="344170" indent="-247650">
              <a:lnSpc>
                <a:spcPct val="100000"/>
              </a:lnSpc>
              <a:spcBef>
                <a:spcPts val="670"/>
              </a:spcBef>
              <a:buAutoNum type="arabicPeriod" startAt="3"/>
              <a:tabLst>
                <a:tab pos="344805" algn="l"/>
              </a:tabLst>
            </a:pPr>
            <a:r>
              <a:rPr dirty="0" sz="1100" spc="-5">
                <a:latin typeface="Calibri"/>
                <a:cs typeface="Calibri"/>
              </a:rPr>
              <a:t>Commutated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capacitor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 lvl="1" marL="344170" indent="-247650">
              <a:lnSpc>
                <a:spcPct val="100000"/>
              </a:lnSpc>
              <a:spcBef>
                <a:spcPts val="720"/>
              </a:spcBef>
              <a:buAutoNum type="arabicPeriod" startAt="3"/>
              <a:tabLst>
                <a:tab pos="344805" algn="l"/>
              </a:tabLst>
            </a:pPr>
            <a:r>
              <a:rPr dirty="0" sz="1100" spc="-5">
                <a:latin typeface="Calibri"/>
                <a:cs typeface="Calibri"/>
              </a:rPr>
              <a:t>Contactless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 (non-contact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type)</a:t>
            </a:r>
            <a:endParaRPr sz="1100">
              <a:latin typeface="Calibri"/>
              <a:cs typeface="Calibri"/>
            </a:endParaRPr>
          </a:p>
          <a:p>
            <a:pPr lvl="2" marL="633730" indent="-344805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634365" algn="l"/>
              </a:tabLst>
            </a:pPr>
            <a:r>
              <a:rPr dirty="0" sz="1100" spc="-5">
                <a:latin typeface="Calibri"/>
                <a:cs typeface="Calibri"/>
              </a:rPr>
              <a:t>Inductive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pickup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 lvl="2" marL="539115" indent="-314325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539750" algn="l"/>
              </a:tabLst>
            </a:pPr>
            <a:r>
              <a:rPr dirty="0" sz="1100" spc="-5">
                <a:latin typeface="Calibri"/>
                <a:cs typeface="Calibri"/>
              </a:rPr>
              <a:t>capacitive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type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pickup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 lvl="2" marL="569595" indent="-314325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570230" algn="l"/>
              </a:tabLst>
            </a:pPr>
            <a:r>
              <a:rPr dirty="0" sz="1100" spc="-5">
                <a:latin typeface="Calibri"/>
                <a:cs typeface="Calibri"/>
              </a:rPr>
              <a:t>Photo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electric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 lvl="2" marL="572770" indent="-31750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573405" algn="l"/>
              </a:tabLst>
            </a:pPr>
            <a:r>
              <a:rPr dirty="0" sz="1100" spc="-10">
                <a:latin typeface="Calibri"/>
                <a:cs typeface="Calibri"/>
              </a:rPr>
              <a:t>Stroboscope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5714" y="5958840"/>
            <a:ext cx="2819400" cy="272986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715010">
              <a:lnSpc>
                <a:spcPct val="100000"/>
              </a:lnSpc>
              <a:spcBef>
                <a:spcPts val="350"/>
              </a:spcBef>
            </a:pPr>
            <a:r>
              <a:rPr dirty="0" sz="1100" spc="-5" b="1">
                <a:latin typeface="Calibri"/>
                <a:cs typeface="Calibri"/>
              </a:rPr>
              <a:t>Mechanical</a:t>
            </a:r>
            <a:r>
              <a:rPr dirty="0" sz="1100" spc="19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tachometrs</a:t>
            </a:r>
            <a:endParaRPr sz="1100">
              <a:latin typeface="Calibri"/>
              <a:cs typeface="Calibri"/>
            </a:endParaRPr>
          </a:p>
          <a:p>
            <a:pPr lvl="1" marL="571500" indent="-24765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572135" algn="l"/>
              </a:tabLst>
            </a:pPr>
            <a:r>
              <a:rPr dirty="0" sz="1100">
                <a:latin typeface="Calibri"/>
                <a:cs typeface="Calibri"/>
              </a:rPr>
              <a:t>Hand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speed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indicator</a:t>
            </a:r>
            <a:endParaRPr sz="1100">
              <a:latin typeface="Calibri"/>
              <a:cs typeface="Calibri"/>
            </a:endParaRPr>
          </a:p>
          <a:p>
            <a:pPr lvl="2" marL="953135" indent="-38481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953769" algn="l"/>
              </a:tabLst>
            </a:pPr>
            <a:r>
              <a:rPr dirty="0" sz="1100" spc="-5">
                <a:latin typeface="Calibri"/>
                <a:cs typeface="Calibri"/>
              </a:rPr>
              <a:t>revolution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counter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&amp;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timer</a:t>
            </a:r>
            <a:endParaRPr sz="1100">
              <a:latin typeface="Calibri"/>
              <a:cs typeface="Calibri"/>
            </a:endParaRPr>
          </a:p>
          <a:p>
            <a:pPr lvl="2" marL="953135" indent="-38481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953769" algn="l"/>
              </a:tabLst>
            </a:pPr>
            <a:r>
              <a:rPr dirty="0" sz="1100" spc="-10">
                <a:latin typeface="Calibri"/>
                <a:cs typeface="Calibri"/>
              </a:rPr>
              <a:t>Tachoscope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 lvl="2" marL="986790" indent="-41783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986790" algn="l"/>
              </a:tabLst>
            </a:pPr>
            <a:r>
              <a:rPr dirty="0" sz="1100">
                <a:latin typeface="Calibri"/>
                <a:cs typeface="Calibri"/>
              </a:rPr>
              <a:t>Hand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speed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indicator</a:t>
            </a:r>
            <a:endParaRPr sz="11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Calibri"/>
              <a:buAutoNum type="arabicPeriod"/>
            </a:pPr>
            <a:endParaRPr sz="1100">
              <a:latin typeface="Calibri"/>
              <a:cs typeface="Calibri"/>
            </a:endParaRPr>
          </a:p>
          <a:p>
            <a:pPr lvl="1" marL="596265" indent="-278130">
              <a:lnSpc>
                <a:spcPct val="100000"/>
              </a:lnSpc>
              <a:buAutoNum type="arabicPeriod"/>
              <a:tabLst>
                <a:tab pos="596900" algn="l"/>
              </a:tabLst>
            </a:pPr>
            <a:r>
              <a:rPr dirty="0" sz="1100" spc="-5">
                <a:latin typeface="Calibri"/>
                <a:cs typeface="Calibri"/>
              </a:rPr>
              <a:t>Centrifugal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force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Calibri"/>
              <a:buAutoNum type="arabicPeriod"/>
            </a:pPr>
            <a:endParaRPr sz="1100">
              <a:latin typeface="Calibri"/>
              <a:cs typeface="Calibri"/>
            </a:endParaRPr>
          </a:p>
          <a:p>
            <a:pPr lvl="1" marL="596265" indent="-278130">
              <a:lnSpc>
                <a:spcPct val="100000"/>
              </a:lnSpc>
              <a:buAutoNum type="arabicPeriod"/>
              <a:tabLst>
                <a:tab pos="596900" algn="l"/>
              </a:tabLst>
            </a:pPr>
            <a:r>
              <a:rPr dirty="0" sz="1100" spc="-5">
                <a:latin typeface="Calibri"/>
                <a:cs typeface="Calibri"/>
              </a:rPr>
              <a:t>Vibrating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Calibri"/>
              <a:buAutoNum type="arabicPeriod"/>
            </a:pPr>
            <a:endParaRPr sz="1100">
              <a:latin typeface="Calibri"/>
              <a:cs typeface="Calibri"/>
            </a:endParaRPr>
          </a:p>
          <a:p>
            <a:pPr lvl="1" marL="596265" indent="-311785">
              <a:lnSpc>
                <a:spcPct val="100000"/>
              </a:lnSpc>
              <a:buAutoNum type="arabicPeriod"/>
              <a:tabLst>
                <a:tab pos="596900" algn="l"/>
              </a:tabLst>
            </a:pPr>
            <a:r>
              <a:rPr dirty="0" sz="1100" spc="-5">
                <a:latin typeface="Calibri"/>
                <a:cs typeface="Calibri"/>
              </a:rPr>
              <a:t>slipping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clutch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tachometer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Calibri"/>
              <a:cs typeface="Calibri"/>
            </a:endParaRPr>
          </a:p>
          <a:p>
            <a:pPr marL="95885">
              <a:lnSpc>
                <a:spcPct val="100000"/>
              </a:lnSpc>
            </a:pPr>
            <a:r>
              <a:rPr dirty="0" sz="1100" b="1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23564" y="4963795"/>
            <a:ext cx="2038350" cy="33782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5720" rIns="0" bIns="0" rtlCol="0" vert="horz">
            <a:spAutoFit/>
          </a:bodyPr>
          <a:lstStyle/>
          <a:p>
            <a:pPr marL="730250">
              <a:lnSpc>
                <a:spcPct val="100000"/>
              </a:lnSpc>
              <a:spcBef>
                <a:spcPts val="360"/>
              </a:spcBef>
            </a:pPr>
            <a:r>
              <a:rPr dirty="0" sz="1100" spc="-5">
                <a:latin typeface="Calibri"/>
                <a:cs typeface="Calibri"/>
              </a:rPr>
              <a:t>Tachometers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828801"/>
            <a:ext cx="5293360" cy="14039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1.1.1.</a:t>
            </a:r>
            <a:r>
              <a:rPr dirty="0" sz="1200" spc="3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REVELUTION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COUNTER: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Revolution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  <a:p>
            <a:pPr algn="just" marL="15240">
              <a:lnSpc>
                <a:spcPct val="100000"/>
              </a:lnSpc>
              <a:spcBef>
                <a:spcPts val="145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</a:t>
            </a:r>
            <a:r>
              <a:rPr dirty="0" sz="1200" spc="55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tachometers</a:t>
            </a:r>
            <a:r>
              <a:rPr dirty="0" sz="1200" spc="5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5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54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algn="just" marL="15240" marR="13970">
              <a:lnSpc>
                <a:spcPct val="1433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 spc="5">
                <a:latin typeface="Times New Roman"/>
                <a:cs typeface="Times New Roman"/>
              </a:rPr>
              <a:t>parts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speed measurement.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>
                <a:latin typeface="Times New Roman"/>
                <a:cs typeface="Times New Roman"/>
              </a:rPr>
              <a:t>movements </a:t>
            </a:r>
            <a:r>
              <a:rPr dirty="0" sz="1200" spc="-15">
                <a:latin typeface="Times New Roman"/>
                <a:cs typeface="Times New Roman"/>
              </a:rPr>
              <a:t>give </a:t>
            </a:r>
            <a:r>
              <a:rPr dirty="0" sz="1200" spc="-10">
                <a:latin typeface="Times New Roman"/>
                <a:cs typeface="Times New Roman"/>
              </a:rPr>
              <a:t>rise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shaft, which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counted by a counter.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evolutions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0494" y="4527296"/>
            <a:ext cx="5226050" cy="3437254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15875">
              <a:lnSpc>
                <a:spcPct val="143400"/>
              </a:lnSpc>
              <a:spcBef>
                <a:spcPts val="75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revolution </a:t>
            </a:r>
            <a:r>
              <a:rPr dirty="0" sz="1200">
                <a:latin typeface="Times New Roman"/>
                <a:cs typeface="Times New Roman"/>
              </a:rPr>
              <a:t>counter or </a:t>
            </a:r>
            <a:r>
              <a:rPr dirty="0" sz="1200" spc="-5">
                <a:latin typeface="Times New Roman"/>
                <a:cs typeface="Times New Roman"/>
              </a:rPr>
              <a:t>speed counter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worm gear with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-5">
                <a:latin typeface="Times New Roman"/>
                <a:cs typeface="Times New Roman"/>
              </a:rPr>
              <a:t>attachment, dial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10">
                <a:latin typeface="Times New Roman"/>
                <a:cs typeface="Times New Roman"/>
              </a:rPr>
              <a:t>frame, lock, handle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input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speed source..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worm </a:t>
            </a:r>
            <a:r>
              <a:rPr dirty="0" sz="1200" spc="-5">
                <a:latin typeface="Times New Roman"/>
                <a:cs typeface="Times New Roman"/>
              </a:rPr>
              <a:t>gear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shaft attachment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driven with the </a:t>
            </a:r>
            <a:r>
              <a:rPr dirty="0" sz="1200" spc="-10">
                <a:latin typeface="Times New Roman"/>
                <a:cs typeface="Times New Roman"/>
              </a:rPr>
              <a:t>help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>
                <a:latin typeface="Times New Roman"/>
                <a:cs typeface="Times New Roman"/>
              </a:rPr>
              <a:t>source.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spur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gear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worm gear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also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 spc="-10">
                <a:latin typeface="Times New Roman"/>
                <a:cs typeface="Times New Roman"/>
              </a:rPr>
              <a:t>scale,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5" b="1">
                <a:latin typeface="Times New Roman"/>
                <a:cs typeface="Times New Roman"/>
              </a:rPr>
              <a:t>Working:</a:t>
            </a:r>
            <a:r>
              <a:rPr dirty="0" sz="1200" spc="33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tachometer.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6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attachment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rotate.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rotates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worm gear which inturn </a:t>
            </a:r>
            <a:r>
              <a:rPr dirty="0" sz="1200">
                <a:latin typeface="Times New Roman"/>
                <a:cs typeface="Times New Roman"/>
              </a:rPr>
              <a:t> rotates the </a:t>
            </a:r>
            <a:r>
              <a:rPr dirty="0" sz="1200" spc="-5">
                <a:latin typeface="Times New Roman"/>
                <a:cs typeface="Times New Roman"/>
              </a:rPr>
              <a:t>spur gear.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attached to the </a:t>
            </a:r>
            <a:r>
              <a:rPr dirty="0" sz="1200" spc="-5">
                <a:latin typeface="Times New Roman"/>
                <a:cs typeface="Times New Roman"/>
              </a:rPr>
              <a:t>spur gear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sweep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dial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rotations. 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>
                <a:latin typeface="Times New Roman"/>
                <a:cs typeface="Times New Roman"/>
              </a:rPr>
              <a:t>calibrates the </a:t>
            </a:r>
            <a:r>
              <a:rPr dirty="0" sz="1200" spc="-10">
                <a:latin typeface="Times New Roman"/>
                <a:cs typeface="Times New Roman"/>
              </a:rPr>
              <a:t>angular </a:t>
            </a:r>
            <a:r>
              <a:rPr dirty="0" sz="1200" spc="-5">
                <a:latin typeface="Times New Roman"/>
                <a:cs typeface="Times New Roman"/>
              </a:rPr>
              <a:t>velocity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 indicates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revolutions made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particular 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Revolution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gives</a:t>
            </a:r>
            <a:r>
              <a:rPr dirty="0" sz="1200" spc="-5">
                <a:latin typeface="Times New Roman"/>
                <a:cs typeface="Times New Roman"/>
              </a:rPr>
              <a:t> an</a:t>
            </a:r>
            <a:r>
              <a:rPr dirty="0" sz="1200">
                <a:latin typeface="Times New Roman"/>
                <a:cs typeface="Times New Roman"/>
              </a:rPr>
              <a:t> average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instead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immediate (instantaneous </a:t>
            </a:r>
            <a:r>
              <a:rPr dirty="0" sz="1200">
                <a:latin typeface="Times New Roman"/>
                <a:cs typeface="Times New Roman"/>
              </a:rPr>
              <a:t>) </a:t>
            </a:r>
            <a:r>
              <a:rPr dirty="0" sz="1200" spc="-5">
                <a:latin typeface="Times New Roman"/>
                <a:cs typeface="Times New Roman"/>
              </a:rPr>
              <a:t>rotational speed. These ar </a:t>
            </a:r>
            <a:r>
              <a:rPr dirty="0" sz="1200" spc="-10">
                <a:latin typeface="Times New Roman"/>
                <a:cs typeface="Times New Roman"/>
              </a:rPr>
              <a:t>limited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-10">
                <a:latin typeface="Times New Roman"/>
                <a:cs typeface="Times New Roman"/>
              </a:rPr>
              <a:t>engines.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2000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3000</a:t>
            </a:r>
            <a:r>
              <a:rPr dirty="0" sz="1200" spc="-15">
                <a:latin typeface="Times New Roman"/>
                <a:cs typeface="Times New Roman"/>
              </a:rPr>
              <a:t> rpm.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1404" y="2319527"/>
            <a:ext cx="2802890" cy="228422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7350" y="2441448"/>
            <a:ext cx="4198874" cy="201739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20494" y="767841"/>
            <a:ext cx="5217160" cy="158940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200" b="1">
                <a:latin typeface="Times New Roman"/>
                <a:cs typeface="Times New Roman"/>
              </a:rPr>
              <a:t>1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1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2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C</a:t>
            </a:r>
            <a:r>
              <a:rPr dirty="0" sz="1200" b="1">
                <a:latin typeface="Times New Roman"/>
                <a:cs typeface="Times New Roman"/>
              </a:rPr>
              <a:t>HO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CO</a:t>
            </a:r>
            <a:r>
              <a:rPr dirty="0" sz="1200" spc="-20" b="1">
                <a:latin typeface="Times New Roman"/>
                <a:cs typeface="Times New Roman"/>
              </a:rPr>
              <a:t>P</a:t>
            </a:r>
            <a:r>
              <a:rPr dirty="0" sz="1200" spc="-15" b="1">
                <a:latin typeface="Times New Roman"/>
                <a:cs typeface="Times New Roman"/>
              </a:rPr>
              <a:t>E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7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schematic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diagram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tachoscope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shown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shown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400"/>
              </a:lnSpc>
            </a:pPr>
            <a:r>
              <a:rPr dirty="0" sz="1200" spc="-5">
                <a:latin typeface="Times New Roman"/>
                <a:cs typeface="Times New Roman"/>
              </a:rPr>
              <a:t>Construction: </a:t>
            </a:r>
            <a:r>
              <a:rPr dirty="0" sz="1200">
                <a:latin typeface="Times New Roman"/>
                <a:cs typeface="Times New Roman"/>
              </a:rPr>
              <a:t>the tachoscope </a:t>
            </a:r>
            <a:r>
              <a:rPr dirty="0" sz="1200" spc="-5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three </a:t>
            </a:r>
            <a:r>
              <a:rPr dirty="0" sz="1200" spc="-15">
                <a:latin typeface="Times New Roman"/>
                <a:cs typeface="Times New Roman"/>
              </a:rPr>
              <a:t>main </a:t>
            </a:r>
            <a:r>
              <a:rPr dirty="0" sz="1200" spc="5">
                <a:latin typeface="Times New Roman"/>
                <a:cs typeface="Times New Roman"/>
              </a:rPr>
              <a:t>parts </a:t>
            </a:r>
            <a:r>
              <a:rPr dirty="0" sz="1200" spc="-15">
                <a:latin typeface="Times New Roman"/>
                <a:cs typeface="Times New Roman"/>
              </a:rPr>
              <a:t>ie;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revolution </a:t>
            </a:r>
            <a:r>
              <a:rPr dirty="0" sz="1200">
                <a:latin typeface="Times New Roman"/>
                <a:cs typeface="Times New Roman"/>
              </a:rPr>
              <a:t>counter, 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timer 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contact </a:t>
            </a:r>
            <a:r>
              <a:rPr dirty="0" sz="1200" spc="-10">
                <a:latin typeface="Times New Roman"/>
                <a:cs typeface="Times New Roman"/>
              </a:rPr>
              <a:t>shaft. </a:t>
            </a:r>
            <a:r>
              <a:rPr dirty="0" sz="1200" spc="-5">
                <a:latin typeface="Times New Roman"/>
                <a:cs typeface="Times New Roman"/>
              </a:rPr>
              <a:t>Tachoscope </a:t>
            </a:r>
            <a:r>
              <a:rPr dirty="0" sz="1200" spc="-10">
                <a:latin typeface="Times New Roman"/>
                <a:cs typeface="Times New Roman"/>
              </a:rPr>
              <a:t>eliminates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difficulty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starting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counter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simultaneously.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placed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accordingly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Times New Roman"/>
                <a:cs typeface="Times New Roman"/>
              </a:rPr>
              <a:t>start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same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exact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4649215"/>
            <a:ext cx="5340350" cy="1818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607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fig: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Tachoscope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Working: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point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coincide</a:t>
            </a:r>
            <a:r>
              <a:rPr dirty="0" sz="1200" spc="-5">
                <a:latin typeface="Times New Roman"/>
                <a:cs typeface="Times New Roman"/>
              </a:rPr>
              <a:t> with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shaft,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 rotational speed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measured. </a:t>
            </a:r>
            <a:r>
              <a:rPr dirty="0" sz="1200" spc="-5">
                <a:latin typeface="Times New Roman"/>
                <a:cs typeface="Times New Roman"/>
              </a:rPr>
              <a:t>Then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devices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 </a:t>
            </a:r>
            <a:r>
              <a:rPr dirty="0" sz="1200">
                <a:latin typeface="Times New Roman"/>
                <a:cs typeface="Times New Roman"/>
              </a:rPr>
              <a:t>counter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timer </a:t>
            </a:r>
            <a:r>
              <a:rPr dirty="0" sz="1200">
                <a:latin typeface="Times New Roman"/>
                <a:cs typeface="Times New Roman"/>
              </a:rPr>
              <a:t>starts </a:t>
            </a:r>
            <a:r>
              <a:rPr dirty="0" sz="1200" spc="-5">
                <a:latin typeface="Times New Roman"/>
                <a:cs typeface="Times New Roman"/>
              </a:rPr>
              <a:t>operating simultaneously. </a:t>
            </a:r>
            <a:r>
              <a:rPr dirty="0" sz="1200" spc="-10">
                <a:latin typeface="Times New Roman"/>
                <a:cs typeface="Times New Roman"/>
              </a:rPr>
              <a:t>The instrument will </a:t>
            </a:r>
            <a:r>
              <a:rPr dirty="0" sz="1200" spc="-5">
                <a:latin typeface="Times New Roman"/>
                <a:cs typeface="Times New Roman"/>
              </a:rPr>
              <a:t>continue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work until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point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deviated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shaft.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makes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revolutions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fixed interval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-10">
                <a:latin typeface="Times New Roman"/>
                <a:cs typeface="Times New Roman"/>
              </a:rPr>
              <a:t>help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counter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timer. Tachcoscopes </a:t>
            </a:r>
            <a:r>
              <a:rPr dirty="0" sz="1200">
                <a:latin typeface="Times New Roman"/>
                <a:cs typeface="Times New Roman"/>
              </a:rPr>
              <a:t>are used 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rotational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5000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rpm.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1042161"/>
            <a:ext cx="18103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1,1,3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Hand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speed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indicator: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3350132"/>
            <a:ext cx="5231130" cy="5397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8209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fig: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Hand</a:t>
            </a:r>
            <a:r>
              <a:rPr dirty="0" sz="1200" spc="-5">
                <a:latin typeface="Times New Roman"/>
                <a:cs typeface="Times New Roman"/>
              </a:rPr>
              <a:t> speed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indicator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8255">
              <a:lnSpc>
                <a:spcPct val="110300"/>
              </a:lnSpc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indicator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 spc="-5">
                <a:latin typeface="Times New Roman"/>
                <a:cs typeface="Times New Roman"/>
              </a:rPr>
              <a:t>an integral </a:t>
            </a:r>
            <a:r>
              <a:rPr dirty="0" sz="1200" spc="5">
                <a:latin typeface="Times New Roman"/>
                <a:cs typeface="Times New Roman"/>
              </a:rPr>
              <a:t>stop </a:t>
            </a:r>
            <a:r>
              <a:rPr dirty="0" sz="1200" spc="-5">
                <a:latin typeface="Times New Roman"/>
                <a:cs typeface="Times New Roman"/>
              </a:rPr>
              <a:t>watch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counter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 spc="-5">
                <a:latin typeface="Times New Roman"/>
                <a:cs typeface="Times New Roman"/>
              </a:rPr>
              <a:t>automatic disconnect.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spindle </a:t>
            </a:r>
            <a:r>
              <a:rPr dirty="0" sz="1200">
                <a:latin typeface="Times New Roman"/>
                <a:cs typeface="Times New Roman"/>
              </a:rPr>
              <a:t>operates </a:t>
            </a:r>
            <a:r>
              <a:rPr dirty="0" sz="1200" spc="-5">
                <a:latin typeface="Times New Roman"/>
                <a:cs typeface="Times New Roman"/>
              </a:rPr>
              <a:t>when brought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contact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shaft, </a:t>
            </a:r>
            <a:r>
              <a:rPr dirty="0" sz="1200" spc="-10">
                <a:latin typeface="Times New Roman"/>
                <a:cs typeface="Times New Roman"/>
              </a:rPr>
              <a:t>but </a:t>
            </a:r>
            <a:r>
              <a:rPr dirty="0" sz="1200">
                <a:latin typeface="Times New Roman"/>
                <a:cs typeface="Times New Roman"/>
              </a:rPr>
              <a:t>the counter </a:t>
            </a:r>
            <a:r>
              <a:rPr dirty="0" sz="1200" spc="-5">
                <a:latin typeface="Times New Roman"/>
                <a:cs typeface="Times New Roman"/>
              </a:rPr>
              <a:t>does </a:t>
            </a:r>
            <a:r>
              <a:rPr dirty="0" sz="1200" spc="-10">
                <a:latin typeface="Times New Roman"/>
                <a:cs typeface="Times New Roman"/>
              </a:rPr>
              <a:t>not </a:t>
            </a:r>
            <a:r>
              <a:rPr dirty="0" sz="1200" spc="-5">
                <a:latin typeface="Times New Roman"/>
                <a:cs typeface="Times New Roman"/>
              </a:rPr>
              <a:t> function until </a:t>
            </a:r>
            <a:r>
              <a:rPr dirty="0" sz="1200">
                <a:latin typeface="Times New Roman"/>
                <a:cs typeface="Times New Roman"/>
              </a:rPr>
              <a:t>the start </a:t>
            </a:r>
            <a:r>
              <a:rPr dirty="0" sz="1200" spc="-10">
                <a:latin typeface="Times New Roman"/>
                <a:cs typeface="Times New Roman"/>
              </a:rPr>
              <a:t>and wind </a:t>
            </a:r>
            <a:r>
              <a:rPr dirty="0" sz="1200" spc="-5">
                <a:latin typeface="Times New Roman"/>
                <a:cs typeface="Times New Roman"/>
              </a:rPr>
              <a:t>button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pressed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start </a:t>
            </a:r>
            <a:r>
              <a:rPr dirty="0" sz="1200">
                <a:latin typeface="Times New Roman"/>
                <a:cs typeface="Times New Roman"/>
              </a:rPr>
              <a:t>the watch </a:t>
            </a:r>
            <a:r>
              <a:rPr dirty="0" sz="1200" spc="-5">
                <a:latin typeface="Times New Roman"/>
                <a:cs typeface="Times New Roman"/>
              </a:rPr>
              <a:t>and engage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aromatic </a:t>
            </a:r>
            <a:r>
              <a:rPr dirty="0" sz="1200" spc="-10">
                <a:latin typeface="Times New Roman"/>
                <a:cs typeface="Times New Roman"/>
              </a:rPr>
              <a:t>clutch. </a:t>
            </a:r>
            <a:r>
              <a:rPr dirty="0" sz="1200" spc="-5">
                <a:latin typeface="Times New Roman"/>
                <a:cs typeface="Times New Roman"/>
              </a:rPr>
              <a:t>After </a:t>
            </a:r>
            <a:r>
              <a:rPr dirty="0" sz="1200" spc="-10">
                <a:latin typeface="Times New Roman"/>
                <a:cs typeface="Times New Roman"/>
              </a:rPr>
              <a:t>fixed time </a:t>
            </a:r>
            <a:r>
              <a:rPr dirty="0" sz="1200" spc="-5">
                <a:latin typeface="Times New Roman"/>
                <a:cs typeface="Times New Roman"/>
              </a:rPr>
              <a:t>interval (usually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6 </a:t>
            </a:r>
            <a:r>
              <a:rPr dirty="0" sz="1200" spc="-5">
                <a:latin typeface="Times New Roman"/>
                <a:cs typeface="Times New Roman"/>
              </a:rPr>
              <a:t>seconds),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revolution </a:t>
            </a:r>
            <a:r>
              <a:rPr dirty="0" sz="1200">
                <a:latin typeface="Times New Roman"/>
                <a:cs typeface="Times New Roman"/>
              </a:rPr>
              <a:t> counter </a:t>
            </a:r>
            <a:r>
              <a:rPr dirty="0" sz="1200" spc="-5">
                <a:latin typeface="Times New Roman"/>
                <a:cs typeface="Times New Roman"/>
              </a:rPr>
              <a:t>automatically </a:t>
            </a:r>
            <a:r>
              <a:rPr dirty="0" sz="1200">
                <a:latin typeface="Times New Roman"/>
                <a:cs typeface="Times New Roman"/>
              </a:rPr>
              <a:t>gets </a:t>
            </a:r>
            <a:r>
              <a:rPr dirty="0" sz="1200" spc="-5">
                <a:latin typeface="Times New Roman"/>
                <a:cs typeface="Times New Roman"/>
              </a:rPr>
              <a:t>disengaged. </a:t>
            </a:r>
            <a:r>
              <a:rPr dirty="0" sz="1200" spc="-10">
                <a:latin typeface="Times New Roman"/>
                <a:cs typeface="Times New Roman"/>
              </a:rPr>
              <a:t>The instrument </a:t>
            </a:r>
            <a:r>
              <a:rPr dirty="0" sz="1200" spc="-5">
                <a:latin typeface="Times New Roman"/>
                <a:cs typeface="Times New Roman"/>
              </a:rPr>
              <a:t>indicates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average speed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short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interval and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5">
                <a:latin typeface="Times New Roman"/>
                <a:cs typeface="Times New Roman"/>
              </a:rPr>
              <a:t>dial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designed</a:t>
            </a:r>
            <a:r>
              <a:rPr dirty="0" sz="1200">
                <a:latin typeface="Times New Roman"/>
                <a:cs typeface="Times New Roman"/>
              </a:rPr>
              <a:t> to </a:t>
            </a:r>
            <a:r>
              <a:rPr dirty="0" sz="1200" spc="-5">
                <a:latin typeface="Times New Roman"/>
                <a:cs typeface="Times New Roman"/>
              </a:rPr>
              <a:t>indicate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rotational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rpm.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hs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accuracy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about 1%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full scale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have been used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20,000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30,000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rpm.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marR="638175">
              <a:lnSpc>
                <a:spcPct val="110000"/>
              </a:lnSpc>
              <a:tabLst>
                <a:tab pos="341630" algn="l"/>
                <a:tab pos="1607185" algn="l"/>
                <a:tab pos="2277745" algn="l"/>
                <a:tab pos="3536950" algn="l"/>
                <a:tab pos="3726179" algn="l"/>
                <a:tab pos="4168140" algn="l"/>
              </a:tabLst>
            </a:pPr>
            <a:r>
              <a:rPr dirty="0" sz="1200" b="1">
                <a:latin typeface="Times New Roman"/>
                <a:cs typeface="Times New Roman"/>
              </a:rPr>
              <a:t>1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2	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2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spc="-2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UGAL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5" b="1">
                <a:latin typeface="Times New Roman"/>
                <a:cs typeface="Times New Roman"/>
              </a:rPr>
              <a:t>ORCE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C</a:t>
            </a:r>
            <a:r>
              <a:rPr dirty="0" sz="1200" b="1">
                <a:latin typeface="Times New Roman"/>
                <a:cs typeface="Times New Roman"/>
              </a:rPr>
              <a:t>HO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10" b="1">
                <a:latin typeface="Times New Roman"/>
                <a:cs typeface="Times New Roman"/>
              </a:rPr>
              <a:t>ETE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	(	</a:t>
            </a:r>
            <a:r>
              <a:rPr dirty="0" sz="1200" spc="-15" b="1">
                <a:latin typeface="Times New Roman"/>
                <a:cs typeface="Times New Roman"/>
              </a:rPr>
              <a:t>F</a:t>
            </a:r>
            <a:r>
              <a:rPr dirty="0" sz="1200" spc="-10" b="1">
                <a:latin typeface="Times New Roman"/>
                <a:cs typeface="Times New Roman"/>
              </a:rPr>
              <a:t>L</a:t>
            </a:r>
            <a:r>
              <a:rPr dirty="0" sz="1200" spc="-5" b="1">
                <a:latin typeface="Times New Roman"/>
                <a:cs typeface="Times New Roman"/>
              </a:rPr>
              <a:t>Y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10" b="1">
                <a:latin typeface="Times New Roman"/>
                <a:cs typeface="Times New Roman"/>
              </a:rPr>
              <a:t>B</a:t>
            </a: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20" b="1">
                <a:latin typeface="Times New Roman"/>
                <a:cs typeface="Times New Roman"/>
              </a:rPr>
              <a:t>L</a:t>
            </a:r>
            <a:r>
              <a:rPr dirty="0" sz="1200" b="1">
                <a:latin typeface="Times New Roman"/>
                <a:cs typeface="Times New Roman"/>
              </a:rPr>
              <a:t>L  </a:t>
            </a:r>
            <a:r>
              <a:rPr dirty="0" sz="1200" spc="-5" b="1">
                <a:latin typeface="Times New Roman"/>
                <a:cs typeface="Times New Roman"/>
              </a:rPr>
              <a:t>TACHOMETER):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ball tachometer.</a:t>
            </a:r>
            <a:endParaRPr sz="1200">
              <a:latin typeface="Times New Roman"/>
              <a:cs typeface="Times New Roman"/>
            </a:endParaRPr>
          </a:p>
          <a:p>
            <a:pPr algn="just" marL="12700" marR="9525">
              <a:lnSpc>
                <a:spcPts val="2060"/>
              </a:lnSpc>
              <a:spcBef>
                <a:spcPts val="155"/>
              </a:spcBef>
            </a:pPr>
            <a:r>
              <a:rPr dirty="0" sz="1200" spc="-10">
                <a:latin typeface="Times New Roman"/>
                <a:cs typeface="Times New Roman"/>
              </a:rPr>
              <a:t>Principle: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device</a:t>
            </a:r>
            <a:r>
              <a:rPr dirty="0" sz="1200">
                <a:latin typeface="Times New Roman"/>
                <a:cs typeface="Times New Roman"/>
              </a:rPr>
              <a:t> operates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 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centrifugal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rotation.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060"/>
              </a:lnSpc>
              <a:spcBef>
                <a:spcPts val="35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 </a:t>
            </a:r>
            <a:r>
              <a:rPr dirty="0" sz="1200" b="1">
                <a:latin typeface="Times New Roman"/>
                <a:cs typeface="Times New Roman"/>
              </a:rPr>
              <a:t>&amp; </a:t>
            </a:r>
            <a:r>
              <a:rPr dirty="0" sz="1200" spc="-5" b="1">
                <a:latin typeface="Times New Roman"/>
                <a:cs typeface="Times New Roman"/>
              </a:rPr>
              <a:t>working: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fly balls </a:t>
            </a:r>
            <a:r>
              <a:rPr dirty="0" sz="1200">
                <a:latin typeface="Times New Roman"/>
                <a:cs typeface="Times New Roman"/>
              </a:rPr>
              <a:t>(small </a:t>
            </a:r>
            <a:r>
              <a:rPr dirty="0" sz="1200" spc="-5">
                <a:latin typeface="Times New Roman"/>
                <a:cs typeface="Times New Roman"/>
              </a:rPr>
              <a:t>weights)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arranged about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central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spindle</a:t>
            </a:r>
            <a:r>
              <a:rPr dirty="0" sz="1200" spc="-5">
                <a:latin typeface="Times New Roman"/>
                <a:cs typeface="Times New Roman"/>
              </a:rPr>
              <a:t> 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figure-. </a:t>
            </a:r>
            <a:r>
              <a:rPr dirty="0" sz="1200" spc="-5">
                <a:latin typeface="Times New Roman"/>
                <a:cs typeface="Times New Roman"/>
              </a:rPr>
              <a:t>Centrifugal force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developed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these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balls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works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compress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spring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grooved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collar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480"/>
              </a:spcBef>
            </a:pPr>
            <a:r>
              <a:rPr dirty="0" sz="1200" spc="-5">
                <a:latin typeface="Times New Roman"/>
                <a:cs typeface="Times New Roman"/>
              </a:rPr>
              <a:t>sleeve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end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spring,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slides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spindle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433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position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 Through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series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linkages,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motion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sleeve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usually amplified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communicated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7025" y="1266189"/>
            <a:ext cx="1772920" cy="21088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14550" y="863600"/>
              <a:ext cx="3270377" cy="25471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5960745"/>
              <a:ext cx="5641975" cy="185991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17447" y="3527298"/>
            <a:ext cx="5278755" cy="2214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380365">
              <a:lnSpc>
                <a:spcPct val="1433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whether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remains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Disadvantages: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drawback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seriously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damage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instruments.</a:t>
            </a:r>
            <a:endParaRPr sz="1200">
              <a:latin typeface="Times New Roman"/>
              <a:cs typeface="Times New Roman"/>
            </a:endParaRPr>
          </a:p>
          <a:p>
            <a:pPr marL="15240" marR="5080">
              <a:lnSpc>
                <a:spcPct val="143500"/>
              </a:lnSpc>
              <a:spcBef>
                <a:spcPts val="20"/>
              </a:spcBef>
            </a:pPr>
            <a:r>
              <a:rPr dirty="0" sz="1200" spc="-15">
                <a:latin typeface="Times New Roman"/>
                <a:cs typeface="Times New Roman"/>
              </a:rPr>
              <a:t>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frequently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upto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40,0000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rpm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about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ambria Math"/>
                <a:cs typeface="Cambria Math"/>
              </a:rPr>
              <a:t>±</a:t>
            </a:r>
            <a:r>
              <a:rPr dirty="0" sz="1200" spc="15">
                <a:latin typeface="Cambria Math"/>
                <a:cs typeface="Cambria Math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1%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full</a:t>
            </a:r>
            <a:r>
              <a:rPr dirty="0" sz="1200" spc="-10">
                <a:latin typeface="Times New Roman"/>
                <a:cs typeface="Times New Roman"/>
              </a:rPr>
              <a:t> scale.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200" b="1">
                <a:latin typeface="Times New Roman"/>
                <a:cs typeface="Times New Roman"/>
              </a:rPr>
              <a:t>1.1.3: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VABRATING REED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TACHOMETER:</a:t>
            </a:r>
            <a:endParaRPr sz="1200">
              <a:latin typeface="Times New Roman"/>
              <a:cs typeface="Times New Roman"/>
            </a:endParaRPr>
          </a:p>
          <a:p>
            <a:pPr marL="12700" marR="50800">
              <a:lnSpc>
                <a:spcPts val="1610"/>
              </a:lnSpc>
              <a:spcBef>
                <a:spcPts val="35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5">
                <a:latin typeface="Times New Roman"/>
                <a:cs typeface="Times New Roman"/>
              </a:rPr>
              <a:t> vibration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body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interrelated.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819657"/>
            <a:ext cx="5290820" cy="546798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7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-5">
                <a:latin typeface="Times New Roman"/>
                <a:cs typeface="Times New Roman"/>
              </a:rPr>
              <a:t> consists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vertical</a:t>
            </a:r>
            <a:r>
              <a:rPr dirty="0" sz="1200">
                <a:latin typeface="Times New Roman"/>
                <a:cs typeface="Times New Roman"/>
              </a:rPr>
              <a:t> reeds,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own  </a:t>
            </a:r>
            <a:r>
              <a:rPr dirty="0" sz="1200">
                <a:latin typeface="Times New Roman"/>
                <a:cs typeface="Times New Roman"/>
              </a:rPr>
              <a:t>natural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vibration. The </a:t>
            </a:r>
            <a:r>
              <a:rPr dirty="0" sz="1200" spc="-5">
                <a:latin typeface="Times New Roman"/>
                <a:cs typeface="Times New Roman"/>
              </a:rPr>
              <a:t>reeds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lined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order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their </a:t>
            </a:r>
            <a:r>
              <a:rPr dirty="0" sz="1200" spc="-5">
                <a:latin typeface="Times New Roman"/>
                <a:cs typeface="Times New Roman"/>
              </a:rPr>
              <a:t>natural frequency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fastened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base </a:t>
            </a:r>
            <a:r>
              <a:rPr dirty="0" sz="1200">
                <a:latin typeface="Times New Roman"/>
                <a:cs typeface="Times New Roman"/>
              </a:rPr>
              <a:t>plate </a:t>
            </a:r>
            <a:r>
              <a:rPr dirty="0" sz="1200" spc="-5">
                <a:latin typeface="Times New Roman"/>
                <a:cs typeface="Times New Roman"/>
              </a:rPr>
              <a:t>at one </a:t>
            </a:r>
            <a:r>
              <a:rPr dirty="0" sz="1200" spc="-10">
                <a:latin typeface="Times New Roman"/>
                <a:cs typeface="Times New Roman"/>
              </a:rPr>
              <a:t>end,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vibrate.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tachometer </a:t>
            </a:r>
            <a:r>
              <a:rPr dirty="0" sz="1200" spc="-10">
                <a:latin typeface="Times New Roman"/>
                <a:cs typeface="Times New Roman"/>
              </a:rPr>
              <a:t>base </a:t>
            </a:r>
            <a:r>
              <a:rPr dirty="0" sz="1200">
                <a:latin typeface="Times New Roman"/>
                <a:cs typeface="Times New Roman"/>
              </a:rPr>
              <a:t>plate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placed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mechanical contact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-5">
                <a:latin typeface="Times New Roman"/>
                <a:cs typeface="Times New Roman"/>
              </a:rPr>
              <a:t>frame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machine,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reed tuned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resonance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machine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vibrations </a:t>
            </a:r>
            <a:r>
              <a:rPr dirty="0" sz="1200" spc="-5">
                <a:latin typeface="Times New Roman"/>
                <a:cs typeface="Times New Roman"/>
              </a:rPr>
              <a:t>responds </a:t>
            </a:r>
            <a:r>
              <a:rPr dirty="0" sz="1200" spc="-15">
                <a:latin typeface="Times New Roman"/>
                <a:cs typeface="Times New Roman"/>
              </a:rPr>
              <a:t>most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frequently.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indicated reed vibration frequency </a:t>
            </a:r>
            <a:r>
              <a:rPr dirty="0" sz="1200">
                <a:latin typeface="Times New Roman"/>
                <a:cs typeface="Times New Roman"/>
              </a:rPr>
              <a:t>can be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indicate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algn="just" marL="12700" marR="13335">
              <a:lnSpc>
                <a:spcPts val="1580"/>
              </a:lnSpc>
              <a:spcBef>
                <a:spcPts val="35"/>
              </a:spcBef>
            </a:pP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tachometers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</a:t>
            </a:r>
            <a:r>
              <a:rPr dirty="0" sz="1200" spc="-5">
                <a:latin typeface="Times New Roman"/>
                <a:cs typeface="Times New Roman"/>
              </a:rPr>
              <a:t> only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firm</a:t>
            </a:r>
            <a:r>
              <a:rPr dirty="0" sz="1200">
                <a:latin typeface="Times New Roman"/>
                <a:cs typeface="Times New Roman"/>
              </a:rPr>
              <a:t> contact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connection. This aspect suggests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 use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-10">
                <a:latin typeface="Times New Roman"/>
                <a:cs typeface="Times New Roman"/>
              </a:rPr>
              <a:t>shafts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inaccessible </a:t>
            </a:r>
            <a:r>
              <a:rPr dirty="0" sz="1200" spc="10">
                <a:latin typeface="Times New Roman"/>
                <a:cs typeface="Times New Roman"/>
              </a:rPr>
              <a:t>or    </a:t>
            </a:r>
            <a:r>
              <a:rPr dirty="0" sz="1200" spc="-10">
                <a:latin typeface="Times New Roman"/>
                <a:cs typeface="Times New Roman"/>
              </a:rPr>
              <a:t>sealed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those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hermitically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sealed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refrigerating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compressor.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ts val="158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Further </a:t>
            </a:r>
            <a:r>
              <a:rPr dirty="0" sz="1200">
                <a:latin typeface="Times New Roman"/>
                <a:cs typeface="Times New Roman"/>
              </a:rPr>
              <a:t>, the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does </a:t>
            </a:r>
            <a:r>
              <a:rPr dirty="0" sz="1200" spc="-10">
                <a:latin typeface="Times New Roman"/>
                <a:cs typeface="Times New Roman"/>
              </a:rPr>
              <a:t>not require measurable </a:t>
            </a:r>
            <a:r>
              <a:rPr dirty="0" sz="1200" spc="-5">
                <a:latin typeface="Times New Roman"/>
                <a:cs typeface="Times New Roman"/>
              </a:rPr>
              <a:t>power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drive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5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hence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advantageously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machines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affecting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their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715">
              <a:lnSpc>
                <a:spcPct val="1117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 range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600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10,000 </a:t>
            </a:r>
            <a:r>
              <a:rPr dirty="0" sz="1200" spc="-15">
                <a:latin typeface="Times New Roman"/>
                <a:cs typeface="Times New Roman"/>
              </a:rPr>
              <a:t>pm </a:t>
            </a:r>
            <a:r>
              <a:rPr dirty="0" sz="1200">
                <a:latin typeface="Times New Roman"/>
                <a:cs typeface="Times New Roman"/>
              </a:rPr>
              <a:t>with   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accuracy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Cambria Math"/>
                <a:cs typeface="Cambria Math"/>
              </a:rPr>
              <a:t>± </a:t>
            </a:r>
            <a:r>
              <a:rPr dirty="0" sz="1200">
                <a:latin typeface="Times New Roman"/>
                <a:cs typeface="Times New Roman"/>
              </a:rPr>
              <a:t>0.5%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641985">
              <a:lnSpc>
                <a:spcPct val="110000"/>
              </a:lnSpc>
              <a:spcBef>
                <a:spcPts val="5"/>
              </a:spcBef>
              <a:tabLst>
                <a:tab pos="2302510" algn="l"/>
                <a:tab pos="3759200" algn="l"/>
                <a:tab pos="4192904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Ap</a:t>
            </a:r>
            <a:r>
              <a:rPr dirty="0" sz="1200" b="1">
                <a:latin typeface="Times New Roman"/>
                <a:cs typeface="Times New Roman"/>
              </a:rPr>
              <a:t>p</a:t>
            </a:r>
            <a:r>
              <a:rPr dirty="0" sz="1200" spc="-25" b="1">
                <a:latin typeface="Times New Roman"/>
                <a:cs typeface="Times New Roman"/>
              </a:rPr>
              <a:t>l</a:t>
            </a:r>
            <a:r>
              <a:rPr dirty="0" sz="1200" b="1">
                <a:latin typeface="Times New Roman"/>
                <a:cs typeface="Times New Roman"/>
              </a:rPr>
              <a:t>icat</a:t>
            </a:r>
            <a:r>
              <a:rPr dirty="0" sz="1200" spc="-5" b="1">
                <a:latin typeface="Times New Roman"/>
                <a:cs typeface="Times New Roman"/>
              </a:rPr>
              <a:t>io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r>
              <a:rPr dirty="0" sz="1200" b="1">
                <a:latin typeface="Times New Roman"/>
                <a:cs typeface="Times New Roman"/>
              </a:rPr>
              <a:t>  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ac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40">
                <a:latin typeface="Times New Roman"/>
                <a:cs typeface="Times New Roman"/>
              </a:rPr>
              <a:t>f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qu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ly 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	</a:t>
            </a:r>
            <a:r>
              <a:rPr dirty="0" sz="1200" spc="-40">
                <a:latin typeface="Times New Roman"/>
                <a:cs typeface="Times New Roman"/>
              </a:rPr>
              <a:t>f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r	g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  </a:t>
            </a:r>
            <a:r>
              <a:rPr dirty="0" sz="1200" spc="-5">
                <a:latin typeface="Times New Roman"/>
                <a:cs typeface="Times New Roman"/>
              </a:rPr>
              <a:t>monitoring.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1.1.4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SLIPPING </a:t>
            </a:r>
            <a:r>
              <a:rPr dirty="0" sz="1200" spc="-5" b="1">
                <a:latin typeface="Times New Roman"/>
                <a:cs typeface="Times New Roman"/>
              </a:rPr>
              <a:t>CLUTCH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tachometer.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friction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material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>
                <a:latin typeface="Times New Roman"/>
                <a:cs typeface="Times New Roman"/>
              </a:rPr>
              <a:t>between </a:t>
            </a:r>
            <a:r>
              <a:rPr dirty="0" sz="1200" spc="-10">
                <a:latin typeface="Times New Roman"/>
                <a:cs typeface="Times New Roman"/>
              </a:rPr>
              <a:t>slipping </a:t>
            </a:r>
            <a:r>
              <a:rPr dirty="0" sz="1200">
                <a:latin typeface="Times New Roman"/>
                <a:cs typeface="Times New Roman"/>
              </a:rPr>
              <a:t>clutch </a:t>
            </a:r>
            <a:r>
              <a:rPr dirty="0" sz="1200" spc="-10">
                <a:latin typeface="Times New Roman"/>
                <a:cs typeface="Times New Roman"/>
              </a:rPr>
              <a:t>and input shaft. The spiral spring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>
                <a:latin typeface="Times New Roman"/>
                <a:cs typeface="Times New Roman"/>
              </a:rPr>
              <a:t> between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slipping</a:t>
            </a:r>
            <a:r>
              <a:rPr dirty="0" sz="1200">
                <a:latin typeface="Times New Roman"/>
                <a:cs typeface="Times New Roman"/>
              </a:rPr>
              <a:t> clutch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shaft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8902395"/>
            <a:ext cx="5327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indicating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driven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6309359"/>
            <a:ext cx="4713478" cy="220002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819657"/>
            <a:ext cx="5338445" cy="123634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slipclutch and </a:t>
            </a:r>
            <a:r>
              <a:rPr dirty="0" sz="1200" spc="-10">
                <a:latin typeface="Times New Roman"/>
                <a:cs typeface="Times New Roman"/>
              </a:rPr>
              <a:t>hence, named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 spc="-10">
                <a:latin typeface="Times New Roman"/>
                <a:cs typeface="Times New Roman"/>
              </a:rPr>
              <a:t>slipping </a:t>
            </a:r>
            <a:r>
              <a:rPr dirty="0" sz="1200" spc="-5">
                <a:latin typeface="Times New Roman"/>
                <a:cs typeface="Times New Roman"/>
              </a:rPr>
              <a:t>clutch </a:t>
            </a:r>
            <a:r>
              <a:rPr dirty="0" sz="1200">
                <a:latin typeface="Times New Roman"/>
                <a:cs typeface="Times New Roman"/>
              </a:rPr>
              <a:t>tachometer.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 </a:t>
            </a:r>
            <a:r>
              <a:rPr dirty="0" sz="1200">
                <a:latin typeface="Times New Roman"/>
                <a:cs typeface="Times New Roman"/>
              </a:rPr>
              <a:t>by the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 which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connected to the </a:t>
            </a:r>
            <a:r>
              <a:rPr dirty="0" sz="1200" spc="-5">
                <a:latin typeface="Times New Roman"/>
                <a:cs typeface="Times New Roman"/>
              </a:rPr>
              <a:t>indicator </a:t>
            </a:r>
            <a:r>
              <a:rPr dirty="0" sz="1200" spc="-10">
                <a:latin typeface="Times New Roman"/>
                <a:cs typeface="Times New Roman"/>
              </a:rPr>
              <a:t>shaft. </a:t>
            </a:r>
            <a:r>
              <a:rPr dirty="0" sz="1200" spc="-5">
                <a:latin typeface="Times New Roman"/>
                <a:cs typeface="Times New Roman"/>
              </a:rPr>
              <a:t>Therefore 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tachometer.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688340">
              <a:lnSpc>
                <a:spcPct val="110000"/>
              </a:lnSpc>
              <a:tabLst>
                <a:tab pos="1292860" algn="l"/>
                <a:tab pos="1719580" algn="l"/>
                <a:tab pos="2387600" algn="l"/>
                <a:tab pos="3098165" algn="l"/>
                <a:tab pos="420179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D</a:t>
            </a:r>
            <a:r>
              <a:rPr dirty="0" sz="1200" spc="-5" b="1">
                <a:latin typeface="Times New Roman"/>
                <a:cs typeface="Times New Roman"/>
              </a:rPr>
              <a:t>V</a:t>
            </a:r>
            <a:r>
              <a:rPr dirty="0" sz="1200" spc="-10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spc="-2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AG</a:t>
            </a:r>
            <a:r>
              <a:rPr dirty="0" sz="1200" spc="-1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	OF	</a:t>
            </a:r>
            <a:r>
              <a:rPr dirty="0" sz="1200" spc="-5" b="1">
                <a:latin typeface="Times New Roman"/>
                <a:cs typeface="Times New Roman"/>
              </a:rPr>
              <a:t>HA</a:t>
            </a:r>
            <a:r>
              <a:rPr dirty="0" sz="1200" spc="15" b="1">
                <a:latin typeface="Times New Roman"/>
                <a:cs typeface="Times New Roman"/>
              </a:rPr>
              <a:t>N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10" b="1">
                <a:latin typeface="Times New Roman"/>
                <a:cs typeface="Times New Roman"/>
              </a:rPr>
              <a:t>E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spc="-10" b="1">
                <a:latin typeface="Times New Roman"/>
                <a:cs typeface="Times New Roman"/>
              </a:rPr>
              <a:t>D</a:t>
            </a:r>
            <a:r>
              <a:rPr dirty="0" sz="1200" spc="-20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10" b="1">
                <a:latin typeface="Times New Roman"/>
                <a:cs typeface="Times New Roman"/>
              </a:rPr>
              <a:t>A</a:t>
            </a:r>
            <a:r>
              <a:rPr dirty="0" sz="1200" spc="-10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OR</a:t>
            </a:r>
            <a:r>
              <a:rPr dirty="0" sz="1200" b="1">
                <a:latin typeface="Times New Roman"/>
                <a:cs typeface="Times New Roman"/>
              </a:rPr>
              <a:t>	OV</a:t>
            </a: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  </a:t>
            </a:r>
            <a:r>
              <a:rPr dirty="0" sz="1200" spc="-5" b="1">
                <a:latin typeface="Times New Roman"/>
                <a:cs typeface="Times New Roman"/>
              </a:rPr>
              <a:t>CENTRIFUGAL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FORCE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93571" y="2274442"/>
          <a:ext cx="4766310" cy="304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0955"/>
                <a:gridCol w="2195195"/>
              </a:tblGrid>
              <a:tr h="408686">
                <a:tc>
                  <a:txBody>
                    <a:bodyPr/>
                    <a:lstStyle/>
                    <a:p>
                      <a:pPr marL="1386840">
                        <a:lnSpc>
                          <a:spcPts val="139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Hand</a:t>
                      </a:r>
                      <a:r>
                        <a:rPr dirty="0" sz="1200" spc="5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speed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5623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indicator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973455">
                        <a:lnSpc>
                          <a:spcPts val="139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gal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2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rc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r" marR="9715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tachometer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8011">
                <a:tc>
                  <a:txBody>
                    <a:bodyPr/>
                    <a:lstStyle/>
                    <a:p>
                      <a:pPr algn="just" marL="69850">
                        <a:lnSpc>
                          <a:spcPts val="137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1.These</a:t>
                      </a:r>
                      <a:r>
                        <a:rPr dirty="0" sz="1200" spc="7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are  </a:t>
                      </a: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simple</a:t>
                      </a:r>
                      <a:r>
                        <a:rPr dirty="0" sz="1200" spc="7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7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design</a:t>
                      </a:r>
                      <a:r>
                        <a:rPr dirty="0" sz="1200" spc="7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81280">
                        <a:lnSpc>
                          <a:spcPct val="11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operation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compared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to</a:t>
                      </a:r>
                      <a:r>
                        <a:rPr dirty="0" sz="1200" spc="3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centrifugal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speed indicator.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 this the revolution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counter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will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automatically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gets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disconnected</a:t>
                      </a:r>
                      <a:r>
                        <a:rPr dirty="0" sz="1200" spc="5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after</a:t>
                      </a:r>
                      <a:r>
                        <a:rPr dirty="0" sz="1200" spc="5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fixed</a:t>
                      </a:r>
                      <a:r>
                        <a:rPr dirty="0" sz="1200" spc="5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interval</a:t>
                      </a:r>
                      <a:r>
                        <a:rPr dirty="0" sz="1200" spc="48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of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92075">
                        <a:lnSpc>
                          <a:spcPct val="11000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time. Because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its simple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design,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it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requires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less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care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compared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to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centrifugal</a:t>
                      </a:r>
                      <a:r>
                        <a:rPr dirty="0" sz="1200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force</a:t>
                      </a:r>
                      <a:r>
                        <a:rPr dirty="0" sz="12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speed</a:t>
                      </a:r>
                      <a:r>
                        <a:rPr dirty="0" sz="1200" spc="10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indicator.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92075">
                        <a:lnSpc>
                          <a:spcPct val="11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Accuracy 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both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indicators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same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1%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scale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achieved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just" marL="69850" marR="44450">
                        <a:lnSpc>
                          <a:spcPct val="1104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there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revolution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counter.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Through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has</a:t>
                      </a:r>
                      <a:r>
                        <a:rPr dirty="0" sz="12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high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speed range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upto 40000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rpm,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care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taken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selecting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speed range as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device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 get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damage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over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speed.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but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change from one range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another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should not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be made in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centrifugal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speed indicators as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 reduce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the accuracy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even damage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system.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417447" y="5694934"/>
            <a:ext cx="5292090" cy="2711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8270" indent="-116205">
              <a:lnSpc>
                <a:spcPct val="100000"/>
              </a:lnSpc>
              <a:spcBef>
                <a:spcPts val="100"/>
              </a:spcBef>
              <a:buAutoNum type="arabicPlain" startAt="2"/>
              <a:tabLst>
                <a:tab pos="12890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.ELECTRICAL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TACHOMETERS:</a:t>
            </a:r>
            <a:endParaRPr sz="1200">
              <a:latin typeface="Times New Roman"/>
              <a:cs typeface="Times New Roman"/>
            </a:endParaRPr>
          </a:p>
          <a:p>
            <a:pPr algn="just" marL="15240" marR="10160">
              <a:lnSpc>
                <a:spcPct val="144000"/>
              </a:lnSpc>
              <a:spcBef>
                <a:spcPts val="1045"/>
              </a:spcBef>
            </a:pP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>
                <a:latin typeface="Times New Roman"/>
                <a:cs typeface="Times New Roman"/>
              </a:rPr>
              <a:t>tachometer </a:t>
            </a:r>
            <a:r>
              <a:rPr dirty="0" sz="1200" spc="-10">
                <a:latin typeface="Times New Roman"/>
                <a:cs typeface="Times New Roman"/>
              </a:rPr>
              <a:t>depend for its indications </a:t>
            </a:r>
            <a:r>
              <a:rPr dirty="0" sz="1200" spc="10">
                <a:latin typeface="Times New Roman"/>
                <a:cs typeface="Times New Roman"/>
              </a:rPr>
              <a:t>upon </a:t>
            </a:r>
            <a:r>
              <a:rPr dirty="0" sz="1200" spc="-5">
                <a:latin typeface="Times New Roman"/>
                <a:cs typeface="Times New Roman"/>
              </a:rPr>
              <a:t>an electrical signal </a:t>
            </a:r>
            <a:r>
              <a:rPr dirty="0" sz="1200">
                <a:latin typeface="Times New Roman"/>
                <a:cs typeface="Times New Roman"/>
              </a:rPr>
              <a:t>generated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Depending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>
                <a:latin typeface="Times New Roman"/>
                <a:cs typeface="Times New Roman"/>
              </a:rPr>
              <a:t>tachometers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been constructed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variety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different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lvl="1" marL="207645" indent="-193040">
              <a:lnSpc>
                <a:spcPct val="100000"/>
              </a:lnSpc>
              <a:buSzPct val="91666"/>
              <a:buFont typeface="Times New Roman"/>
              <a:buAutoNum type="arabicPeriod"/>
              <a:tabLst>
                <a:tab pos="208279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</a:t>
            </a:r>
            <a:r>
              <a:rPr dirty="0" sz="1200" spc="-10" b="1">
                <a:latin typeface="Times New Roman"/>
                <a:cs typeface="Times New Roman"/>
              </a:rPr>
              <a:t>rag </a:t>
            </a:r>
            <a:r>
              <a:rPr dirty="0" sz="1200" spc="-5" b="1">
                <a:latin typeface="Times New Roman"/>
                <a:cs typeface="Times New Roman"/>
              </a:rPr>
              <a:t>cup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(eddy </a:t>
            </a:r>
            <a:r>
              <a:rPr dirty="0" sz="1200" spc="-10" b="1">
                <a:latin typeface="Times New Roman"/>
                <a:cs typeface="Times New Roman"/>
              </a:rPr>
              <a:t>current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tachometer):</a:t>
            </a:r>
            <a:endParaRPr sz="1200">
              <a:latin typeface="Times New Roman"/>
              <a:cs typeface="Times New Roman"/>
            </a:endParaRPr>
          </a:p>
          <a:p>
            <a:pPr marL="15240" marR="5080">
              <a:lnSpc>
                <a:spcPts val="2039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drag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cup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tachometer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eddy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test-shat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permanent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induces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eddy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currents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disc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held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close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2990469"/>
            <a:ext cx="5339080" cy="50260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4610">
              <a:lnSpc>
                <a:spcPct val="144200"/>
              </a:lnSpc>
              <a:spcBef>
                <a:spcPts val="8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eddy currents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 a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rotates the </a:t>
            </a:r>
            <a:r>
              <a:rPr dirty="0" sz="1200" spc="-5">
                <a:latin typeface="Times New Roman"/>
                <a:cs typeface="Times New Roman"/>
              </a:rPr>
              <a:t>cup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against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torque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spiral spring. </a:t>
            </a:r>
            <a:r>
              <a:rPr dirty="0" sz="1200" spc="-10">
                <a:latin typeface="Times New Roman"/>
                <a:cs typeface="Times New Roman"/>
              </a:rPr>
              <a:t>The disc </a:t>
            </a:r>
            <a:r>
              <a:rPr dirty="0" sz="1200" spc="-5">
                <a:latin typeface="Times New Roman"/>
                <a:cs typeface="Times New Roman"/>
              </a:rPr>
              <a:t>turns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direction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rotating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-15">
                <a:latin typeface="Times New Roman"/>
                <a:cs typeface="Times New Roman"/>
              </a:rPr>
              <a:t>field </a:t>
            </a:r>
            <a:r>
              <a:rPr dirty="0" sz="1200" spc="-5">
                <a:latin typeface="Times New Roman"/>
                <a:cs typeface="Times New Roman"/>
              </a:rPr>
              <a:t>until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10">
                <a:latin typeface="Times New Roman"/>
                <a:cs typeface="Times New Roman"/>
              </a:rPr>
              <a:t>developed </a:t>
            </a:r>
            <a:r>
              <a:rPr dirty="0" sz="1200" spc="-5">
                <a:latin typeface="Times New Roman"/>
                <a:cs typeface="Times New Roman"/>
              </a:rPr>
              <a:t>equals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spring. A </a:t>
            </a:r>
            <a:r>
              <a:rPr dirty="0" sz="1200">
                <a:latin typeface="Times New Roman"/>
                <a:cs typeface="Times New Roman"/>
              </a:rPr>
              <a:t>pointer </a:t>
            </a:r>
            <a:r>
              <a:rPr dirty="0" sz="1200" spc="-10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cup indicates 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rotational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automobile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speedometers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principle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speed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wheels.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rotational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 subsequently </a:t>
            </a:r>
            <a:r>
              <a:rPr dirty="0" sz="1200">
                <a:latin typeface="Times New Roman"/>
                <a:cs typeface="Times New Roman"/>
              </a:rPr>
              <a:t>converted </a:t>
            </a:r>
            <a:r>
              <a:rPr dirty="0" sz="1200" spc="-10">
                <a:latin typeface="Times New Roman"/>
                <a:cs typeface="Times New Roman"/>
              </a:rPr>
              <a:t>into </a:t>
            </a:r>
            <a:r>
              <a:rPr dirty="0" sz="1200" spc="-5">
                <a:latin typeface="Times New Roman"/>
                <a:cs typeface="Times New Roman"/>
              </a:rPr>
              <a:t>linear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assuming some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average </a:t>
            </a:r>
            <a:r>
              <a:rPr dirty="0" sz="1200">
                <a:latin typeface="Times New Roman"/>
                <a:cs typeface="Times New Roman"/>
              </a:rPr>
              <a:t>diameter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wheel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scale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directly calibrated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linear </a:t>
            </a:r>
            <a:r>
              <a:rPr dirty="0" sz="1200" spc="-5">
                <a:latin typeface="Times New Roman"/>
                <a:cs typeface="Times New Roman"/>
              </a:rPr>
              <a:t>speed units.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Eddy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>
                <a:latin typeface="Times New Roman"/>
                <a:cs typeface="Times New Roman"/>
              </a:rPr>
              <a:t>tachometers are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0">
                <a:latin typeface="Times New Roman"/>
                <a:cs typeface="Times New Roman"/>
              </a:rPr>
              <a:t>for measuring </a:t>
            </a:r>
            <a:r>
              <a:rPr dirty="0" sz="1200" spc="-5">
                <a:latin typeface="Times New Roman"/>
                <a:cs typeface="Times New Roman"/>
              </a:rPr>
              <a:t>rotational speed </a:t>
            </a:r>
            <a:r>
              <a:rPr dirty="0" sz="1200">
                <a:latin typeface="Times New Roman"/>
                <a:cs typeface="Times New Roman"/>
              </a:rPr>
              <a:t>upto 12,000 rpm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ambria Math"/>
                <a:cs typeface="Cambria Math"/>
              </a:rPr>
              <a:t>±</a:t>
            </a:r>
            <a:r>
              <a:rPr dirty="0" sz="1200" spc="15">
                <a:latin typeface="Cambria Math"/>
                <a:cs typeface="Cambria Math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3%.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241300" marR="698500" indent="-170815">
              <a:lnSpc>
                <a:spcPct val="143300"/>
              </a:lnSpc>
            </a:pPr>
            <a:r>
              <a:rPr dirty="0" sz="1100" spc="5" b="1">
                <a:latin typeface="Times New Roman"/>
                <a:cs typeface="Times New Roman"/>
              </a:rPr>
              <a:t>2.2</a:t>
            </a:r>
            <a:r>
              <a:rPr dirty="0" sz="1100" spc="1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</a:t>
            </a:r>
            <a:r>
              <a:rPr dirty="0" sz="1200" spc="229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generators:</a:t>
            </a:r>
            <a:r>
              <a:rPr dirty="0" sz="1200" spc="2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these</a:t>
            </a:r>
            <a:r>
              <a:rPr dirty="0" sz="1200" spc="2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tachometers</a:t>
            </a:r>
            <a:r>
              <a:rPr dirty="0" sz="1200" spc="2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employ</a:t>
            </a:r>
            <a:r>
              <a:rPr dirty="0" sz="1200" spc="2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small</a:t>
            </a:r>
            <a:r>
              <a:rPr dirty="0" sz="1200" spc="229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magnet</a:t>
            </a:r>
            <a:r>
              <a:rPr dirty="0" sz="1200" spc="2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DC</a:t>
            </a:r>
            <a:r>
              <a:rPr dirty="0" sz="1200" b="1">
                <a:latin typeface="Times New Roman"/>
                <a:cs typeface="Times New Roman"/>
              </a:rPr>
              <a:t> or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AC</a:t>
            </a:r>
            <a:endParaRPr sz="1200">
              <a:latin typeface="Times New Roman"/>
              <a:cs typeface="Times New Roman"/>
            </a:endParaRPr>
          </a:p>
          <a:p>
            <a:pPr marL="241300" marR="698500" indent="76200">
              <a:lnSpc>
                <a:spcPts val="2090"/>
              </a:lnSpc>
              <a:spcBef>
                <a:spcPts val="155"/>
              </a:spcBef>
            </a:pPr>
            <a:r>
              <a:rPr dirty="0" sz="1200" spc="-5" b="1">
                <a:latin typeface="Times New Roman"/>
                <a:cs typeface="Times New Roman"/>
              </a:rPr>
              <a:t>generators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which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translate</a:t>
            </a:r>
            <a:r>
              <a:rPr dirty="0" sz="1200" b="1">
                <a:latin typeface="Times New Roman"/>
                <a:cs typeface="Times New Roman"/>
              </a:rPr>
              <a:t> the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rotational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speeds</a:t>
            </a:r>
            <a:r>
              <a:rPr dirty="0" sz="1200" b="1">
                <a:latin typeface="Times New Roman"/>
                <a:cs typeface="Times New Roman"/>
              </a:rPr>
              <a:t> into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DC </a:t>
            </a:r>
            <a:r>
              <a:rPr dirty="0" sz="1200" b="1">
                <a:latin typeface="Times New Roman"/>
                <a:cs typeface="Times New Roman"/>
              </a:rPr>
              <a:t>or </a:t>
            </a:r>
            <a:r>
              <a:rPr dirty="0" sz="1200" spc="-10" b="1">
                <a:latin typeface="Times New Roman"/>
                <a:cs typeface="Times New Roman"/>
              </a:rPr>
              <a:t>Ac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voltage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900"/>
              </a:lnSpc>
            </a:pPr>
            <a:r>
              <a:rPr dirty="0" sz="1200" spc="-5" b="1">
                <a:latin typeface="Times New Roman"/>
                <a:cs typeface="Times New Roman"/>
              </a:rPr>
              <a:t>Principle: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relative perpendicular </a:t>
            </a:r>
            <a:r>
              <a:rPr dirty="0" sz="1200" spc="-10">
                <a:latin typeface="Times New Roman"/>
                <a:cs typeface="Times New Roman"/>
              </a:rPr>
              <a:t>motion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-15">
                <a:latin typeface="Times New Roman"/>
                <a:cs typeface="Times New Roman"/>
              </a:rPr>
              <a:t>field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voltage generation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conductor. </a:t>
            </a:r>
            <a:r>
              <a:rPr dirty="0" sz="1200" spc="-5">
                <a:latin typeface="Times New Roman"/>
                <a:cs typeface="Times New Roman"/>
              </a:rPr>
              <a:t>Magnitude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direct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strength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-15">
                <a:latin typeface="Times New Roman"/>
                <a:cs typeface="Times New Roman"/>
              </a:rPr>
              <a:t>field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 with which </a:t>
            </a:r>
            <a:r>
              <a:rPr dirty="0" sz="1200">
                <a:latin typeface="Times New Roman"/>
                <a:cs typeface="Times New Roman"/>
              </a:rPr>
              <a:t>the conductor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moves perpendicular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863600"/>
            <a:ext cx="4776978" cy="221183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837945"/>
            <a:ext cx="2252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dirty="0" sz="1200" b="1">
                <a:latin typeface="Times New Roman"/>
                <a:cs typeface="Times New Roman"/>
              </a:rPr>
              <a:t>2.2.1	</a:t>
            </a:r>
            <a:r>
              <a:rPr dirty="0" sz="1200" spc="-5" b="1">
                <a:latin typeface="Times New Roman"/>
                <a:cs typeface="Times New Roman"/>
              </a:rPr>
              <a:t>AC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generator: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3880866"/>
            <a:ext cx="5284470" cy="1998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5240" marR="5080">
              <a:lnSpc>
                <a:spcPct val="1437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comprises </a:t>
            </a:r>
            <a:r>
              <a:rPr dirty="0" sz="1200">
                <a:latin typeface="Times New Roman"/>
                <a:cs typeface="Times New Roman"/>
              </a:rPr>
              <a:t>a stator </a:t>
            </a:r>
            <a:r>
              <a:rPr dirty="0" sz="1200" spc="-5">
                <a:latin typeface="Times New Roman"/>
                <a:cs typeface="Times New Roman"/>
              </a:rPr>
              <a:t>coil with </a:t>
            </a:r>
            <a:r>
              <a:rPr dirty="0" sz="1200" spc="-10">
                <a:latin typeface="Times New Roman"/>
                <a:cs typeface="Times New Roman"/>
              </a:rPr>
              <a:t>multiple </a:t>
            </a:r>
            <a:r>
              <a:rPr dirty="0" sz="1200" spc="-5">
                <a:latin typeface="Times New Roman"/>
                <a:cs typeface="Times New Roman"/>
              </a:rPr>
              <a:t>pole pieces (generally four). A permanent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installed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measured. The </a:t>
            </a:r>
            <a:r>
              <a:rPr dirty="0" sz="1200" spc="-5">
                <a:latin typeface="Times New Roman"/>
                <a:cs typeface="Times New Roman"/>
              </a:rPr>
              <a:t>stator </a:t>
            </a:r>
            <a:r>
              <a:rPr dirty="0" sz="1200" spc="-10">
                <a:latin typeface="Times New Roman"/>
                <a:cs typeface="Times New Roman"/>
              </a:rPr>
              <a:t>coil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multiple </a:t>
            </a:r>
            <a:r>
              <a:rPr dirty="0" sz="1200" spc="-10">
                <a:latin typeface="Times New Roman"/>
                <a:cs typeface="Times New Roman"/>
              </a:rPr>
              <a:t>pole </a:t>
            </a:r>
            <a:r>
              <a:rPr dirty="0" sz="1200" spc="-5">
                <a:latin typeface="Times New Roman"/>
                <a:cs typeface="Times New Roman"/>
              </a:rPr>
              <a:t>pieces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placed </a:t>
            </a:r>
            <a:r>
              <a:rPr dirty="0" sz="1200" spc="-5">
                <a:latin typeface="Times New Roman"/>
                <a:cs typeface="Times New Roman"/>
              </a:rPr>
              <a:t>around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shaft.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magnet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>
                <a:latin typeface="Times New Roman"/>
                <a:cs typeface="Times New Roman"/>
              </a:rPr>
              <a:t>rotates,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induces voltage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stator </a:t>
            </a:r>
            <a:r>
              <a:rPr dirty="0" sz="1200" spc="-10">
                <a:latin typeface="Times New Roman"/>
                <a:cs typeface="Times New Roman"/>
              </a:rPr>
              <a:t>coil </a:t>
            </a:r>
            <a:r>
              <a:rPr dirty="0" sz="1200">
                <a:latin typeface="Times New Roman"/>
                <a:cs typeface="Times New Roman"/>
              </a:rPr>
              <a:t>every </a:t>
            </a:r>
            <a:r>
              <a:rPr dirty="0" sz="1200" spc="-5">
                <a:latin typeface="Times New Roman"/>
                <a:cs typeface="Times New Roman"/>
              </a:rPr>
              <a:t>time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passes the </a:t>
            </a:r>
            <a:r>
              <a:rPr dirty="0" sz="1200" spc="-10">
                <a:latin typeface="Times New Roman"/>
                <a:cs typeface="Times New Roman"/>
              </a:rPr>
              <a:t>pole </a:t>
            </a:r>
            <a:r>
              <a:rPr dirty="0" sz="1200" spc="-5">
                <a:latin typeface="Times New Roman"/>
                <a:cs typeface="Times New Roman"/>
              </a:rPr>
              <a:t>pieces.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induced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5">
                <a:latin typeface="Times New Roman"/>
                <a:cs typeface="Times New Roman"/>
              </a:rPr>
              <a:t>permanent </a:t>
            </a:r>
            <a:r>
              <a:rPr dirty="0" sz="1200" spc="-15">
                <a:latin typeface="Times New Roman"/>
                <a:cs typeface="Times New Roman"/>
              </a:rPr>
              <a:t>magnet </a:t>
            </a:r>
            <a:r>
              <a:rPr dirty="0" sz="1200" spc="-10">
                <a:latin typeface="Times New Roman"/>
                <a:cs typeface="Times New Roman"/>
              </a:rPr>
              <a:t>moving coil </a:t>
            </a:r>
            <a:r>
              <a:rPr dirty="0" sz="1200" spc="-5">
                <a:latin typeface="Times New Roman"/>
                <a:cs typeface="Times New Roman"/>
              </a:rPr>
              <a:t>device 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27685" algn="l"/>
              </a:tabLst>
            </a:pPr>
            <a:r>
              <a:rPr dirty="0" sz="1200" b="1">
                <a:latin typeface="Times New Roman"/>
                <a:cs typeface="Times New Roman"/>
              </a:rPr>
              <a:t>2.2.2	</a:t>
            </a:r>
            <a:r>
              <a:rPr dirty="0" sz="1200" spc="-5" b="1">
                <a:latin typeface="Times New Roman"/>
                <a:cs typeface="Times New Roman"/>
              </a:rPr>
              <a:t>DC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generator: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9325" y="8618601"/>
            <a:ext cx="18472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Fig: </a:t>
            </a:r>
            <a:r>
              <a:rPr dirty="0" sz="1200" spc="-5">
                <a:latin typeface="Times New Roman"/>
                <a:cs typeface="Times New Roman"/>
              </a:rPr>
              <a:t>DC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tachometer </a:t>
            </a:r>
            <a:r>
              <a:rPr dirty="0" sz="1200" spc="-5">
                <a:latin typeface="Times New Roman"/>
                <a:cs typeface="Times New Roman"/>
              </a:rPr>
              <a:t>generator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47800" y="1266189"/>
            <a:ext cx="4093845" cy="7370445"/>
            <a:chOff x="1447800" y="1266189"/>
            <a:chExt cx="4093845" cy="73704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9134" y="1266189"/>
              <a:ext cx="3572002" cy="25171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5893435"/>
              <a:ext cx="4084320" cy="27432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494" y="755649"/>
            <a:ext cx="5340985" cy="3702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DC tachometer generator,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-5">
                <a:latin typeface="Times New Roman"/>
                <a:cs typeface="Times New Roman"/>
              </a:rPr>
              <a:t>(whose speed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measured) </a:t>
            </a:r>
            <a:r>
              <a:rPr dirty="0" sz="1200" spc="-5">
                <a:latin typeface="Times New Roman"/>
                <a:cs typeface="Times New Roman"/>
              </a:rPr>
              <a:t>rotates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permanent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horse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rotates,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pulsating</a:t>
            </a:r>
            <a:r>
              <a:rPr dirty="0" sz="1200" spc="-5">
                <a:latin typeface="Times New Roman"/>
                <a:cs typeface="Times New Roman"/>
              </a:rPr>
              <a:t> DC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produced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voltmeter.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such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greater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accuracy,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gap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magnetic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paths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must</a:t>
            </a:r>
            <a:r>
              <a:rPr dirty="0" sz="1200">
                <a:latin typeface="Times New Roman"/>
                <a:cs typeface="Times New Roman"/>
              </a:rPr>
              <a:t> be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maintained as </a:t>
            </a:r>
            <a:r>
              <a:rPr dirty="0" sz="1200">
                <a:latin typeface="Times New Roman"/>
                <a:cs typeface="Times New Roman"/>
              </a:rPr>
              <a:t>uniform </a:t>
            </a:r>
            <a:r>
              <a:rPr dirty="0" sz="1200" spc="-5">
                <a:latin typeface="Times New Roman"/>
                <a:cs typeface="Times New Roman"/>
              </a:rPr>
              <a:t>as possible.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DC tachometer </a:t>
            </a:r>
            <a:r>
              <a:rPr dirty="0" sz="1200" spc="-15">
                <a:latin typeface="Times New Roman"/>
                <a:cs typeface="Times New Roman"/>
              </a:rPr>
              <a:t>being </a:t>
            </a:r>
            <a:r>
              <a:rPr dirty="0" sz="1200" spc="-5">
                <a:latin typeface="Times New Roman"/>
                <a:cs typeface="Times New Roman"/>
              </a:rPr>
              <a:t>sensitive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direction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polarity,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also.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3400"/>
              </a:lnSpc>
            </a:pPr>
            <a:r>
              <a:rPr dirty="0" sz="1200" spc="-5" b="1">
                <a:latin typeface="Times New Roman"/>
                <a:cs typeface="Times New Roman"/>
              </a:rPr>
              <a:t>Working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coupled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 </a:t>
            </a:r>
            <a:r>
              <a:rPr dirty="0" sz="1200" spc="-5">
                <a:latin typeface="Times New Roman"/>
                <a:cs typeface="Times New Roman"/>
              </a:rPr>
              <a:t>whose speed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measured.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 </a:t>
            </a:r>
            <a:r>
              <a:rPr dirty="0" sz="1200" spc="-5">
                <a:latin typeface="Times New Roman"/>
                <a:cs typeface="Times New Roman"/>
              </a:rPr>
              <a:t>revolves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permanent </a:t>
            </a:r>
            <a:r>
              <a:rPr dirty="0" sz="1200" spc="-10">
                <a:latin typeface="Times New Roman"/>
                <a:cs typeface="Times New Roman"/>
              </a:rPr>
              <a:t>magnet. The </a:t>
            </a:r>
            <a:r>
              <a:rPr dirty="0" sz="1200" spc="-5">
                <a:latin typeface="Times New Roman"/>
                <a:cs typeface="Times New Roman"/>
              </a:rPr>
              <a:t>emf </a:t>
            </a:r>
            <a:r>
              <a:rPr dirty="0" sz="1200">
                <a:latin typeface="Times New Roman"/>
                <a:cs typeface="Times New Roman"/>
              </a:rPr>
              <a:t>generated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product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flux </a:t>
            </a:r>
            <a:r>
              <a:rPr dirty="0" sz="1200" spc="-5">
                <a:latin typeface="Times New Roman"/>
                <a:cs typeface="Times New Roman"/>
              </a:rPr>
              <a:t>and speed.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flux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permanent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magnet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constant,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generated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45"/>
              </a:spcBef>
            </a:pP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433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polarity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direction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 emf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 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help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moving </a:t>
            </a:r>
            <a:r>
              <a:rPr dirty="0" sz="1200">
                <a:latin typeface="Times New Roman"/>
                <a:cs typeface="Times New Roman"/>
              </a:rPr>
              <a:t>coil </a:t>
            </a:r>
            <a:r>
              <a:rPr dirty="0" sz="1200" spc="-5">
                <a:latin typeface="Times New Roman"/>
                <a:cs typeface="Times New Roman"/>
              </a:rPr>
              <a:t>voltmeter </a:t>
            </a:r>
            <a:r>
              <a:rPr dirty="0" sz="1200" spc="-10">
                <a:latin typeface="Times New Roman"/>
                <a:cs typeface="Times New Roman"/>
              </a:rPr>
              <a:t>having </a:t>
            </a:r>
            <a:r>
              <a:rPr dirty="0" sz="1200">
                <a:latin typeface="Times New Roman"/>
                <a:cs typeface="Times New Roman"/>
              </a:rPr>
              <a:t>uniform </a:t>
            </a:r>
            <a:r>
              <a:rPr dirty="0" sz="1200" spc="-10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calibrated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4914392"/>
            <a:ext cx="5287010" cy="409575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lvl="1" marL="527685" indent="-515620">
              <a:lnSpc>
                <a:spcPct val="100000"/>
              </a:lnSpc>
              <a:spcBef>
                <a:spcPts val="195"/>
              </a:spcBef>
              <a:buFont typeface="Times New Roman"/>
              <a:buAutoNum type="arabicPeriod" startAt="3"/>
              <a:tabLst>
                <a:tab pos="527685" algn="l"/>
                <a:tab pos="5283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CO</a:t>
            </a:r>
            <a:r>
              <a:rPr dirty="0" sz="1200" spc="-5" b="1">
                <a:latin typeface="Times New Roman"/>
                <a:cs typeface="Times New Roman"/>
              </a:rPr>
              <a:t>MMUTATED CAPACITOR TACHOMETER: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tachometer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alternately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charging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discharging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a</a:t>
            </a:r>
            <a:endParaRPr sz="1200">
              <a:latin typeface="Times New Roman"/>
              <a:cs typeface="Times New Roman"/>
            </a:endParaRPr>
          </a:p>
          <a:p>
            <a:pPr marL="12700" marR="342900">
              <a:lnSpc>
                <a:spcPts val="2090"/>
              </a:lnSpc>
              <a:spcBef>
                <a:spcPts val="130"/>
              </a:spcBef>
            </a:pPr>
            <a:r>
              <a:rPr dirty="0" sz="1200">
                <a:latin typeface="Times New Roman"/>
                <a:cs typeface="Times New Roman"/>
              </a:rPr>
              <a:t>capacitor.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controlled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speed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essentially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lvl="2" marL="241300" indent="-79375">
              <a:lnSpc>
                <a:spcPct val="100000"/>
              </a:lnSpc>
              <a:spcBef>
                <a:spcPts val="445"/>
              </a:spcBef>
              <a:buSzPct val="83333"/>
              <a:buAutoNum type="romanLcPeriod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Tachometer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head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containing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reversing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switch,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spindle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Times New Roman"/>
                <a:cs typeface="Times New Roman"/>
              </a:rPr>
              <a:t>reverses </a:t>
            </a:r>
            <a:r>
              <a:rPr dirty="0" sz="1200" spc="-10">
                <a:latin typeface="Times New Roman"/>
                <a:cs typeface="Times New Roman"/>
              </a:rPr>
              <a:t>twice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each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revolution.</a:t>
            </a:r>
            <a:endParaRPr sz="1200">
              <a:latin typeface="Times New Roman"/>
              <a:cs typeface="Times New Roman"/>
            </a:endParaRPr>
          </a:p>
          <a:p>
            <a:pPr lvl="2" marL="241300" marR="8890" indent="-121920">
              <a:lnSpc>
                <a:spcPct val="143300"/>
              </a:lnSpc>
              <a:spcBef>
                <a:spcPts val="25"/>
              </a:spcBef>
              <a:buSzPct val="83333"/>
              <a:buAutoNum type="romanLcPeriod" startAt="2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Indicating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containing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capacitor,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milli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ammeter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</a:pPr>
            <a:r>
              <a:rPr dirty="0" sz="1200" spc="-5" b="1">
                <a:latin typeface="Times New Roman"/>
                <a:cs typeface="Times New Roman"/>
              </a:rPr>
              <a:t>Working: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switch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closed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one direction,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capacitor gets charged </a:t>
            </a:r>
            <a:r>
              <a:rPr dirty="0" sz="1200" spc="5">
                <a:latin typeface="Times New Roman"/>
                <a:cs typeface="Times New Roman"/>
              </a:rPr>
              <a:t>from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DC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supply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starts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flowing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ammeter.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spindle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3700"/>
              </a:lnSpc>
              <a:spcBef>
                <a:spcPts val="20"/>
              </a:spcBef>
            </a:pPr>
            <a:r>
              <a:rPr dirty="0" sz="1200">
                <a:latin typeface="Times New Roman"/>
                <a:cs typeface="Times New Roman"/>
              </a:rPr>
              <a:t>operates the </a:t>
            </a:r>
            <a:r>
              <a:rPr dirty="0" sz="1200" spc="-5">
                <a:latin typeface="Times New Roman"/>
                <a:cs typeface="Times New Roman"/>
              </a:rPr>
              <a:t>reversing switch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close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opposite direction, capacitor discharges </a:t>
            </a:r>
            <a:r>
              <a:rPr dirty="0" sz="1200">
                <a:latin typeface="Times New Roman"/>
                <a:cs typeface="Times New Roman"/>
              </a:rPr>
              <a:t> through </a:t>
            </a:r>
            <a:r>
              <a:rPr dirty="0" sz="1200" spc="-5">
                <a:latin typeface="Times New Roman"/>
                <a:cs typeface="Times New Roman"/>
              </a:rPr>
              <a:t>ammeter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>
                <a:latin typeface="Times New Roman"/>
                <a:cs typeface="Times New Roman"/>
              </a:rPr>
              <a:t>direction </a:t>
            </a:r>
            <a:r>
              <a:rPr dirty="0" sz="1200" spc="-5">
                <a:latin typeface="Times New Roman"/>
                <a:cs typeface="Times New Roman"/>
              </a:rPr>
              <a:t>remaining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same.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arranged </a:t>
            </a:r>
            <a:r>
              <a:rPr dirty="0" sz="1200">
                <a:latin typeface="Times New Roman"/>
                <a:cs typeface="Times New Roman"/>
              </a:rPr>
              <a:t>that the </a:t>
            </a:r>
            <a:r>
              <a:rPr dirty="0" sz="1200" spc="-5">
                <a:latin typeface="Times New Roman"/>
                <a:cs typeface="Times New Roman"/>
              </a:rPr>
              <a:t>indicator responds </a:t>
            </a:r>
            <a:r>
              <a:rPr dirty="0" sz="1200">
                <a:latin typeface="Times New Roman"/>
                <a:cs typeface="Times New Roman"/>
              </a:rPr>
              <a:t>to the average current. </a:t>
            </a:r>
            <a:r>
              <a:rPr dirty="0" sz="1200" spc="-10">
                <a:latin typeface="Times New Roman"/>
                <a:cs typeface="Times New Roman"/>
              </a:rPr>
              <a:t>Thus,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indications </a:t>
            </a:r>
            <a:r>
              <a:rPr dirty="0" sz="1200">
                <a:latin typeface="Times New Roman"/>
                <a:cs typeface="Times New Roman"/>
              </a:rPr>
              <a:t> are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rate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reversal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contacts, which intern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shaft. </a:t>
            </a:r>
            <a:r>
              <a:rPr dirty="0" sz="1200" spc="-10">
                <a:latin typeface="Times New Roman"/>
                <a:cs typeface="Times New Roman"/>
              </a:rPr>
              <a:t>The meter </a:t>
            </a:r>
            <a:r>
              <a:rPr dirty="0" sz="1200" spc="-15">
                <a:latin typeface="Times New Roman"/>
                <a:cs typeface="Times New Roman"/>
              </a:rPr>
              <a:t>scale is </a:t>
            </a:r>
            <a:r>
              <a:rPr dirty="0" sz="1200">
                <a:latin typeface="Times New Roman"/>
                <a:cs typeface="Times New Roman"/>
              </a:rPr>
              <a:t>graduated to </a:t>
            </a:r>
            <a:r>
              <a:rPr dirty="0" sz="1200" spc="-5">
                <a:latin typeface="Times New Roman"/>
                <a:cs typeface="Times New Roman"/>
              </a:rPr>
              <a:t>read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rpm </a:t>
            </a:r>
            <a:r>
              <a:rPr dirty="0" sz="1200" spc="-5">
                <a:latin typeface="Times New Roman"/>
                <a:cs typeface="Times New Roman"/>
              </a:rPr>
              <a:t>rather than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milli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amperes.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tachometer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200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10,000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rpm.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4914391"/>
            <a:ext cx="2265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Fig: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Commutated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capacitor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tachometer: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5911341"/>
            <a:ext cx="5340985" cy="218186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just" lvl="1" marL="299085" indent="-287020">
              <a:lnSpc>
                <a:spcPct val="100000"/>
              </a:lnSpc>
              <a:spcBef>
                <a:spcPts val="220"/>
              </a:spcBef>
              <a:buFont typeface="Times New Roman"/>
              <a:buAutoNum type="arabicPeriod" startAt="4"/>
              <a:tabLst>
                <a:tab pos="29972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CON</a:t>
            </a:r>
            <a:r>
              <a:rPr dirty="0" sz="1200" spc="-5" b="1">
                <a:latin typeface="Times New Roman"/>
                <a:cs typeface="Times New Roman"/>
              </a:rPr>
              <a:t>TACTLESS TACHOMETER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(NON-CONTACT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TYPE):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Tachometers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pulse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without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physical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shaft.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algn="just" lvl="2" marL="411480" indent="-399415">
              <a:lnSpc>
                <a:spcPct val="100000"/>
              </a:lnSpc>
              <a:buFont typeface="Times New Roman"/>
              <a:buAutoNum type="arabicPeriod"/>
              <a:tabLst>
                <a:tab pos="41211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nductive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pickup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tachometer:</a:t>
            </a:r>
            <a:endParaRPr sz="1200">
              <a:latin typeface="Times New Roman"/>
              <a:cs typeface="Times New Roman"/>
            </a:endParaRPr>
          </a:p>
          <a:p>
            <a:pPr algn="just" marL="356870" marR="5080">
              <a:lnSpc>
                <a:spcPct val="143100"/>
              </a:lnSpc>
              <a:spcBef>
                <a:spcPts val="60"/>
              </a:spcBef>
            </a:pPr>
            <a:r>
              <a:rPr dirty="0" sz="1100">
                <a:latin typeface="Times New Roman"/>
                <a:cs typeface="Times New Roman"/>
              </a:rPr>
              <a:t>The </a:t>
            </a:r>
            <a:r>
              <a:rPr dirty="0" sz="1100" spc="-5">
                <a:latin typeface="Times New Roman"/>
                <a:cs typeface="Times New Roman"/>
              </a:rPr>
              <a:t>unit consists </a:t>
            </a:r>
            <a:r>
              <a:rPr dirty="0" sz="1100" spc="-15">
                <a:latin typeface="Times New Roman"/>
                <a:cs typeface="Times New Roman"/>
              </a:rPr>
              <a:t>of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10">
                <a:latin typeface="Times New Roman"/>
                <a:cs typeface="Times New Roman"/>
              </a:rPr>
              <a:t>small </a:t>
            </a:r>
            <a:r>
              <a:rPr dirty="0" sz="1100" spc="-5">
                <a:latin typeface="Times New Roman"/>
                <a:cs typeface="Times New Roman"/>
              </a:rPr>
              <a:t>permanent </a:t>
            </a:r>
            <a:r>
              <a:rPr dirty="0" sz="1100" spc="-10">
                <a:latin typeface="Times New Roman"/>
                <a:cs typeface="Times New Roman"/>
              </a:rPr>
              <a:t>magnet with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10">
                <a:latin typeface="Times New Roman"/>
                <a:cs typeface="Times New Roman"/>
              </a:rPr>
              <a:t>coil </a:t>
            </a:r>
            <a:r>
              <a:rPr dirty="0" sz="1100" spc="-5">
                <a:latin typeface="Times New Roman"/>
                <a:cs typeface="Times New Roman"/>
              </a:rPr>
              <a:t>wound </a:t>
            </a:r>
            <a:r>
              <a:rPr dirty="0" sz="1100">
                <a:latin typeface="Times New Roman"/>
                <a:cs typeface="Times New Roman"/>
              </a:rPr>
              <a:t>on </a:t>
            </a:r>
            <a:r>
              <a:rPr dirty="0" sz="1100" spc="-10">
                <a:latin typeface="Times New Roman"/>
                <a:cs typeface="Times New Roman"/>
              </a:rPr>
              <a:t>it. </a:t>
            </a:r>
            <a:r>
              <a:rPr dirty="0" sz="1100" spc="-5">
                <a:latin typeface="Times New Roman"/>
                <a:cs typeface="Times New Roman"/>
              </a:rPr>
              <a:t>This magnetic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pickup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>
                <a:latin typeface="Times New Roman"/>
                <a:cs typeface="Times New Roman"/>
              </a:rPr>
              <a:t>placed </a:t>
            </a:r>
            <a:r>
              <a:rPr dirty="0" sz="1100" spc="-5">
                <a:latin typeface="Times New Roman"/>
                <a:cs typeface="Times New Roman"/>
              </a:rPr>
              <a:t>near </a:t>
            </a:r>
            <a:r>
              <a:rPr dirty="0" sz="1100" spc="-10">
                <a:latin typeface="Times New Roman"/>
                <a:cs typeface="Times New Roman"/>
              </a:rPr>
              <a:t>metallic </a:t>
            </a:r>
            <a:r>
              <a:rPr dirty="0" sz="1100">
                <a:latin typeface="Times New Roman"/>
                <a:cs typeface="Times New Roman"/>
              </a:rPr>
              <a:t>toothed </a:t>
            </a:r>
            <a:r>
              <a:rPr dirty="0" sz="1100" spc="-5">
                <a:latin typeface="Times New Roman"/>
                <a:cs typeface="Times New Roman"/>
              </a:rPr>
              <a:t>rotor whose </a:t>
            </a:r>
            <a:r>
              <a:rPr dirty="0" sz="1100">
                <a:latin typeface="Times New Roman"/>
                <a:cs typeface="Times New Roman"/>
              </a:rPr>
              <a:t>speed </a:t>
            </a:r>
            <a:r>
              <a:rPr dirty="0" sz="1100" spc="-10">
                <a:latin typeface="Times New Roman"/>
                <a:cs typeface="Times New Roman"/>
              </a:rPr>
              <a:t>is </a:t>
            </a:r>
            <a:r>
              <a:rPr dirty="0" sz="1100">
                <a:latin typeface="Times New Roman"/>
                <a:cs typeface="Times New Roman"/>
              </a:rPr>
              <a:t>to </a:t>
            </a:r>
            <a:r>
              <a:rPr dirty="0" sz="1100" spc="10">
                <a:latin typeface="Times New Roman"/>
                <a:cs typeface="Times New Roman"/>
              </a:rPr>
              <a:t>be </a:t>
            </a:r>
            <a:r>
              <a:rPr dirty="0" sz="1100" spc="-10">
                <a:latin typeface="Times New Roman"/>
                <a:cs typeface="Times New Roman"/>
              </a:rPr>
              <a:t>measured. </a:t>
            </a:r>
            <a:r>
              <a:rPr dirty="0" sz="1100" spc="-15">
                <a:latin typeface="Times New Roman"/>
                <a:cs typeface="Times New Roman"/>
              </a:rPr>
              <a:t>As </a:t>
            </a:r>
            <a:r>
              <a:rPr dirty="0" sz="1100">
                <a:latin typeface="Times New Roman"/>
                <a:cs typeface="Times New Roman"/>
              </a:rPr>
              <a:t>the shaft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rotates,</a:t>
            </a:r>
            <a:r>
              <a:rPr dirty="0" sz="1100" spc="26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the </a:t>
            </a:r>
            <a:r>
              <a:rPr dirty="0" sz="1100">
                <a:latin typeface="Times New Roman"/>
                <a:cs typeface="Times New Roman"/>
              </a:rPr>
              <a:t>teeth pass </a:t>
            </a:r>
            <a:r>
              <a:rPr dirty="0" sz="1100" spc="-10">
                <a:latin typeface="Times New Roman"/>
                <a:cs typeface="Times New Roman"/>
              </a:rPr>
              <a:t>in </a:t>
            </a:r>
            <a:r>
              <a:rPr dirty="0" sz="1100" spc="-5">
                <a:latin typeface="Times New Roman"/>
                <a:cs typeface="Times New Roman"/>
              </a:rPr>
              <a:t>front </a:t>
            </a:r>
            <a:r>
              <a:rPr dirty="0" sz="1100" spc="-15">
                <a:latin typeface="Times New Roman"/>
                <a:cs typeface="Times New Roman"/>
              </a:rPr>
              <a:t>of </a:t>
            </a:r>
            <a:r>
              <a:rPr dirty="0" sz="1100">
                <a:latin typeface="Times New Roman"/>
                <a:cs typeface="Times New Roman"/>
              </a:rPr>
              <a:t>the pick-up </a:t>
            </a:r>
            <a:r>
              <a:rPr dirty="0" sz="1100" spc="5">
                <a:latin typeface="Times New Roman"/>
                <a:cs typeface="Times New Roman"/>
              </a:rPr>
              <a:t>and produce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5">
                <a:latin typeface="Times New Roman"/>
                <a:cs typeface="Times New Roman"/>
              </a:rPr>
              <a:t>change </a:t>
            </a:r>
            <a:r>
              <a:rPr dirty="0" sz="1100">
                <a:latin typeface="Times New Roman"/>
                <a:cs typeface="Times New Roman"/>
              </a:rPr>
              <a:t>in the reluctance </a:t>
            </a:r>
            <a:r>
              <a:rPr dirty="0" sz="1100" spc="-15">
                <a:latin typeface="Times New Roman"/>
                <a:cs typeface="Times New Roman"/>
              </a:rPr>
              <a:t>of 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 </a:t>
            </a:r>
            <a:r>
              <a:rPr dirty="0" sz="1100" spc="-10">
                <a:latin typeface="Times New Roman"/>
                <a:cs typeface="Times New Roman"/>
              </a:rPr>
              <a:t>magnetic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circuit.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flux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expands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or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collapses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and</a:t>
            </a:r>
            <a:r>
              <a:rPr dirty="0" sz="1100">
                <a:latin typeface="Times New Roman"/>
                <a:cs typeface="Times New Roman"/>
              </a:rPr>
              <a:t> voltage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is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induced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in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coll.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126108"/>
            <a:ext cx="3238500" cy="379031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863600"/>
            <a:ext cx="5486146" cy="20899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20494" y="3273552"/>
            <a:ext cx="5337810" cy="3306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715">
              <a:lnSpc>
                <a:spcPct val="144300"/>
              </a:lnSpc>
              <a:spcBef>
                <a:spcPts val="9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pulses </a:t>
            </a:r>
            <a:r>
              <a:rPr dirty="0" sz="1200" spc="-5">
                <a:latin typeface="Times New Roman"/>
                <a:cs typeface="Times New Roman"/>
              </a:rPr>
              <a:t>depends </a:t>
            </a:r>
            <a:r>
              <a:rPr dirty="0" sz="1200" spc="5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teeth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wheel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rotation. </a:t>
            </a:r>
            <a:r>
              <a:rPr dirty="0" sz="1200" spc="-10">
                <a:latin typeface="Times New Roman"/>
                <a:cs typeface="Times New Roman"/>
              </a:rPr>
              <a:t>Since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teeth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known,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 </a:t>
            </a:r>
            <a:r>
              <a:rPr dirty="0" sz="1200">
                <a:latin typeface="Times New Roman"/>
                <a:cs typeface="Times New Roman"/>
              </a:rPr>
              <a:t>can 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frequency.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</a:pP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accomplish </a:t>
            </a:r>
            <a:r>
              <a:rPr dirty="0" sz="1200">
                <a:latin typeface="Times New Roman"/>
                <a:cs typeface="Times New Roman"/>
              </a:rPr>
              <a:t>this task, </a:t>
            </a:r>
            <a:r>
              <a:rPr dirty="0" sz="1200" spc="-5">
                <a:latin typeface="Times New Roman"/>
                <a:cs typeface="Times New Roman"/>
              </a:rPr>
              <a:t>pulse </a:t>
            </a:r>
            <a:r>
              <a:rPr dirty="0" sz="120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amplified and squared </a:t>
            </a:r>
            <a:r>
              <a:rPr dirty="0" sz="1200" spc="-10">
                <a:latin typeface="Times New Roman"/>
                <a:cs typeface="Times New Roman"/>
              </a:rPr>
              <a:t>and fed into </a:t>
            </a:r>
            <a:r>
              <a:rPr dirty="0" sz="1200">
                <a:latin typeface="Times New Roman"/>
                <a:cs typeface="Times New Roman"/>
              </a:rPr>
              <a:t>a counter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L="12700" marR="3147060">
              <a:lnSpc>
                <a:spcPct val="1433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Let</a:t>
            </a:r>
            <a:r>
              <a:rPr dirty="0" sz="1200">
                <a:latin typeface="Times New Roman"/>
                <a:cs typeface="Times New Roman"/>
              </a:rPr>
              <a:t> 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teeth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N;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5">
                <a:latin typeface="Times New Roman"/>
                <a:cs typeface="Times New Roman"/>
              </a:rPr>
              <a:t>revolutions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Times New Roman"/>
                <a:cs typeface="Times New Roman"/>
              </a:rPr>
              <a:t>P=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second.</a:t>
            </a:r>
            <a:endParaRPr sz="1200">
              <a:latin typeface="Times New Roman"/>
              <a:cs typeface="Times New Roman"/>
            </a:endParaRPr>
          </a:p>
          <a:p>
            <a:pPr marL="12700" marR="2031364">
              <a:lnSpc>
                <a:spcPct val="1418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Speed= N= pulses per second/ no.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teeth 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P/T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rps.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N=(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P/T)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*60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r.p.m</a:t>
            </a:r>
            <a:endParaRPr sz="1200">
              <a:latin typeface="Times New Roman"/>
              <a:cs typeface="Times New Roman"/>
            </a:endParaRPr>
          </a:p>
          <a:p>
            <a:pPr marL="12700" marR="9525">
              <a:lnSpc>
                <a:spcPct val="141700"/>
              </a:lnSpc>
              <a:spcBef>
                <a:spcPts val="1055"/>
              </a:spcBef>
            </a:pP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rotor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60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teeth,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counts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one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directly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display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revolutions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minute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(rpm)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191894"/>
            <a:ext cx="4897374" cy="24682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7447" y="840993"/>
            <a:ext cx="2769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dirty="0" sz="1200" b="1">
                <a:latin typeface="Times New Roman"/>
                <a:cs typeface="Times New Roman"/>
              </a:rPr>
              <a:t>2.4.2	</a:t>
            </a:r>
            <a:r>
              <a:rPr dirty="0" sz="1200" spc="-5" b="1">
                <a:latin typeface="Times New Roman"/>
                <a:cs typeface="Times New Roman"/>
              </a:rPr>
              <a:t>capacitive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pickup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0494" y="3963161"/>
            <a:ext cx="5165090" cy="1863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6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 device </a:t>
            </a:r>
            <a:r>
              <a:rPr dirty="0" sz="1200" spc="-5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vane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rotating machine </a:t>
            </a:r>
            <a:r>
              <a:rPr dirty="0" sz="1200" spc="-5">
                <a:latin typeface="Times New Roman"/>
                <a:cs typeface="Times New Roman"/>
              </a:rPr>
              <a:t>shaft.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capacitor plates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arranged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vane passes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between </a:t>
            </a:r>
            <a:r>
              <a:rPr dirty="0" sz="1200" spc="-5">
                <a:latin typeface="Times New Roman"/>
                <a:cs typeface="Times New Roman"/>
              </a:rPr>
              <a:t>capacitor </a:t>
            </a:r>
            <a:r>
              <a:rPr dirty="0" sz="1200" spc="-10">
                <a:latin typeface="Times New Roman"/>
                <a:cs typeface="Times New Roman"/>
              </a:rPr>
              <a:t>plates. </a:t>
            </a:r>
            <a:r>
              <a:rPr dirty="0" sz="1200" spc="-5">
                <a:latin typeface="Times New Roman"/>
                <a:cs typeface="Times New Roman"/>
              </a:rPr>
              <a:t> 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>
                <a:latin typeface="Times New Roman"/>
                <a:cs typeface="Times New Roman"/>
              </a:rPr>
              <a:t>rotates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fixed capacitive plates </a:t>
            </a:r>
            <a:r>
              <a:rPr dirty="0" sz="1200">
                <a:latin typeface="Times New Roman"/>
                <a:cs typeface="Times New Roman"/>
              </a:rPr>
              <a:t>, there occurs a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capacitance.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capacitor </a:t>
            </a:r>
            <a:r>
              <a:rPr dirty="0" sz="1200" spc="-10">
                <a:latin typeface="Times New Roman"/>
                <a:cs typeface="Times New Roman"/>
              </a:rPr>
              <a:t>forms </a:t>
            </a:r>
            <a:r>
              <a:rPr dirty="0" sz="1200">
                <a:latin typeface="Times New Roman"/>
                <a:cs typeface="Times New Roman"/>
              </a:rPr>
              <a:t>a part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oscillator </a:t>
            </a:r>
            <a:r>
              <a:rPr dirty="0" sz="1200" spc="-10">
                <a:latin typeface="Times New Roman"/>
                <a:cs typeface="Times New Roman"/>
              </a:rPr>
              <a:t>thank 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number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>
                <a:latin typeface="Times New Roman"/>
                <a:cs typeface="Times New Roman"/>
              </a:rPr>
              <a:t>changes </a:t>
            </a:r>
            <a:r>
              <a:rPr dirty="0" sz="1200" spc="-5">
                <a:latin typeface="Times New Roman"/>
                <a:cs typeface="Times New Roman"/>
              </a:rPr>
              <a:t>per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>
                <a:latin typeface="Times New Roman"/>
                <a:cs typeface="Times New Roman"/>
              </a:rPr>
              <a:t>. the </a:t>
            </a:r>
            <a:r>
              <a:rPr dirty="0" sz="1200" spc="-5">
                <a:latin typeface="Times New Roman"/>
                <a:cs typeface="Times New Roman"/>
              </a:rPr>
              <a:t>pulses </a:t>
            </a:r>
            <a:r>
              <a:rPr dirty="0" sz="1200">
                <a:latin typeface="Times New Roman"/>
                <a:cs typeface="Times New Roman"/>
              </a:rPr>
              <a:t> produced are </a:t>
            </a:r>
            <a:r>
              <a:rPr dirty="0" sz="1200" spc="-10">
                <a:latin typeface="Times New Roman"/>
                <a:cs typeface="Times New Roman"/>
              </a:rPr>
              <a:t>amplified </a:t>
            </a:r>
            <a:r>
              <a:rPr dirty="0" sz="1200" spc="-5">
                <a:latin typeface="Times New Roman"/>
                <a:cs typeface="Times New Roman"/>
              </a:rPr>
              <a:t>and squared and </a:t>
            </a:r>
            <a:r>
              <a:rPr dirty="0" sz="1200" spc="-15">
                <a:latin typeface="Times New Roman"/>
                <a:cs typeface="Times New Roman"/>
              </a:rPr>
              <a:t>is fed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-10">
                <a:latin typeface="Times New Roman"/>
                <a:cs typeface="Times New Roman"/>
              </a:rPr>
              <a:t>measuring unit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digital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digital</a:t>
            </a:r>
            <a:r>
              <a:rPr dirty="0" sz="1200" spc="-5">
                <a:latin typeface="Times New Roman"/>
                <a:cs typeface="Times New Roman"/>
              </a:rPr>
              <a:t> analog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17447" y="9045650"/>
            <a:ext cx="2252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dirty="0" sz="1200" b="1">
                <a:latin typeface="Times New Roman"/>
                <a:cs typeface="Times New Roman"/>
              </a:rPr>
              <a:t>2.4.3	</a:t>
            </a:r>
            <a:r>
              <a:rPr dirty="0" sz="1200" spc="-5" b="1">
                <a:latin typeface="Times New Roman"/>
                <a:cs typeface="Times New Roman"/>
              </a:rPr>
              <a:t>Photo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1266189"/>
              <a:ext cx="4592574" cy="15843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5625465"/>
              <a:ext cx="4131691" cy="213931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17447" y="840993"/>
            <a:ext cx="3067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 b="1">
                <a:latin typeface="Times New Roman"/>
                <a:cs typeface="Times New Roman"/>
              </a:rPr>
              <a:t>i</a:t>
            </a:r>
            <a:r>
              <a:rPr dirty="0" sz="1100" spc="-20" b="1">
                <a:latin typeface="Times New Roman"/>
                <a:cs typeface="Times New Roman"/>
              </a:rPr>
              <a:t>)</a:t>
            </a:r>
            <a:r>
              <a:rPr dirty="0" sz="1100" spc="-170" b="1">
                <a:latin typeface="Times New Roman"/>
                <a:cs typeface="Times New Roman"/>
              </a:rPr>
              <a:t> </a:t>
            </a:r>
            <a:r>
              <a:rPr dirty="0" sz="1200" spc="15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ho</a:t>
            </a:r>
            <a:r>
              <a:rPr dirty="0" sz="1200" spc="-15" b="1">
                <a:latin typeface="Times New Roman"/>
                <a:cs typeface="Times New Roman"/>
              </a:rPr>
              <a:t>s</a:t>
            </a:r>
            <a:r>
              <a:rPr dirty="0" sz="1200" spc="10" b="1">
                <a:latin typeface="Times New Roman"/>
                <a:cs typeface="Times New Roman"/>
              </a:rPr>
              <a:t>-</a:t>
            </a:r>
            <a:r>
              <a:rPr dirty="0" sz="1200" b="1">
                <a:latin typeface="Times New Roman"/>
                <a:cs typeface="Times New Roman"/>
              </a:rPr>
              <a:t>1: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h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25" b="1">
                <a:latin typeface="Times New Roman"/>
                <a:cs typeface="Times New Roman"/>
              </a:rPr>
              <a:t>l</a:t>
            </a:r>
            <a:r>
              <a:rPr dirty="0" sz="1200" spc="-5" b="1">
                <a:latin typeface="Times New Roman"/>
                <a:cs typeface="Times New Roman"/>
              </a:rPr>
              <a:t>ec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ic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5" b="1">
                <a:latin typeface="Times New Roman"/>
                <a:cs typeface="Times New Roman"/>
              </a:rPr>
              <a:t>ic</a:t>
            </a:r>
            <a:r>
              <a:rPr dirty="0" sz="1200" spc="-30" b="1">
                <a:latin typeface="Times New Roman"/>
                <a:cs typeface="Times New Roman"/>
              </a:rPr>
              <a:t>k</a:t>
            </a:r>
            <a:r>
              <a:rPr dirty="0" sz="1200" spc="5" b="1">
                <a:latin typeface="Times New Roman"/>
                <a:cs typeface="Times New Roman"/>
              </a:rPr>
              <a:t>-</a:t>
            </a:r>
            <a:r>
              <a:rPr dirty="0" sz="1200" spc="-5" b="1">
                <a:latin typeface="Times New Roman"/>
                <a:cs typeface="Times New Roman"/>
              </a:rPr>
              <a:t>up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h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0494" y="3145916"/>
            <a:ext cx="5345430" cy="21386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just" marL="12700" marR="5080">
              <a:lnSpc>
                <a:spcPct val="144000"/>
              </a:lnSpc>
              <a:spcBef>
                <a:spcPts val="115"/>
              </a:spcBef>
            </a:pP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pick-ups utilize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intercept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beam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10">
                <a:latin typeface="Times New Roman"/>
                <a:cs typeface="Times New Roman"/>
              </a:rPr>
              <a:t>falling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photo-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photoconductive </a:t>
            </a:r>
            <a:r>
              <a:rPr dirty="0" sz="1200" spc="-10">
                <a:latin typeface="Times New Roman"/>
                <a:cs typeface="Times New Roman"/>
              </a:rPr>
              <a:t>cell.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-5">
                <a:latin typeface="Times New Roman"/>
                <a:cs typeface="Times New Roman"/>
              </a:rPr>
              <a:t>has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intermittent </a:t>
            </a:r>
            <a:r>
              <a:rPr dirty="0" sz="1200" spc="-10">
                <a:latin typeface="Times New Roman"/>
                <a:cs typeface="Times New Roman"/>
              </a:rPr>
              <a:t>reflecting </a:t>
            </a:r>
            <a:r>
              <a:rPr dirty="0" sz="1200" spc="-5">
                <a:latin typeface="Times New Roman"/>
                <a:cs typeface="Times New Roman"/>
              </a:rPr>
              <a:t>(white) 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non-reflecting (black) surface. When </a:t>
            </a:r>
            <a:r>
              <a:rPr dirty="0" sz="1200">
                <a:latin typeface="Times New Roman"/>
                <a:cs typeface="Times New Roman"/>
              </a:rPr>
              <a:t>a beam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light hits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reflecting </a:t>
            </a:r>
            <a:r>
              <a:rPr dirty="0" sz="1200" spc="-5">
                <a:latin typeface="Times New Roman"/>
                <a:cs typeface="Times New Roman"/>
              </a:rPr>
              <a:t>surface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5">
                <a:latin typeface="Times New Roman"/>
                <a:cs typeface="Times New Roman"/>
              </a:rPr>
              <a:t>shaft, </a:t>
            </a:r>
            <a:r>
              <a:rPr dirty="0" sz="1200" spc="-20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pulses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obtained 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reflected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focused </a:t>
            </a:r>
            <a:r>
              <a:rPr dirty="0" sz="1200" spc="10">
                <a:latin typeface="Times New Roman"/>
                <a:cs typeface="Times New Roman"/>
              </a:rPr>
              <a:t>on 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photoelectric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cell.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pulses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pulses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electric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spc="-20" b="1">
                <a:latin typeface="Times New Roman"/>
                <a:cs typeface="Times New Roman"/>
              </a:rPr>
              <a:t>ii)</a:t>
            </a:r>
            <a:r>
              <a:rPr dirty="0" sz="1100" spc="16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Method-2:</a:t>
            </a:r>
            <a:r>
              <a:rPr dirty="0" sz="1200" spc="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Rotating </a:t>
            </a:r>
            <a:r>
              <a:rPr dirty="0" sz="1200" spc="-10" b="1">
                <a:latin typeface="Times New Roman"/>
                <a:cs typeface="Times New Roman"/>
              </a:rPr>
              <a:t>photo-electric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tachometer: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20494" y="8670137"/>
            <a:ext cx="5276850" cy="550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685" marR="5080" indent="-515620">
              <a:lnSpc>
                <a:spcPct val="143500"/>
              </a:lnSpc>
              <a:spcBef>
                <a:spcPts val="100"/>
              </a:spcBef>
              <a:tabLst>
                <a:tab pos="527685" algn="l"/>
              </a:tabLst>
            </a:pPr>
            <a:r>
              <a:rPr dirty="0" sz="1200" b="1">
                <a:latin typeface="Times New Roman"/>
                <a:cs typeface="Times New Roman"/>
              </a:rPr>
              <a:t>2.4.4	</a:t>
            </a:r>
            <a:r>
              <a:rPr dirty="0" sz="1200" spc="-5" b="1">
                <a:latin typeface="Times New Roman"/>
                <a:cs typeface="Times New Roman"/>
              </a:rPr>
              <a:t>Stroboscope: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periodic </a:t>
            </a:r>
            <a:r>
              <a:rPr dirty="0" sz="1200">
                <a:latin typeface="Times New Roman"/>
                <a:cs typeface="Times New Roman"/>
              </a:rPr>
              <a:t>or rotary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>
                <a:latin typeface="Times New Roman"/>
                <a:cs typeface="Times New Roman"/>
              </a:rPr>
              <a:t>rotary </a:t>
            </a:r>
            <a:r>
              <a:rPr dirty="0" sz="1200" spc="-5">
                <a:latin typeface="Times New Roman"/>
                <a:cs typeface="Times New Roman"/>
              </a:rPr>
              <a:t>motion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measured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device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stroboscope.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stroboscope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385" y="8711565"/>
            <a:ext cx="1493520" cy="10795"/>
          </a:xfrm>
          <a:custGeom>
            <a:avLst/>
            <a:gdLst/>
            <a:ahLst/>
            <a:cxnLst/>
            <a:rect l="l" t="t" r="r" b="b"/>
            <a:pathLst>
              <a:path w="1493520" h="10795">
                <a:moveTo>
                  <a:pt x="1493519" y="0"/>
                </a:moveTo>
                <a:lnTo>
                  <a:pt x="0" y="0"/>
                </a:lnTo>
                <a:lnTo>
                  <a:pt x="0" y="10794"/>
                </a:lnTo>
                <a:lnTo>
                  <a:pt x="1493519" y="10794"/>
                </a:lnTo>
                <a:lnTo>
                  <a:pt x="14935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17447" y="755649"/>
            <a:ext cx="5292090" cy="3833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3086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source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-10">
                <a:latin typeface="Times New Roman"/>
                <a:cs typeface="Times New Roman"/>
              </a:rPr>
              <a:t>flashing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brilliant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 </a:t>
            </a:r>
            <a:r>
              <a:rPr dirty="0" sz="1200" spc="-5">
                <a:latin typeface="Times New Roman"/>
                <a:cs typeface="Times New Roman"/>
              </a:rPr>
              <a:t>strobotron.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flashing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strobotron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controlled</a:t>
            </a:r>
            <a:r>
              <a:rPr dirty="0" sz="1200">
                <a:latin typeface="Times New Roman"/>
                <a:cs typeface="Times New Roman"/>
              </a:rPr>
              <a:t> by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>
                <a:latin typeface="Times New Roman"/>
                <a:cs typeface="Times New Roman"/>
              </a:rPr>
              <a:t> frequency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oscillator.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5240" marR="12700">
              <a:lnSpc>
                <a:spcPct val="143400"/>
              </a:lnSpc>
            </a:pPr>
            <a:r>
              <a:rPr dirty="0" sz="1200" spc="-5" b="1">
                <a:latin typeface="Times New Roman"/>
                <a:cs typeface="Times New Roman"/>
              </a:rPr>
              <a:t>Principle: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principle involved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5">
                <a:latin typeface="Times New Roman"/>
                <a:cs typeface="Times New Roman"/>
              </a:rPr>
              <a:t>stroboscope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moving </a:t>
            </a:r>
            <a:r>
              <a:rPr dirty="0" sz="1200" spc="-5">
                <a:latin typeface="Times New Roman"/>
                <a:cs typeface="Times New Roman"/>
              </a:rPr>
              <a:t>objects </a:t>
            </a:r>
            <a:r>
              <a:rPr dirty="0" sz="1200" spc="-10">
                <a:latin typeface="Times New Roman"/>
                <a:cs typeface="Times New Roman"/>
              </a:rPr>
              <a:t>visible </a:t>
            </a:r>
            <a:r>
              <a:rPr dirty="0" sz="1200" spc="-5">
                <a:latin typeface="Times New Roman"/>
                <a:cs typeface="Times New Roman"/>
              </a:rPr>
              <a:t>only at </a:t>
            </a:r>
            <a:r>
              <a:rPr dirty="0" sz="1200" spc="-10">
                <a:latin typeface="Times New Roman"/>
                <a:cs typeface="Times New Roman"/>
              </a:rPr>
              <a:t>specific </a:t>
            </a:r>
            <a:r>
              <a:rPr dirty="0" sz="1200" spc="-5">
                <a:latin typeface="Times New Roman"/>
                <a:cs typeface="Times New Roman"/>
              </a:rPr>
              <a:t>interval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adjusting </a:t>
            </a:r>
            <a:r>
              <a:rPr dirty="0" sz="1200" spc="-10">
                <a:latin typeface="Times New Roman"/>
                <a:cs typeface="Times New Roman"/>
              </a:rPr>
              <a:t>flashing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frequency.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stroboscope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5240" marR="6350">
              <a:lnSpc>
                <a:spcPct val="143800"/>
              </a:lnSpc>
            </a:pPr>
            <a:r>
              <a:rPr dirty="0" sz="1200" spc="-5" b="1">
                <a:latin typeface="Times New Roman"/>
                <a:cs typeface="Times New Roman"/>
              </a:rPr>
              <a:t>Working: </a:t>
            </a:r>
            <a:r>
              <a:rPr dirty="0" sz="1200" spc="-5">
                <a:latin typeface="Times New Roman"/>
                <a:cs typeface="Times New Roman"/>
              </a:rPr>
              <a:t>an identification </a:t>
            </a:r>
            <a:r>
              <a:rPr dirty="0" sz="1200" spc="-10">
                <a:latin typeface="Times New Roman"/>
                <a:cs typeface="Times New Roman"/>
              </a:rPr>
              <a:t>mark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directly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10">
                <a:latin typeface="Times New Roman"/>
                <a:cs typeface="Times New Roman"/>
              </a:rPr>
              <a:t>or on </a:t>
            </a:r>
            <a:r>
              <a:rPr dirty="0" sz="1200">
                <a:latin typeface="Times New Roman"/>
                <a:cs typeface="Times New Roman"/>
              </a:rPr>
              <a:t>a disc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shaft. The flashing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>
                <a:latin typeface="Times New Roman"/>
                <a:cs typeface="Times New Roman"/>
              </a:rPr>
              <a:t>from stroboscope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fall </a:t>
            </a:r>
            <a:r>
              <a:rPr dirty="0" sz="1200">
                <a:latin typeface="Times New Roman"/>
                <a:cs typeface="Times New Roman"/>
              </a:rPr>
              <a:t>n the </a:t>
            </a:r>
            <a:r>
              <a:rPr dirty="0" sz="1200" spc="-10">
                <a:latin typeface="Times New Roman"/>
                <a:cs typeface="Times New Roman"/>
              </a:rPr>
              <a:t>mark. The </a:t>
            </a:r>
            <a:r>
              <a:rPr dirty="0" sz="1200">
                <a:latin typeface="Times New Roman"/>
                <a:cs typeface="Times New Roman"/>
              </a:rPr>
              <a:t>frequency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flashing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adjusted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mark </a:t>
            </a:r>
            <a:r>
              <a:rPr dirty="0" sz="1200" spc="-5">
                <a:latin typeface="Times New Roman"/>
                <a:cs typeface="Times New Roman"/>
              </a:rPr>
              <a:t>appears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stationary. Under that </a:t>
            </a:r>
            <a:r>
              <a:rPr dirty="0" sz="1200" spc="-10">
                <a:latin typeface="Times New Roman"/>
                <a:cs typeface="Times New Roman"/>
              </a:rPr>
              <a:t>condition,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equal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flashing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frequency.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speed 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read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stroboscope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50"/>
              </a:spcBef>
              <a:tabLst>
                <a:tab pos="527685" algn="l"/>
              </a:tabLst>
            </a:pPr>
            <a:r>
              <a:rPr dirty="0" sz="1200" spc="-25">
                <a:latin typeface="Times New Roman"/>
                <a:cs typeface="Times New Roman"/>
              </a:rPr>
              <a:t>i.	</a:t>
            </a:r>
            <a:r>
              <a:rPr dirty="0" sz="1200" b="1">
                <a:latin typeface="Times New Roman"/>
                <a:cs typeface="Times New Roman"/>
              </a:rPr>
              <a:t>Mechanical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disk-type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Stroboscope: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69694" y="6884034"/>
            <a:ext cx="5361305" cy="22390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63500" marR="30480">
              <a:lnSpc>
                <a:spcPct val="144200"/>
              </a:lnSpc>
              <a:spcBef>
                <a:spcPts val="110"/>
              </a:spcBef>
            </a:pP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type </a:t>
            </a:r>
            <a:r>
              <a:rPr dirty="0" sz="1200">
                <a:latin typeface="Times New Roman"/>
                <a:cs typeface="Times New Roman"/>
              </a:rPr>
              <a:t>stroboscope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whirling disk attaching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speed can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varied and </a:t>
            </a:r>
            <a:r>
              <a:rPr dirty="0" sz="1200" spc="-10">
                <a:latin typeface="Times New Roman"/>
                <a:cs typeface="Times New Roman"/>
              </a:rPr>
              <a:t>measured.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 reference </a:t>
            </a:r>
            <a:r>
              <a:rPr dirty="0" sz="1200" spc="-10">
                <a:latin typeface="Times New Roman"/>
                <a:cs typeface="Times New Roman"/>
              </a:rPr>
              <a:t>mark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rotating shaft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observed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opening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rotating disk.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disk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adjusted until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mark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-5">
                <a:latin typeface="Times New Roman"/>
                <a:cs typeface="Times New Roman"/>
              </a:rPr>
              <a:t>appears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stationary. For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condition,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shat </a:t>
            </a:r>
            <a:r>
              <a:rPr dirty="0" sz="1200" spc="-5">
                <a:latin typeface="Times New Roman"/>
                <a:cs typeface="Times New Roman"/>
              </a:rPr>
              <a:t>speed equals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5">
                <a:latin typeface="Times New Roman"/>
                <a:cs typeface="Times New Roman"/>
              </a:rPr>
              <a:t>disk,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some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multiplier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given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  <a:spcBef>
                <a:spcPts val="855"/>
              </a:spcBef>
            </a:pPr>
            <a:r>
              <a:rPr dirty="0" baseline="-30092" sz="1800" spc="22" i="1">
                <a:latin typeface="Times New Roman"/>
                <a:cs typeface="Times New Roman"/>
              </a:rPr>
              <a:t>Shaft</a:t>
            </a:r>
            <a:r>
              <a:rPr dirty="0" baseline="-30092" sz="1800" spc="-7" i="1">
                <a:latin typeface="Times New Roman"/>
                <a:cs typeface="Times New Roman"/>
              </a:rPr>
              <a:t> </a:t>
            </a:r>
            <a:r>
              <a:rPr dirty="0" baseline="-30092" sz="1800" spc="22" i="1">
                <a:latin typeface="Times New Roman"/>
                <a:cs typeface="Times New Roman"/>
              </a:rPr>
              <a:t>speed</a:t>
            </a:r>
            <a:r>
              <a:rPr dirty="0" baseline="-30092" sz="1800" spc="7" i="1">
                <a:latin typeface="Times New Roman"/>
                <a:cs typeface="Times New Roman"/>
              </a:rPr>
              <a:t> </a:t>
            </a:r>
            <a:r>
              <a:rPr dirty="0" baseline="-30092" sz="1800" spc="60" i="1">
                <a:latin typeface="Times New Roman"/>
                <a:cs typeface="Times New Roman"/>
              </a:rPr>
              <a:t>=</a:t>
            </a:r>
            <a:r>
              <a:rPr dirty="0" baseline="-30092" sz="1800" spc="322" i="1">
                <a:latin typeface="Times New Roman"/>
                <a:cs typeface="Times New Roman"/>
              </a:rPr>
              <a:t> </a:t>
            </a:r>
            <a:r>
              <a:rPr dirty="0" baseline="-30092" sz="1800" spc="37" i="1">
                <a:latin typeface="Times New Roman"/>
                <a:cs typeface="Times New Roman"/>
              </a:rPr>
              <a:t>disk</a:t>
            </a:r>
            <a:r>
              <a:rPr dirty="0" baseline="-30092" sz="1800" spc="-22" i="1">
                <a:latin typeface="Times New Roman"/>
                <a:cs typeface="Times New Roman"/>
              </a:rPr>
              <a:t> </a:t>
            </a:r>
            <a:r>
              <a:rPr dirty="0" baseline="-30092" sz="1800" spc="30" i="1">
                <a:latin typeface="Times New Roman"/>
                <a:cs typeface="Times New Roman"/>
              </a:rPr>
              <a:t>speed</a:t>
            </a:r>
            <a:r>
              <a:rPr dirty="0" baseline="-30092" sz="1800" spc="-22" i="1">
                <a:latin typeface="Times New Roman"/>
                <a:cs typeface="Times New Roman"/>
              </a:rPr>
              <a:t> </a:t>
            </a:r>
            <a:r>
              <a:rPr dirty="0" baseline="-30092" sz="1800" spc="44" i="1">
                <a:latin typeface="Times New Roman"/>
                <a:cs typeface="Times New Roman"/>
              </a:rPr>
              <a:t>*</a:t>
            </a:r>
            <a:r>
              <a:rPr dirty="0" baseline="-30092" sz="1800" spc="405" i="1">
                <a:latin typeface="Times New Roman"/>
                <a:cs typeface="Times New Roman"/>
              </a:rPr>
              <a:t> </a:t>
            </a:r>
            <a:r>
              <a:rPr dirty="0" sz="850" spc="15">
                <a:latin typeface="Cambria Math"/>
                <a:cs typeface="Cambria Math"/>
              </a:rPr>
              <a:t>(𝑁𝑜.𝑜𝑓</a:t>
            </a:r>
            <a:r>
              <a:rPr dirty="0" sz="850" spc="20">
                <a:latin typeface="Cambria Math"/>
                <a:cs typeface="Cambria Math"/>
              </a:rPr>
              <a:t> 𝑜𝑝𝑒𝑛𝑖𝑛𝑔𝑠</a:t>
            </a:r>
            <a:r>
              <a:rPr dirty="0" sz="850" spc="10">
                <a:latin typeface="Cambria Math"/>
                <a:cs typeface="Cambria Math"/>
              </a:rPr>
              <a:t> 𝑖𝑛</a:t>
            </a:r>
            <a:r>
              <a:rPr dirty="0" sz="850">
                <a:latin typeface="Cambria Math"/>
                <a:cs typeface="Cambria Math"/>
              </a:rPr>
              <a:t> </a:t>
            </a:r>
            <a:r>
              <a:rPr dirty="0" sz="850" spc="10">
                <a:latin typeface="Cambria Math"/>
                <a:cs typeface="Cambria Math"/>
              </a:rPr>
              <a:t>𝑡ℎ𝑒</a:t>
            </a:r>
            <a:r>
              <a:rPr dirty="0" sz="850" spc="25">
                <a:latin typeface="Cambria Math"/>
                <a:cs typeface="Cambria Math"/>
              </a:rPr>
              <a:t> </a:t>
            </a:r>
            <a:r>
              <a:rPr dirty="0" sz="850" spc="15">
                <a:latin typeface="Cambria Math"/>
                <a:cs typeface="Cambria Math"/>
              </a:rPr>
              <a:t>𝑑𝑖𝑠𝑘)</a:t>
            </a:r>
            <a:endParaRPr sz="850">
              <a:latin typeface="Cambria Math"/>
              <a:cs typeface="Cambria Math"/>
            </a:endParaRPr>
          </a:p>
          <a:p>
            <a:pPr algn="ctr" marR="181610">
              <a:lnSpc>
                <a:spcPct val="100000"/>
              </a:lnSpc>
              <a:spcBef>
                <a:spcPts val="254"/>
              </a:spcBef>
            </a:pPr>
            <a:r>
              <a:rPr dirty="0" sz="850" spc="75">
                <a:latin typeface="Cambria Math"/>
                <a:cs typeface="Cambria Math"/>
              </a:rPr>
              <a:t>𝑁</a:t>
            </a:r>
            <a:r>
              <a:rPr dirty="0" sz="850" spc="70">
                <a:latin typeface="Cambria Math"/>
                <a:cs typeface="Cambria Math"/>
              </a:rPr>
              <a:t>𝑜</a:t>
            </a:r>
            <a:r>
              <a:rPr dirty="0" sz="850" spc="10">
                <a:latin typeface="Cambria Math"/>
                <a:cs typeface="Cambria Math"/>
              </a:rPr>
              <a:t>.</a:t>
            </a:r>
            <a:r>
              <a:rPr dirty="0" sz="850" spc="70">
                <a:latin typeface="Cambria Math"/>
                <a:cs typeface="Cambria Math"/>
              </a:rPr>
              <a:t>𝑜</a:t>
            </a:r>
            <a:r>
              <a:rPr dirty="0" sz="850" spc="65">
                <a:latin typeface="Cambria Math"/>
                <a:cs typeface="Cambria Math"/>
              </a:rPr>
              <a:t>𝑓</a:t>
            </a:r>
            <a:r>
              <a:rPr dirty="0" sz="850" spc="-30">
                <a:latin typeface="Cambria Math"/>
                <a:cs typeface="Cambria Math"/>
              </a:rPr>
              <a:t> </a:t>
            </a:r>
            <a:r>
              <a:rPr dirty="0" sz="850" spc="65">
                <a:latin typeface="Cambria Math"/>
                <a:cs typeface="Cambria Math"/>
              </a:rPr>
              <a:t>𝑖</a:t>
            </a:r>
            <a:r>
              <a:rPr dirty="0" sz="850" spc="85">
                <a:latin typeface="Cambria Math"/>
                <a:cs typeface="Cambria Math"/>
              </a:rPr>
              <a:t>𝑚</a:t>
            </a:r>
            <a:r>
              <a:rPr dirty="0" sz="850" spc="80">
                <a:latin typeface="Cambria Math"/>
                <a:cs typeface="Cambria Math"/>
              </a:rPr>
              <a:t>𝑎</a:t>
            </a:r>
            <a:r>
              <a:rPr dirty="0" sz="850" spc="75">
                <a:latin typeface="Cambria Math"/>
                <a:cs typeface="Cambria Math"/>
              </a:rPr>
              <a:t>𝑔</a:t>
            </a:r>
            <a:r>
              <a:rPr dirty="0" sz="850" spc="60">
                <a:latin typeface="Cambria Math"/>
                <a:cs typeface="Cambria Math"/>
              </a:rPr>
              <a:t>𝑒𝑠</a:t>
            </a:r>
            <a:endParaRPr sz="850">
              <a:latin typeface="Cambria Math"/>
              <a:cs typeface="Cambria Math"/>
            </a:endParaRPr>
          </a:p>
          <a:p>
            <a:pPr algn="just" marL="63500">
              <a:lnSpc>
                <a:spcPct val="100000"/>
              </a:lnSpc>
              <a:spcBef>
                <a:spcPts val="53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images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number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times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single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mark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4610100"/>
            <a:ext cx="5020183" cy="238315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494" y="755649"/>
            <a:ext cx="5288280" cy="2126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2065">
              <a:lnSpc>
                <a:spcPct val="143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appears, when </a:t>
            </a:r>
            <a:r>
              <a:rPr dirty="0" sz="1200" spc="-10">
                <a:latin typeface="Times New Roman"/>
                <a:cs typeface="Times New Roman"/>
              </a:rPr>
              <a:t>viewed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5">
                <a:latin typeface="Times New Roman"/>
                <a:cs typeface="Times New Roman"/>
              </a:rPr>
              <a:t>all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holes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disk </a:t>
            </a:r>
            <a:r>
              <a:rPr dirty="0" sz="1200">
                <a:latin typeface="Times New Roman"/>
                <a:cs typeface="Times New Roman"/>
              </a:rPr>
              <a:t>when the </a:t>
            </a:r>
            <a:r>
              <a:rPr dirty="0" sz="1200" spc="-10">
                <a:latin typeface="Times New Roman"/>
                <a:cs typeface="Times New Roman"/>
              </a:rPr>
              <a:t>images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appear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less.</a:t>
            </a:r>
            <a:endParaRPr sz="1200">
              <a:latin typeface="Times New Roman"/>
              <a:cs typeface="Times New Roman"/>
            </a:endParaRPr>
          </a:p>
          <a:p>
            <a:pPr algn="just" marL="12700" marR="25400">
              <a:lnSpc>
                <a:spcPts val="2070"/>
              </a:lnSpc>
              <a:spcBef>
                <a:spcPts val="165"/>
              </a:spcBef>
            </a:pPr>
            <a:r>
              <a:rPr dirty="0" sz="1200" spc="-15">
                <a:latin typeface="Times New Roman"/>
                <a:cs typeface="Times New Roman"/>
              </a:rPr>
              <a:t>ii) </a:t>
            </a:r>
            <a:r>
              <a:rPr dirty="0" sz="1200">
                <a:latin typeface="Times New Roman"/>
                <a:cs typeface="Times New Roman"/>
              </a:rPr>
              <a:t>Electrical Stroboscope 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Flash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Stroboscope: (for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stroboscope)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450"/>
              </a:spcBef>
            </a:pPr>
            <a:r>
              <a:rPr dirty="0" sz="1200">
                <a:latin typeface="Times New Roman"/>
                <a:cs typeface="Times New Roman"/>
              </a:rPr>
              <a:t>Stroboscope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rotational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frequency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ct val="1434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flashing light as </a:t>
            </a:r>
            <a:r>
              <a:rPr dirty="0" sz="1200">
                <a:latin typeface="Times New Roman"/>
                <a:cs typeface="Times New Roman"/>
              </a:rPr>
              <a:t>source.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user needs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0">
                <a:latin typeface="Times New Roman"/>
                <a:cs typeface="Times New Roman"/>
              </a:rPr>
              <a:t>set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flashing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stroboscope.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flashing </a:t>
            </a:r>
            <a:r>
              <a:rPr dirty="0" sz="1200" spc="-5">
                <a:latin typeface="Times New Roman"/>
                <a:cs typeface="Times New Roman"/>
              </a:rPr>
              <a:t>frequency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controlled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variable frequency </a:t>
            </a:r>
            <a:r>
              <a:rPr dirty="0" sz="1200">
                <a:latin typeface="Times New Roman"/>
                <a:cs typeface="Times New Roman"/>
              </a:rPr>
              <a:t>oscillator, </a:t>
            </a:r>
            <a:r>
              <a:rPr dirty="0" sz="1200" spc="-10">
                <a:latin typeface="Times New Roman"/>
                <a:cs typeface="Times New Roman"/>
              </a:rPr>
              <a:t>with help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oscillator 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varying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0391" y="4682743"/>
            <a:ext cx="4721860" cy="27025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79375" marR="5080">
              <a:lnSpc>
                <a:spcPct val="110800"/>
              </a:lnSpc>
              <a:spcBef>
                <a:spcPts val="11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disc having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distinctive</a:t>
            </a:r>
            <a:r>
              <a:rPr dirty="0" sz="1200" spc="-5">
                <a:latin typeface="Times New Roman"/>
                <a:cs typeface="Times New Roman"/>
              </a:rPr>
              <a:t> marks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object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-5">
                <a:latin typeface="Times New Roman"/>
                <a:cs typeface="Times New Roman"/>
              </a:rPr>
              <a:t> speed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 </a:t>
            </a:r>
            <a:r>
              <a:rPr dirty="0" sz="1200" spc="-25">
                <a:latin typeface="Times New Roman"/>
                <a:cs typeface="Times New Roman"/>
              </a:rPr>
              <a:t>be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measured.</a:t>
            </a:r>
            <a:endParaRPr sz="1200">
              <a:latin typeface="Times New Roman"/>
              <a:cs typeface="Times New Roman"/>
            </a:endParaRPr>
          </a:p>
          <a:p>
            <a:pPr algn="just" marL="60960">
              <a:lnSpc>
                <a:spcPct val="100000"/>
              </a:lnSpc>
              <a:spcBef>
                <a:spcPts val="1155"/>
              </a:spcBef>
            </a:pPr>
            <a:r>
              <a:rPr dirty="0" sz="1200" spc="-5" b="1">
                <a:latin typeface="Times New Roman"/>
                <a:cs typeface="Times New Roman"/>
              </a:rPr>
              <a:t>ADVANTAGES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STROBOSCOPE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95580" indent="-140335">
              <a:lnSpc>
                <a:spcPct val="100000"/>
              </a:lnSpc>
              <a:spcBef>
                <a:spcPts val="140"/>
              </a:spcBef>
              <a:buAutoNum type="romanLcPeriod"/>
              <a:tabLst>
                <a:tab pos="19558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imposed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shaft.</a:t>
            </a:r>
            <a:endParaRPr sz="1200">
              <a:latin typeface="Times New Roman"/>
              <a:cs typeface="Times New Roman"/>
            </a:endParaRPr>
          </a:p>
          <a:p>
            <a:pPr marL="79375" marR="12065" indent="-67310">
              <a:lnSpc>
                <a:spcPts val="1610"/>
              </a:lnSpc>
              <a:spcBef>
                <a:spcPts val="35"/>
              </a:spcBef>
              <a:buAutoNum type="romanLcPeriod"/>
              <a:tabLst>
                <a:tab pos="19558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making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possible.</a:t>
            </a:r>
            <a:endParaRPr sz="1200">
              <a:latin typeface="Times New Roman"/>
              <a:cs typeface="Times New Roman"/>
            </a:endParaRPr>
          </a:p>
          <a:p>
            <a:pPr algn="just" marL="21590">
              <a:lnSpc>
                <a:spcPct val="100000"/>
              </a:lnSpc>
              <a:spcBef>
                <a:spcPts val="1115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STROBOSCOPE</a:t>
            </a:r>
            <a:endParaRPr sz="1200">
              <a:latin typeface="Times New Roman"/>
              <a:cs typeface="Times New Roman"/>
            </a:endParaRPr>
          </a:p>
          <a:p>
            <a:pPr marL="79375" marR="429259" indent="-24765">
              <a:lnSpc>
                <a:spcPts val="1590"/>
              </a:lnSpc>
              <a:spcBef>
                <a:spcPts val="25"/>
              </a:spcBef>
              <a:buAutoNum type="romanLcPeriod"/>
              <a:tabLst>
                <a:tab pos="195580" algn="l"/>
              </a:tabLst>
            </a:pPr>
            <a:r>
              <a:rPr dirty="0" sz="1200" spc="-5">
                <a:latin typeface="Times New Roman"/>
                <a:cs typeface="Times New Roman"/>
              </a:rPr>
              <a:t>Accuracy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low,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since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possible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stabilize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oscillator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give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fixed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frequency.</a:t>
            </a:r>
            <a:endParaRPr sz="120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65"/>
              </a:spcBef>
              <a:buAutoNum type="romanLcPeriod"/>
              <a:tabLst>
                <a:tab pos="195580" algn="l"/>
              </a:tabLst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where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ambient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greater</a:t>
            </a:r>
            <a:endParaRPr sz="1200">
              <a:latin typeface="Times New Roman"/>
              <a:cs typeface="Times New Roman"/>
            </a:endParaRPr>
          </a:p>
          <a:p>
            <a:pPr marL="7937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than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particular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1935" y="8521065"/>
            <a:ext cx="5141595" cy="605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ACCELERATION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VIBRATION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parameters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list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listed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3885" y="2967227"/>
            <a:ext cx="3759200" cy="174193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755649"/>
            <a:ext cx="5225415" cy="2129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following </a:t>
            </a:r>
            <a:r>
              <a:rPr dirty="0" sz="1200" spc="-5">
                <a:latin typeface="Times New Roman"/>
                <a:cs typeface="Times New Roman"/>
              </a:rPr>
              <a:t>table( displacement, </a:t>
            </a:r>
            <a:r>
              <a:rPr dirty="0" sz="1200" spc="-10">
                <a:latin typeface="Times New Roman"/>
                <a:cs typeface="Times New Roman"/>
              </a:rPr>
              <a:t>velocity, </a:t>
            </a:r>
            <a:r>
              <a:rPr dirty="0" sz="1200" spc="-5">
                <a:latin typeface="Times New Roman"/>
                <a:cs typeface="Times New Roman"/>
              </a:rPr>
              <a:t>acceleration, </a:t>
            </a:r>
            <a:r>
              <a:rPr dirty="0" sz="1200" spc="-10">
                <a:latin typeface="Times New Roman"/>
                <a:cs typeface="Times New Roman"/>
              </a:rPr>
              <a:t>jerk). </a:t>
            </a:r>
            <a:r>
              <a:rPr dirty="0" sz="1200" spc="-1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more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values may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constant with time, periodically varying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changing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complex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manner.</a:t>
            </a:r>
            <a:endParaRPr sz="1200">
              <a:latin typeface="Times New Roman"/>
              <a:cs typeface="Times New Roman"/>
            </a:endParaRPr>
          </a:p>
          <a:p>
            <a:pPr algn="just" marL="12700" marR="9525">
              <a:lnSpc>
                <a:spcPct val="143300"/>
              </a:lnSpc>
            </a:pPr>
            <a:r>
              <a:rPr dirty="0" sz="1200" spc="-5" b="1">
                <a:latin typeface="Times New Roman"/>
                <a:cs typeface="Times New Roman"/>
              </a:rPr>
              <a:t>vibration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If the </a:t>
            </a:r>
            <a:r>
              <a:rPr dirty="0" sz="1200" spc="-5">
                <a:latin typeface="Times New Roman"/>
                <a:cs typeface="Times New Roman"/>
              </a:rPr>
              <a:t>displacement </a:t>
            </a:r>
            <a:r>
              <a:rPr dirty="0" sz="1200" spc="-15">
                <a:latin typeface="Times New Roman"/>
                <a:cs typeface="Times New Roman"/>
              </a:rPr>
              <a:t>time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generally continuous form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degree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repetitive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nature,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thought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vibration.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4200"/>
              </a:lnSpc>
              <a:spcBef>
                <a:spcPts val="15"/>
              </a:spcBef>
            </a:pPr>
            <a:r>
              <a:rPr dirty="0" sz="1200" spc="-5" b="1">
                <a:latin typeface="Times New Roman"/>
                <a:cs typeface="Times New Roman"/>
              </a:rPr>
              <a:t>Shock: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simple</a:t>
            </a:r>
            <a:r>
              <a:rPr dirty="0" sz="1200" spc="-5">
                <a:latin typeface="Times New Roman"/>
                <a:cs typeface="Times New Roman"/>
              </a:rPr>
              <a:t> event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</a:t>
            </a:r>
            <a:r>
              <a:rPr dirty="0" sz="1200">
                <a:latin typeface="Times New Roman"/>
                <a:cs typeface="Times New Roman"/>
              </a:rPr>
              <a:t> 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transient,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 </a:t>
            </a:r>
            <a:r>
              <a:rPr dirty="0" sz="1200" spc="-5">
                <a:latin typeface="Times New Roman"/>
                <a:cs typeface="Times New Roman"/>
              </a:rPr>
              <a:t> generally decaying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damping </a:t>
            </a:r>
            <a:r>
              <a:rPr dirty="0" sz="1200" spc="-5">
                <a:latin typeface="Times New Roman"/>
                <a:cs typeface="Times New Roman"/>
              </a:rPr>
              <a:t>out before </a:t>
            </a:r>
            <a:r>
              <a:rPr dirty="0" sz="1200" spc="-10">
                <a:latin typeface="Times New Roman"/>
                <a:cs typeface="Times New Roman"/>
              </a:rPr>
              <a:t>further </a:t>
            </a:r>
            <a:r>
              <a:rPr dirty="0" sz="1200" spc="-5">
                <a:latin typeface="Times New Roman"/>
                <a:cs typeface="Times New Roman"/>
              </a:rPr>
              <a:t>dynamic </a:t>
            </a:r>
            <a:r>
              <a:rPr dirty="0" sz="1200">
                <a:latin typeface="Times New Roman"/>
                <a:cs typeface="Times New Roman"/>
              </a:rPr>
              <a:t>action takes </a:t>
            </a:r>
            <a:r>
              <a:rPr dirty="0" sz="1200" spc="-5">
                <a:latin typeface="Times New Roman"/>
                <a:cs typeface="Times New Roman"/>
              </a:rPr>
              <a:t>place, then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shock.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51483" y="2969641"/>
          <a:ext cx="4653280" cy="2219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3525"/>
                <a:gridCol w="1450975"/>
                <a:gridCol w="1658620"/>
              </a:tblGrid>
              <a:tr h="268223">
                <a:tc rowSpan="2">
                  <a:txBody>
                    <a:bodyPr/>
                    <a:lstStyle/>
                    <a:p>
                      <a:pPr marL="10668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Motion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parameter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8171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Defining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relationships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3073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  <a:tabLst>
                          <a:tab pos="74676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For	linear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motion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angular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motion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4424">
                <a:tc>
                  <a:txBody>
                    <a:bodyPr/>
                    <a:lstStyle/>
                    <a:p>
                      <a:pPr marL="203835">
                        <a:lnSpc>
                          <a:spcPts val="137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Displacement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S=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f(t)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370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Θ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2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g(t)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8224">
                <a:tc>
                  <a:txBody>
                    <a:bodyPr/>
                    <a:lstStyle/>
                    <a:p>
                      <a:pPr marL="41148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Velocity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ds/dt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2255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Ω</a:t>
                      </a:r>
                      <a:r>
                        <a:rPr dirty="0" sz="1200" spc="254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Θ/dt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3653">
                <a:tc>
                  <a:txBody>
                    <a:bodyPr/>
                    <a:lstStyle/>
                    <a:p>
                      <a:pPr marL="259079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Acceleration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A=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dv/dt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baseline="31250" sz="1200" spc="-7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t/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dt</a:t>
                      </a:r>
                      <a:r>
                        <a:rPr dirty="0" baseline="31250" sz="1200" spc="7">
                          <a:latin typeface="Times New Roman"/>
                          <a:cs typeface="Times New Roman"/>
                        </a:rPr>
                        <a:t>2</a:t>
                      </a:r>
                      <a:endParaRPr baseline="31250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2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Ω/dt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baseline="31250" sz="1200" spc="-7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t/dt</a:t>
                      </a:r>
                      <a:r>
                        <a:rPr dirty="0" baseline="31250" sz="1200" spc="-7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baseline="31250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8224">
                <a:tc>
                  <a:txBody>
                    <a:bodyPr/>
                    <a:lstStyle/>
                    <a:p>
                      <a:pPr marL="298450">
                        <a:lnSpc>
                          <a:spcPts val="137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Jerk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da/dt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37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α/dt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475358" y="5343905"/>
            <a:ext cx="5231130" cy="2126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1430">
              <a:lnSpc>
                <a:spcPct val="1434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basic </a:t>
            </a:r>
            <a:r>
              <a:rPr dirty="0" sz="1200" spc="-5">
                <a:latin typeface="Times New Roman"/>
                <a:cs typeface="Times New Roman"/>
              </a:rPr>
              <a:t>measurement normally 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applying the </a:t>
            </a:r>
            <a:r>
              <a:rPr dirty="0" sz="1200" spc="-5">
                <a:latin typeface="Times New Roman"/>
                <a:cs typeface="Times New Roman"/>
              </a:rPr>
              <a:t>necessary instrumentation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time based </a:t>
            </a:r>
            <a:r>
              <a:rPr dirty="0" sz="1200">
                <a:latin typeface="Times New Roman"/>
                <a:cs typeface="Times New Roman"/>
              </a:rPr>
              <a:t>record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displacement, velocity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acceleration. </a:t>
            </a:r>
            <a:r>
              <a:rPr dirty="0" sz="1200" spc="-10">
                <a:latin typeface="Times New Roman"/>
                <a:cs typeface="Times New Roman"/>
              </a:rPr>
              <a:t>Subsequent </a:t>
            </a:r>
            <a:r>
              <a:rPr dirty="0" sz="1200" spc="-5">
                <a:latin typeface="Times New Roman"/>
                <a:cs typeface="Times New Roman"/>
              </a:rPr>
              <a:t> analysis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</a:t>
            </a:r>
            <a:r>
              <a:rPr dirty="0" sz="1200">
                <a:latin typeface="Times New Roman"/>
                <a:cs typeface="Times New Roman"/>
              </a:rPr>
              <a:t> such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additional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information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amplitudes.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</a:pPr>
            <a:r>
              <a:rPr dirty="0" sz="1200" spc="-5" b="1">
                <a:latin typeface="Times New Roman"/>
                <a:cs typeface="Times New Roman"/>
              </a:rPr>
              <a:t>Vibration: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vibration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repeated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cyclic</a:t>
            </a:r>
            <a:r>
              <a:rPr dirty="0" sz="1200" spc="-5">
                <a:latin typeface="Times New Roman"/>
                <a:cs typeface="Times New Roman"/>
              </a:rPr>
              <a:t> oscillations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oscillatory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simple</a:t>
            </a:r>
            <a:r>
              <a:rPr dirty="0" sz="1200" spc="-5">
                <a:latin typeface="Times New Roman"/>
                <a:cs typeface="Times New Roman"/>
              </a:rPr>
              <a:t> harmonic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(sinusoidal)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complex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(non-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sinusoidal).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8847531"/>
            <a:ext cx="1819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Disadvantages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vibration: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3758" y="749553"/>
            <a:ext cx="5459095" cy="829754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just" marL="513080" marR="132080" indent="-228600">
              <a:lnSpc>
                <a:spcPct val="144000"/>
              </a:lnSpc>
              <a:spcBef>
                <a:spcPts val="115"/>
              </a:spcBef>
              <a:buAutoNum type="romanLcPeriod"/>
              <a:tabLst>
                <a:tab pos="513715" algn="l"/>
              </a:tabLst>
            </a:pPr>
            <a:r>
              <a:rPr dirty="0" sz="1200" spc="-5">
                <a:latin typeface="Times New Roman"/>
                <a:cs typeface="Times New Roman"/>
              </a:rPr>
              <a:t>Temperature. </a:t>
            </a:r>
            <a:r>
              <a:rPr dirty="0" sz="1200" spc="-10">
                <a:latin typeface="Times New Roman"/>
                <a:cs typeface="Times New Roman"/>
              </a:rPr>
              <a:t>For example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10</a:t>
            </a:r>
            <a:r>
              <a:rPr dirty="0" baseline="31250" sz="1200" spc="7">
                <a:latin typeface="Times New Roman"/>
                <a:cs typeface="Times New Roman"/>
              </a:rPr>
              <a:t>0 </a:t>
            </a:r>
            <a:r>
              <a:rPr dirty="0" sz="1200">
                <a:latin typeface="Times New Roman"/>
                <a:cs typeface="Times New Roman"/>
              </a:rPr>
              <a:t>c </a:t>
            </a:r>
            <a:r>
              <a:rPr dirty="0" sz="1200" spc="-10">
                <a:latin typeface="Times New Roman"/>
                <a:cs typeface="Times New Roman"/>
              </a:rPr>
              <a:t>increase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ball bearing </a:t>
            </a:r>
            <a:r>
              <a:rPr dirty="0" sz="1200" spc="-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said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abnormal vibrations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machine </a:t>
            </a:r>
            <a:r>
              <a:rPr dirty="0" sz="1200" spc="-5">
                <a:latin typeface="Times New Roman"/>
                <a:cs typeface="Times New Roman"/>
              </a:rPr>
              <a:t>cause accelerated wear. </a:t>
            </a:r>
            <a:r>
              <a:rPr dirty="0" sz="1200" spc="-10">
                <a:latin typeface="Times New Roman"/>
                <a:cs typeface="Times New Roman"/>
              </a:rPr>
              <a:t>Even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small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in-significant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vibration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causes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sharp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bearing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raising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service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life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bearing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half.</a:t>
            </a:r>
            <a:endParaRPr sz="1200">
              <a:latin typeface="Times New Roman"/>
              <a:cs typeface="Times New Roman"/>
            </a:endParaRPr>
          </a:p>
          <a:p>
            <a:pPr algn="just" marL="513080" marR="137795" indent="-228600">
              <a:lnSpc>
                <a:spcPts val="2090"/>
              </a:lnSpc>
              <a:spcBef>
                <a:spcPts val="150"/>
              </a:spcBef>
              <a:buAutoNum type="romanLcPeriod"/>
              <a:tabLst>
                <a:tab pos="513715" algn="l"/>
              </a:tabLst>
            </a:pPr>
            <a:r>
              <a:rPr dirty="0" sz="1200" spc="-5">
                <a:latin typeface="Times New Roman"/>
                <a:cs typeface="Times New Roman"/>
              </a:rPr>
              <a:t>Vibrations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peripheral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machine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parts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permanent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damage </a:t>
            </a:r>
            <a:r>
              <a:rPr dirty="0" sz="1200" spc="-5">
                <a:latin typeface="Times New Roman"/>
                <a:cs typeface="Times New Roman"/>
              </a:rPr>
              <a:t> attributable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fatigue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welds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bolted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joints.</a:t>
            </a:r>
            <a:endParaRPr sz="1200">
              <a:latin typeface="Times New Roman"/>
              <a:cs typeface="Times New Roman"/>
            </a:endParaRPr>
          </a:p>
          <a:p>
            <a:pPr algn="just" marL="513080" indent="-229235">
              <a:lnSpc>
                <a:spcPct val="100000"/>
              </a:lnSpc>
              <a:spcBef>
                <a:spcPts val="445"/>
              </a:spcBef>
              <a:buAutoNum type="romanLcPeriod"/>
              <a:tabLst>
                <a:tab pos="513715" algn="l"/>
              </a:tabLst>
            </a:pPr>
            <a:r>
              <a:rPr dirty="0" sz="1200" spc="-5">
                <a:latin typeface="Times New Roman"/>
                <a:cs typeface="Times New Roman"/>
              </a:rPr>
              <a:t>Increased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vibrations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levels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will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operational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difficulties</a:t>
            </a:r>
            <a:endParaRPr sz="1200">
              <a:latin typeface="Times New Roman"/>
              <a:cs typeface="Times New Roman"/>
            </a:endParaRPr>
          </a:p>
          <a:p>
            <a:pPr algn="just" marL="51308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Times New Roman"/>
                <a:cs typeface="Times New Roman"/>
              </a:rPr>
              <a:t>sooner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later.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Times New Roman"/>
                <a:cs typeface="Times New Roman"/>
              </a:rPr>
              <a:t>Common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causes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vibration:</a:t>
            </a:r>
            <a:endParaRPr sz="1200">
              <a:latin typeface="Times New Roman"/>
              <a:cs typeface="Times New Roman"/>
            </a:endParaRPr>
          </a:p>
          <a:p>
            <a:pPr marL="571500" indent="-311150">
              <a:lnSpc>
                <a:spcPct val="100000"/>
              </a:lnSpc>
              <a:spcBef>
                <a:spcPts val="575"/>
              </a:spcBef>
              <a:buAutoNum type="romanLcPeriod"/>
              <a:tabLst>
                <a:tab pos="570865" algn="l"/>
                <a:tab pos="571500" algn="l"/>
              </a:tabLst>
            </a:pPr>
            <a:r>
              <a:rPr dirty="0" sz="1200" spc="-5">
                <a:latin typeface="Times New Roman"/>
                <a:cs typeface="Times New Roman"/>
              </a:rPr>
              <a:t>Imbalance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endParaRPr sz="1200">
              <a:latin typeface="Times New Roman"/>
              <a:cs typeface="Times New Roman"/>
            </a:endParaRPr>
          </a:p>
          <a:p>
            <a:pPr marL="342265" indent="-125095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342900" algn="l"/>
              </a:tabLst>
            </a:pPr>
            <a:r>
              <a:rPr dirty="0" sz="1200" spc="-5">
                <a:latin typeface="Times New Roman"/>
                <a:cs typeface="Times New Roman"/>
              </a:rPr>
              <a:t>Resonances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occurs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machinery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equals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natural</a:t>
            </a:r>
            <a:endParaRPr sz="1200">
              <a:latin typeface="Times New Roman"/>
              <a:cs typeface="Times New Roman"/>
            </a:endParaRPr>
          </a:p>
          <a:p>
            <a:pPr marL="342265" marR="202565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vibration.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eliminated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decreasing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increasing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mass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spring </a:t>
            </a:r>
            <a:r>
              <a:rPr dirty="0" sz="1200"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  <a:p>
            <a:pPr marL="571500" indent="-393700">
              <a:lnSpc>
                <a:spcPct val="100000"/>
              </a:lnSpc>
              <a:spcBef>
                <a:spcPts val="650"/>
              </a:spcBef>
              <a:buAutoNum type="romanLcPeriod" startAt="3"/>
              <a:tabLst>
                <a:tab pos="570865" algn="l"/>
                <a:tab pos="571500" algn="l"/>
              </a:tabLst>
            </a:pPr>
            <a:r>
              <a:rPr dirty="0" sz="1200" spc="-5">
                <a:latin typeface="Times New Roman"/>
                <a:cs typeface="Times New Roman"/>
              </a:rPr>
              <a:t>Misalignment.</a:t>
            </a:r>
            <a:endParaRPr sz="1200">
              <a:latin typeface="Times New Roman"/>
              <a:cs typeface="Times New Roman"/>
            </a:endParaRPr>
          </a:p>
          <a:p>
            <a:pPr marL="571500" indent="-387350">
              <a:lnSpc>
                <a:spcPct val="100000"/>
              </a:lnSpc>
              <a:spcBef>
                <a:spcPts val="625"/>
              </a:spcBef>
              <a:buAutoNum type="romanLcPeriod" startAt="3"/>
              <a:tabLst>
                <a:tab pos="570865" algn="l"/>
                <a:tab pos="571500" algn="l"/>
              </a:tabLst>
            </a:pP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asymmetry</a:t>
            </a:r>
            <a:endParaRPr sz="1200">
              <a:latin typeface="Times New Roman"/>
              <a:cs typeface="Times New Roman"/>
            </a:endParaRPr>
          </a:p>
          <a:p>
            <a:pPr marL="571500" indent="-344805">
              <a:lnSpc>
                <a:spcPct val="100000"/>
              </a:lnSpc>
              <a:spcBef>
                <a:spcPts val="625"/>
              </a:spcBef>
              <a:buAutoNum type="romanLcPeriod" startAt="3"/>
              <a:tabLst>
                <a:tab pos="570865" algn="l"/>
                <a:tab pos="571500" algn="l"/>
              </a:tabLst>
            </a:pPr>
            <a:r>
              <a:rPr dirty="0" sz="1200" spc="-10">
                <a:latin typeface="Times New Roman"/>
                <a:cs typeface="Times New Roman"/>
              </a:rPr>
              <a:t>Use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wrong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bearing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Slippage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Characteristics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units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-5" b="1">
                <a:latin typeface="Times New Roman"/>
                <a:cs typeface="Times New Roman"/>
              </a:rPr>
              <a:t> vibration:</a:t>
            </a:r>
            <a:endParaRPr sz="1200">
              <a:latin typeface="Times New Roman"/>
              <a:cs typeface="Times New Roman"/>
            </a:endParaRPr>
          </a:p>
          <a:p>
            <a:pPr marL="571500" indent="-311150">
              <a:lnSpc>
                <a:spcPct val="100000"/>
              </a:lnSpc>
              <a:spcBef>
                <a:spcPts val="575"/>
              </a:spcBef>
              <a:buAutoNum type="romanLcPeriod"/>
              <a:tabLst>
                <a:tab pos="570865" algn="l"/>
                <a:tab pos="571500" algn="l"/>
              </a:tabLst>
            </a:pPr>
            <a:r>
              <a:rPr dirty="0" sz="1200" spc="-5">
                <a:latin typeface="Times New Roman"/>
                <a:cs typeface="Times New Roman"/>
              </a:rPr>
              <a:t>Frequency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Hz</a:t>
            </a:r>
            <a:endParaRPr sz="1200">
              <a:latin typeface="Times New Roman"/>
              <a:cs typeface="Times New Roman"/>
            </a:endParaRPr>
          </a:p>
          <a:p>
            <a:pPr marL="114300" marR="777875" indent="103505">
              <a:lnSpc>
                <a:spcPct val="141700"/>
              </a:lnSpc>
              <a:spcBef>
                <a:spcPts val="50"/>
              </a:spcBef>
              <a:buAutoNum type="romanLcPeriod"/>
              <a:tabLst>
                <a:tab pos="570865" algn="l"/>
                <a:tab pos="5715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amplitude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parameter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(ie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velocity,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114300" marR="2114550">
              <a:lnSpc>
                <a:spcPct val="145200"/>
              </a:lnSpc>
              <a:spcBef>
                <a:spcPts val="1005"/>
              </a:spcBef>
            </a:pPr>
            <a:r>
              <a:rPr dirty="0" sz="1200" spc="-5">
                <a:latin typeface="Times New Roman"/>
                <a:cs typeface="Times New Roman"/>
              </a:rPr>
              <a:t>Assuming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vibrating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simple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harmonic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x=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wt</a:t>
            </a:r>
            <a:endParaRPr sz="120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V=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dx/dt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Aw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wt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marL="114300" marR="3023235">
              <a:lnSpc>
                <a:spcPct val="143500"/>
              </a:lnSpc>
            </a:pPr>
            <a:r>
              <a:rPr dirty="0" sz="1200" spc="-5">
                <a:latin typeface="Times New Roman"/>
                <a:cs typeface="Times New Roman"/>
              </a:rPr>
              <a:t>Acceleration </a:t>
            </a:r>
            <a:r>
              <a:rPr dirty="0" sz="1200">
                <a:latin typeface="Times New Roman"/>
                <a:cs typeface="Times New Roman"/>
              </a:rPr>
              <a:t>a = </a:t>
            </a:r>
            <a:r>
              <a:rPr dirty="0" sz="1200" spc="-5">
                <a:latin typeface="Times New Roman"/>
                <a:cs typeface="Times New Roman"/>
              </a:rPr>
              <a:t>dv/dt </a:t>
            </a:r>
            <a:r>
              <a:rPr dirty="0" sz="1200">
                <a:latin typeface="Times New Roman"/>
                <a:cs typeface="Times New Roman"/>
              </a:rPr>
              <a:t>= - </a:t>
            </a:r>
            <a:r>
              <a:rPr dirty="0" sz="1200" spc="-15">
                <a:latin typeface="Times New Roman"/>
                <a:cs typeface="Times New Roman"/>
              </a:rPr>
              <a:t>Aw</a:t>
            </a:r>
            <a:r>
              <a:rPr dirty="0" baseline="31250" sz="1200" spc="-22">
                <a:latin typeface="Times New Roman"/>
                <a:cs typeface="Times New Roman"/>
              </a:rPr>
              <a:t>2</a:t>
            </a:r>
            <a:r>
              <a:rPr dirty="0" baseline="3125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 </a:t>
            </a:r>
            <a:r>
              <a:rPr dirty="0" sz="1200" spc="-5">
                <a:latin typeface="Times New Roman"/>
                <a:cs typeface="Times New Roman"/>
              </a:rPr>
              <a:t>wt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2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πf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rad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/sec</a:t>
            </a:r>
            <a:endParaRPr sz="1200">
              <a:latin typeface="Times New Roman"/>
              <a:cs typeface="Times New Roman"/>
            </a:endParaRPr>
          </a:p>
          <a:p>
            <a:pPr marL="266065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Hz</a:t>
            </a:r>
            <a:endParaRPr sz="1200">
              <a:latin typeface="Times New Roman"/>
              <a:cs typeface="Times New Roman"/>
            </a:endParaRPr>
          </a:p>
          <a:p>
            <a:pPr marL="114300" marR="3481704">
              <a:lnSpc>
                <a:spcPct val="143400"/>
              </a:lnSpc>
              <a:spcBef>
                <a:spcPts val="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amplitude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Velocity amplitude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Aw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amplitude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Aw</a:t>
            </a:r>
            <a:r>
              <a:rPr dirty="0" baseline="31250" sz="1200" spc="-22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endParaRPr baseline="31250"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767841"/>
            <a:ext cx="4372610" cy="2638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04440">
              <a:lnSpc>
                <a:spcPct val="143300"/>
              </a:lnSpc>
              <a:spcBef>
                <a:spcPts val="100"/>
              </a:spcBef>
            </a:pP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800" spc="-2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baseline="4629" sz="1800" spc="-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baseline="4629" sz="1800" spc="-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amplitude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800" spc="-20">
                <a:solidFill>
                  <a:srgbClr val="202020"/>
                </a:solidFill>
                <a:latin typeface="Times New Roman"/>
                <a:cs typeface="Times New Roman"/>
              </a:rPr>
              <a:t>0</a:t>
            </a:r>
            <a:r>
              <a:rPr dirty="0" sz="8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amplitude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level</a:t>
            </a:r>
            <a:r>
              <a:rPr dirty="0" baseline="4629" sz="1800" spc="41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Z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0</a:t>
            </a:r>
            <a:r>
              <a:rPr dirty="0" sz="800" spc="3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log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10</a:t>
            </a:r>
            <a:r>
              <a:rPr dirty="0" sz="8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(A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/A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0</a:t>
            </a:r>
            <a:r>
              <a:rPr dirty="0" sz="8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123825">
              <a:lnSpc>
                <a:spcPct val="145000"/>
              </a:lnSpc>
              <a:spcBef>
                <a:spcPts val="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Vibrometer:</a:t>
            </a:r>
            <a:r>
              <a:rPr dirty="0" sz="1200" spc="4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vibrometer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device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vibrations.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2070"/>
              </a:lnSpc>
              <a:spcBef>
                <a:spcPts val="16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device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ctr" marL="218440">
              <a:lnSpc>
                <a:spcPct val="100000"/>
              </a:lnSpc>
              <a:spcBef>
                <a:spcPts val="101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Comparison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VIbrometer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98168" y="3493896"/>
          <a:ext cx="5501005" cy="3198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20"/>
                <a:gridCol w="2515870"/>
                <a:gridCol w="1143635"/>
                <a:gridCol w="527050"/>
                <a:gridCol w="1019175"/>
              </a:tblGrid>
              <a:tr h="268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938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Vibrometer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95985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Accelerometer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95527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vibrometer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transducer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311150">
                        <a:lnSpc>
                          <a:spcPts val="2060"/>
                        </a:lnSpc>
                        <a:spcBef>
                          <a:spcPts val="15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produces 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voltage as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function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displacement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Accelerometer</a:t>
                      </a:r>
                      <a:r>
                        <a:rPr dirty="0" sz="1200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transducer</a:t>
                      </a:r>
                      <a:r>
                        <a:rPr dirty="0" sz="1200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whose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function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acceleration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33654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Vibrometer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provides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direct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measure 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of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displacement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velocity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1345"/>
                        </a:lnSpc>
                        <a:tabLst>
                          <a:tab pos="359410" algn="l"/>
                          <a:tab pos="1045210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provides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acceleration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34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direct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02870">
                        <a:lnSpc>
                          <a:spcPts val="1345"/>
                        </a:lnSpc>
                        <a:tabLst>
                          <a:tab pos="66421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measure	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92733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Acceleration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can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determined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differentiating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vibrometer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1057275" algn="l"/>
                          <a:tab pos="1426845" algn="l"/>
                          <a:tab pos="2070100" algn="l"/>
                          <a:tab pos="242697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Displacement	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velocity	can	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109220">
                        <a:lnSpc>
                          <a:spcPct val="1417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determined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by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integrating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the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accelerometer,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33400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indirect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means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730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acceleration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 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direct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acceleration.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means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11760">
                        <a:lnSpc>
                          <a:spcPts val="1345"/>
                        </a:lnSpc>
                      </a:pP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measuring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8223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34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450975" y="6929755"/>
            <a:ext cx="5306060" cy="190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E</a:t>
            </a:r>
            <a:r>
              <a:rPr dirty="0" sz="1200" spc="-25" b="1">
                <a:latin typeface="Times New Roman"/>
                <a:cs typeface="Times New Roman"/>
              </a:rPr>
              <a:t>l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20" b="1">
                <a:latin typeface="Times New Roman"/>
                <a:cs typeface="Times New Roman"/>
              </a:rPr>
              <a:t>a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y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Vi</a:t>
            </a:r>
            <a:r>
              <a:rPr dirty="0" sz="1200" spc="20" b="1">
                <a:latin typeface="Times New Roman"/>
                <a:cs typeface="Times New Roman"/>
              </a:rPr>
              <a:t>b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i.</a:t>
            </a:r>
            <a:r>
              <a:rPr dirty="0" sz="1200" spc="1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Vibration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wedge:</a:t>
            </a:r>
            <a:endParaRPr sz="1200">
              <a:latin typeface="Times New Roman"/>
              <a:cs typeface="Times New Roman"/>
            </a:endParaRPr>
          </a:p>
          <a:p>
            <a:pPr algn="just" marL="149225" marR="5080">
              <a:lnSpc>
                <a:spcPct val="143300"/>
              </a:lnSpc>
              <a:spcBef>
                <a:spcPts val="960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designed </a:t>
            </a:r>
            <a:r>
              <a:rPr dirty="0" sz="1200">
                <a:latin typeface="Times New Roman"/>
                <a:cs typeface="Times New Roman"/>
              </a:rPr>
              <a:t>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displacement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vibrations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vibrating machine </a:t>
            </a:r>
            <a:r>
              <a:rPr dirty="0" sz="1200">
                <a:latin typeface="Times New Roman"/>
                <a:cs typeface="Times New Roman"/>
              </a:rPr>
              <a:t>part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called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vibrometer. A </a:t>
            </a:r>
            <a:r>
              <a:rPr dirty="0" sz="1200" spc="-10">
                <a:latin typeface="Times New Roman"/>
                <a:cs typeface="Times New Roman"/>
              </a:rPr>
              <a:t>simple </a:t>
            </a:r>
            <a:r>
              <a:rPr dirty="0" sz="1200" spc="-5">
                <a:latin typeface="Times New Roman"/>
                <a:cs typeface="Times New Roman"/>
              </a:rPr>
              <a:t>wedge </a:t>
            </a:r>
            <a:r>
              <a:rPr dirty="0" sz="1200" spc="-10">
                <a:latin typeface="Times New Roman"/>
                <a:cs typeface="Times New Roman"/>
              </a:rPr>
              <a:t>fixed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vibrating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member</a:t>
            </a:r>
            <a:r>
              <a:rPr dirty="0" sz="1200" spc="-5">
                <a:latin typeface="Times New Roman"/>
                <a:cs typeface="Times New Roman"/>
              </a:rPr>
              <a:t> as</a:t>
            </a:r>
            <a:r>
              <a:rPr dirty="0" sz="1200">
                <a:latin typeface="Times New Roman"/>
                <a:cs typeface="Times New Roman"/>
              </a:rPr>
              <a:t> shown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fig-1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amplitude,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vibrometer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8254" y="1652142"/>
              <a:ext cx="2473579" cy="14808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4075" y="7158355"/>
              <a:ext cx="3321558" cy="142621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646047" y="755649"/>
            <a:ext cx="5116830" cy="812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Construction: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wedge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paper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>
                <a:latin typeface="Times New Roman"/>
                <a:cs typeface="Times New Roman"/>
              </a:rPr>
              <a:t>thin </a:t>
            </a:r>
            <a:r>
              <a:rPr dirty="0" sz="1200" spc="-5">
                <a:latin typeface="Times New Roman"/>
                <a:cs typeface="Times New Roman"/>
              </a:rPr>
              <a:t>material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contrasting </a:t>
            </a:r>
            <a:r>
              <a:rPr dirty="0" sz="1200">
                <a:latin typeface="Times New Roman"/>
                <a:cs typeface="Times New Roman"/>
              </a:rPr>
              <a:t> tone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black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color,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wedge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attached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vibrating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member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that,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-5">
                <a:latin typeface="Times New Roman"/>
                <a:cs typeface="Times New Roman"/>
              </a:rPr>
              <a:t> axis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symmetry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right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angles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3368039"/>
            <a:ext cx="5229225" cy="34499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vibration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displacement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member,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wedge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rest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fig-1. </a:t>
            </a:r>
            <a:r>
              <a:rPr dirty="0" sz="1200" spc="-5">
                <a:latin typeface="Times New Roman"/>
                <a:cs typeface="Times New Roman"/>
              </a:rPr>
              <a:t>When vibration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displacement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, the </a:t>
            </a:r>
            <a:r>
              <a:rPr dirty="0" sz="1200" spc="-10">
                <a:latin typeface="Times New Roman"/>
                <a:cs typeface="Times New Roman"/>
              </a:rPr>
              <a:t>member </a:t>
            </a:r>
            <a:r>
              <a:rPr dirty="0" sz="1200" spc="-5">
                <a:latin typeface="Times New Roman"/>
                <a:cs typeface="Times New Roman"/>
              </a:rPr>
              <a:t>vibrates 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wedge successively assumes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extreme </a:t>
            </a:r>
            <a:r>
              <a:rPr dirty="0" sz="1200" spc="-5">
                <a:latin typeface="Times New Roman"/>
                <a:cs typeface="Times New Roman"/>
              </a:rPr>
              <a:t>positions as </a:t>
            </a:r>
            <a:r>
              <a:rPr dirty="0" sz="1200">
                <a:latin typeface="Times New Roman"/>
                <a:cs typeface="Times New Roman"/>
              </a:rPr>
              <a:t>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fig-2. </a:t>
            </a:r>
            <a:r>
              <a:rPr dirty="0" sz="1200" spc="-5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double image </a:t>
            </a:r>
            <a:r>
              <a:rPr dirty="0" sz="1200">
                <a:latin typeface="Times New Roman"/>
                <a:cs typeface="Times New Roman"/>
              </a:rPr>
              <a:t>appears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centre position 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now an observation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at distance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‘x’.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distance,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wedge thickness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equal to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times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amplitude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motion.</a:t>
            </a:r>
            <a:endParaRPr sz="1200">
              <a:latin typeface="Times New Roman"/>
              <a:cs typeface="Times New Roman"/>
            </a:endParaRPr>
          </a:p>
          <a:p>
            <a:pPr marL="12700" marR="1212215">
              <a:lnSpc>
                <a:spcPct val="1433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amplitude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a=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tan(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Θ/2)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total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angle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wedge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Thus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vibrometer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amplitude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vibrations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applied.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12700" marR="12065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vibrometer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described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above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large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amplitude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motions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0.8mm).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ii)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Cantilever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Reed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vibrometer: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8887155"/>
            <a:ext cx="5267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vibrometer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consists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calibrated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scale,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flexible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knob.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flexible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9158" y="755649"/>
            <a:ext cx="5360670" cy="81749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88900" marR="5080">
              <a:lnSpc>
                <a:spcPct val="143700"/>
              </a:lnSpc>
              <a:spcBef>
                <a:spcPts val="9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 shown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fig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mounted onto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mechanism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whose vibration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characteristics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known.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knob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adjust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length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flexible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natural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equal 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surface.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case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we can obtain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maximum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amplitude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 vibration,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calibration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flexible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reed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length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indicates directly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 units,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gives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surface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241300" indent="-152400">
              <a:lnSpc>
                <a:spcPct val="100000"/>
              </a:lnSpc>
              <a:buAutoNum type="arabicPeriod" startAt="2"/>
              <a:tabLst>
                <a:tab pos="241300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ELEMENTARY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ACCELEROMETERS: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202020"/>
              </a:buClr>
              <a:buFont typeface="Times New Roman"/>
              <a:buAutoNum type="arabicPeriod" startAt="2"/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02020"/>
              </a:buClr>
              <a:buFont typeface="Times New Roman"/>
              <a:buAutoNum type="arabicPeriod" startAt="2"/>
            </a:pPr>
            <a:endParaRPr sz="1050">
              <a:latin typeface="Times New Roman"/>
              <a:cs typeface="Times New Roman"/>
            </a:endParaRPr>
          </a:p>
          <a:p>
            <a:pPr lvl="1" marL="353695" indent="-2654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level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indicator: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202020"/>
              </a:buClr>
              <a:buFont typeface="Times New Roman"/>
              <a:buAutoNum type="arabicPeriod"/>
            </a:pPr>
            <a:endParaRPr sz="1700">
              <a:latin typeface="Times New Roman"/>
              <a:cs typeface="Times New Roman"/>
            </a:endParaRPr>
          </a:p>
          <a:p>
            <a:pPr algn="just" marL="375285" marR="59690">
              <a:lnSpc>
                <a:spcPct val="1439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different forms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instrument,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but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they 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all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yes-or-no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variety,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indicating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predetermined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level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has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reached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not.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shows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schematic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diagram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such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instrument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makes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use </a:t>
            </a:r>
            <a:r>
              <a:rPr dirty="0" sz="1200" spc="-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preloaded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contact.</a:t>
            </a:r>
            <a:endParaRPr sz="1200">
              <a:latin typeface="Times New Roman"/>
              <a:cs typeface="Times New Roman"/>
            </a:endParaRPr>
          </a:p>
          <a:p>
            <a:pPr algn="just" marL="375285" marR="64135">
              <a:lnSpc>
                <a:spcPct val="1433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effect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inertia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acting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spring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exceeds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preload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setting,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contact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will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broken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action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may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trip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some</a:t>
            </a:r>
            <a:endParaRPr sz="12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form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indicator.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lvl="1" marL="241300" indent="-228600">
              <a:lnSpc>
                <a:spcPct val="100000"/>
              </a:lnSpc>
              <a:buAutoNum type="arabicPeriod" startAt="2"/>
              <a:tabLst>
                <a:tab pos="241300" algn="l"/>
              </a:tabLst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shot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level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indicator:</a:t>
            </a:r>
            <a:endParaRPr sz="1200">
              <a:latin typeface="Times New Roman"/>
              <a:cs typeface="Times New Roman"/>
            </a:endParaRPr>
          </a:p>
          <a:p>
            <a:pPr marL="375285" marR="68580">
              <a:lnSpc>
                <a:spcPct val="1417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level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determined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whether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tension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member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fractures.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Strictly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brittle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materials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should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tension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member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</a:t>
            </a:r>
            <a:endParaRPr sz="1200">
              <a:latin typeface="Times New Roman"/>
              <a:cs typeface="Times New Roman"/>
            </a:endParaRPr>
          </a:p>
          <a:p>
            <a:pPr marL="375285" marR="60960">
              <a:lnSpc>
                <a:spcPct val="143500"/>
              </a:lnSpc>
              <a:spcBef>
                <a:spcPts val="2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wise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cold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caused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previous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history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will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change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physical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properties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hence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calibration.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imes New Roman"/>
              <a:cs typeface="Times New Roman"/>
            </a:endParaRPr>
          </a:p>
          <a:p>
            <a:pPr marL="353695" marR="443865" indent="-265430">
              <a:lnSpc>
                <a:spcPct val="143300"/>
              </a:lnSpc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3.0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TYPES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ACCELEROMETERS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ACCELERATION:</a:t>
            </a:r>
            <a:endParaRPr sz="1200">
              <a:latin typeface="Times New Roman"/>
              <a:cs typeface="Times New Roman"/>
            </a:endParaRPr>
          </a:p>
          <a:p>
            <a:pPr marL="88900" marR="696595">
              <a:lnSpc>
                <a:spcPts val="2060"/>
              </a:lnSpc>
              <a:spcBef>
                <a:spcPts val="15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two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types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accelerometers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generally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  <a:p>
            <a:pPr marL="259079" indent="-137795">
              <a:lnSpc>
                <a:spcPct val="100000"/>
              </a:lnSpc>
              <a:spcBef>
                <a:spcPts val="480"/>
              </a:spcBef>
              <a:buAutoNum type="romanLcPeriod"/>
              <a:tabLst>
                <a:tab pos="25971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endParaRPr sz="1200">
              <a:latin typeface="Times New Roman"/>
              <a:cs typeface="Times New Roman"/>
            </a:endParaRPr>
          </a:p>
          <a:p>
            <a:pPr marL="259079" indent="-180340">
              <a:lnSpc>
                <a:spcPct val="100000"/>
              </a:lnSpc>
              <a:spcBef>
                <a:spcPts val="600"/>
              </a:spcBef>
              <a:buAutoNum type="romanLcPeriod"/>
              <a:tabLst>
                <a:tab pos="259715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37945"/>
            <a:ext cx="4596765" cy="1781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i)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Piezo-electric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accelerometer: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Principle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 accelerometer depends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principle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 effect. When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some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stress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 force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 crystal, an emf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will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generated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across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crystal. 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 becomes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5088128"/>
            <a:ext cx="5172710" cy="397129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just" marL="12700" marR="5080">
              <a:lnSpc>
                <a:spcPct val="143600"/>
              </a:lnSpc>
              <a:spcBef>
                <a:spcPts val="7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body,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then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 gives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Thus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piezo-electric crystal with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some arrangement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shown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piezo-electric accelerometer.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sensor consists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crystal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sandwitched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two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electrodes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placed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onit.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unit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fastened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base whose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characteristics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 threaded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base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spring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squeezes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against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crystal.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Mass exerts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crystal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certain output voltage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generated.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If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base 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now accelerated downward,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inertial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reaction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base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upward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against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top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can.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relieves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stress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crystal.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Newton’s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law</a:t>
            </a:r>
            <a:endParaRPr sz="1200">
              <a:latin typeface="Times New Roman"/>
              <a:cs typeface="Times New Roman"/>
            </a:endParaRPr>
          </a:p>
          <a:p>
            <a:pPr marL="12700" marR="2442845">
              <a:lnSpc>
                <a:spcPct val="143300"/>
              </a:lnSpc>
              <a:spcBef>
                <a:spcPts val="50"/>
              </a:spcBef>
              <a:tabLst>
                <a:tab pos="2183130" algn="l"/>
              </a:tabLst>
            </a:pP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ma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acce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ti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5">
                <a:solidFill>
                  <a:srgbClr val="202020"/>
                </a:solidFill>
                <a:latin typeface="Wingdings"/>
                <a:cs typeface="Wingdings"/>
              </a:rPr>
              <a:t>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	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m.</a:t>
            </a:r>
            <a:r>
              <a:rPr dirty="0" sz="1200" spc="-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 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75">
                <a:solidFill>
                  <a:srgbClr val="202020"/>
                </a:solidFill>
                <a:latin typeface="Cambria Math"/>
                <a:cs typeface="Cambria Math"/>
              </a:rPr>
              <a:t>𝖺</a:t>
            </a:r>
            <a:r>
              <a:rPr dirty="0" sz="1200" spc="50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12700" marR="593090">
              <a:lnSpc>
                <a:spcPct val="143500"/>
              </a:lnSpc>
              <a:spcBef>
                <a:spcPts val="4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Since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fixed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quantity,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decrease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proportion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Like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wise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upward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direction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2703702"/>
            <a:ext cx="4555236" cy="240157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1279525"/>
            <a:ext cx="5229860" cy="5678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41350">
              <a:lnSpc>
                <a:spcPct val="143400"/>
              </a:lnSpc>
              <a:spcBef>
                <a:spcPts val="10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would increase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crystal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resulting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 voltage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recorded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correlated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imposed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marL="353695" indent="-229235">
              <a:lnSpc>
                <a:spcPct val="100000"/>
              </a:lnSpc>
              <a:spcBef>
                <a:spcPts val="580"/>
              </a:spcBef>
              <a:buFont typeface="Arial MT"/>
              <a:buAutoNum type="romanLcPeriod"/>
              <a:tabLst>
                <a:tab pos="353695" algn="l"/>
                <a:tab pos="35433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Rugged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&amp;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inexpensive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device</a:t>
            </a:r>
            <a:endParaRPr sz="1200">
              <a:latin typeface="Times New Roman"/>
              <a:cs typeface="Times New Roman"/>
            </a:endParaRPr>
          </a:p>
          <a:p>
            <a:pPr marL="353695" indent="-229235">
              <a:lnSpc>
                <a:spcPct val="100000"/>
              </a:lnSpc>
              <a:spcBef>
                <a:spcPts val="645"/>
              </a:spcBef>
              <a:buFont typeface="Arial MT"/>
              <a:buAutoNum type="romanLcPeriod"/>
              <a:tabLst>
                <a:tab pos="35433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High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impedance</a:t>
            </a:r>
            <a:endParaRPr sz="1200">
              <a:latin typeface="Times New Roman"/>
              <a:cs typeface="Times New Roman"/>
            </a:endParaRPr>
          </a:p>
          <a:p>
            <a:pPr marL="353695" indent="-229235">
              <a:lnSpc>
                <a:spcPct val="100000"/>
              </a:lnSpc>
              <a:spcBef>
                <a:spcPts val="625"/>
              </a:spcBef>
              <a:buFont typeface="Arial MT"/>
              <a:buAutoNum type="romanLcPeriod"/>
              <a:tabLst>
                <a:tab pos="35433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High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response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10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Hz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50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Hz</a:t>
            </a:r>
            <a:endParaRPr sz="1200">
              <a:latin typeface="Times New Roman"/>
              <a:cs typeface="Times New Roman"/>
            </a:endParaRPr>
          </a:p>
          <a:p>
            <a:pPr marL="353695" indent="-229235">
              <a:lnSpc>
                <a:spcPct val="100000"/>
              </a:lnSpc>
              <a:spcBef>
                <a:spcPts val="625"/>
              </a:spcBef>
              <a:buFont typeface="Arial MT"/>
              <a:buAutoNum type="romanLcPeriod"/>
              <a:tabLst>
                <a:tab pos="35433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High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sensitivity</a:t>
            </a:r>
            <a:endParaRPr sz="1200">
              <a:latin typeface="Times New Roman"/>
              <a:cs typeface="Times New Roman"/>
            </a:endParaRPr>
          </a:p>
          <a:p>
            <a:pPr marL="12700" marR="979805" indent="112395">
              <a:lnSpc>
                <a:spcPct val="143300"/>
              </a:lnSpc>
              <a:spcBef>
                <a:spcPts val="25"/>
              </a:spcBef>
              <a:buFont typeface="Arial MT"/>
              <a:buAutoNum type="romanLcPeriod"/>
              <a:tabLst>
                <a:tab pos="35750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Capability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fraction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‘g’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thousands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‘g’</a:t>
            </a:r>
            <a:endParaRPr sz="1200">
              <a:latin typeface="Times New Roman"/>
              <a:cs typeface="Times New Roman"/>
            </a:endParaRPr>
          </a:p>
          <a:p>
            <a:pPr marL="353695" indent="-229235">
              <a:lnSpc>
                <a:spcPct val="100000"/>
              </a:lnSpc>
              <a:spcBef>
                <a:spcPts val="650"/>
              </a:spcBef>
              <a:buFont typeface="Arial MT"/>
              <a:buAutoNum type="romanLcPeriod"/>
              <a:tabLst>
                <a:tab pos="35433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Very</a:t>
            </a:r>
            <a:r>
              <a:rPr dirty="0" sz="1200" spc="-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small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size.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  <a:p>
            <a:pPr marL="299085" indent="-174625">
              <a:lnSpc>
                <a:spcPct val="100000"/>
              </a:lnSpc>
              <a:spcBef>
                <a:spcPts val="620"/>
              </a:spcBef>
              <a:buAutoNum type="romanLcPeriod"/>
              <a:tabLst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variations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affect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performance.</a:t>
            </a:r>
            <a:endParaRPr sz="1200">
              <a:latin typeface="Times New Roman"/>
              <a:cs typeface="Times New Roman"/>
            </a:endParaRPr>
          </a:p>
          <a:p>
            <a:pPr marL="375285" indent="-250825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375285" algn="l"/>
                <a:tab pos="3759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Subject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hysteresis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errors’</a:t>
            </a:r>
            <a:endParaRPr sz="1200">
              <a:latin typeface="Times New Roman"/>
              <a:cs typeface="Times New Roman"/>
            </a:endParaRPr>
          </a:p>
          <a:p>
            <a:pPr marL="12700" marR="1061085" indent="112395">
              <a:lnSpc>
                <a:spcPts val="2070"/>
              </a:lnSpc>
              <a:spcBef>
                <a:spcPts val="170"/>
              </a:spcBef>
              <a:buAutoNum type="romanLcPeriod"/>
              <a:tabLst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applications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small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ie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&lt;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10Hz,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provides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poor</a:t>
            </a:r>
            <a:endParaRPr sz="1200">
              <a:latin typeface="Times New Roman"/>
              <a:cs typeface="Times New Roman"/>
            </a:endParaRPr>
          </a:p>
          <a:p>
            <a:pPr marL="316865">
              <a:lnSpc>
                <a:spcPct val="100000"/>
              </a:lnSpc>
              <a:spcBef>
                <a:spcPts val="4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1.0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27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accelerometer(</a:t>
            </a:r>
            <a:r>
              <a:rPr dirty="0" sz="1200" spc="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sensing)</a:t>
            </a:r>
            <a:endParaRPr sz="1200">
              <a:latin typeface="Times New Roman"/>
              <a:cs typeface="Times New Roman"/>
            </a:endParaRPr>
          </a:p>
          <a:p>
            <a:pPr marL="12700" marR="5080" indent="228600">
              <a:lnSpc>
                <a:spcPts val="2070"/>
              </a:lnSpc>
              <a:spcBef>
                <a:spcPts val="4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accelerometer,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resulting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correlated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12565" y="6607809"/>
            <a:ext cx="76200" cy="568325"/>
          </a:xfrm>
          <a:custGeom>
            <a:avLst/>
            <a:gdLst/>
            <a:ahLst/>
            <a:cxnLst/>
            <a:rect l="l" t="t" r="r" b="b"/>
            <a:pathLst>
              <a:path w="76200" h="568325">
                <a:moveTo>
                  <a:pt x="31750" y="492125"/>
                </a:moveTo>
                <a:lnTo>
                  <a:pt x="0" y="492125"/>
                </a:lnTo>
                <a:lnTo>
                  <a:pt x="38100" y="568325"/>
                </a:lnTo>
                <a:lnTo>
                  <a:pt x="66675" y="511175"/>
                </a:lnTo>
                <a:lnTo>
                  <a:pt x="34289" y="511175"/>
                </a:lnTo>
                <a:lnTo>
                  <a:pt x="31750" y="508635"/>
                </a:lnTo>
                <a:lnTo>
                  <a:pt x="31750" y="492125"/>
                </a:lnTo>
                <a:close/>
              </a:path>
              <a:path w="76200" h="568325">
                <a:moveTo>
                  <a:pt x="41910" y="0"/>
                </a:moveTo>
                <a:lnTo>
                  <a:pt x="34289" y="0"/>
                </a:lnTo>
                <a:lnTo>
                  <a:pt x="31750" y="3175"/>
                </a:lnTo>
                <a:lnTo>
                  <a:pt x="31750" y="508635"/>
                </a:lnTo>
                <a:lnTo>
                  <a:pt x="34289" y="511175"/>
                </a:lnTo>
                <a:lnTo>
                  <a:pt x="41910" y="511175"/>
                </a:lnTo>
                <a:lnTo>
                  <a:pt x="44450" y="508635"/>
                </a:lnTo>
                <a:lnTo>
                  <a:pt x="44450" y="3175"/>
                </a:lnTo>
                <a:lnTo>
                  <a:pt x="41910" y="0"/>
                </a:lnTo>
                <a:close/>
              </a:path>
              <a:path w="76200" h="568325">
                <a:moveTo>
                  <a:pt x="76200" y="492125"/>
                </a:moveTo>
                <a:lnTo>
                  <a:pt x="44450" y="492125"/>
                </a:lnTo>
                <a:lnTo>
                  <a:pt x="44450" y="508635"/>
                </a:lnTo>
                <a:lnTo>
                  <a:pt x="41910" y="511175"/>
                </a:lnTo>
                <a:lnTo>
                  <a:pt x="66675" y="511175"/>
                </a:lnTo>
                <a:lnTo>
                  <a:pt x="76200" y="4921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75358" y="3527298"/>
            <a:ext cx="5228590" cy="34645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43900"/>
              </a:lnSpc>
              <a:spcBef>
                <a:spcPts val="9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fig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shows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schematics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common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spring-mass-damper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which accomplish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 task.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supported by 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soring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damper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connected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housing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frame.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frame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rigidly attached 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whose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characteristics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determined.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imparted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by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housing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frame,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relative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relative displacement between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sensed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indicated by electrical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transducer.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Theory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accelerometer: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ts val="2060"/>
              </a:lnSpc>
              <a:spcBef>
                <a:spcPts val="1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spring-mass-damper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 can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represented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equilibrium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equation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newton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law.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Times New Roman"/>
              <a:cs typeface="Times New Roman"/>
            </a:endParaRPr>
          </a:p>
          <a:p>
            <a:pPr marL="658495">
              <a:lnSpc>
                <a:spcPct val="100000"/>
              </a:lnSpc>
            </a:pPr>
            <a:r>
              <a:rPr dirty="0" sz="1200" spc="-75">
                <a:solidFill>
                  <a:srgbClr val="202020"/>
                </a:solidFill>
                <a:latin typeface="Times New Roman"/>
                <a:cs typeface="Times New Roman"/>
              </a:rPr>
              <a:t>C(</a:t>
            </a:r>
            <a:r>
              <a:rPr dirty="0" sz="1200" spc="-75">
                <a:solidFill>
                  <a:srgbClr val="202020"/>
                </a:solidFill>
                <a:latin typeface="Cambria Math"/>
                <a:cs typeface="Cambria Math"/>
              </a:rPr>
              <a:t>𝑥2̈−</a:t>
            </a:r>
            <a:r>
              <a:rPr dirty="0" sz="1200" spc="95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>
                <a:solidFill>
                  <a:srgbClr val="202020"/>
                </a:solidFill>
                <a:latin typeface="Cambria Math"/>
                <a:cs typeface="Cambria Math"/>
              </a:rPr>
              <a:t>𝑥1̇</a:t>
            </a:r>
            <a:r>
              <a:rPr dirty="0" sz="1200" spc="40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>
                <a:solidFill>
                  <a:srgbClr val="202020"/>
                </a:solidFill>
                <a:latin typeface="Cambria Math"/>
                <a:cs typeface="Cambria Math"/>
              </a:rPr>
              <a:t>)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8249793"/>
            <a:ext cx="1562100" cy="81216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K=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stiffness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spring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C=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damping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coefficient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24075" y="863600"/>
            <a:ext cx="3306445" cy="7406640"/>
            <a:chOff x="2124075" y="863600"/>
            <a:chExt cx="3306445" cy="74066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4075" y="863600"/>
              <a:ext cx="3306317" cy="26873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71850" y="7466329"/>
              <a:ext cx="726440" cy="803910"/>
            </a:xfrm>
            <a:custGeom>
              <a:avLst/>
              <a:gdLst/>
              <a:ahLst/>
              <a:cxnLst/>
              <a:rect l="l" t="t" r="r" b="b"/>
              <a:pathLst>
                <a:path w="726439" h="803909">
                  <a:moveTo>
                    <a:pt x="75565" y="78105"/>
                  </a:moveTo>
                  <a:lnTo>
                    <a:pt x="66675" y="56515"/>
                  </a:lnTo>
                  <a:lnTo>
                    <a:pt x="42545" y="0"/>
                  </a:lnTo>
                  <a:lnTo>
                    <a:pt x="0" y="73660"/>
                  </a:lnTo>
                  <a:lnTo>
                    <a:pt x="31750" y="75565"/>
                  </a:lnTo>
                  <a:lnTo>
                    <a:pt x="32346" y="63500"/>
                  </a:lnTo>
                  <a:lnTo>
                    <a:pt x="32385" y="59055"/>
                  </a:lnTo>
                  <a:lnTo>
                    <a:pt x="32385" y="63500"/>
                  </a:lnTo>
                  <a:lnTo>
                    <a:pt x="31750" y="75565"/>
                  </a:lnTo>
                  <a:lnTo>
                    <a:pt x="7658" y="456565"/>
                  </a:lnTo>
                  <a:lnTo>
                    <a:pt x="7620" y="460375"/>
                  </a:lnTo>
                  <a:lnTo>
                    <a:pt x="10160" y="462915"/>
                  </a:lnTo>
                  <a:lnTo>
                    <a:pt x="17145" y="463550"/>
                  </a:lnTo>
                  <a:lnTo>
                    <a:pt x="20320" y="461010"/>
                  </a:lnTo>
                  <a:lnTo>
                    <a:pt x="20320" y="456565"/>
                  </a:lnTo>
                  <a:lnTo>
                    <a:pt x="44450" y="76200"/>
                  </a:lnTo>
                  <a:lnTo>
                    <a:pt x="75565" y="78105"/>
                  </a:lnTo>
                  <a:close/>
                </a:path>
                <a:path w="726439" h="803909">
                  <a:moveTo>
                    <a:pt x="726440" y="727710"/>
                  </a:moveTo>
                  <a:lnTo>
                    <a:pt x="694690" y="727710"/>
                  </a:lnTo>
                  <a:lnTo>
                    <a:pt x="694690" y="466725"/>
                  </a:lnTo>
                  <a:lnTo>
                    <a:pt x="692150" y="464185"/>
                  </a:lnTo>
                  <a:lnTo>
                    <a:pt x="684530" y="464185"/>
                  </a:lnTo>
                  <a:lnTo>
                    <a:pt x="681990" y="466725"/>
                  </a:lnTo>
                  <a:lnTo>
                    <a:pt x="681990" y="727710"/>
                  </a:lnTo>
                  <a:lnTo>
                    <a:pt x="650240" y="727710"/>
                  </a:lnTo>
                  <a:lnTo>
                    <a:pt x="688340" y="803910"/>
                  </a:lnTo>
                  <a:lnTo>
                    <a:pt x="716915" y="746760"/>
                  </a:lnTo>
                  <a:lnTo>
                    <a:pt x="726440" y="7277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680459" y="7361555"/>
            <a:ext cx="809625" cy="561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50800" rIns="0" bIns="0" rtlCol="0" vert="horz">
            <a:spAutoFit/>
          </a:bodyPr>
          <a:lstStyle/>
          <a:p>
            <a:pPr marL="191770">
              <a:lnSpc>
                <a:spcPct val="100000"/>
              </a:lnSpc>
              <a:spcBef>
                <a:spcPts val="400"/>
              </a:spcBef>
            </a:pPr>
            <a:r>
              <a:rPr dirty="0" sz="1100">
                <a:latin typeface="Calibri"/>
                <a:cs typeface="Calibri"/>
              </a:rPr>
              <a:t>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9958" y="743457"/>
            <a:ext cx="4645660" cy="556831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19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amplitude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vibrating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body</a:t>
            </a:r>
            <a:endParaRPr sz="1200">
              <a:latin typeface="Times New Roman"/>
              <a:cs typeface="Times New Roman"/>
            </a:endParaRPr>
          </a:p>
          <a:p>
            <a:pPr marL="38100" marR="882015">
              <a:lnSpc>
                <a:spcPct val="136700"/>
              </a:lnSpc>
              <a:spcBef>
                <a:spcPts val="190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X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(t)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baseline="4629" sz="1800" spc="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vibrating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body</a:t>
            </a:r>
            <a:r>
              <a:rPr dirty="0" baseline="4629" sz="1800" spc="3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(input</a:t>
            </a:r>
            <a:r>
              <a:rPr dirty="0" baseline="4629" sz="1800" spc="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displacement)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W=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excitation</a:t>
            </a:r>
            <a:endParaRPr sz="1200">
              <a:latin typeface="Times New Roman"/>
              <a:cs typeface="Times New Roman"/>
            </a:endParaRPr>
          </a:p>
          <a:p>
            <a:pPr marL="38100" marR="34290">
              <a:lnSpc>
                <a:spcPct val="136700"/>
              </a:lnSpc>
              <a:spcBef>
                <a:spcPts val="195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X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sz="8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(t)</a:t>
            </a:r>
            <a:r>
              <a:rPr dirty="0" baseline="4629" sz="1800" spc="3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26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3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absolute</a:t>
            </a:r>
            <a:r>
              <a:rPr dirty="0" baseline="4629" sz="1800" spc="3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baseline="4629" sz="1800" spc="35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baseline="4629" sz="1800" spc="27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3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baseline="4629" sz="1800" spc="35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(m)</a:t>
            </a:r>
            <a:r>
              <a:rPr dirty="0" baseline="4629" sz="1800" spc="35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baseline="4629" sz="1800" spc="38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baseline="4629" sz="1800" spc="28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static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equilibrium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condition.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Applying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newtons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law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free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body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diagram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mass.</a:t>
            </a:r>
            <a:endParaRPr sz="1200">
              <a:latin typeface="Times New Roman"/>
              <a:cs typeface="Times New Roman"/>
            </a:endParaRPr>
          </a:p>
          <a:p>
            <a:pPr marL="38100" marR="224154">
              <a:lnSpc>
                <a:spcPct val="143500"/>
              </a:lnSpc>
              <a:spcBef>
                <a:spcPts val="2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total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motion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=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inertia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38100" marR="345440">
              <a:lnSpc>
                <a:spcPts val="2160"/>
              </a:lnSpc>
              <a:spcBef>
                <a:spcPts val="12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simple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harmonic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vibratory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th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housing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frame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Displacement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x</a:t>
            </a:r>
            <a:r>
              <a:rPr dirty="0" sz="800" spc="-15">
                <a:latin typeface="Times New Roman"/>
                <a:cs typeface="Times New Roman"/>
              </a:rPr>
              <a:t>1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cos </a:t>
            </a:r>
            <a:r>
              <a:rPr dirty="0" baseline="4629" sz="1800" spc="-30">
                <a:latin typeface="Times New Roman"/>
                <a:cs typeface="Times New Roman"/>
              </a:rPr>
              <a:t>wt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---------</a:t>
            </a:r>
            <a:r>
              <a:rPr dirty="0" baseline="4629" sz="1800" spc="10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eqn-1</a:t>
            </a:r>
            <a:endParaRPr baseline="4629" sz="1800">
              <a:latin typeface="Times New Roman"/>
              <a:cs typeface="Times New Roman"/>
            </a:endParaRPr>
          </a:p>
          <a:p>
            <a:pPr marL="38100" marR="1544320">
              <a:lnSpc>
                <a:spcPts val="1970"/>
              </a:lnSpc>
              <a:spcBef>
                <a:spcPts val="5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Velocity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V=</a:t>
            </a:r>
            <a:r>
              <a:rPr dirty="0" baseline="4629" sz="1800">
                <a:latin typeface="Times New Roman"/>
                <a:cs typeface="Times New Roman"/>
              </a:rPr>
              <a:t> dx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baseline="4629" sz="1800">
                <a:latin typeface="Times New Roman"/>
                <a:cs typeface="Times New Roman"/>
              </a:rPr>
              <a:t>/dt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wA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sin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--------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eqn-2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= </a:t>
            </a:r>
            <a:r>
              <a:rPr dirty="0" sz="1200" spc="-5">
                <a:latin typeface="Times New Roman"/>
                <a:cs typeface="Times New Roman"/>
              </a:rPr>
              <a:t>dv/dt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-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</a:t>
            </a:r>
            <a:r>
              <a:rPr dirty="0" baseline="31250" sz="1200">
                <a:latin typeface="Times New Roman"/>
                <a:cs typeface="Times New Roman"/>
              </a:rPr>
              <a:t>2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wt------- eqn-3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70"/>
              </a:spcBef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5">
                <a:latin typeface="Times New Roman"/>
                <a:cs typeface="Times New Roman"/>
              </a:rPr>
              <a:t>2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πf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rad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/sec</a:t>
            </a:r>
            <a:endParaRPr sz="1200">
              <a:latin typeface="Times New Roman"/>
              <a:cs typeface="Times New Roman"/>
            </a:endParaRPr>
          </a:p>
          <a:p>
            <a:pPr marL="189865">
              <a:lnSpc>
                <a:spcPct val="100000"/>
              </a:lnSpc>
              <a:spcBef>
                <a:spcPts val="67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Hz</a:t>
            </a:r>
            <a:endParaRPr sz="1200">
              <a:latin typeface="Times New Roman"/>
              <a:cs typeface="Times New Roman"/>
            </a:endParaRPr>
          </a:p>
          <a:p>
            <a:pPr marL="38100" marR="76835">
              <a:lnSpc>
                <a:spcPts val="2090"/>
              </a:lnSpc>
              <a:spcBef>
                <a:spcPts val="12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these,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expression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instaneous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values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different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parameters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amplitude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38100" marR="2752725">
              <a:lnSpc>
                <a:spcPct val="1433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Velocity amplitude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Aw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amplitude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Aw</a:t>
            </a:r>
            <a:r>
              <a:rPr dirty="0" baseline="31250" sz="1200" spc="-22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endParaRPr baseline="31250"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745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solution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equation-1</a:t>
            </a:r>
            <a:r>
              <a:rPr dirty="0" baseline="4629" sz="1800" spc="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would</a:t>
            </a:r>
            <a:r>
              <a:rPr dirty="0" baseline="4629" sz="1800" spc="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show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relative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baseline="4629" sz="18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x</a:t>
            </a:r>
            <a:r>
              <a:rPr dirty="0" sz="800" spc="-15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–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x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),</a:t>
            </a:r>
            <a:r>
              <a:rPr dirty="0" baseline="4629" sz="18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 and</a:t>
            </a:r>
            <a:r>
              <a:rPr dirty="0" baseline="4629" sz="1800" spc="4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housing</a:t>
            </a:r>
            <a:r>
              <a:rPr dirty="0" baseline="4629" sz="1800" spc="4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given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863600"/>
              <a:ext cx="5260848" cy="5174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6383654"/>
              <a:ext cx="5408295" cy="2286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7028" y="1005586"/>
            <a:ext cx="5165725" cy="4242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0700" marR="68580">
              <a:lnSpc>
                <a:spcPct val="15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measurement: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let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frequency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sz="1200" spc="10">
                <a:latin typeface="Times New Roman"/>
                <a:cs typeface="Times New Roman"/>
                <a:hlinkClick r:id="rId2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smaller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natural frequency</a:t>
            </a:r>
            <a:r>
              <a:rPr dirty="0" baseline="4629" sz="1800" spc="-89">
                <a:latin typeface="Times New Roman"/>
                <a:cs typeface="Times New Roman"/>
              </a:rPr>
              <a:t> </a:t>
            </a:r>
            <a:r>
              <a:rPr dirty="0" u="sng" baseline="4629" sz="1800" spc="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sz="800" spc="10">
                <a:latin typeface="Times New Roman"/>
                <a:cs typeface="Times New Roman"/>
              </a:rPr>
              <a:t>n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,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then</a:t>
            </a:r>
            <a:endParaRPr sz="800">
              <a:latin typeface="Times New Roman"/>
              <a:cs typeface="Times New Roman"/>
            </a:endParaRPr>
          </a:p>
          <a:p>
            <a:pPr marL="520700" marR="856615">
              <a:lnSpc>
                <a:spcPct val="1433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(x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x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baseline="4629" sz="1800" spc="-15">
                <a:latin typeface="Times New Roman"/>
                <a:cs typeface="Times New Roman"/>
              </a:rPr>
              <a:t>)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={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</a:t>
            </a:r>
            <a:r>
              <a:rPr dirty="0" u="sng" baseline="4629" sz="18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baseline="38194" sz="1200" spc="-15">
                <a:latin typeface="Times New Roman"/>
                <a:cs typeface="Times New Roman"/>
              </a:rPr>
              <a:t>2</a:t>
            </a:r>
            <a:r>
              <a:rPr dirty="0" baseline="38194" sz="1200" spc="18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u="sng" baseline="4629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sz="800">
                <a:latin typeface="Times New Roman"/>
                <a:cs typeface="Times New Roman"/>
              </a:rPr>
              <a:t>n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38194" sz="1200">
                <a:latin typeface="Times New Roman"/>
                <a:cs typeface="Times New Roman"/>
              </a:rPr>
              <a:t>2</a:t>
            </a:r>
            <a:r>
              <a:rPr dirty="0" baseline="4629" sz="1800">
                <a:latin typeface="Times New Roman"/>
                <a:cs typeface="Times New Roman"/>
              </a:rPr>
              <a:t>}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{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1/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u="sng" baseline="4629" sz="1800" spc="-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sz="800" spc="-5">
                <a:latin typeface="Times New Roman"/>
                <a:cs typeface="Times New Roman"/>
              </a:rPr>
              <a:t>n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r>
              <a:rPr dirty="0" baseline="38194" sz="1200" spc="-7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}*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maximum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acceleration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this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ratio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remains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valid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for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baseline="4629" sz="1800" spc="-15">
                <a:latin typeface="Times New Roman"/>
                <a:cs typeface="Times New Roman"/>
                <a:hlinkClick r:id="rId2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  <a:hlinkClick r:id="rId2"/>
              </a:rPr>
              <a:t>/</a:t>
            </a:r>
            <a:r>
              <a:rPr dirty="0" u="sng" baseline="4629" sz="1800" spc="-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sz="800" spc="-5">
                <a:latin typeface="Times New Roman"/>
                <a:cs typeface="Times New Roman"/>
              </a:rPr>
              <a:t>n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&lt;=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0.4.</a:t>
            </a:r>
            <a:endParaRPr sz="800">
              <a:latin typeface="Times New Roman"/>
              <a:cs typeface="Times New Roman"/>
            </a:endParaRPr>
          </a:p>
          <a:p>
            <a:pPr marL="520700" marR="78105">
              <a:lnSpc>
                <a:spcPct val="138300"/>
              </a:lnSpc>
              <a:spcBef>
                <a:spcPts val="75"/>
              </a:spcBef>
            </a:pPr>
            <a:r>
              <a:rPr dirty="0" baseline="4629" sz="1800">
                <a:latin typeface="Times New Roman"/>
                <a:cs typeface="Times New Roman"/>
              </a:rPr>
              <a:t>If</a:t>
            </a:r>
            <a:r>
              <a:rPr dirty="0" baseline="4629" sz="1800" spc="30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3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pck-up</a:t>
            </a:r>
            <a:r>
              <a:rPr dirty="0" baseline="4629" sz="1800" spc="3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isto</a:t>
            </a:r>
            <a:r>
              <a:rPr dirty="0" baseline="4629" sz="1800" spc="37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be</a:t>
            </a:r>
            <a:r>
              <a:rPr dirty="0" baseline="4629" sz="1800" spc="3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used</a:t>
            </a:r>
            <a:r>
              <a:rPr dirty="0" baseline="4629" sz="1800" spc="36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for</a:t>
            </a:r>
            <a:r>
              <a:rPr dirty="0" baseline="4629" sz="1800" spc="3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acceleration</a:t>
            </a:r>
            <a:r>
              <a:rPr dirty="0" baseline="4629" sz="1800" spc="38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measurement,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u="sng" baseline="4629" sz="1800" spc="-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ω</a:t>
            </a:r>
            <a:r>
              <a:rPr dirty="0" sz="800" spc="-5">
                <a:latin typeface="Times New Roman"/>
                <a:cs typeface="Times New Roman"/>
              </a:rPr>
              <a:t>n</a:t>
            </a:r>
            <a:r>
              <a:rPr dirty="0" sz="800" spc="14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sholud</a:t>
            </a:r>
            <a:r>
              <a:rPr dirty="0" baseline="4629" sz="1800" spc="375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be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large,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ie.,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should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stiff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small</a:t>
            </a:r>
            <a:r>
              <a:rPr dirty="0" sz="1200" spc="-10">
                <a:latin typeface="Times New Roman"/>
                <a:cs typeface="Times New Roman"/>
              </a:rPr>
              <a:t> mass.</a:t>
            </a:r>
            <a:endParaRPr sz="1200">
              <a:latin typeface="Times New Roman"/>
              <a:cs typeface="Times New Roman"/>
            </a:endParaRPr>
          </a:p>
          <a:p>
            <a:pPr marL="63500" marR="66675">
              <a:lnSpc>
                <a:spcPct val="145000"/>
              </a:lnSpc>
              <a:buAutoNum type="arabicPeriod" startAt="4"/>
              <a:tabLst>
                <a:tab pos="337820" algn="l"/>
                <a:tab pos="338455" algn="l"/>
                <a:tab pos="1642745" algn="l"/>
                <a:tab pos="2212975" algn="l"/>
                <a:tab pos="2694305" algn="l"/>
                <a:tab pos="4076065" algn="l"/>
                <a:tab pos="4448175" algn="l"/>
              </a:tabLst>
            </a:pP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NSDU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RS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US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ASUR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NT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OF	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 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INSTRUMENTS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endParaRPr sz="1200">
              <a:latin typeface="Times New Roman"/>
              <a:cs typeface="Times New Roman"/>
            </a:endParaRPr>
          </a:p>
          <a:p>
            <a:pPr marL="920115" marR="73660" indent="-228600">
              <a:lnSpc>
                <a:spcPts val="2090"/>
              </a:lnSpc>
              <a:spcBef>
                <a:spcPts val="155"/>
              </a:spcBef>
              <a:tabLst>
                <a:tab pos="11430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various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transducers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related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housing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lvl="1" marL="920115" indent="-308610">
              <a:lnSpc>
                <a:spcPct val="100000"/>
              </a:lnSpc>
              <a:spcBef>
                <a:spcPts val="445"/>
              </a:spcBef>
              <a:buAutoNum type="romanLcPeriod"/>
              <a:tabLst>
                <a:tab pos="920115" algn="l"/>
                <a:tab pos="92075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endParaRPr sz="1200">
              <a:latin typeface="Times New Roman"/>
              <a:cs typeface="Times New Roman"/>
            </a:endParaRPr>
          </a:p>
          <a:p>
            <a:pPr lvl="1" marL="920115" indent="-351155">
              <a:lnSpc>
                <a:spcPct val="100000"/>
              </a:lnSpc>
              <a:spcBef>
                <a:spcPts val="575"/>
              </a:spcBef>
              <a:buAutoNum type="romanLcPeriod"/>
              <a:tabLst>
                <a:tab pos="920115" algn="l"/>
                <a:tab pos="92075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sensor</a:t>
            </a:r>
            <a:endParaRPr sz="1200">
              <a:latin typeface="Times New Roman"/>
              <a:cs typeface="Times New Roman"/>
            </a:endParaRPr>
          </a:p>
          <a:p>
            <a:pPr lvl="1" marL="920115" indent="-393700">
              <a:lnSpc>
                <a:spcPct val="100000"/>
              </a:lnSpc>
              <a:spcBef>
                <a:spcPts val="650"/>
              </a:spcBef>
              <a:buAutoNum type="romanLcPeriod"/>
              <a:tabLst>
                <a:tab pos="920115" algn="l"/>
                <a:tab pos="92075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accelerometer’</a:t>
            </a:r>
            <a:endParaRPr sz="1200">
              <a:latin typeface="Times New Roman"/>
              <a:cs typeface="Times New Roman"/>
            </a:endParaRPr>
          </a:p>
          <a:p>
            <a:pPr lvl="1" marL="920115" indent="-384810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920115" algn="l"/>
                <a:tab pos="92075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LVDT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endParaRPr sz="1200">
              <a:latin typeface="Times New Roman"/>
              <a:cs typeface="Times New Roman"/>
            </a:endParaRPr>
          </a:p>
          <a:p>
            <a:pPr lvl="1" marL="920115" indent="-342265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920115" algn="l"/>
                <a:tab pos="92075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Capacitive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sensor</a:t>
            </a:r>
            <a:endParaRPr sz="1200">
              <a:latin typeface="Times New Roman"/>
              <a:cs typeface="Times New Roman"/>
            </a:endParaRPr>
          </a:p>
          <a:p>
            <a:pPr lvl="1" marL="920115" indent="-384810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920115" algn="l"/>
                <a:tab pos="92075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Inductive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sensor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9748" y="5694934"/>
            <a:ext cx="4936490" cy="1647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 accelerometer:</a:t>
            </a:r>
            <a:endParaRPr sz="1200">
              <a:latin typeface="Times New Roman"/>
              <a:cs typeface="Times New Roman"/>
            </a:endParaRPr>
          </a:p>
          <a:p>
            <a:pPr algn="just" marL="347980" marR="5080" indent="-229235">
              <a:lnSpc>
                <a:spcPct val="143800"/>
              </a:lnSpc>
              <a:spcBef>
                <a:spcPts val="97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Principle: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when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cantilever beam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whose movable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attached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 mass,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vibrates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 causes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cantilever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deflect 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strained.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vibrational displacement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 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5715" y="863600"/>
            <a:ext cx="3461892" cy="15046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30604" y="2606420"/>
            <a:ext cx="4942840" cy="659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56870" marR="5080" indent="-229235">
              <a:lnSpc>
                <a:spcPct val="143800"/>
              </a:lnSpc>
              <a:spcBef>
                <a:spcPts val="90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Construction and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working: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strain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 accelerometer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employs cantilever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bear,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mass,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two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bonded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gauges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damping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fluid.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end </a:t>
            </a:r>
            <a:r>
              <a:rPr dirty="0" sz="1200" spc="-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cantilever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attached 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movable end)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a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seismic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mass.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Two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strain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gauges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placed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cantilever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beam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near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fixed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end, one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above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 bellow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beam.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housing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placed with some viscous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fluid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order to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provide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damping.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Now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attached to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device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object whose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known.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presence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acceleration, vibrational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displacement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 mass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takes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cantilever beam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deflects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get strained.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gets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strained,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gauges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strained.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Therefore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strain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 will change. This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resistance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by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connecting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gauges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means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leads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wheatstone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bridge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circuit.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bridge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gives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which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intern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gives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hence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&amp;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L="356870" marR="13970" indent="-344805">
              <a:lnSpc>
                <a:spcPct val="143300"/>
              </a:lnSpc>
              <a:tabLst>
                <a:tab pos="1064260" algn="l"/>
                <a:tab pos="1848485" algn="l"/>
                <a:tab pos="2588895" algn="l"/>
                <a:tab pos="3192780" algn="l"/>
                <a:tab pos="3409315" algn="l"/>
                <a:tab pos="3973195" algn="l"/>
              </a:tabLst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.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2.  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Va</a:t>
            </a:r>
            <a:r>
              <a:rPr dirty="0" sz="1200" spc="-40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ia</a:t>
            </a:r>
            <a:r>
              <a:rPr dirty="0" sz="1200" spc="25" b="1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e	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e	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vi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ion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(	a	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p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e	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ic 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sensor)</a:t>
            </a:r>
            <a:endParaRPr sz="1200">
              <a:latin typeface="Times New Roman"/>
              <a:cs typeface="Times New Roman"/>
            </a:endParaRPr>
          </a:p>
          <a:p>
            <a:pPr algn="just" marL="356870" marR="12700" indent="-229235">
              <a:lnSpc>
                <a:spcPts val="2090"/>
              </a:lnSpc>
              <a:spcBef>
                <a:spcPts val="12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consists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spring,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damper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potentiometer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connected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shown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356870" marR="7620" indent="-229235">
              <a:lnSpc>
                <a:spcPct val="143400"/>
              </a:lnSpc>
              <a:spcBef>
                <a:spcPts val="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Working: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housing frame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connected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vibrating body, seismic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slider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moves along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body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thereby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circuit.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755649"/>
            <a:ext cx="4947285" cy="817499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just" marL="356870">
              <a:lnSpc>
                <a:spcPct val="100000"/>
              </a:lnSpc>
              <a:spcBef>
                <a:spcPts val="7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calibrated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interms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facilitate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direct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measurement.</a:t>
            </a:r>
            <a:endParaRPr sz="1200">
              <a:latin typeface="Times New Roman"/>
              <a:cs typeface="Times New Roman"/>
            </a:endParaRPr>
          </a:p>
          <a:p>
            <a:pPr algn="just" lvl="1" marL="356870" indent="-344805">
              <a:lnSpc>
                <a:spcPct val="100000"/>
              </a:lnSpc>
              <a:spcBef>
                <a:spcPts val="620"/>
              </a:spcBef>
              <a:buFont typeface="Times New Roman"/>
              <a:buAutoNum type="arabicPeriod" startAt="3"/>
              <a:tabLst>
                <a:tab pos="35750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accelerometer:</a:t>
            </a:r>
            <a:endParaRPr sz="1200">
              <a:latin typeface="Times New Roman"/>
              <a:cs typeface="Times New Roman"/>
            </a:endParaRPr>
          </a:p>
          <a:p>
            <a:pPr algn="just" marL="356870" marR="12700">
              <a:lnSpc>
                <a:spcPct val="1434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 accelerometer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consists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seismic mass,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spring,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crystal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along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with electrode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attachment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connected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shown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356870" marR="8255">
              <a:lnSpc>
                <a:spcPct val="143400"/>
              </a:lnSpc>
              <a:spcBef>
                <a:spcPts val="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Working: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housing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 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vibrating body,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exerted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piezo-electric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crystal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spring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attachment.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generated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lvl="1" marL="356870" indent="-344805">
              <a:lnSpc>
                <a:spcPct val="100000"/>
              </a:lnSpc>
              <a:buFont typeface="Times New Roman"/>
              <a:buAutoNum type="arabicPeriod" startAt="4"/>
              <a:tabLst>
                <a:tab pos="357505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LVDT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Accelerometer:</a:t>
            </a:r>
            <a:endParaRPr sz="1200">
              <a:latin typeface="Times New Roman"/>
              <a:cs typeface="Times New Roman"/>
            </a:endParaRPr>
          </a:p>
          <a:p>
            <a:pPr algn="just" marL="356870" marR="11430">
              <a:lnSpc>
                <a:spcPct val="143300"/>
              </a:lnSpc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Principle: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when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measured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core takes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 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differential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will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produced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LVDT.</a:t>
            </a:r>
            <a:r>
              <a:rPr dirty="0" sz="12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output-voltage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gives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r" marR="3102610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  <a:p>
            <a:pPr algn="r" marR="3162300">
              <a:lnSpc>
                <a:spcPct val="100000"/>
              </a:lnSpc>
              <a:spcBef>
                <a:spcPts val="69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Construction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&amp;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working:</a:t>
            </a:r>
            <a:endParaRPr sz="1200">
              <a:latin typeface="Times New Roman"/>
              <a:cs typeface="Times New Roman"/>
            </a:endParaRPr>
          </a:p>
          <a:p>
            <a:pPr marL="356870" marR="7620">
              <a:lnSpc>
                <a:spcPts val="2060"/>
              </a:lnSpc>
              <a:spcBef>
                <a:spcPts val="13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LVDT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consists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primary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winding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two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secondary</a:t>
            </a:r>
            <a:r>
              <a:rPr dirty="0" sz="1200" spc="3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winding</a:t>
            </a:r>
            <a:r>
              <a:rPr dirty="0" sz="1200" spc="4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3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having</a:t>
            </a:r>
            <a:r>
              <a:rPr dirty="0" sz="1200" spc="3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equal</a:t>
            </a:r>
            <a:r>
              <a:rPr dirty="0" sz="1200" spc="3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number</a:t>
            </a:r>
            <a:r>
              <a:rPr dirty="0" sz="1200" spc="3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turns.</a:t>
            </a:r>
            <a:r>
              <a:rPr dirty="0" sz="1200" spc="3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3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3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356870" marR="13970">
              <a:lnSpc>
                <a:spcPts val="2060"/>
              </a:lnSpc>
              <a:spcBef>
                <a:spcPts val="1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primary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secondary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windings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core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replaced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acts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sensing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mass.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core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housing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356870" marR="15240">
              <a:lnSpc>
                <a:spcPts val="2060"/>
              </a:lnSpc>
              <a:spcBef>
                <a:spcPts val="3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means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two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flexible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reeds.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attached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object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whose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known.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presence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356870" marR="10795">
              <a:lnSpc>
                <a:spcPts val="2060"/>
              </a:lnSpc>
              <a:spcBef>
                <a:spcPts val="1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vibrational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core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occurs.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Depending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core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moves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respect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two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secondary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coils.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Therefore</a:t>
            </a:r>
            <a:endParaRPr sz="1200">
              <a:latin typeface="Times New Roman"/>
              <a:cs typeface="Times New Roman"/>
            </a:endParaRPr>
          </a:p>
          <a:p>
            <a:pPr marL="356870" marR="5080">
              <a:lnSpc>
                <a:spcPts val="2060"/>
              </a:lnSpc>
              <a:spcBef>
                <a:spcPts val="3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differential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will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generated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terminals.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magnitude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proportional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core</a:t>
            </a:r>
            <a:endParaRPr sz="12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459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hence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amplitude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vibration.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620"/>
              </a:spcBef>
              <a:tabLst>
                <a:tab pos="356870" algn="l"/>
              </a:tabLst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i.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have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good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resolution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5079" y="2440939"/>
            <a:ext cx="2733421" cy="23101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81836" y="1279525"/>
            <a:ext cx="304165" cy="55054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iii.</a:t>
            </a:r>
            <a:endParaRPr sz="1200">
              <a:latin typeface="Times New Roman"/>
              <a:cs typeface="Times New Roman"/>
            </a:endParaRPr>
          </a:p>
          <a:p>
            <a:pPr marL="60960">
              <a:lnSpc>
                <a:spcPct val="100000"/>
              </a:lnSpc>
              <a:spcBef>
                <a:spcPts val="62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.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1460" y="755649"/>
            <a:ext cx="4862195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6395" marR="5080" indent="-354330">
              <a:lnSpc>
                <a:spcPct val="143300"/>
              </a:lnSpc>
              <a:spcBef>
                <a:spcPts val="100"/>
              </a:spcBef>
              <a:tabLst>
                <a:tab pos="366395" algn="l"/>
              </a:tabLst>
            </a:pP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ii.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They offer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very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low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sensor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 </a:t>
            </a:r>
            <a:r>
              <a:rPr dirty="0" sz="1200" spc="-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potentiometer.</a:t>
            </a:r>
            <a:endParaRPr sz="1200">
              <a:latin typeface="Times New Roman"/>
              <a:cs typeface="Times New Roman"/>
            </a:endParaRPr>
          </a:p>
          <a:p>
            <a:pPr marL="366395" marR="998219">
              <a:lnSpc>
                <a:spcPts val="2070"/>
              </a:lnSpc>
              <a:spcBef>
                <a:spcPts val="9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high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frequencies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vibrations.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sensor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Capacity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accelerometer):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6733" y="1883791"/>
            <a:ext cx="3487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capacitance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shown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below.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604" y="4975351"/>
            <a:ext cx="4952365" cy="3705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6870" marR="16510" indent="-229235">
              <a:lnSpc>
                <a:spcPct val="1434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Construction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capacitance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accelerometer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consists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parallel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plate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capacitor.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free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end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</a:t>
            </a:r>
            <a:r>
              <a:rPr dirty="0" sz="1200" spc="5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 to a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fixed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frame. The movable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plate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 to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stationary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plates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kept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frame.’</a:t>
            </a:r>
            <a:endParaRPr sz="1200">
              <a:latin typeface="Times New Roman"/>
              <a:cs typeface="Times New Roman"/>
            </a:endParaRPr>
          </a:p>
          <a:p>
            <a:pPr algn="just" marL="356870" marR="5080" indent="-229235">
              <a:lnSpc>
                <a:spcPct val="143600"/>
              </a:lnSpc>
              <a:spcBef>
                <a:spcPts val="2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Working: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capacitance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presence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takes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place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respect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frame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instrument.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results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gap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movable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plate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stationary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plate.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Therefore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capacitance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parallel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plate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changes. This changes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capacitance gives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values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hence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356870" marR="285115" indent="-344805">
              <a:lnSpc>
                <a:spcPct val="143300"/>
              </a:lnSpc>
              <a:spcBef>
                <a:spcPts val="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1.6.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Induction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accelerometer: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basic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schematic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diagram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induction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shown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3451098"/>
            <a:ext cx="4599940" cy="3442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7620" indent="76200">
              <a:lnSpc>
                <a:spcPct val="143300"/>
              </a:lnSpc>
              <a:spcBef>
                <a:spcPts val="10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noted that,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centre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flexible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reed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permanent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magnet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Below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below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permanent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magnet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field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coils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are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placed.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2700" marR="5080" indent="112395">
              <a:lnSpc>
                <a:spcPct val="1438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accelerometer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falls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same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general category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LVDT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inductive principle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employed.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this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case,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test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 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usually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permanent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magnet. The measurement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made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induced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surrounding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coil,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magnet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under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influence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is used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vibration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shock studies only, because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has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only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when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motion.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Its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natural frequency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&lt; 100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Hz.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type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accelerometer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often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coil exploration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pick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vibrations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reflected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under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ground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shock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stratum.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3266566" cy="26080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28192" y="914653"/>
          <a:ext cx="6278245" cy="164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0415"/>
                <a:gridCol w="3551554"/>
                <a:gridCol w="1935480"/>
              </a:tblGrid>
              <a:tr h="179831">
                <a:tc gridSpan="3">
                  <a:txBody>
                    <a:bodyPr/>
                    <a:lstStyle/>
                    <a:p>
                      <a:pPr marL="39370">
                        <a:lnSpc>
                          <a:spcPts val="1295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end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students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able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661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 marL="18415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-5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Outcomes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09600" marR="88900" indent="-503555">
                        <a:lnSpc>
                          <a:spcPts val="137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-4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200" spc="-7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(Bloom’s </a:t>
                      </a:r>
                      <a:r>
                        <a:rPr dirty="0" sz="1200" spc="-28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Taxonomy)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5117">
                <a:tc>
                  <a:txBody>
                    <a:bodyPr/>
                    <a:lstStyle/>
                    <a:p>
                      <a:pPr algn="r" marR="107950">
                        <a:lnSpc>
                          <a:spcPts val="142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36525" marR="81280">
                        <a:lnSpc>
                          <a:spcPts val="1370"/>
                        </a:lnSpc>
                        <a:spcBef>
                          <a:spcPts val="80"/>
                        </a:spcBef>
                      </a:pPr>
                      <a:r>
                        <a:rPr dirty="0" sz="1200" spc="-5" b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Demonstrate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the concepts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for measurement </a:t>
                      </a:r>
                      <a:r>
                        <a:rPr dirty="0" sz="1200" spc="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Stress,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Strain,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Humidity</a:t>
                      </a:r>
                      <a:r>
                        <a:rPr dirty="0" sz="1200" spc="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their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application</a:t>
                      </a:r>
                      <a:r>
                        <a:rPr dirty="0" sz="1200" spc="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finding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stress,</a:t>
                      </a:r>
                      <a:r>
                        <a:rPr dirty="0" sz="1200" spc="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strain,</a:t>
                      </a:r>
                      <a:r>
                        <a:rPr dirty="0" sz="1200" spc="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3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humidity.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42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Understand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2543">
                <a:tc>
                  <a:txBody>
                    <a:bodyPr/>
                    <a:lstStyle/>
                    <a:p>
                      <a:pPr algn="r" marR="107950">
                        <a:lnSpc>
                          <a:spcPts val="139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88900">
                        <a:lnSpc>
                          <a:spcPct val="94200"/>
                        </a:lnSpc>
                        <a:spcBef>
                          <a:spcPts val="35"/>
                        </a:spcBef>
                      </a:pPr>
                      <a:r>
                        <a:rPr dirty="0" sz="1200" spc="-5" b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Describe</a:t>
                      </a:r>
                      <a:r>
                        <a:rPr dirty="0" sz="1200" b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principles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measurement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force,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torque</a:t>
                      </a:r>
                      <a:r>
                        <a:rPr dirty="0" sz="1200" spc="16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9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dirty="0" sz="1200" spc="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9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their</a:t>
                      </a:r>
                      <a:r>
                        <a:rPr dirty="0" sz="1200" spc="204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application</a:t>
                      </a:r>
                      <a:r>
                        <a:rPr dirty="0" sz="1200" spc="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19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industries </a:t>
                      </a:r>
                      <a:r>
                        <a:rPr dirty="0" sz="1200" spc="-28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200" spc="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finding</a:t>
                      </a:r>
                      <a:r>
                        <a:rPr dirty="0" sz="1200" spc="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force,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torque</a:t>
                      </a:r>
                      <a:r>
                        <a:rPr dirty="0" sz="1200" spc="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power.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Understand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25144" y="2798952"/>
          <a:ext cx="6311900" cy="1951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375"/>
                <a:gridCol w="3335654"/>
                <a:gridCol w="640079"/>
                <a:gridCol w="1865629"/>
              </a:tblGrid>
              <a:tr h="326136">
                <a:tc gridSpan="2">
                  <a:txBody>
                    <a:bodyPr/>
                    <a:lstStyle/>
                    <a:p>
                      <a:pPr marL="112776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og</a:t>
                      </a:r>
                      <a:r>
                        <a:rPr dirty="0" sz="1100" spc="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6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tc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3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Strength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2295" marR="582295" indent="12065">
                        <a:lnSpc>
                          <a:spcPts val="1270"/>
                        </a:lnSpc>
                      </a:pP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Proficiency </a:t>
                      </a:r>
                      <a:r>
                        <a:rPr dirty="0" sz="1100" spc="-26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100" spc="-5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516">
                <a:tc>
                  <a:txBody>
                    <a:bodyPr/>
                    <a:lstStyle/>
                    <a:p>
                      <a:pPr algn="r" marR="6223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>
                        <a:lnSpc>
                          <a:spcPts val="132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19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Apply</a:t>
                      </a: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61594">
                        <a:lnSpc>
                          <a:spcPct val="95100"/>
                        </a:lnSpc>
                        <a:spcBef>
                          <a:spcPts val="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science,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engineering</a:t>
                      </a:r>
                      <a:r>
                        <a:rPr dirty="0" sz="1200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fundamentals,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 engineering specialization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 the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solution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complex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problems.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1352">
                <a:tc>
                  <a:txBody>
                    <a:bodyPr/>
                    <a:lstStyle/>
                    <a:p>
                      <a:pPr algn="r" marR="62230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>
                        <a:lnSpc>
                          <a:spcPts val="132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Problem</a:t>
                      </a:r>
                      <a:r>
                        <a:rPr dirty="0" sz="1200" spc="40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analysis:</a:t>
                      </a:r>
                      <a:r>
                        <a:rPr dirty="0" sz="1200" spc="7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Identify,</a:t>
                      </a:r>
                      <a:r>
                        <a:rPr dirty="0" sz="1200" spc="7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formulate,</a:t>
                      </a:r>
                      <a:r>
                        <a:rPr dirty="0" sz="1200" spc="7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review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59690">
                        <a:lnSpc>
                          <a:spcPct val="95600"/>
                        </a:lnSpc>
                        <a:spcBef>
                          <a:spcPts val="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research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literature,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analyze</a:t>
                      </a:r>
                      <a:r>
                        <a:rPr dirty="0" sz="1200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complex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problems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reaching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substantiated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conclusions using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first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principles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natural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sciences,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3057525"/>
            <a:ext cx="5507355" cy="18154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UNIT-IV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algn="ctr" marL="444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STRESS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10" b="1">
                <a:latin typeface="Times New Roman"/>
                <a:cs typeface="Times New Roman"/>
              </a:rPr>
              <a:t> STRAIN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MEASUREMENTS:</a:t>
            </a:r>
            <a:endParaRPr sz="1200">
              <a:latin typeface="Times New Roman"/>
              <a:cs typeface="Times New Roman"/>
            </a:endParaRPr>
          </a:p>
          <a:p>
            <a:pPr algn="ctr" marL="149860" marR="135255" indent="2540">
              <a:lnSpc>
                <a:spcPts val="1580"/>
              </a:lnSpc>
              <a:spcBef>
                <a:spcPts val="60"/>
              </a:spcBef>
            </a:pPr>
            <a:r>
              <a:rPr dirty="0" sz="1200" spc="-5" b="1">
                <a:latin typeface="Times New Roman"/>
                <a:cs typeface="Times New Roman"/>
              </a:rPr>
              <a:t>Various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types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stress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measurements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factor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usage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10" b="1">
                <a:latin typeface="Times New Roman"/>
                <a:cs typeface="Times New Roman"/>
              </a:rPr>
              <a:t>resistance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bending,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compressive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tensile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usage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torque,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Rosettes.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--------------------------------------------------------------------------------------------------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590"/>
              </a:lnSpc>
              <a:spcBef>
                <a:spcPts val="25"/>
              </a:spcBef>
            </a:pPr>
            <a:r>
              <a:rPr dirty="0" sz="1200" b="1">
                <a:latin typeface="Times New Roman"/>
                <a:cs typeface="Times New Roman"/>
              </a:rPr>
              <a:t>4.1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Stress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55" b="1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stress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involves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quantity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(Strain)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turn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>
                <a:latin typeface="Times New Roman"/>
                <a:cs typeface="Times New Roman"/>
              </a:rPr>
              <a:t> 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computation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6596760"/>
            <a:ext cx="5502275" cy="266065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786765" algn="l"/>
              </a:tabLst>
            </a:pPr>
            <a:r>
              <a:rPr dirty="0" sz="1200" spc="-5">
                <a:latin typeface="Times New Roman"/>
                <a:cs typeface="Times New Roman"/>
              </a:rPr>
              <a:t>STRESS:	load/area</a:t>
            </a:r>
            <a:endParaRPr sz="1200">
              <a:latin typeface="Times New Roman"/>
              <a:cs typeface="Times New Roman"/>
            </a:endParaRPr>
          </a:p>
          <a:p>
            <a:pPr marL="12700" marR="1025525">
              <a:lnSpc>
                <a:spcPts val="16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Usually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finding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Axial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Strain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change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length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original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length</a:t>
            </a:r>
            <a:endParaRPr baseline="4629" sz="1800">
              <a:latin typeface="Times New Roman"/>
              <a:cs typeface="Times New Roman"/>
            </a:endParaRPr>
          </a:p>
          <a:p>
            <a:pPr marL="1155700">
              <a:lnSpc>
                <a:spcPct val="100000"/>
              </a:lnSpc>
              <a:spcBef>
                <a:spcPts val="7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(L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   </a:t>
            </a: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)/L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4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ΔL/L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Whereξ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axial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strain</a:t>
            </a:r>
            <a:endParaRPr baseline="4629" sz="1800">
              <a:latin typeface="Times New Roman"/>
              <a:cs typeface="Times New Roman"/>
            </a:endParaRPr>
          </a:p>
          <a:p>
            <a:pPr marL="12700" marR="3130550">
              <a:lnSpc>
                <a:spcPts val="1610"/>
              </a:lnSpc>
              <a:spcBef>
                <a:spcPts val="5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L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Linear</a:t>
            </a:r>
            <a:r>
              <a:rPr dirty="0" baseline="4629" sz="1800" spc="-7">
                <a:latin typeface="Times New Roman"/>
                <a:cs typeface="Times New Roman"/>
              </a:rPr>
              <a:t> dimension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or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length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Final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strained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linear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dimension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ts val="1405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relation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uni-axial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condition: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specimen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simple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tension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</a:t>
            </a:r>
            <a:endParaRPr sz="1200">
              <a:latin typeface="Times New Roman"/>
              <a:cs typeface="Times New Roman"/>
            </a:endParaRPr>
          </a:p>
          <a:p>
            <a:pPr marL="12700" marR="2816225" indent="36195">
              <a:lnSpc>
                <a:spcPct val="103299"/>
              </a:lnSpc>
              <a:spcBef>
                <a:spcPts val="19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Y</a:t>
            </a:r>
            <a:r>
              <a:rPr dirty="0" baseline="4629" sz="1800" spc="22">
                <a:latin typeface="Times New Roman"/>
                <a:cs typeface="Times New Roman"/>
              </a:rPr>
              <a:t>o</a:t>
            </a:r>
            <a:r>
              <a:rPr dirty="0" baseline="4629" sz="1800">
                <a:latin typeface="Times New Roman"/>
                <a:cs typeface="Times New Roman"/>
              </a:rPr>
              <a:t>u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-7">
                <a:latin typeface="Times New Roman"/>
                <a:cs typeface="Times New Roman"/>
              </a:rPr>
              <a:t>gs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5">
                <a:latin typeface="Times New Roman"/>
                <a:cs typeface="Times New Roman"/>
              </a:rPr>
              <a:t>m</a:t>
            </a:r>
            <a:r>
              <a:rPr dirty="0" baseline="4629" sz="1800" spc="30">
                <a:latin typeface="Times New Roman"/>
                <a:cs typeface="Times New Roman"/>
              </a:rPr>
              <a:t>o</a:t>
            </a:r>
            <a:r>
              <a:rPr dirty="0" baseline="4629" sz="1800">
                <a:latin typeface="Times New Roman"/>
                <a:cs typeface="Times New Roman"/>
              </a:rPr>
              <a:t>d</a:t>
            </a:r>
            <a:r>
              <a:rPr dirty="0" baseline="4629" sz="1800" spc="30">
                <a:latin typeface="Times New Roman"/>
                <a:cs typeface="Times New Roman"/>
              </a:rPr>
              <a:t>u</a:t>
            </a:r>
            <a:r>
              <a:rPr dirty="0" baseline="4629" sz="1800" spc="-75">
                <a:latin typeface="Times New Roman"/>
                <a:cs typeface="Times New Roman"/>
              </a:rPr>
              <a:t>l</a:t>
            </a:r>
            <a:r>
              <a:rPr dirty="0" baseline="4629" sz="1800" spc="-7">
                <a:latin typeface="Times New Roman"/>
                <a:cs typeface="Times New Roman"/>
              </a:rPr>
              <a:t>us</a:t>
            </a:r>
            <a:r>
              <a:rPr dirty="0" baseline="4629" sz="1800">
                <a:latin typeface="Times New Roman"/>
                <a:cs typeface="Times New Roman"/>
              </a:rPr>
              <a:t> 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 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-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----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1 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>
                <a:latin typeface="Times New Roman"/>
                <a:cs typeface="Times New Roman"/>
              </a:rPr>
              <a:t> 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Youngs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modulus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1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uniaxial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stress</a:t>
            </a:r>
            <a:endParaRPr baseline="4629" sz="18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170"/>
              </a:spcBef>
            </a:pPr>
            <a:r>
              <a:rPr dirty="0" baseline="4629" sz="1800">
                <a:latin typeface="Times New Roman"/>
                <a:cs typeface="Times New Roman"/>
              </a:rPr>
              <a:t>ξ 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strain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direction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stress</a:t>
            </a:r>
            <a:endParaRPr baseline="4629"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1175" y="4895088"/>
            <a:ext cx="4917059" cy="172377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47090"/>
            <a:ext cx="5507990" cy="4032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relation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between σ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13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47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33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linear</a:t>
            </a:r>
            <a:endParaRPr baseline="4629" sz="1800">
              <a:latin typeface="Times New Roman"/>
              <a:cs typeface="Times New Roman"/>
            </a:endParaRPr>
          </a:p>
          <a:p>
            <a:pPr marL="12700" marR="86995">
              <a:lnSpc>
                <a:spcPts val="1560"/>
              </a:lnSpc>
            </a:pPr>
            <a:r>
              <a:rPr dirty="0" sz="1200">
                <a:latin typeface="Times New Roman"/>
                <a:cs typeface="Times New Roman"/>
              </a:rPr>
              <a:t>Ie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.,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most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long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limit.</a:t>
            </a:r>
            <a:endParaRPr sz="12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215"/>
              </a:spcBef>
            </a:pP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84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(l</a:t>
            </a:r>
            <a:r>
              <a:rPr dirty="0" sz="800" spc="-20">
                <a:latin typeface="Times New Roman"/>
                <a:cs typeface="Times New Roman"/>
              </a:rPr>
              <a:t>2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l)/l</a:t>
            </a:r>
            <a:r>
              <a:rPr dirty="0" baseline="4629" sz="1800" spc="3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Δl/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l</a:t>
            </a:r>
            <a:endParaRPr baseline="4629" sz="1800">
              <a:latin typeface="Times New Roman"/>
              <a:cs typeface="Times New Roman"/>
            </a:endParaRPr>
          </a:p>
          <a:p>
            <a:pPr algn="just" marL="12700" marR="2252980">
              <a:lnSpc>
                <a:spcPts val="1580"/>
              </a:lnSpc>
              <a:spcBef>
                <a:spcPts val="6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 </a:t>
            </a:r>
            <a:r>
              <a:rPr dirty="0" baseline="4629" sz="1800">
                <a:latin typeface="Times New Roman"/>
                <a:cs typeface="Times New Roman"/>
              </a:rPr>
              <a:t>lateral </a:t>
            </a:r>
            <a:r>
              <a:rPr dirty="0" baseline="4629" sz="1800" spc="-7">
                <a:latin typeface="Times New Roman"/>
                <a:cs typeface="Times New Roman"/>
              </a:rPr>
              <a:t>lateral strain </a:t>
            </a:r>
            <a:r>
              <a:rPr dirty="0" baseline="4629" sz="1800">
                <a:latin typeface="Times New Roman"/>
                <a:cs typeface="Times New Roman"/>
              </a:rPr>
              <a:t>=ξ</a:t>
            </a:r>
            <a:r>
              <a:rPr dirty="0" sz="800">
                <a:latin typeface="Times New Roman"/>
                <a:cs typeface="Times New Roman"/>
              </a:rPr>
              <a:t>L </a:t>
            </a:r>
            <a:r>
              <a:rPr dirty="0" baseline="4629" sz="1800">
                <a:latin typeface="Times New Roman"/>
                <a:cs typeface="Times New Roman"/>
              </a:rPr>
              <a:t>= ( </a:t>
            </a:r>
            <a:r>
              <a:rPr dirty="0" baseline="4629" sz="1800" spc="-7">
                <a:latin typeface="Times New Roman"/>
                <a:cs typeface="Times New Roman"/>
              </a:rPr>
              <a:t>D– D</a:t>
            </a:r>
            <a:r>
              <a:rPr dirty="0" sz="800" spc="-5">
                <a:latin typeface="Times New Roman"/>
                <a:cs typeface="Times New Roman"/>
              </a:rPr>
              <a:t>2 </a:t>
            </a:r>
            <a:r>
              <a:rPr dirty="0" baseline="4629" sz="1800">
                <a:latin typeface="Times New Roman"/>
                <a:cs typeface="Times New Roman"/>
              </a:rPr>
              <a:t>)/ D = </a:t>
            </a:r>
            <a:r>
              <a:rPr dirty="0" baseline="4629" sz="1800" spc="-7">
                <a:latin typeface="Times New Roman"/>
                <a:cs typeface="Times New Roman"/>
              </a:rPr>
              <a:t>ΔD/D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Where </a:t>
            </a:r>
            <a:r>
              <a:rPr dirty="0" baseline="4629" sz="1800" spc="-7">
                <a:latin typeface="Times New Roman"/>
                <a:cs typeface="Times New Roman"/>
              </a:rPr>
              <a:t>D</a:t>
            </a:r>
            <a:r>
              <a:rPr dirty="0" sz="800" spc="-5">
                <a:latin typeface="Times New Roman"/>
                <a:cs typeface="Times New Roman"/>
              </a:rPr>
              <a:t>1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Initial </a:t>
            </a:r>
            <a:r>
              <a:rPr dirty="0" baseline="4629" sz="1800">
                <a:latin typeface="Times New Roman"/>
                <a:cs typeface="Times New Roman"/>
              </a:rPr>
              <a:t>diameter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specimen before </a:t>
            </a:r>
            <a:r>
              <a:rPr dirty="0" baseline="4629" sz="1800" spc="-15">
                <a:latin typeface="Times New Roman"/>
                <a:cs typeface="Times New Roman"/>
              </a:rPr>
              <a:t>load </a:t>
            </a:r>
            <a:r>
              <a:rPr dirty="0" baseline="4629" sz="1800" spc="-7">
                <a:latin typeface="Times New Roman"/>
                <a:cs typeface="Times New Roman"/>
              </a:rPr>
              <a:t> D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14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final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diameter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specimen</a:t>
            </a:r>
            <a:endParaRPr baseline="4629" sz="1800">
              <a:latin typeface="Times New Roman"/>
              <a:cs typeface="Times New Roman"/>
            </a:endParaRPr>
          </a:p>
          <a:p>
            <a:pPr algn="just" marL="469900" indent="-4572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member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simple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uniaxial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plastic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shown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fig),</a:t>
            </a:r>
            <a:endParaRPr sz="1200">
              <a:latin typeface="Times New Roman"/>
              <a:cs typeface="Times New Roman"/>
            </a:endParaRPr>
          </a:p>
          <a:p>
            <a:pPr marL="164465" marR="1037590" indent="-152400">
              <a:lnSpc>
                <a:spcPts val="1680"/>
              </a:lnSpc>
              <a:spcBef>
                <a:spcPts val="2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/>
              <a:t>	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lateral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accordance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following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L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a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where</a:t>
            </a:r>
            <a:r>
              <a:rPr dirty="0" sz="800" spc="1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Poisson's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ratio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round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simple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tensile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loading,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length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expressed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mm ie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dimensionless.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lvl="2" marL="12700" marR="5080">
              <a:lnSpc>
                <a:spcPct val="111700"/>
              </a:lnSpc>
              <a:buAutoNum type="arabicPeriod"/>
              <a:tabLst>
                <a:tab pos="39116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-5">
                <a:latin typeface="Times New Roman"/>
                <a:cs typeface="Times New Roman"/>
              </a:rPr>
              <a:t> gauge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transducer,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ie.,</a:t>
            </a:r>
            <a:r>
              <a:rPr dirty="0" sz="1200" spc="-10">
                <a:latin typeface="Times New Roman"/>
                <a:cs typeface="Times New Roman"/>
              </a:rPr>
              <a:t> device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measuring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dimensional changes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surface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structural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member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test.</a:t>
            </a:r>
            <a:endParaRPr sz="12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Font typeface="Times New Roman"/>
              <a:buAutoNum type="arabicPeriod"/>
            </a:pPr>
            <a:endParaRPr sz="1500">
              <a:latin typeface="Times New Roman"/>
              <a:cs typeface="Times New Roman"/>
            </a:endParaRPr>
          </a:p>
          <a:p>
            <a:pPr algn="just" lvl="2" marL="353695" indent="-341630">
              <a:lnSpc>
                <a:spcPct val="100000"/>
              </a:lnSpc>
              <a:buFont typeface="Times New Roman"/>
              <a:buAutoNum type="arabicPeriod"/>
              <a:tabLst>
                <a:tab pos="35433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spc="-5" b="1">
                <a:latin typeface="Times New Roman"/>
                <a:cs typeface="Times New Roman"/>
              </a:rPr>
              <a:t>mportance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 measurement: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4847335"/>
            <a:ext cx="139700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200">
                <a:latin typeface="Times New Roman"/>
                <a:cs typeface="Times New Roman"/>
              </a:rPr>
              <a:t>1.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2.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32558" y="4847335"/>
            <a:ext cx="4962525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means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maxi.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5">
                <a:latin typeface="Times New Roman"/>
                <a:cs typeface="Times New Roman"/>
              </a:rPr>
              <a:t>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avoid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large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design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aircraft,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automatic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5246623"/>
            <a:ext cx="5513070" cy="387985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200">
                <a:latin typeface="Times New Roman"/>
                <a:cs typeface="Times New Roman"/>
              </a:rPr>
              <a:t>control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equipment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mass/inertia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considerations.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  <a:tabLst>
                <a:tab pos="469265" algn="l"/>
              </a:tabLst>
            </a:pPr>
            <a:r>
              <a:rPr dirty="0" sz="1200">
                <a:latin typeface="Times New Roman"/>
                <a:cs typeface="Times New Roman"/>
              </a:rPr>
              <a:t>3.	</a:t>
            </a:r>
            <a:r>
              <a:rPr dirty="0" sz="1200" spc="-5">
                <a:latin typeface="Times New Roman"/>
                <a:cs typeface="Times New Roman"/>
              </a:rPr>
              <a:t>For experimental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verification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complex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physical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2329815">
              <a:lnSpc>
                <a:spcPct val="1083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4.1.3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techniques:(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Instruments)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I: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Mechanical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(Extensometers)</a:t>
            </a:r>
            <a:endParaRPr sz="1200">
              <a:latin typeface="Times New Roman"/>
              <a:cs typeface="Times New Roman"/>
            </a:endParaRPr>
          </a:p>
          <a:p>
            <a:pPr marL="12700" marR="24130">
              <a:lnSpc>
                <a:spcPts val="161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long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robust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(Ex: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tensile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testing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structural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work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1200">
                <a:latin typeface="Times New Roman"/>
                <a:cs typeface="Times New Roman"/>
              </a:rPr>
              <a:t>-they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work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satisfactorily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quasi-static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extension.</a:t>
            </a:r>
            <a:endParaRPr sz="1200">
              <a:latin typeface="Times New Roman"/>
              <a:cs typeface="Times New Roman"/>
            </a:endParaRPr>
          </a:p>
          <a:p>
            <a:pPr marL="12700" marR="50165">
              <a:lnSpc>
                <a:spcPts val="1580"/>
              </a:lnSpc>
              <a:spcBef>
                <a:spcPts val="60"/>
              </a:spcBef>
            </a:pP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mechanisms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amplify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extensions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magnified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extension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easily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displayed.</a:t>
            </a:r>
            <a:endParaRPr sz="1200">
              <a:latin typeface="Times New Roman"/>
              <a:cs typeface="Times New Roman"/>
            </a:endParaRPr>
          </a:p>
          <a:p>
            <a:pPr marL="207645" indent="-195580">
              <a:lnSpc>
                <a:spcPct val="100000"/>
              </a:lnSpc>
              <a:spcBef>
                <a:spcPts val="70"/>
              </a:spcBef>
              <a:buFont typeface="Times New Roman"/>
              <a:buAutoNum type="romanUcPeriod" startAt="2"/>
              <a:tabLst>
                <a:tab pos="208279" algn="l"/>
                <a:tab pos="1988185" algn="l"/>
                <a:tab pos="285686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17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17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gauges</a:t>
            </a:r>
            <a:r>
              <a:rPr dirty="0" sz="1200">
                <a:latin typeface="Times New Roman"/>
                <a:cs typeface="Times New Roman"/>
              </a:rPr>
              <a:t>:	</a:t>
            </a:r>
            <a:r>
              <a:rPr dirty="0" sz="1200" spc="-5">
                <a:latin typeface="Times New Roman"/>
                <a:cs typeface="Times New Roman"/>
              </a:rPr>
              <a:t>mechanical	strain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replaced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capability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frequencies.</a:t>
            </a:r>
            <a:endParaRPr sz="120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spcBef>
                <a:spcPts val="190"/>
              </a:spcBef>
              <a:buFont typeface="Times New Roman"/>
              <a:buAutoNum type="romanUcPeriod" startAt="3"/>
              <a:tabLst>
                <a:tab pos="30543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ph</a:t>
            </a:r>
            <a:r>
              <a:rPr dirty="0" sz="1200" spc="-5" b="1">
                <a:latin typeface="Times New Roman"/>
                <a:cs typeface="Times New Roman"/>
              </a:rPr>
              <a:t>oto-elastic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7500"/>
              </a:lnSpc>
              <a:spcBef>
                <a:spcPts val="5"/>
              </a:spcBef>
              <a:tabLst>
                <a:tab pos="1164590" algn="l"/>
                <a:tab pos="2863215" algn="l"/>
                <a:tab pos="3838575" algn="l"/>
                <a:tab pos="5070475" algn="l"/>
              </a:tabLst>
            </a:pPr>
            <a:r>
              <a:rPr dirty="0" sz="1200" b="1">
                <a:latin typeface="Times New Roman"/>
                <a:cs typeface="Times New Roman"/>
              </a:rPr>
              <a:t>4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1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4	</a:t>
            </a:r>
            <a:r>
              <a:rPr dirty="0" sz="1200" spc="-5" b="1">
                <a:latin typeface="Times New Roman"/>
                <a:cs typeface="Times New Roman"/>
              </a:rPr>
              <a:t>R</a:t>
            </a:r>
            <a:r>
              <a:rPr dirty="0" sz="1200" spc="-1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qu</a:t>
            </a:r>
            <a:r>
              <a:rPr dirty="0" sz="1200" b="1">
                <a:latin typeface="Times New Roman"/>
                <a:cs typeface="Times New Roman"/>
              </a:rPr>
              <a:t>i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t	of	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ain	gaug</a:t>
            </a:r>
            <a:r>
              <a:rPr dirty="0" sz="1200" spc="-30" b="1">
                <a:latin typeface="Times New Roman"/>
                <a:cs typeface="Times New Roman"/>
              </a:rPr>
              <a:t>e</a:t>
            </a:r>
            <a:r>
              <a:rPr dirty="0" sz="1200" b="1">
                <a:latin typeface="Times New Roman"/>
                <a:cs typeface="Times New Roman"/>
              </a:rPr>
              <a:t>:  </a:t>
            </a:r>
            <a:r>
              <a:rPr dirty="0" sz="1200" spc="-5">
                <a:latin typeface="Times New Roman"/>
                <a:cs typeface="Times New Roman"/>
              </a:rPr>
              <a:t>While designing any strain gauge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following </a:t>
            </a:r>
            <a:r>
              <a:rPr dirty="0" sz="1200" spc="-5">
                <a:latin typeface="Times New Roman"/>
                <a:cs typeface="Times New Roman"/>
              </a:rPr>
              <a:t>points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need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considered for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 accurate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endParaRPr sz="1200">
              <a:latin typeface="Times New Roman"/>
              <a:cs typeface="Times New Roman"/>
            </a:endParaRPr>
          </a:p>
          <a:p>
            <a:pPr algn="just" marL="241300" indent="-228600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Extremely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size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negligible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mass</a:t>
            </a:r>
            <a:endParaRPr sz="1200">
              <a:latin typeface="Times New Roman"/>
              <a:cs typeface="Times New Roman"/>
            </a:endParaRPr>
          </a:p>
          <a:p>
            <a:pPr algn="just" marL="241300" indent="-228600">
              <a:lnSpc>
                <a:spcPct val="100000"/>
              </a:lnSpc>
              <a:spcBef>
                <a:spcPts val="22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specimen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test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6610"/>
            <a:ext cx="3999865" cy="149796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1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1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Capability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static,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4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ambient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humidity,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1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Inexpensive.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Availability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types</a:t>
            </a:r>
            <a:r>
              <a:rPr dirty="0" sz="1200">
                <a:latin typeface="Times New Roman"/>
                <a:cs typeface="Times New Roman"/>
              </a:rPr>
              <a:t> &amp;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sizes.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fulfilled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bonded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3063" y="3517772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0391" y="3719321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0766" y="3899154"/>
            <a:ext cx="185420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15" marR="5080" indent="-6350">
              <a:lnSpc>
                <a:spcPct val="1117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25">
                <a:latin typeface="Times New Roman"/>
                <a:cs typeface="Times New Roman"/>
              </a:rPr>
              <a:t>iv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93063" y="4523994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0391" y="4725415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4541" y="4911344"/>
            <a:ext cx="261620" cy="1233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94615" marR="5080" indent="-635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25">
                <a:latin typeface="Times New Roman"/>
                <a:cs typeface="Times New Roman"/>
              </a:rPr>
              <a:t>iv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algn="r" marR="7620">
              <a:lnSpc>
                <a:spcPct val="100000"/>
              </a:lnSpc>
              <a:spcBef>
                <a:spcPts val="140"/>
              </a:spcBef>
            </a:pPr>
            <a:r>
              <a:rPr dirty="0" sz="1200" spc="-25">
                <a:latin typeface="Times New Roman"/>
                <a:cs typeface="Times New Roman"/>
              </a:rPr>
              <a:t>v.</a:t>
            </a:r>
            <a:endParaRPr sz="1200">
              <a:latin typeface="Times New Roman"/>
              <a:cs typeface="Times New Roman"/>
            </a:endParaRPr>
          </a:p>
          <a:p>
            <a:pPr algn="r" marR="7620">
              <a:lnSpc>
                <a:spcPct val="100000"/>
              </a:lnSpc>
              <a:spcBef>
                <a:spcPts val="145"/>
              </a:spcBef>
            </a:pPr>
            <a:r>
              <a:rPr dirty="0" sz="1200" spc="-20">
                <a:latin typeface="Times New Roman"/>
                <a:cs typeface="Times New Roman"/>
              </a:rPr>
              <a:t>vi.</a:t>
            </a:r>
            <a:endParaRPr sz="1200">
              <a:latin typeface="Times New Roman"/>
              <a:cs typeface="Times New Roman"/>
            </a:endParaRPr>
          </a:p>
          <a:p>
            <a:pPr algn="r" marL="12700" marR="5080" indent="39370">
              <a:lnSpc>
                <a:spcPct val="11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vi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vii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358" y="3097148"/>
            <a:ext cx="4228465" cy="304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42439">
              <a:lnSpc>
                <a:spcPct val="1117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4.1.5 Bonded </a:t>
            </a:r>
            <a:r>
              <a:rPr dirty="0" sz="1200" spc="-10" b="1">
                <a:latin typeface="Times New Roman"/>
                <a:cs typeface="Times New Roman"/>
              </a:rPr>
              <a:t>resistance </a:t>
            </a:r>
            <a:r>
              <a:rPr dirty="0" sz="1200" spc="-5" b="1">
                <a:latin typeface="Times New Roman"/>
                <a:cs typeface="Times New Roman"/>
              </a:rPr>
              <a:t>strain gauges: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marL="469265" marR="523240">
              <a:lnSpc>
                <a:spcPts val="159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acceleration,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remote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location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possible.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65"/>
              </a:spcBef>
            </a:pPr>
            <a:r>
              <a:rPr dirty="0" sz="1200" spc="-10">
                <a:latin typeface="Times New Roman"/>
                <a:cs typeface="Times New Roman"/>
              </a:rPr>
              <a:t>Used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control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engineering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applications.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marL="469265" marR="1230630" indent="-457200">
              <a:lnSpc>
                <a:spcPts val="1580"/>
              </a:lnSpc>
              <a:spcBef>
                <a:spcPts val="55"/>
              </a:spcBef>
            </a:pPr>
            <a:r>
              <a:rPr dirty="0" sz="1200" spc="-5" b="1">
                <a:latin typeface="Times New Roman"/>
                <a:cs typeface="Times New Roman"/>
              </a:rPr>
              <a:t>Requirements</a:t>
            </a:r>
            <a:r>
              <a:rPr dirty="0" sz="1200" spc="28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follows </a:t>
            </a:r>
            <a:r>
              <a:rPr dirty="0" sz="1200" spc="-5">
                <a:latin typeface="Times New Roman"/>
                <a:cs typeface="Times New Roman"/>
              </a:rPr>
              <a:t> Extremely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size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negligible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mass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Simple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specimen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test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response.</a:t>
            </a:r>
            <a:endParaRPr sz="1200">
              <a:latin typeface="Times New Roman"/>
              <a:cs typeface="Times New Roman"/>
            </a:endParaRPr>
          </a:p>
          <a:p>
            <a:pPr marL="469265" marR="62674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High sensitivity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direction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strain.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Capability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static,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strain.</a:t>
            </a:r>
            <a:endParaRPr sz="1200">
              <a:latin typeface="Times New Roman"/>
              <a:cs typeface="Times New Roman"/>
            </a:endParaRPr>
          </a:p>
          <a:p>
            <a:pPr marL="469265" marR="5080">
              <a:lnSpc>
                <a:spcPts val="1590"/>
              </a:lnSpc>
              <a:spcBef>
                <a:spcPts val="7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ambient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humidity,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vibration)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Inexpensive.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Availability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 types</a:t>
            </a:r>
            <a:r>
              <a:rPr dirty="0" sz="1200">
                <a:latin typeface="Times New Roman"/>
                <a:cs typeface="Times New Roman"/>
              </a:rPr>
              <a:t> &amp;</a:t>
            </a:r>
            <a:r>
              <a:rPr dirty="0" sz="1200" spc="-5">
                <a:latin typeface="Times New Roman"/>
                <a:cs typeface="Times New Roman"/>
              </a:rPr>
              <a:t> size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5358" y="6331966"/>
            <a:ext cx="5462905" cy="20351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latin typeface="Times New Roman"/>
                <a:cs typeface="Times New Roman"/>
              </a:rPr>
              <a:t>4.1.6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bonded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wire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resistance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gauge: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1938,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Edward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Simmons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bonded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study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tension</a:t>
            </a:r>
            <a:r>
              <a:rPr dirty="0" sz="1200" spc="-5">
                <a:latin typeface="Times New Roman"/>
                <a:cs typeface="Times New Roman"/>
              </a:rPr>
              <a:t> impact.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200" spc="-15">
                <a:latin typeface="Times New Roman"/>
                <a:cs typeface="Times New Roman"/>
              </a:rPr>
              <a:t>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 consists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14feet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No.40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contantant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preassembly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mounting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piece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4.1.7</a:t>
            </a:r>
            <a:r>
              <a:rPr dirty="0" sz="1200" spc="2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Forms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bonded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resistance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type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exists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forms</a:t>
            </a:r>
            <a:endParaRPr sz="1200">
              <a:latin typeface="Times New Roman"/>
              <a:cs typeface="Times New Roman"/>
            </a:endParaRPr>
          </a:p>
          <a:p>
            <a:pPr marL="12700" marR="5715">
              <a:lnSpc>
                <a:spcPts val="1610"/>
              </a:lnSpc>
              <a:spcBef>
                <a:spcPts val="55"/>
              </a:spcBef>
              <a:tabLst>
                <a:tab pos="506095" algn="l"/>
              </a:tabLst>
            </a:pPr>
            <a:r>
              <a:rPr dirty="0" sz="1200" spc="-25">
                <a:latin typeface="Times New Roman"/>
                <a:cs typeface="Times New Roman"/>
              </a:rPr>
              <a:t>1)	</a:t>
            </a:r>
            <a:r>
              <a:rPr dirty="0" sz="1200" spc="-10" b="1">
                <a:latin typeface="Times New Roman"/>
                <a:cs typeface="Times New Roman"/>
              </a:rPr>
              <a:t>Grid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 </a:t>
            </a:r>
            <a:r>
              <a:rPr dirty="0" sz="1200">
                <a:latin typeface="Times New Roman"/>
                <a:cs typeface="Times New Roman"/>
              </a:rPr>
              <a:t>: a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fine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metal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formed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grid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pattern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maintaining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sensitivity.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3027044"/>
            <a:ext cx="5512435" cy="629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2)</a:t>
            </a:r>
            <a:r>
              <a:rPr dirty="0" sz="1200" spc="250">
                <a:latin typeface="Times New Roman"/>
                <a:cs typeface="Times New Roman"/>
              </a:rPr>
              <a:t>     </a:t>
            </a:r>
            <a:r>
              <a:rPr dirty="0" sz="1200" spc="-5" b="1">
                <a:latin typeface="Times New Roman"/>
                <a:cs typeface="Times New Roman"/>
              </a:rPr>
              <a:t>Foil </a:t>
            </a:r>
            <a:r>
              <a:rPr dirty="0" sz="1200" b="1">
                <a:latin typeface="Times New Roman"/>
                <a:cs typeface="Times New Roman"/>
              </a:rPr>
              <a:t>type </a:t>
            </a:r>
            <a:r>
              <a:rPr dirty="0" sz="1200" spc="-5" b="1">
                <a:latin typeface="Times New Roman"/>
                <a:cs typeface="Times New Roman"/>
              </a:rPr>
              <a:t>strain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>
                <a:latin typeface="Times New Roman"/>
                <a:cs typeface="Times New Roman"/>
              </a:rPr>
              <a:t>: the </a:t>
            </a:r>
            <a:r>
              <a:rPr dirty="0" sz="1200" spc="-5">
                <a:latin typeface="Times New Roman"/>
                <a:cs typeface="Times New Roman"/>
              </a:rPr>
              <a:t>metal foil </a:t>
            </a:r>
            <a:r>
              <a:rPr dirty="0" sz="1200">
                <a:latin typeface="Times New Roman"/>
                <a:cs typeface="Times New Roman"/>
              </a:rPr>
              <a:t>grid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thin epoxy support. </a:t>
            </a:r>
            <a:r>
              <a:rPr dirty="0" sz="1200" spc="5">
                <a:latin typeface="Times New Roman"/>
                <a:cs typeface="Times New Roman"/>
              </a:rPr>
              <a:t> Epoxy </a:t>
            </a:r>
            <a:r>
              <a:rPr dirty="0" sz="1200" spc="-10">
                <a:latin typeface="Times New Roman"/>
                <a:cs typeface="Times New Roman"/>
              </a:rPr>
              <a:t>filled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fiber </a:t>
            </a:r>
            <a:r>
              <a:rPr dirty="0" sz="1200" spc="-15">
                <a:latin typeface="Times New Roman"/>
                <a:cs typeface="Times New Roman"/>
              </a:rPr>
              <a:t>glass is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15">
                <a:latin typeface="Times New Roman"/>
                <a:cs typeface="Times New Roman"/>
              </a:rPr>
              <a:t>high </a:t>
            </a:r>
            <a:r>
              <a:rPr dirty="0" sz="1200">
                <a:latin typeface="Times New Roman"/>
                <a:cs typeface="Times New Roman"/>
              </a:rPr>
              <a:t>temperatures. </a:t>
            </a:r>
            <a:r>
              <a:rPr dirty="0" sz="1200" spc="-5">
                <a:latin typeface="Times New Roman"/>
                <a:cs typeface="Times New Roman"/>
              </a:rPr>
              <a:t>This gauge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manufactured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printed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techniques,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permits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production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complicated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5106415"/>
            <a:ext cx="5514340" cy="1147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configurations.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1700"/>
              </a:lnSpc>
              <a:spcBef>
                <a:spcPts val="960"/>
              </a:spcBef>
            </a:pPr>
            <a:r>
              <a:rPr dirty="0" sz="1200" spc="-25" b="1">
                <a:latin typeface="Times New Roman"/>
                <a:cs typeface="Times New Roman"/>
              </a:rPr>
              <a:t>3)</a:t>
            </a:r>
            <a:r>
              <a:rPr dirty="0" sz="1200" spc="315" b="1">
                <a:latin typeface="Times New Roman"/>
                <a:cs typeface="Times New Roman"/>
              </a:rPr>
              <a:t>   </a:t>
            </a:r>
            <a:r>
              <a:rPr dirty="0" sz="1200" spc="3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Semiconductor </a:t>
            </a:r>
            <a:r>
              <a:rPr dirty="0" sz="1200" b="1">
                <a:latin typeface="Times New Roman"/>
                <a:cs typeface="Times New Roman"/>
              </a:rPr>
              <a:t>gauge or Piezo-resistive </a:t>
            </a:r>
            <a:r>
              <a:rPr dirty="0" sz="1200" spc="-5" b="1">
                <a:latin typeface="Times New Roman"/>
                <a:cs typeface="Times New Roman"/>
              </a:rPr>
              <a:t>gauges:</a:t>
            </a:r>
            <a:r>
              <a:rPr dirty="0" sz="1200" spc="29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hese    </a:t>
            </a:r>
            <a:r>
              <a:rPr dirty="0" sz="1200" spc="-5" b="1">
                <a:latin typeface="Times New Roman"/>
                <a:cs typeface="Times New Roman"/>
              </a:rPr>
              <a:t>gauges </a:t>
            </a:r>
            <a:r>
              <a:rPr dirty="0" sz="1200" spc="-10" b="1">
                <a:latin typeface="Times New Roman"/>
                <a:cs typeface="Times New Roman"/>
              </a:rPr>
              <a:t>are produced </a:t>
            </a:r>
            <a:r>
              <a:rPr dirty="0" sz="1200" spc="-5" b="1">
                <a:latin typeface="Times New Roman"/>
                <a:cs typeface="Times New Roman"/>
              </a:rPr>
              <a:t> in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wafers</a:t>
            </a:r>
            <a:r>
              <a:rPr dirty="0" sz="1200" spc="-5" b="1">
                <a:latin typeface="Times New Roman"/>
                <a:cs typeface="Times New Roman"/>
              </a:rPr>
              <a:t> from silicon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10" b="1">
                <a:latin typeface="Times New Roman"/>
                <a:cs typeface="Times New Roman"/>
              </a:rPr>
              <a:t>or </a:t>
            </a:r>
            <a:r>
              <a:rPr dirty="0" sz="1200" spc="-5" b="1">
                <a:latin typeface="Times New Roman"/>
                <a:cs typeface="Times New Roman"/>
              </a:rPr>
              <a:t>germanium crystals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which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exact</a:t>
            </a:r>
            <a:r>
              <a:rPr dirty="0" sz="1200" spc="-5" b="1">
                <a:latin typeface="Times New Roman"/>
                <a:cs typeface="Times New Roman"/>
              </a:rPr>
              <a:t> amount</a:t>
            </a:r>
            <a:r>
              <a:rPr dirty="0" sz="1200" b="1">
                <a:latin typeface="Times New Roman"/>
                <a:cs typeface="Times New Roman"/>
              </a:rPr>
              <a:t> of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special 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impurities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such</a:t>
            </a:r>
            <a:r>
              <a:rPr dirty="0" sz="1200" spc="-5" b="1">
                <a:latin typeface="Times New Roman"/>
                <a:cs typeface="Times New Roman"/>
              </a:rPr>
              <a:t> as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boron</a:t>
            </a:r>
            <a:r>
              <a:rPr dirty="0" sz="1200" b="1">
                <a:latin typeface="Times New Roman"/>
                <a:cs typeface="Times New Roman"/>
              </a:rPr>
              <a:t> have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been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added</a:t>
            </a:r>
            <a:r>
              <a:rPr dirty="0" sz="1200" b="1">
                <a:latin typeface="Times New Roman"/>
                <a:cs typeface="Times New Roman"/>
              </a:rPr>
              <a:t> to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impart</a:t>
            </a:r>
            <a:r>
              <a:rPr dirty="0" sz="1200" spc="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certain</a:t>
            </a:r>
            <a:r>
              <a:rPr dirty="0" sz="1200" spc="29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desirable </a:t>
            </a:r>
            <a:r>
              <a:rPr dirty="0" sz="1200" spc="-5" b="1">
                <a:latin typeface="Times New Roman"/>
                <a:cs typeface="Times New Roman"/>
              </a:rPr>
              <a:t> characteristics.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process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is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called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doping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7960232"/>
            <a:ext cx="5511800" cy="1242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1435">
              <a:lnSpc>
                <a:spcPct val="110000"/>
              </a:lnSpc>
              <a:spcBef>
                <a:spcPts val="100"/>
              </a:spcBef>
              <a:buSzPct val="83333"/>
              <a:buAutoNum type="alphaLcParenR"/>
              <a:tabLst>
                <a:tab pos="132080" algn="l"/>
              </a:tabLst>
            </a:pPr>
            <a:r>
              <a:rPr dirty="0" sz="1200" spc="-5">
                <a:latin typeface="Times New Roman"/>
                <a:cs typeface="Times New Roman"/>
              </a:rPr>
              <a:t>Negative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n-type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resistance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decreases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tensile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(a)</a:t>
            </a:r>
            <a:endParaRPr sz="1200">
              <a:latin typeface="Times New Roman"/>
              <a:cs typeface="Times New Roman"/>
            </a:endParaRPr>
          </a:p>
          <a:p>
            <a:pPr marL="12700" marR="91440">
              <a:lnSpc>
                <a:spcPct val="111700"/>
              </a:lnSpc>
              <a:buSzPct val="83333"/>
              <a:buAutoNum type="alphaLcParenR"/>
              <a:tabLst>
                <a:tab pos="180340" algn="l"/>
              </a:tabLst>
            </a:pPr>
            <a:r>
              <a:rPr dirty="0" sz="1200" spc="-10">
                <a:latin typeface="Times New Roman"/>
                <a:cs typeface="Times New Roman"/>
              </a:rPr>
              <a:t>positive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p-type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response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tensile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strain.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fig-b.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0200"/>
              </a:lnSpc>
              <a:spcBef>
                <a:spcPts val="20"/>
              </a:spcBef>
              <a:tabLst>
                <a:tab pos="1158875" algn="l"/>
                <a:tab pos="1534160" algn="l"/>
                <a:tab pos="2390775" algn="l"/>
                <a:tab pos="2966720" algn="l"/>
                <a:tab pos="3289935" algn="l"/>
                <a:tab pos="3903345" algn="l"/>
                <a:tab pos="4549140" algn="l"/>
                <a:tab pos="5058410" algn="l"/>
              </a:tabLst>
            </a:pPr>
            <a:r>
              <a:rPr dirty="0" sz="1200" b="1">
                <a:latin typeface="Times New Roman"/>
                <a:cs typeface="Times New Roman"/>
              </a:rPr>
              <a:t>4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1</a:t>
            </a:r>
            <a:r>
              <a:rPr dirty="0" sz="1200" spc="10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8  </a:t>
            </a:r>
            <a:r>
              <a:rPr dirty="0" sz="1200" spc="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25" b="1">
                <a:latin typeface="Times New Roman"/>
                <a:cs typeface="Times New Roman"/>
              </a:rPr>
              <a:t>l</a:t>
            </a:r>
            <a:r>
              <a:rPr dirty="0" sz="1200" spc="-5" b="1">
                <a:latin typeface="Times New Roman"/>
                <a:cs typeface="Times New Roman"/>
              </a:rPr>
              <a:t>ec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5" b="1">
                <a:latin typeface="Times New Roman"/>
                <a:cs typeface="Times New Roman"/>
              </a:rPr>
              <a:t>ion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5" b="1">
                <a:latin typeface="Times New Roman"/>
                <a:cs typeface="Times New Roman"/>
              </a:rPr>
              <a:t>an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25" b="1">
                <a:latin typeface="Times New Roman"/>
                <a:cs typeface="Times New Roman"/>
              </a:rPr>
              <a:t>ll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ion	</a:t>
            </a:r>
            <a:r>
              <a:rPr dirty="0" sz="1200" spc="-20" b="1">
                <a:latin typeface="Times New Roman"/>
                <a:cs typeface="Times New Roman"/>
              </a:rPr>
              <a:t>f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20" b="1">
                <a:latin typeface="Times New Roman"/>
                <a:cs typeface="Times New Roman"/>
              </a:rPr>
              <a:t>o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20" b="1">
                <a:latin typeface="Times New Roman"/>
                <a:cs typeface="Times New Roman"/>
              </a:rPr>
              <a:t>f</a:t>
            </a:r>
            <a:r>
              <a:rPr dirty="0" sz="1200" spc="20" b="1">
                <a:latin typeface="Times New Roman"/>
                <a:cs typeface="Times New Roman"/>
              </a:rPr>
              <a:t>o</a:t>
            </a:r>
            <a:r>
              <a:rPr dirty="0" sz="1200" b="1">
                <a:latin typeface="Times New Roman"/>
                <a:cs typeface="Times New Roman"/>
              </a:rPr>
              <a:t>r	</a:t>
            </a:r>
            <a:r>
              <a:rPr dirty="0" sz="1200" spc="-5" b="1">
                <a:latin typeface="Times New Roman"/>
                <a:cs typeface="Times New Roman"/>
              </a:rPr>
              <a:t>b</a:t>
            </a:r>
            <a:r>
              <a:rPr dirty="0" sz="1200" spc="-5" b="1">
                <a:latin typeface="Times New Roman"/>
                <a:cs typeface="Times New Roman"/>
              </a:rPr>
              <a:t>on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d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b="1">
                <a:latin typeface="Times New Roman"/>
                <a:cs typeface="Times New Roman"/>
              </a:rPr>
              <a:t>al</a:t>
            </a:r>
            <a:r>
              <a:rPr dirty="0" sz="1200" spc="-20" b="1">
                <a:latin typeface="Times New Roman"/>
                <a:cs typeface="Times New Roman"/>
              </a:rPr>
              <a:t>l</a:t>
            </a:r>
            <a:r>
              <a:rPr dirty="0" sz="1200" b="1">
                <a:latin typeface="Times New Roman"/>
                <a:cs typeface="Times New Roman"/>
              </a:rPr>
              <a:t>ic	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ain	gaug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s  </a:t>
            </a:r>
            <a:r>
              <a:rPr dirty="0" sz="1200" spc="-5" b="1">
                <a:latin typeface="Times New Roman"/>
                <a:cs typeface="Times New Roman"/>
              </a:rPr>
              <a:t>(Factors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influencing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metallic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characteristics and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application)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04950" y="863600"/>
            <a:ext cx="3966845" cy="7138034"/>
            <a:chOff x="1504950" y="863600"/>
            <a:chExt cx="3966845" cy="713803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863600"/>
              <a:ext cx="3375025" cy="19862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2144" y="3679951"/>
              <a:ext cx="1342390" cy="15939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4950" y="6392545"/>
              <a:ext cx="3966845" cy="160908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9657"/>
            <a:ext cx="551370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200" spc="-25">
                <a:latin typeface="Times New Roman"/>
                <a:cs typeface="Times New Roman"/>
              </a:rPr>
              <a:t>1)	</a:t>
            </a:r>
            <a:r>
              <a:rPr dirty="0" sz="1200" spc="-10" b="1">
                <a:latin typeface="Times New Roman"/>
                <a:cs typeface="Times New Roman"/>
              </a:rPr>
              <a:t>Grid</a:t>
            </a:r>
            <a:r>
              <a:rPr dirty="0" sz="1200" spc="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material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construction: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grid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properties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4541" y="1340485"/>
            <a:ext cx="261620" cy="2047239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algn="r" marR="13335">
              <a:lnSpc>
                <a:spcPct val="100000"/>
              </a:lnSpc>
              <a:spcBef>
                <a:spcPts val="27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  <a:p>
            <a:pPr algn="just" marL="88900" marR="5080" indent="39370">
              <a:lnSpc>
                <a:spcPct val="1100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25">
                <a:latin typeface="Times New Roman"/>
                <a:cs typeface="Times New Roman"/>
              </a:rPr>
              <a:t>iv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algn="r" marR="7620">
              <a:lnSpc>
                <a:spcPct val="100000"/>
              </a:lnSpc>
              <a:spcBef>
                <a:spcPts val="145"/>
              </a:spcBef>
            </a:pPr>
            <a:r>
              <a:rPr dirty="0" sz="1200" spc="-25">
                <a:latin typeface="Times New Roman"/>
                <a:cs typeface="Times New Roman"/>
              </a:rPr>
              <a:t>v.</a:t>
            </a:r>
            <a:endParaRPr sz="1200">
              <a:latin typeface="Times New Roman"/>
              <a:cs typeface="Times New Roman"/>
            </a:endParaRPr>
          </a:p>
          <a:p>
            <a:pPr algn="r" marR="7620">
              <a:lnSpc>
                <a:spcPct val="100000"/>
              </a:lnSpc>
              <a:spcBef>
                <a:spcPts val="145"/>
              </a:spcBef>
            </a:pPr>
            <a:r>
              <a:rPr dirty="0" sz="1200" spc="-20">
                <a:latin typeface="Times New Roman"/>
                <a:cs typeface="Times New Roman"/>
              </a:rPr>
              <a:t>vi.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39370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vi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vii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20">
                <a:latin typeface="Times New Roman"/>
                <a:cs typeface="Times New Roman"/>
              </a:rPr>
              <a:t>ix.</a:t>
            </a:r>
            <a:endParaRPr sz="1200">
              <a:latin typeface="Times New Roman"/>
              <a:cs typeface="Times New Roman"/>
            </a:endParaRPr>
          </a:p>
          <a:p>
            <a:pPr algn="r" marR="7620">
              <a:lnSpc>
                <a:spcPct val="100000"/>
              </a:lnSpc>
              <a:spcBef>
                <a:spcPts val="170"/>
              </a:spcBef>
            </a:pPr>
            <a:r>
              <a:rPr dirty="0" sz="1200" spc="-25">
                <a:latin typeface="Times New Roman"/>
                <a:cs typeface="Times New Roman"/>
              </a:rPr>
              <a:t>x.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32558" y="1340485"/>
            <a:ext cx="1930400" cy="204723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622935">
              <a:lnSpc>
                <a:spcPct val="1104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High gauge factor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 endurance </a:t>
            </a:r>
            <a:r>
              <a:rPr dirty="0" sz="1200" spc="-20">
                <a:latin typeface="Times New Roman"/>
                <a:cs typeface="Times New Roman"/>
              </a:rPr>
              <a:t>limit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resistivity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yield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Good </a:t>
            </a:r>
            <a:r>
              <a:rPr dirty="0" sz="1200" spc="-5">
                <a:latin typeface="Times New Roman"/>
                <a:cs typeface="Times New Roman"/>
              </a:rPr>
              <a:t>workability </a:t>
            </a:r>
            <a:r>
              <a:rPr dirty="0" sz="1200">
                <a:latin typeface="Times New Roman"/>
                <a:cs typeface="Times New Roman"/>
              </a:rPr>
              <a:t> Low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temp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Good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solderability/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weldability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hysteresis</a:t>
            </a:r>
            <a:endParaRPr sz="1200">
              <a:latin typeface="Times New Roman"/>
              <a:cs typeface="Times New Roman"/>
            </a:endParaRPr>
          </a:p>
          <a:p>
            <a:pPr marL="12700" marR="321310" indent="36195">
              <a:lnSpc>
                <a:spcPts val="161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high electrical </a:t>
            </a:r>
            <a:r>
              <a:rPr dirty="0" sz="1200">
                <a:latin typeface="Times New Roman"/>
                <a:cs typeface="Times New Roman"/>
              </a:rPr>
              <a:t>stability </a:t>
            </a:r>
            <a:r>
              <a:rPr dirty="0" sz="1200" spc="5">
                <a:latin typeface="Times New Roman"/>
                <a:cs typeface="Times New Roman"/>
              </a:rPr>
              <a:t> Good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corrosion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3063" y="4185665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50391" y="4386834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0766" y="4566920"/>
            <a:ext cx="18542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15" marR="5080" indent="-6350">
              <a:lnSpc>
                <a:spcPct val="1117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25">
                <a:latin typeface="Times New Roman"/>
                <a:cs typeface="Times New Roman"/>
              </a:rPr>
              <a:t>iv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60960">
              <a:lnSpc>
                <a:spcPct val="100000"/>
              </a:lnSpc>
              <a:spcBef>
                <a:spcPts val="140"/>
              </a:spcBef>
            </a:pPr>
            <a:r>
              <a:rPr dirty="0" sz="1200" spc="-25">
                <a:latin typeface="Times New Roman"/>
                <a:cs typeface="Times New Roman"/>
              </a:rPr>
              <a:t>v.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5358" y="3557778"/>
            <a:ext cx="5514975" cy="16446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>
              <a:lnSpc>
                <a:spcPct val="110800"/>
              </a:lnSpc>
              <a:spcBef>
                <a:spcPts val="110"/>
              </a:spcBef>
            </a:pPr>
            <a:r>
              <a:rPr dirty="0" sz="1200" spc="-25">
                <a:latin typeface="Times New Roman"/>
                <a:cs typeface="Times New Roman"/>
              </a:rPr>
              <a:t>2) </a:t>
            </a:r>
            <a:r>
              <a:rPr dirty="0" sz="1200" spc="-5" b="1">
                <a:latin typeface="Times New Roman"/>
                <a:cs typeface="Times New Roman"/>
              </a:rPr>
              <a:t>Backing </a:t>
            </a:r>
            <a:r>
              <a:rPr dirty="0" sz="1200" spc="-10" b="1">
                <a:latin typeface="Times New Roman"/>
                <a:cs typeface="Times New Roman"/>
              </a:rPr>
              <a:t>material: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strain gauge </a:t>
            </a:r>
            <a:r>
              <a:rPr dirty="0" sz="1200" spc="-15">
                <a:latin typeface="Times New Roman"/>
                <a:cs typeface="Times New Roman"/>
              </a:rPr>
              <a:t>grid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normally </a:t>
            </a:r>
            <a:r>
              <a:rPr dirty="0" sz="1200">
                <a:latin typeface="Times New Roman"/>
                <a:cs typeface="Times New Roman"/>
              </a:rPr>
              <a:t>supported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some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backing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material.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provides electrical insulation between </a:t>
            </a:r>
            <a:r>
              <a:rPr dirty="0" sz="1200">
                <a:latin typeface="Times New Roman"/>
                <a:cs typeface="Times New Roman"/>
              </a:rPr>
              <a:t>grid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tested </a:t>
            </a:r>
            <a:r>
              <a:rPr dirty="0" sz="1200" spc="-5">
                <a:latin typeface="Times New Roman"/>
                <a:cs typeface="Times New Roman"/>
              </a:rPr>
              <a:t>material and forms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handling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un-mounted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469265" marR="3472815" indent="36195">
              <a:lnSpc>
                <a:spcPts val="1590"/>
              </a:lnSpc>
              <a:spcBef>
                <a:spcPts val="75"/>
              </a:spcBef>
            </a:pPr>
            <a:r>
              <a:rPr dirty="0" sz="1200">
                <a:latin typeface="Times New Roman"/>
                <a:cs typeface="Times New Roman"/>
              </a:rPr>
              <a:t>minimum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thickness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strength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dialectical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strength</a:t>
            </a:r>
            <a:endParaRPr sz="1200">
              <a:latin typeface="Times New Roman"/>
              <a:cs typeface="Times New Roman"/>
            </a:endParaRPr>
          </a:p>
          <a:p>
            <a:pPr marL="469265" marR="3374390">
              <a:lnSpc>
                <a:spcPts val="158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Minimum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restrictions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Good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adherence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property.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3063" y="6002782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0391" y="6200902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4541" y="6380734"/>
            <a:ext cx="261620" cy="1238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615" marR="5080" indent="-6350">
              <a:lnSpc>
                <a:spcPct val="1117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25">
                <a:latin typeface="Times New Roman"/>
                <a:cs typeface="Times New Roman"/>
              </a:rPr>
              <a:t>iv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37160">
              <a:lnSpc>
                <a:spcPct val="100000"/>
              </a:lnSpc>
              <a:spcBef>
                <a:spcPts val="145"/>
              </a:spcBef>
            </a:pPr>
            <a:r>
              <a:rPr dirty="0" sz="1200" spc="-25">
                <a:latin typeface="Times New Roman"/>
                <a:cs typeface="Times New Roman"/>
              </a:rPr>
              <a:t>v.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81915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15">
                <a:latin typeface="Times New Roman"/>
                <a:cs typeface="Times New Roman"/>
              </a:rPr>
              <a:t>vii.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5358" y="5371592"/>
            <a:ext cx="5509895" cy="2248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700"/>
              </a:lnSpc>
              <a:spcBef>
                <a:spcPts val="100"/>
              </a:spcBef>
              <a:tabLst>
                <a:tab pos="1555115" algn="l"/>
              </a:tabLst>
            </a:pPr>
            <a:r>
              <a:rPr dirty="0" sz="1200" spc="-25">
                <a:latin typeface="Times New Roman"/>
                <a:cs typeface="Times New Roman"/>
              </a:rPr>
              <a:t>3)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Bonding</a:t>
            </a:r>
            <a:r>
              <a:rPr dirty="0" sz="1200" spc="2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material</a:t>
            </a:r>
            <a:r>
              <a:rPr dirty="0" sz="1200" spc="-5">
                <a:latin typeface="Times New Roman"/>
                <a:cs typeface="Times New Roman"/>
              </a:rPr>
              <a:t>:	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item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cement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adhesive.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adhesives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i)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cellulose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ii)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phenolic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iii)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epoxy</a:t>
            </a:r>
            <a:endParaRPr sz="1200">
              <a:latin typeface="Times New Roman"/>
              <a:cs typeface="Times New Roman"/>
            </a:endParaRPr>
          </a:p>
          <a:p>
            <a:pPr marL="545465" marR="683260" indent="-533400">
              <a:lnSpc>
                <a:spcPct val="11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iv)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cyanoacrylate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etc,.The required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characteristic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adhesives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strength</a:t>
            </a:r>
            <a:endParaRPr sz="1200">
              <a:latin typeface="Times New Roman"/>
              <a:cs typeface="Times New Roman"/>
            </a:endParaRPr>
          </a:p>
          <a:p>
            <a:pPr marL="469265" marR="3592829">
              <a:lnSpc>
                <a:spcPts val="158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High creep resistance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dielectric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strength</a:t>
            </a:r>
            <a:endParaRPr sz="1200">
              <a:latin typeface="Times New Roman"/>
              <a:cs typeface="Times New Roman"/>
            </a:endParaRPr>
          </a:p>
          <a:p>
            <a:pPr marL="469265" marR="3369310">
              <a:lnSpc>
                <a:spcPts val="159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Minimum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restrictions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adherence</a:t>
            </a:r>
            <a:endParaRPr sz="1200">
              <a:latin typeface="Times New Roman"/>
              <a:cs typeface="Times New Roman"/>
            </a:endParaRPr>
          </a:p>
          <a:p>
            <a:pPr marL="469265" marR="3239770">
              <a:lnSpc>
                <a:spcPts val="1580"/>
              </a:lnSpc>
            </a:pPr>
            <a:r>
              <a:rPr dirty="0" sz="1200" spc="-5">
                <a:latin typeface="Times New Roman"/>
                <a:cs typeface="Times New Roman"/>
              </a:rPr>
              <a:t>Minimum moisture attraction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capacity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set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5358" y="7615555"/>
            <a:ext cx="48850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2255" algn="l"/>
                <a:tab pos="1768475" algn="l"/>
              </a:tabLst>
            </a:pPr>
            <a:r>
              <a:rPr dirty="0" sz="1200" spc="-25">
                <a:latin typeface="Times New Roman"/>
                <a:cs typeface="Times New Roman"/>
              </a:rPr>
              <a:t>4)	</a:t>
            </a:r>
            <a:r>
              <a:rPr dirty="0" sz="1200" b="1">
                <a:latin typeface="Times New Roman"/>
                <a:cs typeface="Times New Roman"/>
              </a:rPr>
              <a:t>Gauge  </a:t>
            </a:r>
            <a:r>
              <a:rPr dirty="0" sz="1200" spc="7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protection:	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protected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ambient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3063" y="8219313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75358" y="7789545"/>
            <a:ext cx="4696460" cy="6381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00" spc="-5">
                <a:latin typeface="Times New Roman"/>
                <a:cs typeface="Times New Roman"/>
              </a:rPr>
              <a:t>conditions..Protection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moisture, oil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200" spc="-25" b="1">
                <a:latin typeface="Times New Roman"/>
                <a:cs typeface="Times New Roman"/>
              </a:rPr>
              <a:t>5)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configuration: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single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axial</a:t>
            </a:r>
            <a:r>
              <a:rPr dirty="0" sz="1200" spc="-5">
                <a:latin typeface="Times New Roman"/>
                <a:cs typeface="Times New Roman"/>
              </a:rPr>
              <a:t> stress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10766" y="8402192"/>
            <a:ext cx="5649595" cy="632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165" marR="5080" indent="-125095">
              <a:lnSpc>
                <a:spcPct val="110000"/>
              </a:lnSpc>
              <a:spcBef>
                <a:spcPts val="100"/>
              </a:spcBef>
              <a:buSzPct val="91666"/>
              <a:buAutoNum type="romanLcPeriod" startAt="2"/>
              <a:tabLst>
                <a:tab pos="177800" algn="l"/>
              </a:tabLst>
            </a:pPr>
            <a:r>
              <a:rPr dirty="0" sz="1200" spc="-5">
                <a:latin typeface="Times New Roman"/>
                <a:cs typeface="Times New Roman"/>
              </a:rPr>
              <a:t>Two-element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biaxial</a:t>
            </a:r>
            <a:r>
              <a:rPr dirty="0" sz="1200" spc="-5">
                <a:latin typeface="Times New Roman"/>
                <a:cs typeface="Times New Roman"/>
              </a:rPr>
              <a:t> conditions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either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principleaxes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axis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interest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known)</a:t>
            </a:r>
            <a:endParaRPr sz="1200">
              <a:latin typeface="Times New Roman"/>
              <a:cs typeface="Times New Roman"/>
            </a:endParaRPr>
          </a:p>
          <a:p>
            <a:pPr marL="634365" indent="-622300">
              <a:lnSpc>
                <a:spcPct val="100000"/>
              </a:lnSpc>
              <a:spcBef>
                <a:spcPts val="165"/>
              </a:spcBef>
              <a:buSzPct val="91666"/>
              <a:buAutoNum type="romanLcPeriod" startAt="2"/>
              <a:tabLst>
                <a:tab pos="634365" algn="l"/>
                <a:tab pos="6350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three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rosette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biaxial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…???????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3758" y="825753"/>
            <a:ext cx="5706745" cy="7224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300" marR="407670">
              <a:lnSpc>
                <a:spcPct val="108300"/>
              </a:lnSpc>
              <a:spcBef>
                <a:spcPts val="100"/>
              </a:spcBef>
              <a:tabLst>
                <a:tab pos="1744980" algn="l"/>
              </a:tabLst>
            </a:pPr>
            <a:r>
              <a:rPr dirty="0" sz="1200" b="1">
                <a:latin typeface="Times New Roman"/>
                <a:cs typeface="Times New Roman"/>
              </a:rPr>
              <a:t>4.1.9</a:t>
            </a:r>
            <a:r>
              <a:rPr dirty="0" sz="1200" spc="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Gene</a:t>
            </a:r>
            <a:r>
              <a:rPr dirty="0" sz="1200" spc="-5" b="1">
                <a:latin typeface="Times New Roman"/>
                <a:cs typeface="Times New Roman"/>
              </a:rPr>
              <a:t>ral</a:t>
            </a:r>
            <a:r>
              <a:rPr dirty="0" sz="1200" spc="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relation</a:t>
            </a:r>
            <a:r>
              <a:rPr dirty="0" sz="1200" spc="1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between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7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mechanical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properties</a:t>
            </a:r>
            <a:r>
              <a:rPr dirty="0" sz="1200" spc="80" b="1">
                <a:latin typeface="Times New Roman"/>
                <a:cs typeface="Times New Roman"/>
              </a:rPr>
              <a:t> </a:t>
            </a:r>
            <a:r>
              <a:rPr dirty="0" sz="1200" spc="10" b="1">
                <a:latin typeface="Times New Roman"/>
                <a:cs typeface="Times New Roman"/>
              </a:rPr>
              <a:t>of</a:t>
            </a:r>
            <a:r>
              <a:rPr dirty="0" sz="1200" spc="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resistance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	(gauge </a:t>
            </a:r>
            <a:r>
              <a:rPr dirty="0" sz="1200" spc="-10" b="1">
                <a:latin typeface="Times New Roman"/>
                <a:cs typeface="Times New Roman"/>
              </a:rPr>
              <a:t>factor,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strain,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resistance)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algn="just" marL="114300" marR="102235">
              <a:lnSpc>
                <a:spcPct val="1117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wire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foil is </a:t>
            </a:r>
            <a:r>
              <a:rPr dirty="0" sz="1200" spc="-5">
                <a:latin typeface="Times New Roman"/>
                <a:cs typeface="Times New Roman"/>
              </a:rPr>
              <a:t>mechanically </a:t>
            </a:r>
            <a:r>
              <a:rPr dirty="0" sz="1200">
                <a:latin typeface="Times New Roman"/>
                <a:cs typeface="Times New Roman"/>
              </a:rPr>
              <a:t>stretched, a </a:t>
            </a:r>
            <a:r>
              <a:rPr dirty="0" sz="1200" spc="-10">
                <a:latin typeface="Times New Roman"/>
                <a:cs typeface="Times New Roman"/>
              </a:rPr>
              <a:t>longer length, </a:t>
            </a:r>
            <a:r>
              <a:rPr dirty="0" sz="1200" spc="-5">
                <a:latin typeface="Times New Roman"/>
                <a:cs typeface="Times New Roman"/>
              </a:rPr>
              <a:t>reduced area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</a:t>
            </a:r>
            <a:r>
              <a:rPr dirty="0" sz="1200" spc="-5">
                <a:latin typeface="Times New Roman"/>
                <a:cs typeface="Times New Roman"/>
              </a:rPr>
              <a:t> results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algn="just" marL="114300" marR="106680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If the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resistance element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intimately </a:t>
            </a:r>
            <a:r>
              <a:rPr dirty="0" sz="1200">
                <a:latin typeface="Times New Roman"/>
                <a:cs typeface="Times New Roman"/>
              </a:rPr>
              <a:t>attached to a </a:t>
            </a:r>
            <a:r>
              <a:rPr dirty="0" sz="1200" spc="-10">
                <a:latin typeface="Times New Roman"/>
                <a:cs typeface="Times New Roman"/>
              </a:rPr>
              <a:t>strained </a:t>
            </a:r>
            <a:r>
              <a:rPr dirty="0" sz="1200" spc="-15">
                <a:latin typeface="Times New Roman"/>
                <a:cs typeface="Times New Roman"/>
              </a:rPr>
              <a:t>member in </a:t>
            </a:r>
            <a:r>
              <a:rPr dirty="0" sz="1200">
                <a:latin typeface="Times New Roman"/>
                <a:cs typeface="Times New Roman"/>
              </a:rPr>
              <a:t>such 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way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element </a:t>
            </a:r>
            <a:r>
              <a:rPr dirty="0" sz="1200" spc="-10">
                <a:latin typeface="Times New Roman"/>
                <a:cs typeface="Times New Roman"/>
              </a:rPr>
              <a:t>will also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strained, then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strain.</a:t>
            </a:r>
            <a:endParaRPr sz="1200">
              <a:latin typeface="Times New Roman"/>
              <a:cs typeface="Times New Roman"/>
            </a:endParaRPr>
          </a:p>
          <a:p>
            <a:pPr algn="just" marL="114300" marR="3198495">
              <a:lnSpc>
                <a:spcPct val="11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Assume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10">
                <a:latin typeface="Times New Roman"/>
                <a:cs typeface="Times New Roman"/>
              </a:rPr>
              <a:t>initial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10">
                <a:latin typeface="Times New Roman"/>
                <a:cs typeface="Times New Roman"/>
              </a:rPr>
              <a:t>length </a:t>
            </a:r>
            <a:r>
              <a:rPr dirty="0" sz="1200">
                <a:latin typeface="Times New Roman"/>
                <a:cs typeface="Times New Roman"/>
              </a:rPr>
              <a:t>= 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Cross sectional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area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A= CD</a:t>
            </a:r>
            <a:r>
              <a:rPr dirty="0" baseline="31250" sz="1200" spc="-7">
                <a:latin typeface="Times New Roman"/>
                <a:cs typeface="Times New Roman"/>
              </a:rPr>
              <a:t>2</a:t>
            </a:r>
            <a:endParaRPr baseline="31250" sz="1200">
              <a:latin typeface="Times New Roman"/>
              <a:cs typeface="Times New Roman"/>
            </a:endParaRPr>
          </a:p>
          <a:p>
            <a:pPr algn="just" marL="226695" marR="3432810" indent="3937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D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sectional dimension,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C=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proportionality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endParaRPr sz="1200">
              <a:latin typeface="Times New Roman"/>
              <a:cs typeface="Times New Roman"/>
            </a:endParaRPr>
          </a:p>
          <a:p>
            <a:pPr marL="571500" indent="-457200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570865" algn="l"/>
                <a:tab pos="571500" algn="l"/>
              </a:tabLst>
            </a:pP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square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C=1</a:t>
            </a:r>
            <a:endParaRPr sz="1200">
              <a:latin typeface="Times New Roman"/>
              <a:cs typeface="Times New Roman"/>
            </a:endParaRPr>
          </a:p>
          <a:p>
            <a:pPr marL="571500" indent="-4572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570865" algn="l"/>
                <a:tab pos="571500" algn="l"/>
              </a:tabLst>
            </a:pP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circular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π/4</a:t>
            </a:r>
            <a:endParaRPr sz="1200">
              <a:latin typeface="Times New Roman"/>
              <a:cs typeface="Times New Roman"/>
            </a:endParaRPr>
          </a:p>
          <a:p>
            <a:pPr marL="114300" marR="150495" indent="36195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axially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thereby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causing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lateral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dimension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function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Poisson’s ratio.</a:t>
            </a:r>
            <a:endParaRPr sz="1200">
              <a:latin typeface="Times New Roman"/>
              <a:cs typeface="Times New Roman"/>
            </a:endParaRPr>
          </a:p>
          <a:p>
            <a:pPr marL="114300" marR="2743835">
              <a:lnSpc>
                <a:spcPct val="111700"/>
              </a:lnSpc>
              <a:tabLst>
                <a:tab pos="967740" algn="l"/>
              </a:tabLst>
            </a:pPr>
            <a:r>
              <a:rPr dirty="0" sz="1200">
                <a:latin typeface="Times New Roman"/>
                <a:cs typeface="Times New Roman"/>
              </a:rPr>
              <a:t>R 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ρL/A	</a:t>
            </a:r>
            <a:r>
              <a:rPr dirty="0" sz="1200" spc="-10">
                <a:latin typeface="Times New Roman"/>
                <a:cs typeface="Times New Roman"/>
              </a:rPr>
              <a:t>whre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ρ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resistivity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ρL/A-------Eqn-1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114300" marR="2724150" indent="188595">
              <a:lnSpc>
                <a:spcPct val="110000"/>
              </a:lnSpc>
              <a:tabLst>
                <a:tab pos="2604770" algn="l"/>
              </a:tabLst>
            </a:pPr>
            <a:r>
              <a:rPr dirty="0" sz="1200" spc="-10">
                <a:latin typeface="Times New Roman"/>
                <a:cs typeface="Times New Roman"/>
              </a:rPr>
              <a:t>whre </a:t>
            </a:r>
            <a:r>
              <a:rPr dirty="0" sz="1200">
                <a:latin typeface="Times New Roman"/>
                <a:cs typeface="Times New Roman"/>
              </a:rPr>
              <a:t>ρ = </a:t>
            </a:r>
            <a:r>
              <a:rPr dirty="0" sz="1200" spc="-5">
                <a:latin typeface="Times New Roman"/>
                <a:cs typeface="Times New Roman"/>
              </a:rPr>
              <a:t>resistivity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 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</a:t>
            </a:r>
            <a:r>
              <a:rPr dirty="0" sz="1200" spc="-10">
                <a:latin typeface="Times New Roman"/>
                <a:cs typeface="Times New Roman"/>
              </a:rPr>
              <a:t>D</a:t>
            </a:r>
            <a:r>
              <a:rPr dirty="0" baseline="31250" sz="1200" spc="-7">
                <a:latin typeface="Times New Roman"/>
                <a:cs typeface="Times New Roman"/>
              </a:rPr>
              <a:t>2</a:t>
            </a:r>
            <a:r>
              <a:rPr dirty="0" baseline="31250" sz="1200">
                <a:latin typeface="Times New Roman"/>
                <a:cs typeface="Times New Roman"/>
              </a:rPr>
              <a:t> </a:t>
            </a:r>
            <a:r>
              <a:rPr dirty="0" baseline="31250" sz="1200" spc="-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	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q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20">
                <a:latin typeface="Times New Roman"/>
                <a:cs typeface="Times New Roman"/>
              </a:rPr>
              <a:t>-</a:t>
            </a:r>
            <a:r>
              <a:rPr dirty="0" sz="120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L="144907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R=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ρL/(CD</a:t>
            </a:r>
            <a:r>
              <a:rPr dirty="0" baseline="31250" sz="1200" spc="-7">
                <a:latin typeface="Times New Roman"/>
                <a:cs typeface="Times New Roman"/>
              </a:rPr>
              <a:t>2</a:t>
            </a:r>
            <a:r>
              <a:rPr dirty="0" baseline="3125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-------Eqn-2</a:t>
            </a:r>
            <a:endParaRPr sz="1200">
              <a:latin typeface="Times New Roman"/>
              <a:cs typeface="Times New Roman"/>
            </a:endParaRPr>
          </a:p>
          <a:p>
            <a:pPr marL="168910" marR="3623945" indent="65532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Connsider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ρL/A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Taking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logarithm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sides</a:t>
            </a:r>
            <a:endParaRPr sz="1200">
              <a:latin typeface="Times New Roman"/>
              <a:cs typeface="Times New Roman"/>
            </a:endParaRPr>
          </a:p>
          <a:p>
            <a:pPr marL="226695" marR="3626485" indent="42545">
              <a:lnSpc>
                <a:spcPct val="103299"/>
              </a:lnSpc>
              <a:spcBef>
                <a:spcPts val="19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log</a:t>
            </a:r>
            <a:r>
              <a:rPr dirty="0" sz="800" spc="-5">
                <a:latin typeface="Times New Roman"/>
                <a:cs typeface="Times New Roman"/>
              </a:rPr>
              <a:t>e </a:t>
            </a:r>
            <a:r>
              <a:rPr dirty="0" baseline="4629" sz="1800">
                <a:latin typeface="Times New Roman"/>
                <a:cs typeface="Times New Roman"/>
              </a:rPr>
              <a:t>R = </a:t>
            </a:r>
            <a:r>
              <a:rPr dirty="0" baseline="4629" sz="1800" spc="-15">
                <a:latin typeface="Times New Roman"/>
                <a:cs typeface="Times New Roman"/>
              </a:rPr>
              <a:t>log</a:t>
            </a:r>
            <a:r>
              <a:rPr dirty="0" sz="800" spc="-10">
                <a:latin typeface="Times New Roman"/>
                <a:cs typeface="Times New Roman"/>
              </a:rPr>
              <a:t>e </a:t>
            </a:r>
            <a:r>
              <a:rPr dirty="0" baseline="4629" sz="1800">
                <a:latin typeface="Times New Roman"/>
                <a:cs typeface="Times New Roman"/>
              </a:rPr>
              <a:t>ρ+ </a:t>
            </a:r>
            <a:r>
              <a:rPr dirty="0" baseline="4629" sz="1800" spc="-7">
                <a:latin typeface="Times New Roman"/>
                <a:cs typeface="Times New Roman"/>
              </a:rPr>
              <a:t>log</a:t>
            </a:r>
            <a:r>
              <a:rPr dirty="0" sz="800" spc="-5">
                <a:latin typeface="Times New Roman"/>
                <a:cs typeface="Times New Roman"/>
              </a:rPr>
              <a:t>e</a:t>
            </a:r>
            <a:r>
              <a:rPr dirty="0" baseline="4629" sz="1800" spc="-7">
                <a:latin typeface="Times New Roman"/>
                <a:cs typeface="Times New Roman"/>
              </a:rPr>
              <a:t>L </a:t>
            </a:r>
            <a:r>
              <a:rPr dirty="0" baseline="4629" sz="1800">
                <a:latin typeface="Times New Roman"/>
                <a:cs typeface="Times New Roman"/>
              </a:rPr>
              <a:t>- </a:t>
            </a:r>
            <a:r>
              <a:rPr dirty="0" baseline="4629" sz="1800" spc="-15">
                <a:latin typeface="Times New Roman"/>
                <a:cs typeface="Times New Roman"/>
              </a:rPr>
              <a:t>log</a:t>
            </a:r>
            <a:r>
              <a:rPr dirty="0" sz="800" spc="-10">
                <a:latin typeface="Times New Roman"/>
                <a:cs typeface="Times New Roman"/>
              </a:rPr>
              <a:t>e</a:t>
            </a:r>
            <a:r>
              <a:rPr dirty="0" baseline="4629" sz="1800" spc="-15">
                <a:latin typeface="Times New Roman"/>
                <a:cs typeface="Times New Roman"/>
              </a:rPr>
              <a:t>A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differentiation</a:t>
            </a:r>
            <a:endParaRPr sz="120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dR/R</a:t>
            </a:r>
            <a:r>
              <a:rPr dirty="0" sz="1200">
                <a:latin typeface="Times New Roman"/>
                <a:cs typeface="Times New Roman"/>
              </a:rPr>
              <a:t> = dρ/ρ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>
                <a:latin typeface="Times New Roman"/>
                <a:cs typeface="Times New Roman"/>
              </a:rPr>
              <a:t>dL/L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dA/A-----Eqn.-3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150495">
              <a:lnSpc>
                <a:spcPct val="100000"/>
              </a:lnSpc>
              <a:tabLst>
                <a:tab pos="818515" algn="l"/>
              </a:tabLst>
            </a:pPr>
            <a:r>
              <a:rPr dirty="0" sz="1200" spc="-5">
                <a:latin typeface="Times New Roman"/>
                <a:cs typeface="Times New Roman"/>
              </a:rPr>
              <a:t>consider	</a:t>
            </a:r>
            <a:r>
              <a:rPr dirty="0" sz="1200" spc="-20">
                <a:latin typeface="Times New Roman"/>
                <a:cs typeface="Times New Roman"/>
              </a:rPr>
              <a:t>A=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CD</a:t>
            </a:r>
            <a:r>
              <a:rPr dirty="0" baseline="31250" sz="1200" spc="-15">
                <a:latin typeface="Times New Roman"/>
                <a:cs typeface="Times New Roman"/>
              </a:rPr>
              <a:t>2</a:t>
            </a:r>
            <a:endParaRPr baseline="31250" sz="1200">
              <a:latin typeface="Times New Roman"/>
              <a:cs typeface="Times New Roman"/>
            </a:endParaRPr>
          </a:p>
          <a:p>
            <a:pPr marL="302895" marR="3606800" indent="-113030">
              <a:lnSpc>
                <a:spcPts val="168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Taking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logarithm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sides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log</a:t>
            </a:r>
            <a:r>
              <a:rPr dirty="0" sz="800" spc="-5">
                <a:latin typeface="Times New Roman"/>
                <a:cs typeface="Times New Roman"/>
              </a:rPr>
              <a:t>e</a:t>
            </a:r>
            <a:r>
              <a:rPr dirty="0" baseline="4629" sz="1800" spc="-7">
                <a:latin typeface="Times New Roman"/>
                <a:cs typeface="Times New Roman"/>
              </a:rPr>
              <a:t>A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22">
                <a:latin typeface="Times New Roman"/>
                <a:cs typeface="Times New Roman"/>
              </a:rPr>
              <a:t>log</a:t>
            </a:r>
            <a:r>
              <a:rPr dirty="0" sz="800" spc="-15">
                <a:latin typeface="Times New Roman"/>
                <a:cs typeface="Times New Roman"/>
              </a:rPr>
              <a:t>e</a:t>
            </a:r>
            <a:r>
              <a:rPr dirty="0" baseline="4629" sz="1800" spc="-22">
                <a:latin typeface="Times New Roman"/>
                <a:cs typeface="Times New Roman"/>
              </a:rPr>
              <a:t>C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+ 2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log</a:t>
            </a:r>
            <a:r>
              <a:rPr dirty="0" sz="800" spc="-10">
                <a:latin typeface="Times New Roman"/>
                <a:cs typeface="Times New Roman"/>
              </a:rPr>
              <a:t>e</a:t>
            </a:r>
            <a:r>
              <a:rPr dirty="0" baseline="4629" sz="1800" spc="-15">
                <a:latin typeface="Times New Roman"/>
                <a:cs typeface="Times New Roman"/>
              </a:rPr>
              <a:t>D</a:t>
            </a:r>
            <a:endParaRPr baseline="4629" sz="1800">
              <a:latin typeface="Times New Roman"/>
              <a:cs typeface="Times New Roman"/>
            </a:endParaRPr>
          </a:p>
          <a:p>
            <a:pPr marL="114300">
              <a:lnSpc>
                <a:spcPts val="1390"/>
              </a:lnSpc>
            </a:pPr>
            <a:r>
              <a:rPr dirty="0" sz="1200" spc="-5">
                <a:latin typeface="Times New Roman"/>
                <a:cs typeface="Times New Roman"/>
              </a:rPr>
              <a:t>Up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differentiation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dA/A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2.dD/D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------ </a:t>
            </a:r>
            <a:r>
              <a:rPr dirty="0" sz="1200" spc="-10">
                <a:latin typeface="Times New Roman"/>
                <a:cs typeface="Times New Roman"/>
              </a:rPr>
              <a:t>eqn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-4</a:t>
            </a:r>
            <a:endParaRPr sz="1200">
              <a:latin typeface="Times New Roman"/>
              <a:cs typeface="Times New Roman"/>
            </a:endParaRPr>
          </a:p>
          <a:p>
            <a:pPr marL="226695" marR="2522855" indent="-11303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Substituting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value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dA/A </a:t>
            </a:r>
            <a:r>
              <a:rPr dirty="0" sz="1200">
                <a:latin typeface="Times New Roman"/>
                <a:cs typeface="Times New Roman"/>
              </a:rPr>
              <a:t>= 2. </a:t>
            </a:r>
            <a:r>
              <a:rPr dirty="0" sz="1200" spc="-5">
                <a:latin typeface="Times New Roman"/>
                <a:cs typeface="Times New Roman"/>
              </a:rPr>
              <a:t>dD/D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eqn-3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dR/R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dρ/ρ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dL/L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2.dD/D-----Eqn.-5</a:t>
            </a:r>
            <a:endParaRPr sz="120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Dividing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sides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dL/L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7758" y="8069960"/>
            <a:ext cx="2387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33905" algn="l"/>
              </a:tabLst>
            </a:pPr>
            <a:r>
              <a:rPr dirty="0" sz="1200" spc="-15">
                <a:latin typeface="Times New Roman"/>
                <a:cs typeface="Times New Roman"/>
              </a:rPr>
              <a:t>We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Poisson’s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ratio	µ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02734" y="8063760"/>
            <a:ext cx="330200" cy="31242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u="sng" sz="8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00" spc="-1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𝑑𝐷/𝐷</a:t>
            </a:r>
            <a:r>
              <a:rPr dirty="0" u="sng" sz="800" spc="8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endParaRPr sz="800">
              <a:latin typeface="Cambria Math"/>
              <a:cs typeface="Cambria Math"/>
            </a:endParaRPr>
          </a:p>
          <a:p>
            <a:pPr marL="43815">
              <a:lnSpc>
                <a:spcPct val="100000"/>
              </a:lnSpc>
              <a:spcBef>
                <a:spcPts val="140"/>
              </a:spcBef>
            </a:pPr>
            <a:r>
              <a:rPr dirty="0" sz="850" spc="15">
                <a:latin typeface="Cambria Math"/>
                <a:cs typeface="Cambria Math"/>
              </a:rPr>
              <a:t>𝑑𝐿/𝐿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29759" y="8359520"/>
            <a:ext cx="595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8341232"/>
            <a:ext cx="2822575" cy="830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Gauge factor F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5">
                <a:latin typeface="Times New Roman"/>
                <a:cs typeface="Times New Roman"/>
              </a:rPr>
              <a:t>dR/R)/(dL/L)</a:t>
            </a:r>
            <a:r>
              <a:rPr dirty="0" sz="1200">
                <a:latin typeface="Times New Roman"/>
                <a:cs typeface="Times New Roman"/>
              </a:rPr>
              <a:t> = </a:t>
            </a:r>
            <a:r>
              <a:rPr dirty="0" sz="1200" spc="-5">
                <a:latin typeface="Times New Roman"/>
                <a:cs typeface="Times New Roman"/>
              </a:rPr>
              <a:t>(dρ/ρ)/ρ)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F=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  <a:p>
            <a:pPr marL="12700" marR="1322070">
              <a:lnSpc>
                <a:spcPct val="103499"/>
              </a:lnSpc>
              <a:spcBef>
                <a:spcPts val="190"/>
              </a:spcBef>
            </a:pPr>
            <a:r>
              <a:rPr dirty="0" baseline="4629" sz="1800" spc="-22">
                <a:latin typeface="Times New Roman"/>
                <a:cs typeface="Times New Roman"/>
              </a:rPr>
              <a:t>We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know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that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dL/L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(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dR/R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)/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(dL/L)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19371" y="5751660"/>
            <a:ext cx="857250" cy="20599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4610">
              <a:lnSpc>
                <a:spcPts val="1310"/>
              </a:lnSpc>
            </a:pPr>
            <a:r>
              <a:rPr dirty="0" sz="1200" spc="-5">
                <a:latin typeface="Times New Roman"/>
                <a:cs typeface="Times New Roman"/>
              </a:rPr>
              <a:t>nts.</a:t>
            </a:r>
            <a:endParaRPr sz="1200">
              <a:latin typeface="Times New Roman"/>
              <a:cs typeface="Times New Roman"/>
            </a:endParaRPr>
          </a:p>
          <a:p>
            <a:pPr marL="11239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’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5715">
              <a:lnSpc>
                <a:spcPts val="1320"/>
              </a:lnSpc>
            </a:pPr>
            <a:r>
              <a:rPr dirty="0" sz="1200">
                <a:latin typeface="Times New Roman"/>
                <a:cs typeface="Times New Roman"/>
              </a:rPr>
              <a:t>—2</a:t>
            </a:r>
            <a:endParaRPr sz="1200">
              <a:latin typeface="Times New Roman"/>
              <a:cs typeface="Times New Roman"/>
            </a:endParaRPr>
          </a:p>
          <a:p>
            <a:pPr marL="124460">
              <a:lnSpc>
                <a:spcPts val="1320"/>
              </a:lnSpc>
            </a:pPr>
            <a:r>
              <a:rPr dirty="0" baseline="-30092" sz="1800" spc="30">
                <a:latin typeface="Times New Roman"/>
                <a:cs typeface="Times New Roman"/>
              </a:rPr>
              <a:t>or</a:t>
            </a:r>
            <a:r>
              <a:rPr dirty="0" baseline="-30092" sz="1800" spc="330">
                <a:latin typeface="Times New Roman"/>
                <a:cs typeface="Times New Roman"/>
              </a:rPr>
              <a:t> </a:t>
            </a:r>
            <a:r>
              <a:rPr dirty="0" sz="850" spc="15">
                <a:latin typeface="Cambria Math"/>
                <a:cs typeface="Cambria Math"/>
              </a:rPr>
              <a:t>R1  </a:t>
            </a:r>
            <a:r>
              <a:rPr dirty="0" sz="850" spc="145">
                <a:latin typeface="Cambria Math"/>
                <a:cs typeface="Cambria Math"/>
              </a:rPr>
              <a:t> </a:t>
            </a:r>
            <a:r>
              <a:rPr dirty="0" baseline="-30092" sz="1800" spc="37">
                <a:latin typeface="Times New Roman"/>
                <a:cs typeface="Times New Roman"/>
              </a:rPr>
              <a:t>=</a:t>
            </a:r>
            <a:r>
              <a:rPr dirty="0" sz="850" spc="25">
                <a:latin typeface="Cambria Math"/>
                <a:cs typeface="Cambria Math"/>
              </a:rPr>
              <a:t>R2</a:t>
            </a:r>
            <a:endParaRPr sz="850">
              <a:latin typeface="Cambria Math"/>
              <a:cs typeface="Cambria Math"/>
            </a:endParaRPr>
          </a:p>
          <a:p>
            <a:pPr marL="328930">
              <a:lnSpc>
                <a:spcPct val="100000"/>
              </a:lnSpc>
              <a:spcBef>
                <a:spcPts val="254"/>
              </a:spcBef>
              <a:tabLst>
                <a:tab pos="664210" algn="l"/>
              </a:tabLst>
            </a:pPr>
            <a:r>
              <a:rPr dirty="0" sz="850" spc="15">
                <a:latin typeface="Cambria Math"/>
                <a:cs typeface="Cambria Math"/>
              </a:rPr>
              <a:t>R3	</a:t>
            </a:r>
            <a:r>
              <a:rPr dirty="0" sz="850" spc="20">
                <a:latin typeface="Cambria Math"/>
                <a:cs typeface="Cambria Math"/>
              </a:rPr>
              <a:t>𝑅4</a:t>
            </a:r>
            <a:endParaRPr sz="85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8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8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Cambria Math"/>
              <a:cs typeface="Cambria Math"/>
            </a:endParaRPr>
          </a:p>
          <a:p>
            <a:pPr marL="97155">
              <a:lnSpc>
                <a:spcPts val="137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sz="800" spc="5">
                <a:latin typeface="Times New Roman"/>
                <a:cs typeface="Times New Roman"/>
              </a:rPr>
              <a:t>3</a:t>
            </a:r>
            <a:r>
              <a:rPr dirty="0" baseline="4629" sz="1800" spc="7">
                <a:latin typeface="Times New Roman"/>
                <a:cs typeface="Times New Roman"/>
              </a:rPr>
              <a:t>&amp;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32914" y="1202689"/>
            <a:ext cx="292735" cy="10795"/>
          </a:xfrm>
          <a:custGeom>
            <a:avLst/>
            <a:gdLst/>
            <a:ahLst/>
            <a:cxnLst/>
            <a:rect l="l" t="t" r="r" b="b"/>
            <a:pathLst>
              <a:path w="292735" h="10794">
                <a:moveTo>
                  <a:pt x="292735" y="0"/>
                </a:moveTo>
                <a:lnTo>
                  <a:pt x="0" y="0"/>
                </a:lnTo>
                <a:lnTo>
                  <a:pt x="0" y="10795"/>
                </a:lnTo>
                <a:lnTo>
                  <a:pt x="292735" y="10795"/>
                </a:lnTo>
                <a:lnTo>
                  <a:pt x="292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54504" y="1506220"/>
            <a:ext cx="71755" cy="10795"/>
          </a:xfrm>
          <a:custGeom>
            <a:avLst/>
            <a:gdLst/>
            <a:ahLst/>
            <a:cxnLst/>
            <a:rect l="l" t="t" r="r" b="b"/>
            <a:pathLst>
              <a:path w="71755" h="10794">
                <a:moveTo>
                  <a:pt x="71755" y="0"/>
                </a:moveTo>
                <a:lnTo>
                  <a:pt x="0" y="0"/>
                </a:lnTo>
                <a:lnTo>
                  <a:pt x="0" y="10794"/>
                </a:lnTo>
                <a:lnTo>
                  <a:pt x="71755" y="10794"/>
                </a:lnTo>
                <a:lnTo>
                  <a:pt x="717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940560" y="1506220"/>
            <a:ext cx="143510" cy="10795"/>
          </a:xfrm>
          <a:custGeom>
            <a:avLst/>
            <a:gdLst/>
            <a:ahLst/>
            <a:cxnLst/>
            <a:rect l="l" t="t" r="r" b="b"/>
            <a:pathLst>
              <a:path w="143510" h="10794">
                <a:moveTo>
                  <a:pt x="143510" y="0"/>
                </a:moveTo>
                <a:lnTo>
                  <a:pt x="0" y="0"/>
                </a:lnTo>
                <a:lnTo>
                  <a:pt x="0" y="10794"/>
                </a:lnTo>
                <a:lnTo>
                  <a:pt x="143510" y="10794"/>
                </a:lnTo>
                <a:lnTo>
                  <a:pt x="1435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69409" y="5675629"/>
            <a:ext cx="2269490" cy="2152650"/>
          </a:xfrm>
          <a:custGeom>
            <a:avLst/>
            <a:gdLst/>
            <a:ahLst/>
            <a:cxnLst/>
            <a:rect l="l" t="t" r="r" b="b"/>
            <a:pathLst>
              <a:path w="2269490" h="2152650">
                <a:moveTo>
                  <a:pt x="2269490" y="0"/>
                </a:moveTo>
                <a:lnTo>
                  <a:pt x="0" y="0"/>
                </a:lnTo>
                <a:lnTo>
                  <a:pt x="0" y="2152650"/>
                </a:lnTo>
                <a:lnTo>
                  <a:pt x="2269490" y="2152650"/>
                </a:lnTo>
                <a:lnTo>
                  <a:pt x="22694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437258" y="847090"/>
            <a:ext cx="727075" cy="35496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50800" marR="17780">
              <a:lnSpc>
                <a:spcPct val="80000"/>
              </a:lnSpc>
              <a:spcBef>
                <a:spcPts val="38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0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dL/L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-30092" sz="1800" spc="44">
                <a:latin typeface="Times New Roman"/>
                <a:cs typeface="Times New Roman"/>
              </a:rPr>
              <a:t>F</a:t>
            </a:r>
            <a:r>
              <a:rPr dirty="0" baseline="-30092" sz="1800" spc="-52">
                <a:latin typeface="Times New Roman"/>
                <a:cs typeface="Times New Roman"/>
              </a:rPr>
              <a:t> </a:t>
            </a:r>
            <a:r>
              <a:rPr dirty="0" baseline="-30092" sz="1800" spc="44">
                <a:latin typeface="Times New Roman"/>
                <a:cs typeface="Times New Roman"/>
              </a:rPr>
              <a:t>=</a:t>
            </a:r>
            <a:r>
              <a:rPr dirty="0" baseline="-30092" sz="1800" spc="277">
                <a:latin typeface="Times New Roman"/>
                <a:cs typeface="Times New Roman"/>
              </a:rPr>
              <a:t> </a:t>
            </a:r>
            <a:r>
              <a:rPr dirty="0" sz="850" spc="15">
                <a:latin typeface="Cambria Math"/>
                <a:cs typeface="Cambria Math"/>
              </a:rPr>
              <a:t>dR/R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01495" y="1206753"/>
            <a:ext cx="13335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0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7258" y="1251057"/>
            <a:ext cx="5549265" cy="1185545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445"/>
              </a:spcBef>
            </a:pPr>
            <a:r>
              <a:rPr dirty="0" baseline="-30092" sz="1800" spc="-15">
                <a:latin typeface="Times New Roman"/>
                <a:cs typeface="Times New Roman"/>
              </a:rPr>
              <a:t>ξ</a:t>
            </a:r>
            <a:r>
              <a:rPr dirty="0" baseline="-55555" sz="1200" spc="-15">
                <a:latin typeface="Times New Roman"/>
                <a:cs typeface="Times New Roman"/>
              </a:rPr>
              <a:t>0</a:t>
            </a:r>
            <a:r>
              <a:rPr dirty="0" baseline="-55555" sz="1200" spc="15">
                <a:latin typeface="Times New Roman"/>
                <a:cs typeface="Times New Roman"/>
              </a:rPr>
              <a:t> </a:t>
            </a:r>
            <a:r>
              <a:rPr dirty="0" baseline="-30092" sz="1800">
                <a:latin typeface="Times New Roman"/>
                <a:cs typeface="Times New Roman"/>
              </a:rPr>
              <a:t>=</a:t>
            </a:r>
            <a:r>
              <a:rPr dirty="0" baseline="-30092" sz="1800" spc="7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Cambria Math"/>
                <a:cs typeface="Cambria Math"/>
              </a:rPr>
              <a:t>1</a:t>
            </a:r>
            <a:r>
              <a:rPr dirty="0" sz="850" spc="140">
                <a:latin typeface="Cambria Math"/>
                <a:cs typeface="Cambria Math"/>
              </a:rPr>
              <a:t> </a:t>
            </a:r>
            <a:r>
              <a:rPr dirty="0" baseline="-30092" sz="1800">
                <a:latin typeface="Times New Roman"/>
                <a:cs typeface="Times New Roman"/>
              </a:rPr>
              <a:t>.</a:t>
            </a:r>
            <a:r>
              <a:rPr dirty="0" baseline="-30092" sz="1800" spc="37">
                <a:latin typeface="Times New Roman"/>
                <a:cs typeface="Times New Roman"/>
              </a:rPr>
              <a:t> </a:t>
            </a:r>
            <a:r>
              <a:rPr dirty="0" sz="850" spc="-15">
                <a:latin typeface="Cambria Math"/>
                <a:cs typeface="Cambria Math"/>
              </a:rPr>
              <a:t>𝑑𝑅</a:t>
            </a:r>
            <a:endParaRPr sz="850">
              <a:latin typeface="Cambria Math"/>
              <a:cs typeface="Cambria Math"/>
            </a:endParaRPr>
          </a:p>
          <a:p>
            <a:pPr marL="318770">
              <a:lnSpc>
                <a:spcPts val="969"/>
              </a:lnSpc>
              <a:spcBef>
                <a:spcPts val="235"/>
              </a:spcBef>
              <a:tabLst>
                <a:tab pos="537845" algn="l"/>
              </a:tabLst>
            </a:pPr>
            <a:r>
              <a:rPr dirty="0" sz="850" spc="15">
                <a:latin typeface="Cambria Math"/>
                <a:cs typeface="Cambria Math"/>
              </a:rPr>
              <a:t>𝐹	𝑅</a:t>
            </a:r>
            <a:endParaRPr sz="850">
              <a:latin typeface="Cambria Math"/>
              <a:cs typeface="Cambria Math"/>
            </a:endParaRPr>
          </a:p>
          <a:p>
            <a:pPr marL="163195">
              <a:lnSpc>
                <a:spcPts val="1390"/>
              </a:lnSpc>
            </a:pPr>
            <a:r>
              <a:rPr dirty="0" sz="1200" spc="-5">
                <a:latin typeface="Times New Roman"/>
                <a:cs typeface="Times New Roman"/>
              </a:rPr>
              <a:t>F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represents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fractional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divided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factor.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metals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resistivity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endParaRPr sz="12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  <a:spcBef>
                <a:spcPts val="120"/>
              </a:spcBef>
            </a:pPr>
            <a:r>
              <a:rPr dirty="0" sz="1200" spc="-15">
                <a:latin typeface="Times New Roman"/>
                <a:cs typeface="Times New Roman"/>
              </a:rPr>
              <a:t>F=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+2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µ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µ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0.3,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value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1+2*0.3=1.6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3758" y="3365372"/>
            <a:ext cx="5671185" cy="525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4.1.10</a:t>
            </a:r>
            <a:r>
              <a:rPr dirty="0" sz="1200" spc="26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 BRIDGE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ways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technique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14300" marR="55880">
              <a:lnSpc>
                <a:spcPct val="110000"/>
              </a:lnSpc>
              <a:buAutoNum type="arabicParenR"/>
              <a:tabLst>
                <a:tab pos="570865" algn="l"/>
                <a:tab pos="571500" algn="l"/>
              </a:tabLst>
            </a:pPr>
            <a:r>
              <a:rPr dirty="0" sz="1200" spc="-5">
                <a:latin typeface="Times New Roman"/>
                <a:cs typeface="Times New Roman"/>
              </a:rPr>
              <a:t>Balanced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(Null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condition)technique: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means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static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strains</a:t>
            </a:r>
            <a:endParaRPr sz="1200">
              <a:latin typeface="Times New Roman"/>
              <a:cs typeface="Times New Roman"/>
            </a:endParaRPr>
          </a:p>
          <a:p>
            <a:pPr marL="114300" marR="67945">
              <a:lnSpc>
                <a:spcPts val="1610"/>
              </a:lnSpc>
              <a:spcBef>
                <a:spcPts val="55"/>
              </a:spcBef>
              <a:buAutoNum type="arabicParenR"/>
              <a:tabLst>
                <a:tab pos="570865" algn="l"/>
                <a:tab pos="571500" algn="l"/>
              </a:tabLst>
            </a:pPr>
            <a:r>
              <a:rPr dirty="0" sz="1200" spc="-5">
                <a:latin typeface="Times New Roman"/>
                <a:cs typeface="Times New Roman"/>
              </a:rPr>
              <a:t>Unbalanced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(deflection condition):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-5">
                <a:latin typeface="Times New Roman"/>
                <a:cs typeface="Times New Roman"/>
              </a:rPr>
              <a:t> useful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practical situations since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quantities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1)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balanced</a:t>
            </a:r>
            <a:r>
              <a:rPr dirty="0" sz="1200" spc="-10" b="1">
                <a:latin typeface="Times New Roman"/>
                <a:cs typeface="Times New Roman"/>
              </a:rPr>
              <a:t> (null)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condition</a:t>
            </a:r>
            <a:r>
              <a:rPr dirty="0" sz="1200" b="1">
                <a:latin typeface="Times New Roman"/>
                <a:cs typeface="Times New Roman"/>
              </a:rPr>
              <a:t> :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endParaRPr sz="1200">
              <a:latin typeface="Times New Roman"/>
              <a:cs typeface="Times New Roman"/>
            </a:endParaRPr>
          </a:p>
          <a:p>
            <a:pPr marL="114300" marR="5715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‘B’</a:t>
            </a:r>
            <a:r>
              <a:rPr dirty="0" sz="1200">
                <a:latin typeface="Times New Roman"/>
                <a:cs typeface="Times New Roman"/>
              </a:rPr>
              <a:t> equals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‘D’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galvanometer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gives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zero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ie,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114300" marR="2804795">
              <a:lnSpc>
                <a:spcPct val="108300"/>
              </a:lnSpc>
              <a:spcBef>
                <a:spcPts val="95"/>
              </a:spcBef>
            </a:pPr>
            <a:r>
              <a:rPr dirty="0" baseline="2314" sz="1800" spc="-7">
                <a:latin typeface="Times New Roman"/>
                <a:cs typeface="Times New Roman"/>
              </a:rPr>
              <a:t>galvanometer</a:t>
            </a:r>
            <a:r>
              <a:rPr dirty="0" baseline="2314" sz="1800" spc="7">
                <a:latin typeface="Times New Roman"/>
                <a:cs typeface="Times New Roman"/>
              </a:rPr>
              <a:t> </a:t>
            </a:r>
            <a:r>
              <a:rPr dirty="0" baseline="2314" sz="1800" spc="-7">
                <a:latin typeface="Times New Roman"/>
                <a:cs typeface="Times New Roman"/>
              </a:rPr>
              <a:t>connected</a:t>
            </a:r>
            <a:r>
              <a:rPr dirty="0" baseline="2314" sz="1800" spc="30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between</a:t>
            </a:r>
            <a:r>
              <a:rPr dirty="0" baseline="2314" sz="1800" spc="-37">
                <a:latin typeface="Times New Roman"/>
                <a:cs typeface="Times New Roman"/>
              </a:rPr>
              <a:t> </a:t>
            </a:r>
            <a:r>
              <a:rPr dirty="0" baseline="2314" sz="1800" spc="-7">
                <a:latin typeface="Times New Roman"/>
                <a:cs typeface="Times New Roman"/>
              </a:rPr>
              <a:t>bridge</a:t>
            </a:r>
            <a:r>
              <a:rPr dirty="0" baseline="2314" sz="1800" spc="7">
                <a:latin typeface="Times New Roman"/>
                <a:cs typeface="Times New Roman"/>
              </a:rPr>
              <a:t> </a:t>
            </a:r>
            <a:r>
              <a:rPr dirty="0" baseline="2314" sz="1800" spc="-15">
                <a:latin typeface="Times New Roman"/>
                <a:cs typeface="Times New Roman"/>
              </a:rPr>
              <a:t>po</a:t>
            </a:r>
            <a:r>
              <a:rPr dirty="0" sz="1200" spc="-10">
                <a:latin typeface="Times New Roman"/>
                <a:cs typeface="Times New Roman"/>
              </a:rPr>
              <a:t>i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baseline="2314" sz="1800" spc="-7">
                <a:latin typeface="Times New Roman"/>
                <a:cs typeface="Times New Roman"/>
              </a:rPr>
              <a:t>As</a:t>
            </a:r>
            <a:r>
              <a:rPr dirty="0" baseline="2314" sz="1800" spc="-44">
                <a:latin typeface="Times New Roman"/>
                <a:cs typeface="Times New Roman"/>
              </a:rPr>
              <a:t> </a:t>
            </a:r>
            <a:r>
              <a:rPr dirty="0" baseline="2314" sz="1800" spc="-22">
                <a:latin typeface="Times New Roman"/>
                <a:cs typeface="Times New Roman"/>
              </a:rPr>
              <a:t>no</a:t>
            </a:r>
            <a:r>
              <a:rPr dirty="0" baseline="2314" sz="1800" spc="15">
                <a:latin typeface="Times New Roman"/>
                <a:cs typeface="Times New Roman"/>
              </a:rPr>
              <a:t> </a:t>
            </a:r>
            <a:r>
              <a:rPr dirty="0" baseline="2314" sz="1800" spc="-7">
                <a:latin typeface="Times New Roman"/>
                <a:cs typeface="Times New Roman"/>
              </a:rPr>
              <a:t>current</a:t>
            </a:r>
            <a:r>
              <a:rPr dirty="0" baseline="2314" sz="1800" spc="60">
                <a:latin typeface="Times New Roman"/>
                <a:cs typeface="Times New Roman"/>
              </a:rPr>
              <a:t> </a:t>
            </a:r>
            <a:r>
              <a:rPr dirty="0" baseline="2314" sz="1800" spc="-44">
                <a:latin typeface="Times New Roman"/>
                <a:cs typeface="Times New Roman"/>
              </a:rPr>
              <a:t>is</a:t>
            </a:r>
            <a:r>
              <a:rPr dirty="0" baseline="2314" sz="1800" spc="-7">
                <a:latin typeface="Times New Roman"/>
                <a:cs typeface="Times New Roman"/>
              </a:rPr>
              <a:t> </a:t>
            </a:r>
            <a:r>
              <a:rPr dirty="0" baseline="2314" sz="1800" spc="-15">
                <a:latin typeface="Times New Roman"/>
                <a:cs typeface="Times New Roman"/>
              </a:rPr>
              <a:t>flowing </a:t>
            </a:r>
            <a:r>
              <a:rPr dirty="0" baseline="2314" sz="1800">
                <a:latin typeface="Times New Roman"/>
                <a:cs typeface="Times New Roman"/>
              </a:rPr>
              <a:t>through</a:t>
            </a:r>
            <a:r>
              <a:rPr dirty="0" baseline="2314" sz="1800" spc="-15">
                <a:latin typeface="Times New Roman"/>
                <a:cs typeface="Times New Roman"/>
              </a:rPr>
              <a:t> </a:t>
            </a:r>
            <a:r>
              <a:rPr dirty="0" baseline="2314" sz="1800" spc="-7">
                <a:latin typeface="Times New Roman"/>
                <a:cs typeface="Times New Roman"/>
              </a:rPr>
              <a:t>branch</a:t>
            </a:r>
            <a:r>
              <a:rPr dirty="0" baseline="2314" sz="1800" spc="-30">
                <a:latin typeface="Times New Roman"/>
                <a:cs typeface="Times New Roman"/>
              </a:rPr>
              <a:t> </a:t>
            </a:r>
            <a:r>
              <a:rPr dirty="0" baseline="2314" sz="1800" spc="30">
                <a:latin typeface="Times New Roman"/>
                <a:cs typeface="Times New Roman"/>
              </a:rPr>
              <a:t>‘B</a:t>
            </a:r>
            <a:r>
              <a:rPr dirty="0" sz="1200" spc="20">
                <a:latin typeface="Times New Roman"/>
                <a:cs typeface="Times New Roman"/>
              </a:rPr>
              <a:t>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‘B’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‘D’</a:t>
            </a:r>
            <a:endParaRPr sz="1200">
              <a:latin typeface="Times New Roman"/>
              <a:cs typeface="Times New Roman"/>
            </a:endParaRPr>
          </a:p>
          <a:p>
            <a:pPr marL="114300" marR="2923540">
              <a:lnSpc>
                <a:spcPts val="1700"/>
              </a:lnSpc>
              <a:spcBef>
                <a:spcPts val="10"/>
              </a:spcBef>
            </a:pP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drop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‘A’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‘B’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Times New Roman"/>
                <a:cs typeface="Times New Roman"/>
              </a:rPr>
              <a:t>----------------------------</a:t>
            </a:r>
            <a:r>
              <a:rPr dirty="0" baseline="4629" sz="1800" spc="-37">
                <a:latin typeface="Times New Roman"/>
                <a:cs typeface="Times New Roman"/>
              </a:rPr>
              <a:t>Eqn—1</a:t>
            </a:r>
            <a:endParaRPr baseline="4629" sz="180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  <a:spcBef>
                <a:spcPts val="75"/>
              </a:spcBef>
              <a:tabLst>
                <a:tab pos="90995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Similarly	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Times New Roman"/>
                <a:cs typeface="Times New Roman"/>
              </a:rPr>
              <a:t>----------------------------</a:t>
            </a:r>
            <a:r>
              <a:rPr dirty="0" baseline="4629" sz="1800" spc="-37">
                <a:latin typeface="Times New Roman"/>
                <a:cs typeface="Times New Roman"/>
              </a:rPr>
              <a:t>Eqn</a:t>
            </a:r>
            <a:endParaRPr baseline="4629" sz="1800">
              <a:latin typeface="Times New Roman"/>
              <a:cs typeface="Times New Roman"/>
            </a:endParaRPr>
          </a:p>
          <a:p>
            <a:pPr marL="114300">
              <a:lnSpc>
                <a:spcPts val="1265"/>
              </a:lnSpc>
              <a:spcBef>
                <a:spcPts val="21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Dividing</a:t>
            </a:r>
            <a:r>
              <a:rPr dirty="0" baseline="4629" sz="1800" spc="50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eqn-1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eqn—2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=&gt;</a:t>
            </a:r>
            <a:r>
              <a:rPr dirty="0" u="sng" baseline="27777" sz="1200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R1</a:t>
            </a:r>
            <a:r>
              <a:rPr dirty="0" baseline="27777" sz="1200" spc="405">
                <a:latin typeface="Cambria Math"/>
                <a:cs typeface="Cambria Math"/>
              </a:rPr>
              <a:t> </a:t>
            </a:r>
            <a:r>
              <a:rPr dirty="0" baseline="27777" sz="1200" spc="412">
                <a:latin typeface="Cambria Math"/>
                <a:cs typeface="Cambria Math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=</a:t>
            </a:r>
            <a:r>
              <a:rPr dirty="0" u="sng" baseline="42483" sz="1275" spc="3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R3</a:t>
            </a:r>
            <a:endParaRPr baseline="42483" sz="1275">
              <a:latin typeface="Cambria Math"/>
              <a:cs typeface="Cambria Math"/>
            </a:endParaRPr>
          </a:p>
          <a:p>
            <a:pPr marL="1854835">
              <a:lnSpc>
                <a:spcPts val="844"/>
              </a:lnSpc>
              <a:tabLst>
                <a:tab pos="2190115" algn="l"/>
              </a:tabLst>
            </a:pPr>
            <a:r>
              <a:rPr dirty="0" sz="850" spc="40">
                <a:latin typeface="Cambria Math"/>
                <a:cs typeface="Cambria Math"/>
              </a:rPr>
              <a:t>R2	</a:t>
            </a:r>
            <a:r>
              <a:rPr dirty="0" baseline="3267" sz="1275" spc="30">
                <a:latin typeface="Cambria Math"/>
                <a:cs typeface="Cambria Math"/>
              </a:rPr>
              <a:t>𝑅4</a:t>
            </a:r>
            <a:endParaRPr baseline="3267" sz="1275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mbria Math"/>
              <a:cs typeface="Cambria Math"/>
            </a:endParaRPr>
          </a:p>
          <a:p>
            <a:pPr marL="1143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generally</a:t>
            </a:r>
            <a:endParaRPr sz="1200">
              <a:latin typeface="Times New Roman"/>
              <a:cs typeface="Times New Roman"/>
            </a:endParaRPr>
          </a:p>
          <a:p>
            <a:pPr marL="114300" marR="2867660" indent="36195">
              <a:lnSpc>
                <a:spcPct val="111800"/>
              </a:lnSpc>
              <a:spcBef>
                <a:spcPts val="7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strain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gauge,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-7">
                <a:latin typeface="Times New Roman"/>
                <a:cs typeface="Times New Roman"/>
              </a:rPr>
              <a:t> variable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resistor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fixed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resistances.</a:t>
            </a:r>
            <a:endParaRPr baseline="4629" sz="1800">
              <a:latin typeface="Times New Roman"/>
              <a:cs typeface="Times New Roman"/>
            </a:endParaRPr>
          </a:p>
          <a:p>
            <a:pPr marL="114300" marR="107950">
              <a:lnSpc>
                <a:spcPct val="105800"/>
              </a:lnSpc>
              <a:spcBef>
                <a:spcPts val="6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When</a:t>
            </a:r>
            <a:r>
              <a:rPr dirty="0" baseline="4629" sz="1800" spc="27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strained,</a:t>
            </a:r>
            <a:r>
              <a:rPr dirty="0" baseline="4629" sz="1800" spc="29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30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30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24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4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30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strain</a:t>
            </a:r>
            <a:r>
              <a:rPr dirty="0" baseline="4629" sz="1800" spc="30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3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changes</a:t>
            </a:r>
            <a:r>
              <a:rPr dirty="0" baseline="4629" sz="1800" spc="292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an</a:t>
            </a:r>
            <a:r>
              <a:rPr dirty="0" baseline="4629" sz="1800" spc="27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amount</a:t>
            </a:r>
            <a:r>
              <a:rPr dirty="0" baseline="4629" sz="1800" spc="38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1.</a:t>
            </a:r>
            <a:r>
              <a:rPr dirty="0" sz="800" spc="8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This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would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obviously</a:t>
            </a:r>
            <a:r>
              <a:rPr dirty="0" sz="1200" spc="-5">
                <a:latin typeface="Times New Roman"/>
                <a:cs typeface="Times New Roman"/>
              </a:rPr>
              <a:t> unbalance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resulting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galvanometer.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5358" y="8588095"/>
            <a:ext cx="23177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  <a:tabLst>
                <a:tab pos="203073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balanced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gives	</a:t>
            </a:r>
            <a:r>
              <a:rPr dirty="0" sz="1200" spc="-5">
                <a:latin typeface="Times New Roman"/>
                <a:cs typeface="Times New Roman"/>
              </a:rPr>
              <a:t>=&gt;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For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strained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condition 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</a:t>
            </a:r>
            <a:r>
              <a:rPr dirty="0" sz="800">
                <a:latin typeface="Times New Roman"/>
                <a:cs typeface="Times New Roman"/>
              </a:rPr>
              <a:t>1,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0535" y="8612530"/>
            <a:ext cx="193421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7495" marR="5080" indent="-265430">
              <a:lnSpc>
                <a:spcPct val="11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 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(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5">
                <a:latin typeface="Times New Roman"/>
                <a:cs typeface="Times New Roman"/>
              </a:rPr>
              <a:t>3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22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-------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>
                <a:latin typeface="Times New Roman"/>
                <a:cs typeface="Times New Roman"/>
              </a:rPr>
              <a:t>-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3 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5358" y="9033459"/>
            <a:ext cx="3444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equation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-3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becomes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2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baseline="4629" sz="1800" spc="-7">
                <a:latin typeface="Times New Roman"/>
                <a:cs typeface="Times New Roman"/>
              </a:rPr>
              <a:t>/R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sp>
          <p:nvSpPr>
            <p:cNvPr id="15" name="object 15"/>
            <p:cNvSpPr/>
            <p:nvPr/>
          </p:nvSpPr>
          <p:spPr>
            <a:xfrm>
              <a:off x="393065" y="304799"/>
              <a:ext cx="7075805" cy="9394190"/>
            </a:xfrm>
            <a:custGeom>
              <a:avLst/>
              <a:gdLst/>
              <a:ahLst/>
              <a:cxnLst/>
              <a:rect l="l" t="t" r="r" b="b"/>
              <a:pathLst>
                <a:path w="7075805" h="9394190">
                  <a:moveTo>
                    <a:pt x="7028815" y="46990"/>
                  </a:moveTo>
                  <a:lnTo>
                    <a:pt x="47625" y="46990"/>
                  </a:lnTo>
                  <a:lnTo>
                    <a:pt x="47625" y="56515"/>
                  </a:lnTo>
                  <a:lnTo>
                    <a:pt x="7028815" y="56515"/>
                  </a:lnTo>
                  <a:lnTo>
                    <a:pt x="7028815" y="46990"/>
                  </a:lnTo>
                  <a:close/>
                </a:path>
                <a:path w="7075805" h="9394190">
                  <a:moveTo>
                    <a:pt x="707580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0" y="9394190"/>
                  </a:lnTo>
                  <a:lnTo>
                    <a:pt x="38100" y="9394190"/>
                  </a:lnTo>
                  <a:lnTo>
                    <a:pt x="38100" y="38100"/>
                  </a:lnTo>
                  <a:lnTo>
                    <a:pt x="7037705" y="38100"/>
                  </a:lnTo>
                  <a:lnTo>
                    <a:pt x="7037705" y="56515"/>
                  </a:lnTo>
                  <a:lnTo>
                    <a:pt x="7075805" y="56515"/>
                  </a:lnTo>
                  <a:lnTo>
                    <a:pt x="7075805" y="38100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169410" y="5689600"/>
              <a:ext cx="2269490" cy="2152650"/>
            </a:xfrm>
            <a:custGeom>
              <a:avLst/>
              <a:gdLst/>
              <a:ahLst/>
              <a:cxnLst/>
              <a:rect l="l" t="t" r="r" b="b"/>
              <a:pathLst>
                <a:path w="2269490" h="2152650">
                  <a:moveTo>
                    <a:pt x="0" y="2152650"/>
                  </a:moveTo>
                  <a:lnTo>
                    <a:pt x="2269490" y="2152650"/>
                  </a:lnTo>
                  <a:lnTo>
                    <a:pt x="2269490" y="0"/>
                  </a:lnTo>
                  <a:lnTo>
                    <a:pt x="0" y="0"/>
                  </a:lnTo>
                  <a:lnTo>
                    <a:pt x="0" y="21526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4980" y="5740400"/>
              <a:ext cx="2058035" cy="192532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3065" y="360679"/>
              <a:ext cx="7075805" cy="9394190"/>
            </a:xfrm>
            <a:custGeom>
              <a:avLst/>
              <a:gdLst/>
              <a:ahLst/>
              <a:cxnLst/>
              <a:rect l="l" t="t" r="r" b="b"/>
              <a:pathLst>
                <a:path w="7075805" h="9394190">
                  <a:moveTo>
                    <a:pt x="7028815" y="9338310"/>
                  </a:moveTo>
                  <a:lnTo>
                    <a:pt x="56515" y="9338310"/>
                  </a:lnTo>
                  <a:lnTo>
                    <a:pt x="56515" y="0"/>
                  </a:lnTo>
                  <a:lnTo>
                    <a:pt x="47625" y="0"/>
                  </a:lnTo>
                  <a:lnTo>
                    <a:pt x="47625" y="9338310"/>
                  </a:lnTo>
                  <a:lnTo>
                    <a:pt x="47625" y="9347200"/>
                  </a:lnTo>
                  <a:lnTo>
                    <a:pt x="7028815" y="9347200"/>
                  </a:lnTo>
                  <a:lnTo>
                    <a:pt x="7028815" y="9338310"/>
                  </a:lnTo>
                  <a:close/>
                </a:path>
                <a:path w="7075805" h="9394190">
                  <a:moveTo>
                    <a:pt x="7028815" y="0"/>
                  </a:moveTo>
                  <a:lnTo>
                    <a:pt x="7019925" y="0"/>
                  </a:lnTo>
                  <a:lnTo>
                    <a:pt x="7019925" y="9337675"/>
                  </a:lnTo>
                  <a:lnTo>
                    <a:pt x="7028815" y="9337675"/>
                  </a:lnTo>
                  <a:lnTo>
                    <a:pt x="7028815" y="0"/>
                  </a:lnTo>
                  <a:close/>
                </a:path>
                <a:path w="7075805" h="9394190">
                  <a:moveTo>
                    <a:pt x="7075805" y="9356090"/>
                  </a:moveTo>
                  <a:lnTo>
                    <a:pt x="38100" y="9356090"/>
                  </a:lnTo>
                  <a:lnTo>
                    <a:pt x="38100" y="9338310"/>
                  </a:lnTo>
                  <a:lnTo>
                    <a:pt x="0" y="9338310"/>
                  </a:lnTo>
                  <a:lnTo>
                    <a:pt x="0" y="9356090"/>
                  </a:lnTo>
                  <a:lnTo>
                    <a:pt x="0" y="9394190"/>
                  </a:lnTo>
                  <a:lnTo>
                    <a:pt x="7075805" y="9394190"/>
                  </a:lnTo>
                  <a:lnTo>
                    <a:pt x="7075805" y="9356090"/>
                  </a:lnTo>
                  <a:close/>
                </a:path>
                <a:path w="7075805" h="9394190">
                  <a:moveTo>
                    <a:pt x="7075805" y="0"/>
                  </a:moveTo>
                  <a:lnTo>
                    <a:pt x="7037705" y="0"/>
                  </a:lnTo>
                  <a:lnTo>
                    <a:pt x="7037705" y="9355455"/>
                  </a:lnTo>
                  <a:lnTo>
                    <a:pt x="7075805" y="9355455"/>
                  </a:lnTo>
                  <a:lnTo>
                    <a:pt x="7075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7758" y="828802"/>
            <a:ext cx="3058795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927100">
              <a:lnSpc>
                <a:spcPct val="100000"/>
              </a:lnSpc>
              <a:spcBef>
                <a:spcPts val="240"/>
              </a:spcBef>
            </a:pPr>
            <a:r>
              <a:rPr dirty="0" baseline="4629" sz="1800">
                <a:latin typeface="Times New Roman"/>
                <a:cs typeface="Times New Roman"/>
              </a:rPr>
              <a:t>= (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.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baseline="4629" sz="1800" spc="-7">
                <a:latin typeface="Times New Roman"/>
                <a:cs typeface="Times New Roman"/>
              </a:rPr>
              <a:t>)/R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sz="800" spc="2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2 .</a:t>
            </a:r>
            <a:r>
              <a:rPr dirty="0" baseline="4629" sz="1800" spc="-7">
                <a:latin typeface="Times New Roman"/>
                <a:cs typeface="Times New Roman"/>
              </a:rPr>
              <a:t>(</a:t>
            </a:r>
            <a:r>
              <a:rPr dirty="0" sz="800" spc="-5">
                <a:latin typeface="Times New Roman"/>
                <a:cs typeface="Times New Roman"/>
              </a:rPr>
              <a:t>(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baseline="4629" sz="1800" spc="-7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1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Replacing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.</a:t>
            </a:r>
            <a:r>
              <a:rPr dirty="0" baseline="4629" sz="1800" spc="-15">
                <a:latin typeface="Times New Roman"/>
                <a:cs typeface="Times New Roman"/>
              </a:rPr>
              <a:t>(R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above</a:t>
            </a:r>
            <a:r>
              <a:rPr dirty="0" baseline="4629" sz="1800">
                <a:latin typeface="Times New Roman"/>
                <a:cs typeface="Times New Roman"/>
              </a:rPr>
              <a:t> equation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7758" y="1221613"/>
            <a:ext cx="1480820" cy="62103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29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endParaRPr baseline="4629" sz="1800">
              <a:latin typeface="Times New Roman"/>
              <a:cs typeface="Times New Roman"/>
            </a:endParaRPr>
          </a:p>
          <a:p>
            <a:pPr algn="r" marR="29209">
              <a:lnSpc>
                <a:spcPts val="1430"/>
              </a:lnSpc>
              <a:spcBef>
                <a:spcPts val="19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endParaRPr baseline="4629" sz="1800">
              <a:latin typeface="Times New Roman"/>
              <a:cs typeface="Times New Roman"/>
            </a:endParaRPr>
          </a:p>
          <a:p>
            <a:pPr algn="r" marR="12700">
              <a:lnSpc>
                <a:spcPts val="1430"/>
              </a:lnSpc>
              <a:tabLst>
                <a:tab pos="234315" algn="l"/>
                <a:tab pos="521334" algn="l"/>
                <a:tab pos="841375" algn="l"/>
                <a:tab pos="1313815" algn="l"/>
              </a:tabLst>
            </a:pP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f	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l	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	li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bs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4210" y="1221613"/>
            <a:ext cx="1968500" cy="62103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42545">
              <a:lnSpc>
                <a:spcPct val="100000"/>
              </a:lnSpc>
              <a:spcBef>
                <a:spcPts val="29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1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2 .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baseline="4629" sz="1800" spc="-7">
                <a:latin typeface="Times New Roman"/>
                <a:cs typeface="Times New Roman"/>
              </a:rPr>
              <a:t>/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endParaRPr sz="800">
              <a:latin typeface="Times New Roman"/>
              <a:cs typeface="Times New Roman"/>
            </a:endParaRPr>
          </a:p>
          <a:p>
            <a:pPr marL="94615">
              <a:lnSpc>
                <a:spcPts val="1430"/>
              </a:lnSpc>
              <a:spcBef>
                <a:spcPts val="195"/>
              </a:spcBef>
            </a:pPr>
            <a:r>
              <a:rPr dirty="0" baseline="4629" sz="1800">
                <a:latin typeface="Times New Roman"/>
                <a:cs typeface="Times New Roman"/>
              </a:rPr>
              <a:t>d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.</a:t>
            </a:r>
            <a:r>
              <a:rPr dirty="0" sz="800">
                <a:latin typeface="Times New Roman"/>
                <a:cs typeface="Times New Roman"/>
              </a:rPr>
              <a:t> 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5">
                <a:latin typeface="Times New Roman"/>
                <a:cs typeface="Times New Roman"/>
              </a:rPr>
              <a:t>3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sz="800" spc="-120">
                <a:latin typeface="Times New Roman"/>
                <a:cs typeface="Times New Roman"/>
              </a:rPr>
              <a:t> </a:t>
            </a:r>
            <a:r>
              <a:rPr dirty="0" sz="800" spc="-30">
                <a:latin typeface="Times New Roman"/>
                <a:cs typeface="Times New Roman"/>
              </a:rPr>
              <a:t>---------------</a:t>
            </a:r>
            <a:r>
              <a:rPr dirty="0" sz="800" spc="-5">
                <a:latin typeface="Times New Roman"/>
                <a:cs typeface="Times New Roman"/>
              </a:rPr>
              <a:t>-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--</a:t>
            </a:r>
            <a:r>
              <a:rPr dirty="0" baseline="4629" sz="1800">
                <a:latin typeface="Times New Roman"/>
                <a:cs typeface="Times New Roman"/>
              </a:rPr>
              <a:t>4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  <a:tabLst>
                <a:tab pos="329565" algn="l"/>
                <a:tab pos="1149350" algn="l"/>
                <a:tab pos="1670685" algn="l"/>
              </a:tabLst>
            </a:pP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	</a:t>
            </a:r>
            <a:r>
              <a:rPr dirty="0" sz="1200" spc="-5">
                <a:latin typeface="Times New Roman"/>
                <a:cs typeface="Times New Roman"/>
              </a:rPr>
              <a:t>w</a:t>
            </a:r>
            <a:r>
              <a:rPr dirty="0" sz="1200" spc="-3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ea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e	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dge	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0995" y="1633855"/>
            <a:ext cx="15538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5615" algn="l"/>
                <a:tab pos="1442085" algn="l"/>
              </a:tabLst>
            </a:pP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qu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	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s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,	</a:t>
            </a:r>
            <a:r>
              <a:rPr dirty="0" sz="1200" spc="-50">
                <a:latin typeface="Times New Roman"/>
                <a:cs typeface="Times New Roman"/>
              </a:rPr>
              <a:t>ie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1825878"/>
            <a:ext cx="5516880" cy="264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50900" marR="3441065" indent="-457834">
              <a:lnSpc>
                <a:spcPct val="1117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R</a:t>
            </a:r>
            <a:r>
              <a:rPr dirty="0" baseline="4629" sz="1800" spc="3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then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  <a:p>
            <a:pPr marL="429895" marR="1710689" indent="2540">
              <a:lnSpc>
                <a:spcPts val="1610"/>
              </a:lnSpc>
              <a:spcBef>
                <a:spcPts val="30"/>
              </a:spcBef>
              <a:tabLst>
                <a:tab pos="1774825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In </a:t>
            </a:r>
            <a:r>
              <a:rPr dirty="0" baseline="4629" sz="1800" spc="-7">
                <a:latin typeface="Times New Roman"/>
                <a:cs typeface="Times New Roman"/>
              </a:rPr>
              <a:t>terms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22">
                <a:latin typeface="Times New Roman"/>
                <a:cs typeface="Times New Roman"/>
              </a:rPr>
              <a:t>strain,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change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 spc="-7">
                <a:latin typeface="Times New Roman"/>
                <a:cs typeface="Times New Roman"/>
              </a:rPr>
              <a:t>gauge resistance </a:t>
            </a:r>
            <a:r>
              <a:rPr dirty="0" baseline="4629" sz="1800">
                <a:latin typeface="Times New Roman"/>
                <a:cs typeface="Times New Roman"/>
              </a:rPr>
              <a:t>dR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47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	(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we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know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dR/R</a:t>
            </a:r>
            <a:r>
              <a:rPr dirty="0" baseline="4629" sz="1800">
                <a:latin typeface="Times New Roman"/>
                <a:cs typeface="Times New Roman"/>
              </a:rPr>
              <a:t> 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429895">
              <a:lnSpc>
                <a:spcPct val="100000"/>
              </a:lnSpc>
              <a:spcBef>
                <a:spcPts val="8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</a:t>
            </a:r>
            <a:r>
              <a:rPr dirty="0" baseline="4629" sz="1800" spc="3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endParaRPr baseline="4629" sz="1800">
              <a:latin typeface="Times New Roman"/>
              <a:cs typeface="Times New Roman"/>
            </a:endParaRPr>
          </a:p>
          <a:p>
            <a:pPr marL="393065">
              <a:lnSpc>
                <a:spcPct val="100000"/>
              </a:lnSpc>
              <a:spcBef>
                <a:spcPts val="12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evidently</a:t>
            </a:r>
            <a:r>
              <a:rPr dirty="0" baseline="4629" sz="1800" spc="-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>
                <a:latin typeface="Times New Roman"/>
                <a:cs typeface="Times New Roman"/>
              </a:rPr>
              <a:t> the</a:t>
            </a:r>
            <a:r>
              <a:rPr dirty="0" baseline="4629" sz="1800" spc="48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values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49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34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a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direct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measure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strain.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2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Un</a:t>
            </a:r>
            <a:r>
              <a:rPr dirty="0" sz="1200" spc="-5" b="1">
                <a:latin typeface="Times New Roman"/>
                <a:cs typeface="Times New Roman"/>
              </a:rPr>
              <a:t>balanced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(deflection)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condition: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or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deflection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mode: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590"/>
              </a:lnSpc>
              <a:spcBef>
                <a:spcPts val="50"/>
              </a:spcBef>
              <a:tabLst>
                <a:tab pos="5256530" algn="l"/>
              </a:tabLst>
            </a:pPr>
            <a:r>
              <a:rPr dirty="0" sz="1200" spc="-5">
                <a:latin typeface="Times New Roman"/>
                <a:cs typeface="Times New Roman"/>
              </a:rPr>
              <a:t>Initially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resistors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balanced.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After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d,  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q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2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u</a:t>
            </a:r>
            <a:r>
              <a:rPr dirty="0" sz="1200">
                <a:latin typeface="Times New Roman"/>
                <a:cs typeface="Times New Roman"/>
              </a:rPr>
              <a:t>m  </a:t>
            </a:r>
            <a:r>
              <a:rPr dirty="0" sz="1200" spc="-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12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d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d.  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</a:t>
            </a:r>
            <a:r>
              <a:rPr dirty="0" sz="1200" spc="15">
                <a:latin typeface="Times New Roman"/>
                <a:cs typeface="Times New Roman"/>
              </a:rPr>
              <a:t>o</a:t>
            </a:r>
            <a:r>
              <a:rPr dirty="0" sz="1200" spc="-35">
                <a:latin typeface="Times New Roman"/>
                <a:cs typeface="Times New Roman"/>
              </a:rPr>
              <a:t>w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  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  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dge  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l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15">
                <a:latin typeface="Times New Roman"/>
                <a:cs typeface="Times New Roman"/>
              </a:rPr>
              <a:t>w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  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	</a:t>
            </a:r>
            <a:r>
              <a:rPr dirty="0" sz="1200" spc="-20">
                <a:latin typeface="Times New Roman"/>
                <a:cs typeface="Times New Roman"/>
              </a:rPr>
              <a:t>s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unbalanced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galvanometer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V</a:t>
            </a:r>
            <a:r>
              <a:rPr dirty="0" sz="800" spc="-20">
                <a:latin typeface="Times New Roman"/>
                <a:cs typeface="Times New Roman"/>
              </a:rPr>
              <a:t>0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observed.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a.</a:t>
            </a:r>
            <a:r>
              <a:rPr dirty="0" sz="1200" spc="2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Quarter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bridge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finding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using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one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-5" b="1">
                <a:latin typeface="Times New Roman"/>
                <a:cs typeface="Times New Roman"/>
              </a:rPr>
              <a:t> gauge)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6844410"/>
            <a:ext cx="5499100" cy="1217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Strain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under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tension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,</a:t>
            </a:r>
            <a:r>
              <a:rPr dirty="0" sz="800" spc="13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3,</a:t>
            </a:r>
            <a:r>
              <a:rPr dirty="0" sz="800" spc="3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2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are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fixed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resistors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200" spc="-10">
                <a:latin typeface="Times New Roman"/>
                <a:cs typeface="Times New Roman"/>
              </a:rPr>
              <a:t>Let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presumed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(galvanometer)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infinite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impedence</a:t>
            </a:r>
            <a:endParaRPr sz="1200">
              <a:latin typeface="Times New Roman"/>
              <a:cs typeface="Times New Roman"/>
            </a:endParaRPr>
          </a:p>
          <a:p>
            <a:pPr marL="12700" marR="2660015">
              <a:lnSpc>
                <a:spcPts val="168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therefore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it.</a:t>
            </a:r>
            <a:r>
              <a:rPr dirty="0" sz="1200" spc="-5">
                <a:latin typeface="Times New Roman"/>
                <a:cs typeface="Times New Roman"/>
              </a:rPr>
              <a:t> then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current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flowing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 spc="-7">
                <a:latin typeface="Times New Roman"/>
                <a:cs typeface="Times New Roman"/>
              </a:rPr>
              <a:t>thelimbs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AB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22">
                <a:latin typeface="Times New Roman"/>
                <a:cs typeface="Times New Roman"/>
              </a:rPr>
              <a:t>BC</a:t>
            </a:r>
            <a:endParaRPr baseline="4629" sz="18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  <a:spcBef>
                <a:spcPts val="25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V</a:t>
            </a:r>
            <a:r>
              <a:rPr dirty="0" sz="800" spc="-15">
                <a:latin typeface="Times New Roman"/>
                <a:cs typeface="Times New Roman"/>
              </a:rPr>
              <a:t>s</a:t>
            </a:r>
            <a:r>
              <a:rPr dirty="0" baseline="4629" sz="1800" spc="-22">
                <a:latin typeface="Times New Roman"/>
                <a:cs typeface="Times New Roman"/>
              </a:rPr>
              <a:t>/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Voltage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drop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limb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AB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or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at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terminal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0261" y="8054720"/>
            <a:ext cx="2101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  <a:tab pos="659130" algn="l"/>
                <a:tab pos="1149350" algn="l"/>
                <a:tab pos="1683385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)	=	</a:t>
            </a:r>
            <a:r>
              <a:rPr dirty="0" baseline="4629" sz="1800" spc="-7">
                <a:latin typeface="Times New Roman"/>
                <a:cs typeface="Times New Roman"/>
              </a:rPr>
              <a:t>[R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60">
                <a:latin typeface="Times New Roman"/>
                <a:cs typeface="Times New Roman"/>
              </a:rPr>
              <a:t> </a:t>
            </a:r>
            <a:r>
              <a:rPr dirty="0" sz="800" spc="2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	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60">
                <a:latin typeface="Times New Roman"/>
                <a:cs typeface="Times New Roman"/>
              </a:rPr>
              <a:t> </a:t>
            </a:r>
            <a:r>
              <a:rPr dirty="0" sz="800" spc="2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	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358" y="8036432"/>
            <a:ext cx="3424554" cy="103505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244"/>
              </a:spcBef>
              <a:tabLst>
                <a:tab pos="582295" algn="l"/>
                <a:tab pos="1298575" algn="l"/>
                <a:tab pos="1768475" algn="l"/>
                <a:tab pos="262509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=	I</a:t>
            </a:r>
            <a:r>
              <a:rPr dirty="0" sz="800">
                <a:latin typeface="Times New Roman"/>
                <a:cs typeface="Times New Roman"/>
              </a:rPr>
              <a:t>1   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.</a:t>
            </a:r>
            <a:r>
              <a:rPr dirty="0" sz="800" spc="250">
                <a:latin typeface="Times New Roman"/>
                <a:cs typeface="Times New Roman"/>
              </a:rPr>
              <a:t> </a:t>
            </a:r>
            <a:r>
              <a:rPr dirty="0" sz="800" spc="25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290">
                <a:latin typeface="Times New Roman"/>
                <a:cs typeface="Times New Roman"/>
              </a:rPr>
              <a:t> </a:t>
            </a:r>
            <a:r>
              <a:rPr dirty="0" sz="800" spc="2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	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88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similarly</a:t>
            </a:r>
            <a:r>
              <a:rPr dirty="0" baseline="4629" sz="1800" spc="3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24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current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flowing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 spc="-7">
                <a:latin typeface="Times New Roman"/>
                <a:cs typeface="Times New Roman"/>
              </a:rPr>
              <a:t>thelimbs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DC</a:t>
            </a:r>
            <a:endParaRPr baseline="4629" sz="1800">
              <a:latin typeface="Times New Roman"/>
              <a:cs typeface="Times New Roman"/>
            </a:endParaRPr>
          </a:p>
          <a:p>
            <a:pPr marL="622300">
              <a:lnSpc>
                <a:spcPct val="100000"/>
              </a:lnSpc>
              <a:spcBef>
                <a:spcPts val="145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baseline="4629" sz="1800" spc="-15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drop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limb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AD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or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at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terminal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</a:t>
            </a:r>
            <a:endParaRPr baseline="4629" sz="18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145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</a:t>
            </a:r>
            <a:r>
              <a:rPr dirty="0" sz="800" spc="-15">
                <a:latin typeface="Times New Roman"/>
                <a:cs typeface="Times New Roman"/>
              </a:rPr>
              <a:t>2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R</a:t>
            </a:r>
            <a:r>
              <a:rPr dirty="0" sz="800" spc="-20">
                <a:latin typeface="Times New Roman"/>
                <a:cs typeface="Times New Roman"/>
              </a:rPr>
              <a:t>3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6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R</a:t>
            </a:r>
            <a:r>
              <a:rPr dirty="0" sz="800" spc="-20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.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(R</a:t>
            </a:r>
            <a:r>
              <a:rPr dirty="0" sz="800">
                <a:latin typeface="Times New Roman"/>
                <a:cs typeface="Times New Roman"/>
              </a:rPr>
              <a:t>3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4886959"/>
            <a:ext cx="3783965" cy="19685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0079" y="3212465"/>
            <a:ext cx="567055" cy="10795"/>
          </a:xfrm>
          <a:custGeom>
            <a:avLst/>
            <a:gdLst/>
            <a:ahLst/>
            <a:cxnLst/>
            <a:rect l="l" t="t" r="r" b="b"/>
            <a:pathLst>
              <a:path w="567055" h="10794">
                <a:moveTo>
                  <a:pt x="567055" y="0"/>
                </a:moveTo>
                <a:lnTo>
                  <a:pt x="0" y="0"/>
                </a:lnTo>
                <a:lnTo>
                  <a:pt x="0" y="10794"/>
                </a:lnTo>
                <a:lnTo>
                  <a:pt x="567055" y="10794"/>
                </a:lnTo>
                <a:lnTo>
                  <a:pt x="567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022600" y="3204210"/>
            <a:ext cx="448309" cy="10795"/>
          </a:xfrm>
          <a:custGeom>
            <a:avLst/>
            <a:gdLst/>
            <a:ahLst/>
            <a:cxnLst/>
            <a:rect l="l" t="t" r="r" b="b"/>
            <a:pathLst>
              <a:path w="448310" h="10794">
                <a:moveTo>
                  <a:pt x="448310" y="0"/>
                </a:moveTo>
                <a:lnTo>
                  <a:pt x="0" y="0"/>
                </a:lnTo>
                <a:lnTo>
                  <a:pt x="0" y="10794"/>
                </a:lnTo>
                <a:lnTo>
                  <a:pt x="448310" y="10794"/>
                </a:lnTo>
                <a:lnTo>
                  <a:pt x="4483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32554" y="3213100"/>
            <a:ext cx="381000" cy="10795"/>
          </a:xfrm>
          <a:custGeom>
            <a:avLst/>
            <a:gdLst/>
            <a:ahLst/>
            <a:cxnLst/>
            <a:rect l="l" t="t" r="r" b="b"/>
            <a:pathLst>
              <a:path w="381000" h="10794">
                <a:moveTo>
                  <a:pt x="381000" y="0"/>
                </a:moveTo>
                <a:lnTo>
                  <a:pt x="0" y="0"/>
                </a:lnTo>
                <a:lnTo>
                  <a:pt x="0" y="10794"/>
                </a:lnTo>
                <a:lnTo>
                  <a:pt x="381000" y="10794"/>
                </a:lnTo>
                <a:lnTo>
                  <a:pt x="381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54500" y="4274820"/>
            <a:ext cx="510540" cy="10795"/>
          </a:xfrm>
          <a:custGeom>
            <a:avLst/>
            <a:gdLst/>
            <a:ahLst/>
            <a:cxnLst/>
            <a:rect l="l" t="t" r="r" b="b"/>
            <a:pathLst>
              <a:path w="510539" h="10795">
                <a:moveTo>
                  <a:pt x="510539" y="0"/>
                </a:moveTo>
                <a:lnTo>
                  <a:pt x="0" y="0"/>
                </a:lnTo>
                <a:lnTo>
                  <a:pt x="0" y="10794"/>
                </a:lnTo>
                <a:lnTo>
                  <a:pt x="510539" y="10794"/>
                </a:lnTo>
                <a:lnTo>
                  <a:pt x="510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65045" y="5609590"/>
            <a:ext cx="143510" cy="10795"/>
          </a:xfrm>
          <a:custGeom>
            <a:avLst/>
            <a:gdLst/>
            <a:ahLst/>
            <a:cxnLst/>
            <a:rect l="l" t="t" r="r" b="b"/>
            <a:pathLst>
              <a:path w="143510" h="10795">
                <a:moveTo>
                  <a:pt x="143510" y="0"/>
                </a:moveTo>
                <a:lnTo>
                  <a:pt x="0" y="0"/>
                </a:lnTo>
                <a:lnTo>
                  <a:pt x="0" y="10794"/>
                </a:lnTo>
                <a:lnTo>
                  <a:pt x="143510" y="10794"/>
                </a:lnTo>
                <a:lnTo>
                  <a:pt x="1435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65045" y="6098540"/>
            <a:ext cx="143510" cy="10795"/>
          </a:xfrm>
          <a:custGeom>
            <a:avLst/>
            <a:gdLst/>
            <a:ahLst/>
            <a:cxnLst/>
            <a:rect l="l" t="t" r="r" b="b"/>
            <a:pathLst>
              <a:path w="143510" h="10795">
                <a:moveTo>
                  <a:pt x="143510" y="0"/>
                </a:moveTo>
                <a:lnTo>
                  <a:pt x="0" y="0"/>
                </a:lnTo>
                <a:lnTo>
                  <a:pt x="0" y="10794"/>
                </a:lnTo>
                <a:lnTo>
                  <a:pt x="143510" y="10794"/>
                </a:lnTo>
                <a:lnTo>
                  <a:pt x="1435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475358" y="1008634"/>
            <a:ext cx="5172075" cy="1053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396240" algn="l"/>
              </a:tabLst>
            </a:pPr>
            <a:r>
              <a:rPr dirty="0" sz="1200" spc="-5">
                <a:latin typeface="Times New Roman"/>
                <a:cs typeface="Times New Roman"/>
              </a:rPr>
              <a:t>Initially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limbs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constituting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Ie.,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Therefore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V</a:t>
            </a:r>
            <a:r>
              <a:rPr dirty="0" sz="800" spc="-15">
                <a:latin typeface="Times New Roman"/>
                <a:cs typeface="Times New Roman"/>
              </a:rPr>
              <a:t>ab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R/(R+R)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]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22">
                <a:latin typeface="Times New Roman"/>
                <a:cs typeface="Times New Roman"/>
              </a:rPr>
              <a:t>v</a:t>
            </a:r>
            <a:r>
              <a:rPr dirty="0" sz="800" spc="-15">
                <a:latin typeface="Times New Roman"/>
                <a:cs typeface="Times New Roman"/>
              </a:rPr>
              <a:t>s</a:t>
            </a:r>
            <a:r>
              <a:rPr dirty="0" baseline="4629" sz="1800" spc="-22"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  <a:p>
            <a:pPr marL="774700" marR="2760345">
              <a:lnSpc>
                <a:spcPts val="1580"/>
              </a:lnSpc>
              <a:spcBef>
                <a:spcPts val="5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R/(R+R) </a:t>
            </a:r>
            <a:r>
              <a:rPr dirty="0" baseline="4629" sz="1800">
                <a:latin typeface="Times New Roman"/>
                <a:cs typeface="Times New Roman"/>
              </a:rPr>
              <a:t>]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v</a:t>
            </a:r>
            <a:r>
              <a:rPr dirty="0" sz="800" spc="-15">
                <a:latin typeface="Times New Roman"/>
                <a:cs typeface="Times New Roman"/>
              </a:rPr>
              <a:t>s</a:t>
            </a:r>
            <a:r>
              <a:rPr dirty="0" baseline="4629" sz="1800" spc="-22">
                <a:latin typeface="Times New Roman"/>
                <a:cs typeface="Times New Roman"/>
              </a:rPr>
              <a:t>/2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5358" y="2045334"/>
            <a:ext cx="1518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 voltage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4585" y="2042287"/>
            <a:ext cx="2427605" cy="42164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across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terminal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BD</a:t>
            </a:r>
            <a:endParaRPr baseline="4629" sz="1800">
              <a:latin typeface="Times New Roman"/>
              <a:cs typeface="Times New Roman"/>
            </a:endParaRPr>
          </a:p>
          <a:p>
            <a:pPr marL="457200">
              <a:lnSpc>
                <a:spcPct val="100000"/>
              </a:lnSpc>
              <a:spcBef>
                <a:spcPts val="120"/>
              </a:spcBef>
            </a:pP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 spc="2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 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16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  </a:t>
            </a:r>
            <a:r>
              <a:rPr dirty="0" baseline="4629" sz="1800" spc="-15">
                <a:latin typeface="Times New Roman"/>
                <a:cs typeface="Times New Roman"/>
              </a:rPr>
              <a:t>(V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/2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/2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=0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44792" y="2661284"/>
            <a:ext cx="635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8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5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5358" y="2416936"/>
            <a:ext cx="4701540" cy="64198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200" spc="-5">
                <a:latin typeface="Times New Roman"/>
                <a:cs typeface="Times New Roman"/>
              </a:rPr>
              <a:t>Evidently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balanced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unstrained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19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When</a:t>
            </a:r>
            <a:r>
              <a:rPr dirty="0" baseline="4629" sz="1800" spc="1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2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15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10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strained,</a:t>
            </a:r>
            <a:r>
              <a:rPr dirty="0" baseline="4629" sz="1800" spc="11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2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12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15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</a:t>
            </a:r>
            <a:r>
              <a:rPr dirty="0" baseline="4629" sz="1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an</a:t>
            </a:r>
            <a:r>
              <a:rPr dirty="0" baseline="4629" sz="1800" spc="8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amount</a:t>
            </a:r>
            <a:r>
              <a:rPr dirty="0" baseline="4629" sz="1800" spc="16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dR.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</a:t>
            </a:r>
            <a:r>
              <a:rPr dirty="0" sz="1200" spc="-5">
                <a:latin typeface="Times New Roman"/>
                <a:cs typeface="Times New Roman"/>
              </a:rPr>
              <a:t> then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02663" y="3048380"/>
            <a:ext cx="36766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10">
                <a:latin typeface="Cambria Math"/>
                <a:cs typeface="Cambria Math"/>
              </a:rPr>
              <a:t>𝑅1+𝑑𝑅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75358" y="3084956"/>
            <a:ext cx="1288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</a:tabLst>
            </a:pPr>
            <a:r>
              <a:rPr dirty="0" sz="1200" spc="-5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40532" y="3155060"/>
            <a:ext cx="2019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34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44114" y="3002660"/>
            <a:ext cx="4146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0092" sz="1800">
                <a:latin typeface="Times New Roman"/>
                <a:cs typeface="Times New Roman"/>
              </a:rPr>
              <a:t>(</a:t>
            </a:r>
            <a:r>
              <a:rPr dirty="0" baseline="-30092" sz="1800" spc="397">
                <a:latin typeface="Times New Roman"/>
                <a:cs typeface="Times New Roman"/>
              </a:rPr>
              <a:t> </a:t>
            </a:r>
            <a:r>
              <a:rPr dirty="0" sz="850" spc="-15">
                <a:latin typeface="Cambria Math"/>
                <a:cs typeface="Cambria Math"/>
              </a:rPr>
              <a:t>+𝑑𝑅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6986" y="3212973"/>
            <a:ext cx="194373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1477645" algn="l"/>
              </a:tabLst>
            </a:pPr>
            <a:r>
              <a:rPr dirty="0" baseline="34722" sz="1200" spc="-7">
                <a:latin typeface="Times New Roman"/>
                <a:cs typeface="Times New Roman"/>
              </a:rPr>
              <a:t>ab</a:t>
            </a:r>
            <a:r>
              <a:rPr dirty="0" baseline="34722" sz="1200" spc="254">
                <a:latin typeface="Times New Roman"/>
                <a:cs typeface="Times New Roman"/>
              </a:rPr>
              <a:t> </a:t>
            </a:r>
            <a:r>
              <a:rPr dirty="0" baseline="34722" sz="1200" spc="-7">
                <a:latin typeface="Times New Roman"/>
                <a:cs typeface="Times New Roman"/>
              </a:rPr>
              <a:t>=</a:t>
            </a:r>
            <a:r>
              <a:rPr dirty="0" baseline="34722" sz="1200" spc="330">
                <a:latin typeface="Times New Roman"/>
                <a:cs typeface="Times New Roman"/>
              </a:rPr>
              <a:t> </a:t>
            </a:r>
            <a:r>
              <a:rPr dirty="0" baseline="34722" sz="1200" spc="-7">
                <a:latin typeface="Times New Roman"/>
                <a:cs typeface="Times New Roman"/>
              </a:rPr>
              <a:t>(</a:t>
            </a:r>
            <a:r>
              <a:rPr dirty="0" baseline="34722" sz="1200" spc="-52">
                <a:latin typeface="Times New Roman"/>
                <a:cs typeface="Times New Roman"/>
              </a:rPr>
              <a:t> </a:t>
            </a:r>
            <a:r>
              <a:rPr dirty="0" sz="850" spc="25">
                <a:latin typeface="Cambria Math"/>
                <a:cs typeface="Cambria Math"/>
              </a:rPr>
              <a:t>𝑅1+𝑑𝑅+𝑅2</a:t>
            </a:r>
            <a:r>
              <a:rPr dirty="0" sz="850" spc="-5">
                <a:latin typeface="Cambria Math"/>
                <a:cs typeface="Cambria Math"/>
              </a:rPr>
              <a:t> </a:t>
            </a:r>
            <a:r>
              <a:rPr dirty="0" baseline="34722" sz="1200" spc="-7">
                <a:latin typeface="Times New Roman"/>
                <a:cs typeface="Times New Roman"/>
              </a:rPr>
              <a:t>)</a:t>
            </a:r>
            <a:r>
              <a:rPr dirty="0" baseline="34722" sz="1200" spc="352">
                <a:latin typeface="Times New Roman"/>
                <a:cs typeface="Times New Roman"/>
              </a:rPr>
              <a:t> </a:t>
            </a:r>
            <a:r>
              <a:rPr dirty="0" baseline="34722" sz="1200" spc="-7">
                <a:latin typeface="Times New Roman"/>
                <a:cs typeface="Times New Roman"/>
              </a:rPr>
              <a:t>*	</a:t>
            </a:r>
            <a:r>
              <a:rPr dirty="0" sz="850" spc="-5">
                <a:latin typeface="Cambria Math"/>
                <a:cs typeface="Cambria Math"/>
              </a:rPr>
              <a:t>𝑅+𝑑𝑅+𝑅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34841" y="3078860"/>
            <a:ext cx="11645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120">
                <a:latin typeface="Times New Roman"/>
                <a:cs typeface="Times New Roman"/>
              </a:rPr>
              <a:t> </a:t>
            </a:r>
            <a:r>
              <a:rPr dirty="0" sz="800" spc="-45">
                <a:latin typeface="Times New Roman"/>
                <a:cs typeface="Times New Roman"/>
              </a:rPr>
              <a:t>*</a:t>
            </a:r>
            <a:r>
              <a:rPr dirty="0" baseline="4629" sz="1800" spc="22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  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=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52287" sz="1275" spc="-30">
                <a:latin typeface="Cambria Math"/>
                <a:cs typeface="Cambria Math"/>
              </a:rPr>
              <a:t>𝑅</a:t>
            </a:r>
            <a:r>
              <a:rPr dirty="0" baseline="52287" sz="1275" spc="-22">
                <a:latin typeface="Cambria Math"/>
                <a:cs typeface="Cambria Math"/>
              </a:rPr>
              <a:t>+</a:t>
            </a:r>
            <a:r>
              <a:rPr dirty="0" baseline="52287" sz="1275" spc="-7">
                <a:latin typeface="Cambria Math"/>
                <a:cs typeface="Cambria Math"/>
              </a:rPr>
              <a:t>𝑑</a:t>
            </a:r>
            <a:r>
              <a:rPr dirty="0" baseline="52287" sz="1275" spc="-15">
                <a:latin typeface="Cambria Math"/>
                <a:cs typeface="Cambria Math"/>
              </a:rPr>
              <a:t>𝑅</a:t>
            </a:r>
            <a:r>
              <a:rPr dirty="0" baseline="52287" sz="1275">
                <a:latin typeface="Cambria Math"/>
                <a:cs typeface="Cambria Math"/>
              </a:rPr>
              <a:t> </a:t>
            </a:r>
            <a:r>
              <a:rPr dirty="0" baseline="52287" sz="1275" spc="-15">
                <a:latin typeface="Cambria Math"/>
                <a:cs typeface="Cambria Math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)</a:t>
            </a:r>
            <a:r>
              <a:rPr dirty="0" sz="800" spc="-45">
                <a:latin typeface="Times New Roman"/>
                <a:cs typeface="Times New Roman"/>
              </a:rPr>
              <a:t>*</a:t>
            </a:r>
            <a:r>
              <a:rPr dirty="0" baseline="4629" sz="1800" spc="22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0744" y="3222116"/>
            <a:ext cx="410209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20">
                <a:latin typeface="Cambria Math"/>
                <a:cs typeface="Cambria Math"/>
              </a:rPr>
              <a:t>2.𝑅+𝑑𝑅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49958" y="3353181"/>
            <a:ext cx="2232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>
                <a:latin typeface="Times New Roman"/>
                <a:cs typeface="Times New Roman"/>
              </a:rPr>
              <a:t>a</a:t>
            </a:r>
            <a:r>
              <a:rPr dirty="0" sz="800" spc="-5">
                <a:latin typeface="Times New Roman"/>
                <a:cs typeface="Times New Roman"/>
              </a:rPr>
              <a:t>d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(</a:t>
            </a:r>
            <a:r>
              <a:rPr dirty="0" u="sng" baseline="52287" sz="1275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dirty="0" u="sng" baseline="52287" sz="127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 </a:t>
            </a:r>
            <a:r>
              <a:rPr dirty="0" u="sng" baseline="52287" sz="1275" spc="13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dirty="0" u="sng" baseline="52287" sz="1275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3</a:t>
            </a:r>
            <a:r>
              <a:rPr dirty="0" u="sng" baseline="52287" sz="127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  </a:t>
            </a:r>
            <a:r>
              <a:rPr dirty="0" u="sng" baseline="52287" sz="1275" spc="-12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)</a:t>
            </a:r>
            <a:r>
              <a:rPr dirty="0" sz="800" spc="-45">
                <a:latin typeface="Times New Roman"/>
                <a:cs typeface="Times New Roman"/>
              </a:rPr>
              <a:t>*</a:t>
            </a:r>
            <a:r>
              <a:rPr dirty="0" baseline="4629" sz="1800" spc="22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  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(</a:t>
            </a:r>
            <a:r>
              <a:rPr dirty="0" u="sng" baseline="52287" sz="1275" spc="-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52287" sz="127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52287" sz="1275" spc="-2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52287" sz="1275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𝑅</a:t>
            </a:r>
            <a:r>
              <a:rPr dirty="0" u="sng" baseline="52287" sz="127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 </a:t>
            </a:r>
            <a:r>
              <a:rPr dirty="0" u="sng" baseline="52287" sz="1275" spc="12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150">
                <a:latin typeface="Times New Roman"/>
                <a:cs typeface="Times New Roman"/>
              </a:rPr>
              <a:t> </a:t>
            </a:r>
            <a:r>
              <a:rPr dirty="0" sz="800" spc="-45">
                <a:latin typeface="Times New Roman"/>
                <a:cs typeface="Times New Roman"/>
              </a:rPr>
              <a:t>*</a:t>
            </a:r>
            <a:r>
              <a:rPr dirty="0" baseline="4629" sz="1800" spc="22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  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 spc="22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14270" y="3505580"/>
            <a:ext cx="107569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44550" algn="l"/>
              </a:tabLst>
            </a:pPr>
            <a:r>
              <a:rPr dirty="0" sz="850" spc="-20">
                <a:latin typeface="Cambria Math"/>
                <a:cs typeface="Cambria Math"/>
              </a:rPr>
              <a:t>𝑅</a:t>
            </a:r>
            <a:r>
              <a:rPr dirty="0" sz="850">
                <a:latin typeface="Cambria Math"/>
                <a:cs typeface="Cambria Math"/>
              </a:rPr>
              <a:t>3</a:t>
            </a:r>
            <a:r>
              <a:rPr dirty="0" sz="850" spc="-15">
                <a:latin typeface="Cambria Math"/>
                <a:cs typeface="Cambria Math"/>
              </a:rPr>
              <a:t>+</a:t>
            </a:r>
            <a:r>
              <a:rPr dirty="0" sz="850" spc="5">
                <a:latin typeface="Cambria Math"/>
                <a:cs typeface="Cambria Math"/>
              </a:rPr>
              <a:t>𝑅</a:t>
            </a:r>
            <a:r>
              <a:rPr dirty="0" sz="850" spc="-10">
                <a:latin typeface="Cambria Math"/>
                <a:cs typeface="Cambria Math"/>
              </a:rPr>
              <a:t>4</a:t>
            </a:r>
            <a:r>
              <a:rPr dirty="0" sz="850">
                <a:latin typeface="Cambria Math"/>
                <a:cs typeface="Cambria Math"/>
              </a:rPr>
              <a:t>	</a:t>
            </a:r>
            <a:r>
              <a:rPr dirty="0" sz="850" spc="-20">
                <a:latin typeface="Cambria Math"/>
                <a:cs typeface="Cambria Math"/>
              </a:rPr>
              <a:t>𝑅</a:t>
            </a:r>
            <a:r>
              <a:rPr dirty="0" sz="850" spc="10">
                <a:latin typeface="Cambria Math"/>
                <a:cs typeface="Cambria Math"/>
              </a:rPr>
              <a:t>+</a:t>
            </a:r>
            <a:r>
              <a:rPr dirty="0" sz="850" spc="-10">
                <a:latin typeface="Cambria Math"/>
                <a:cs typeface="Cambria Math"/>
              </a:rPr>
              <a:t>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49958" y="3566921"/>
            <a:ext cx="2430145" cy="58356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is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ts val="1255"/>
              </a:lnSpc>
              <a:spcBef>
                <a:spcPts val="434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 spc="2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23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[(</a:t>
            </a:r>
            <a:r>
              <a:rPr dirty="0" u="sng" baseline="18518" sz="1800" spc="7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27777" sz="1200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+𝑑𝑅</a:t>
            </a:r>
            <a:r>
              <a:rPr dirty="0" u="sng" baseline="27777" sz="1200" spc="262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½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]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marL="1586865">
              <a:lnSpc>
                <a:spcPts val="835"/>
              </a:lnSpc>
            </a:pPr>
            <a:r>
              <a:rPr dirty="0" sz="850" spc="20">
                <a:latin typeface="Cambria Math"/>
                <a:cs typeface="Cambria Math"/>
              </a:rPr>
              <a:t>2.𝑅+𝑑𝑅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49958" y="4149090"/>
            <a:ext cx="2721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V</a:t>
            </a:r>
            <a:r>
              <a:rPr dirty="0" baseline="-10416" sz="1200" spc="-7">
                <a:latin typeface="Times New Roman"/>
                <a:cs typeface="Times New Roman"/>
              </a:rPr>
              <a:t>0</a:t>
            </a:r>
            <a:r>
              <a:rPr dirty="0" baseline="-10416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dV</a:t>
            </a:r>
            <a:r>
              <a:rPr dirty="0" baseline="-10416" sz="1200" spc="-7">
                <a:latin typeface="Times New Roman"/>
                <a:cs typeface="Times New Roman"/>
              </a:rPr>
              <a:t>0</a:t>
            </a:r>
            <a:r>
              <a:rPr dirty="0" baseline="-10416" sz="120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</a:t>
            </a:r>
            <a:r>
              <a:rPr dirty="0" baseline="-10416" sz="1200" spc="-7">
                <a:latin typeface="Times New Roman"/>
                <a:cs typeface="Times New Roman"/>
              </a:rPr>
              <a:t>ab</a:t>
            </a:r>
            <a:r>
              <a:rPr dirty="0" baseline="-10416" sz="120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</a:t>
            </a:r>
            <a:r>
              <a:rPr dirty="0" baseline="-10416" sz="1200" spc="-7">
                <a:latin typeface="Times New Roman"/>
                <a:cs typeface="Times New Roman"/>
              </a:rPr>
              <a:t>ad</a:t>
            </a:r>
            <a:r>
              <a:rPr dirty="0" baseline="-10416" sz="1200" spc="30">
                <a:latin typeface="Times New Roman"/>
                <a:cs typeface="Times New Roman"/>
              </a:rPr>
              <a:t> </a:t>
            </a:r>
            <a:r>
              <a:rPr dirty="0" baseline="-10416" sz="1200" spc="-7">
                <a:latin typeface="Times New Roman"/>
                <a:cs typeface="Times New Roman"/>
              </a:rPr>
              <a:t>=</a:t>
            </a:r>
            <a:r>
              <a:rPr dirty="0" baseline="-10416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u="sng" baseline="42483" sz="1275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2𝑅+2𝑑𝑅−2𝑅−𝑑𝑅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</a:t>
            </a:r>
            <a:r>
              <a:rPr dirty="0" baseline="-10416" sz="1200" spc="-7">
                <a:latin typeface="Times New Roman"/>
                <a:cs typeface="Times New Roman"/>
              </a:rPr>
              <a:t>s</a:t>
            </a:r>
            <a:r>
              <a:rPr dirty="0" baseline="-10416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=(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66335" y="4112514"/>
            <a:ext cx="8191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170">
                <a:latin typeface="Cambria Math"/>
                <a:cs typeface="Cambria Math"/>
              </a:rPr>
              <a:t>𝑑𝑅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53102" y="4139946"/>
            <a:ext cx="2660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8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37154" y="4283202"/>
            <a:ext cx="164528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15695" algn="l"/>
              </a:tabLst>
            </a:pPr>
            <a:r>
              <a:rPr dirty="0" sz="850" spc="-5">
                <a:latin typeface="Cambria Math"/>
                <a:cs typeface="Cambria Math"/>
              </a:rPr>
              <a:t>2(2.𝑅+𝑑𝑅)	</a:t>
            </a:r>
            <a:r>
              <a:rPr dirty="0" sz="850" spc="20">
                <a:latin typeface="Cambria Math"/>
                <a:cs typeface="Cambria Math"/>
              </a:rPr>
              <a:t>2(2𝑅+𝑑𝑅)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49958" y="4456938"/>
            <a:ext cx="4254500" cy="699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265"/>
              </a:lnSpc>
              <a:spcBef>
                <a:spcPts val="100"/>
              </a:spcBef>
              <a:tabLst>
                <a:tab pos="1007110" algn="l"/>
                <a:tab pos="1333500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</a:t>
            </a:r>
            <a:r>
              <a:rPr dirty="0" baseline="4629" sz="1800" spc="-52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(</a:t>
            </a:r>
            <a:r>
              <a:rPr dirty="0" u="sng" baseline="27777" sz="1200" spc="-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27777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baseline="27777" sz="1200" spc="-22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𝑑</a:t>
            </a:r>
            <a:r>
              <a:rPr dirty="0" u="sng" baseline="27777" sz="1200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𝑅</a:t>
            </a:r>
            <a:r>
              <a:rPr dirty="0" u="sng" baseline="27777" sz="120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	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marL="821690">
              <a:lnSpc>
                <a:spcPts val="844"/>
              </a:lnSpc>
            </a:pPr>
            <a:r>
              <a:rPr dirty="0" sz="850" spc="20">
                <a:latin typeface="Cambria Math"/>
                <a:cs typeface="Cambria Math"/>
              </a:rPr>
              <a:t>2(2𝑅+𝑑𝑅)</a:t>
            </a:r>
            <a:endParaRPr sz="85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7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small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dR&lt;&lt;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Further 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=0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(the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zero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under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unstrained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condition)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52852" y="5170423"/>
            <a:ext cx="895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latin typeface="Cambria Math"/>
                <a:cs typeface="Cambria Math"/>
              </a:rPr>
              <a:t>𝑅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75358" y="5170423"/>
            <a:ext cx="1205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123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0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	)</a:t>
            </a:r>
            <a:r>
              <a:rPr dirty="0" baseline="4629" sz="1800" spc="-7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171064" y="5335523"/>
            <a:ext cx="256540" cy="9525"/>
          </a:xfrm>
          <a:custGeom>
            <a:avLst/>
            <a:gdLst/>
            <a:ahLst/>
            <a:cxnLst/>
            <a:rect l="l" t="t" r="r" b="b"/>
            <a:pathLst>
              <a:path w="256539" h="9525">
                <a:moveTo>
                  <a:pt x="256031" y="0"/>
                </a:moveTo>
                <a:lnTo>
                  <a:pt x="0" y="0"/>
                </a:lnTo>
                <a:lnTo>
                  <a:pt x="0" y="9144"/>
                </a:lnTo>
                <a:lnTo>
                  <a:pt x="256031" y="9144"/>
                </a:lnTo>
                <a:lnTo>
                  <a:pt x="2560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437258" y="5289295"/>
            <a:ext cx="2745740" cy="38862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763905">
              <a:lnSpc>
                <a:spcPct val="100000"/>
              </a:lnSpc>
              <a:spcBef>
                <a:spcPts val="254"/>
              </a:spcBef>
            </a:pPr>
            <a:r>
              <a:rPr dirty="0" sz="850" spc="-10">
                <a:latin typeface="Cambria Math"/>
                <a:cs typeface="Cambria Math"/>
              </a:rPr>
              <a:t>4𝑅+0)</a:t>
            </a:r>
            <a:endParaRPr sz="850">
              <a:latin typeface="Cambria Math"/>
              <a:cs typeface="Cambria Math"/>
            </a:endParaRPr>
          </a:p>
          <a:p>
            <a:pPr marL="50800">
              <a:lnSpc>
                <a:spcPct val="100000"/>
              </a:lnSpc>
              <a:spcBef>
                <a:spcPts val="240"/>
              </a:spcBef>
              <a:tabLst>
                <a:tab pos="140398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5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</a:t>
            </a:r>
            <a:r>
              <a:rPr dirty="0" u="sng" baseline="27777" sz="1200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𝑉𝑠</a:t>
            </a:r>
            <a:r>
              <a:rPr dirty="0" baseline="4629" sz="1800" spc="-7">
                <a:latin typeface="Times New Roman"/>
                <a:cs typeface="Times New Roman"/>
              </a:rPr>
              <a:t>)*(</a:t>
            </a:r>
            <a:r>
              <a:rPr dirty="0" baseline="27777" sz="1200" spc="-7">
                <a:latin typeface="Cambria Math"/>
                <a:cs typeface="Cambria Math"/>
              </a:rPr>
              <a:t>𝑑𝑅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r>
              <a:rPr dirty="0" baseline="4629" sz="1800" spc="247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,	</a:t>
            </a:r>
            <a:r>
              <a:rPr dirty="0" baseline="4629" sz="1800" spc="-7">
                <a:latin typeface="Times New Roman"/>
                <a:cs typeface="Times New Roman"/>
              </a:rPr>
              <a:t>we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know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dR/R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ξ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81326" y="5618479"/>
            <a:ext cx="40195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17500" algn="l"/>
              </a:tabLst>
            </a:pPr>
            <a:r>
              <a:rPr dirty="0" sz="850" spc="15">
                <a:latin typeface="Cambria Math"/>
                <a:cs typeface="Cambria Math"/>
              </a:rPr>
              <a:t>4</a:t>
            </a:r>
            <a:r>
              <a:rPr dirty="0" sz="850" spc="15">
                <a:latin typeface="Cambria Math"/>
                <a:cs typeface="Cambria Math"/>
              </a:rPr>
              <a:t>	</a:t>
            </a:r>
            <a:r>
              <a:rPr dirty="0" sz="850" spc="25">
                <a:latin typeface="Cambria Math"/>
                <a:cs typeface="Cambria Math"/>
              </a:rPr>
              <a:t>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49958" y="5691886"/>
            <a:ext cx="5114925" cy="1226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031875">
              <a:lnSpc>
                <a:spcPct val="1233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therefore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strained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7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8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</a:t>
            </a:r>
            <a:r>
              <a:rPr dirty="0" u="sng" baseline="27777" sz="1200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𝑉𝑠</a:t>
            </a:r>
            <a:r>
              <a:rPr dirty="0" baseline="4629" sz="1800" spc="-7">
                <a:latin typeface="Times New Roman"/>
                <a:cs typeface="Times New Roman"/>
              </a:rPr>
              <a:t>)*(</a:t>
            </a:r>
            <a:r>
              <a:rPr dirty="0" baseline="27777" sz="1200" spc="-7">
                <a:latin typeface="Cambria Math"/>
                <a:cs typeface="Cambria Math"/>
              </a:rPr>
              <a:t>𝑑𝑅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543560">
              <a:lnSpc>
                <a:spcPts val="695"/>
              </a:lnSpc>
              <a:tabLst>
                <a:tab pos="848994" algn="l"/>
              </a:tabLst>
            </a:pPr>
            <a:r>
              <a:rPr dirty="0" sz="850" spc="15">
                <a:latin typeface="Cambria Math"/>
                <a:cs typeface="Cambria Math"/>
              </a:rPr>
              <a:t>4	𝑅</a:t>
            </a:r>
            <a:endParaRPr sz="850">
              <a:latin typeface="Cambria Math"/>
              <a:cs typeface="Cambria Math"/>
            </a:endParaRPr>
          </a:p>
          <a:p>
            <a:pPr marL="38100">
              <a:lnSpc>
                <a:spcPts val="1390"/>
              </a:lnSpc>
            </a:pP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terms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strain(ξ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(F)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ts val="1265"/>
              </a:lnSpc>
              <a:spcBef>
                <a:spcPts val="384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(</a:t>
            </a:r>
            <a:r>
              <a:rPr dirty="0" u="sng" baseline="27777" sz="1200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𝑉𝑠</a:t>
            </a:r>
            <a:r>
              <a:rPr dirty="0" baseline="4629" sz="1800" spc="-7">
                <a:latin typeface="Times New Roman"/>
                <a:cs typeface="Times New Roman"/>
              </a:rPr>
              <a:t>)*Fξ</a:t>
            </a:r>
            <a:endParaRPr baseline="4629" sz="1800">
              <a:latin typeface="Times New Roman"/>
              <a:cs typeface="Times New Roman"/>
            </a:endParaRPr>
          </a:p>
          <a:p>
            <a:pPr marL="543560">
              <a:lnSpc>
                <a:spcPts val="785"/>
              </a:lnSpc>
            </a:pPr>
            <a:r>
              <a:rPr dirty="0" sz="850" spc="-10">
                <a:latin typeface="Cambria Math"/>
                <a:cs typeface="Cambria Math"/>
              </a:rPr>
              <a:t>4</a:t>
            </a:r>
            <a:endParaRPr sz="850">
              <a:latin typeface="Cambria Math"/>
              <a:cs typeface="Cambria Math"/>
            </a:endParaRPr>
          </a:p>
          <a:p>
            <a:pPr marL="3810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evidently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change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75358" y="7106539"/>
            <a:ext cx="5498465" cy="82105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latin typeface="Times New Roman"/>
                <a:cs typeface="Times New Roman"/>
              </a:rPr>
              <a:t>b).</a:t>
            </a:r>
            <a:r>
              <a:rPr dirty="0" sz="1200" spc="-5" b="1">
                <a:latin typeface="Times New Roman"/>
                <a:cs typeface="Times New Roman"/>
              </a:rPr>
              <a:t> Half bridge</a:t>
            </a:r>
            <a:r>
              <a:rPr dirty="0" sz="1200" spc="29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(when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two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gauges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are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used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bridge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arms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610"/>
              </a:lnSpc>
              <a:spcBef>
                <a:spcPts val="55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beam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section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symmetrical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neutral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axis,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tensile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except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4075557" cy="19740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2981325"/>
            <a:ext cx="5516245" cy="30746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 marR="5080">
              <a:lnSpc>
                <a:spcPct val="11010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case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1 &amp; 2 </a:t>
            </a:r>
            <a:r>
              <a:rPr dirty="0" sz="1200" spc="-5">
                <a:latin typeface="Times New Roman"/>
                <a:cs typeface="Times New Roman"/>
              </a:rPr>
              <a:t>may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strain measurement. </a:t>
            </a:r>
            <a:r>
              <a:rPr dirty="0" sz="1200" spc="-10">
                <a:latin typeface="Times New Roman"/>
                <a:cs typeface="Times New Roman"/>
              </a:rPr>
              <a:t>That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bridge elements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-7">
                <a:latin typeface="Times New Roman"/>
                <a:cs typeface="Times New Roman"/>
              </a:rPr>
              <a:t>strain </a:t>
            </a:r>
            <a:r>
              <a:rPr dirty="0" baseline="4629" sz="1800">
                <a:latin typeface="Times New Roman"/>
                <a:cs typeface="Times New Roman"/>
              </a:rPr>
              <a:t>gauges </a:t>
            </a:r>
            <a:r>
              <a:rPr dirty="0" baseline="4629" sz="1800" spc="-7">
                <a:latin typeface="Times New Roman"/>
                <a:cs typeface="Times New Roman"/>
              </a:rPr>
              <a:t>and </a:t>
            </a:r>
            <a:r>
              <a:rPr dirty="0" baseline="4629" sz="1800">
                <a:latin typeface="Times New Roman"/>
                <a:cs typeface="Times New Roman"/>
              </a:rPr>
              <a:t>the other </a:t>
            </a:r>
            <a:r>
              <a:rPr dirty="0" baseline="4629" sz="1800" spc="-7">
                <a:latin typeface="Times New Roman"/>
                <a:cs typeface="Times New Roman"/>
              </a:rPr>
              <a:t>two </a:t>
            </a:r>
            <a:r>
              <a:rPr dirty="0" baseline="4629" sz="1800">
                <a:latin typeface="Times New Roman"/>
                <a:cs typeface="Times New Roman"/>
              </a:rPr>
              <a:t>are </a:t>
            </a:r>
            <a:r>
              <a:rPr dirty="0" baseline="4629" sz="1800" spc="-15">
                <a:latin typeface="Times New Roman"/>
                <a:cs typeface="Times New Roman"/>
              </a:rPr>
              <a:t>fixed </a:t>
            </a:r>
            <a:r>
              <a:rPr dirty="0" baseline="4629" sz="1800" spc="-7">
                <a:latin typeface="Times New Roman"/>
                <a:cs typeface="Times New Roman"/>
              </a:rPr>
              <a:t>resistors.The gauge </a:t>
            </a:r>
            <a:r>
              <a:rPr dirty="0" baseline="4629" sz="1800" spc="30">
                <a:latin typeface="Times New Roman"/>
                <a:cs typeface="Times New Roman"/>
              </a:rPr>
              <a:t>R</a:t>
            </a:r>
            <a:r>
              <a:rPr dirty="0" sz="800" spc="20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 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bonded </a:t>
            </a:r>
            <a:r>
              <a:rPr dirty="0" baseline="4629" sz="1800" spc="15">
                <a:latin typeface="Times New Roman"/>
                <a:cs typeface="Times New Roman"/>
              </a:rPr>
              <a:t>to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upper </a:t>
            </a:r>
            <a:r>
              <a:rPr dirty="0" baseline="4629" sz="1800" spc="-15">
                <a:latin typeface="Times New Roman"/>
                <a:cs typeface="Times New Roman"/>
              </a:rPr>
              <a:t>surface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cantilever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beam,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 </a:t>
            </a:r>
            <a:r>
              <a:rPr dirty="0" baseline="4629" sz="1800">
                <a:latin typeface="Times New Roman"/>
                <a:cs typeface="Times New Roman"/>
              </a:rPr>
              <a:t>a </a:t>
            </a:r>
            <a:r>
              <a:rPr dirty="0" baseline="4629" sz="1800" spc="-7">
                <a:latin typeface="Times New Roman"/>
                <a:cs typeface="Times New Roman"/>
              </a:rPr>
              <a:t>second gauge </a:t>
            </a:r>
            <a:r>
              <a:rPr dirty="0" baseline="4629" sz="1800" spc="22">
                <a:latin typeface="Times New Roman"/>
                <a:cs typeface="Times New Roman"/>
              </a:rPr>
              <a:t>R</a:t>
            </a:r>
            <a:r>
              <a:rPr dirty="0" sz="800" spc="15">
                <a:latin typeface="Times New Roman"/>
                <a:cs typeface="Times New Roman"/>
              </a:rPr>
              <a:t>2 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bonded </a:t>
            </a:r>
            <a:r>
              <a:rPr dirty="0" baseline="4629" sz="1800" spc="15">
                <a:latin typeface="Times New Roman"/>
                <a:cs typeface="Times New Roman"/>
              </a:rPr>
              <a:t>to 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lower</a:t>
            </a:r>
            <a:r>
              <a:rPr dirty="0" sz="1200" spc="-5">
                <a:latin typeface="Times New Roman"/>
                <a:cs typeface="Times New Roman"/>
              </a:rPr>
              <a:t> surface 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located precisely </a:t>
            </a:r>
            <a:r>
              <a:rPr dirty="0" sz="1200">
                <a:latin typeface="Times New Roman"/>
                <a:cs typeface="Times New Roman"/>
              </a:rPr>
              <a:t>underneath the </a:t>
            </a:r>
            <a:r>
              <a:rPr dirty="0" sz="1200" spc="-15">
                <a:latin typeface="Times New Roman"/>
                <a:cs typeface="Times New Roman"/>
              </a:rPr>
              <a:t>first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form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adjacent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  <a:p>
            <a:pPr algn="just" marL="12700" marR="3902710">
              <a:lnSpc>
                <a:spcPts val="168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-15">
                <a:latin typeface="Times New Roman"/>
                <a:cs typeface="Times New Roman"/>
              </a:rPr>
              <a:t>no </a:t>
            </a:r>
            <a:r>
              <a:rPr dirty="0" sz="1200" spc="-5">
                <a:latin typeface="Times New Roman"/>
                <a:cs typeface="Times New Roman"/>
              </a:rPr>
              <a:t>strain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427605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same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endParaRPr sz="12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  <a:spcBef>
                <a:spcPts val="26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 </a:t>
            </a:r>
            <a:r>
              <a:rPr dirty="0" baseline="4629" sz="1800" spc="-22">
                <a:latin typeface="Times New Roman"/>
                <a:cs typeface="Times New Roman"/>
              </a:rPr>
              <a:t>current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flowing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 spc="-7">
                <a:latin typeface="Times New Roman"/>
                <a:cs typeface="Times New Roman"/>
              </a:rPr>
              <a:t>thelimbs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AB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BC</a:t>
            </a:r>
            <a:endParaRPr baseline="4629" sz="18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  <a:spcBef>
                <a:spcPts val="14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7">
                <a:latin typeface="Times New Roman"/>
                <a:cs typeface="Times New Roman"/>
              </a:rPr>
              <a:t> 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baseline="4629" sz="1800" spc="-15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Voltage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drop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limb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AB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or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at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terminal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0261" y="6036309"/>
            <a:ext cx="41655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</a:tabLst>
            </a:pPr>
            <a:r>
              <a:rPr dirty="0" sz="1200">
                <a:latin typeface="Times New Roman"/>
                <a:cs typeface="Times New Roman"/>
              </a:rPr>
              <a:t>)	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56859" y="6036309"/>
            <a:ext cx="67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/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6819" y="6048502"/>
            <a:ext cx="7194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2920" algn="l"/>
              </a:tabLst>
            </a:pPr>
            <a:r>
              <a:rPr dirty="0" baseline="4629" sz="1800" spc="7">
                <a:latin typeface="Times New Roman"/>
                <a:cs typeface="Times New Roman"/>
              </a:rPr>
              <a:t>[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4629" sz="1800" spc="7">
                <a:latin typeface="Times New Roman"/>
                <a:cs typeface="Times New Roman"/>
              </a:rPr>
              <a:t>(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7840" y="6036309"/>
            <a:ext cx="111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1201" y="6048502"/>
            <a:ext cx="430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358" y="6030214"/>
            <a:ext cx="3422650" cy="833119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240"/>
              </a:spcBef>
              <a:tabLst>
                <a:tab pos="582295" algn="l"/>
                <a:tab pos="1298575" algn="l"/>
                <a:tab pos="1768475" algn="l"/>
                <a:tab pos="262509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=	I</a:t>
            </a:r>
            <a:r>
              <a:rPr dirty="0" sz="800">
                <a:latin typeface="Times New Roman"/>
                <a:cs typeface="Times New Roman"/>
              </a:rPr>
              <a:t>1   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.</a:t>
            </a:r>
            <a:r>
              <a:rPr dirty="0" sz="800" spc="250">
                <a:latin typeface="Times New Roman"/>
                <a:cs typeface="Times New Roman"/>
              </a:rPr>
              <a:t> </a:t>
            </a:r>
            <a:r>
              <a:rPr dirty="0" sz="800" spc="25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290">
                <a:latin typeface="Times New Roman"/>
                <a:cs typeface="Times New Roman"/>
              </a:rPr>
              <a:t> </a:t>
            </a:r>
            <a:r>
              <a:rPr dirty="0" sz="800" spc="2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	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sz="800" spc="2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88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similarly</a:t>
            </a:r>
            <a:r>
              <a:rPr dirty="0" baseline="4629" sz="1800" spc="3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24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current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flowing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 spc="-7">
                <a:latin typeface="Times New Roman"/>
                <a:cs typeface="Times New Roman"/>
              </a:rPr>
              <a:t>thelimbs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AD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DC</a:t>
            </a:r>
            <a:endParaRPr baseline="4629" sz="18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  <a:spcBef>
                <a:spcPts val="17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V</a:t>
            </a:r>
            <a:r>
              <a:rPr dirty="0" sz="800" spc="-15">
                <a:latin typeface="Times New Roman"/>
                <a:cs typeface="Times New Roman"/>
              </a:rPr>
              <a:t>s</a:t>
            </a:r>
            <a:r>
              <a:rPr dirty="0" baseline="4629" sz="1800" spc="-22">
                <a:latin typeface="Times New Roman"/>
                <a:cs typeface="Times New Roman"/>
              </a:rPr>
              <a:t>/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drop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limb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AD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or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at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terminal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5358" y="6856603"/>
            <a:ext cx="5516245" cy="2223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100"/>
              </a:spcBef>
              <a:tabLst>
                <a:tab pos="603885" algn="l"/>
                <a:tab pos="1237615" algn="l"/>
                <a:tab pos="1737995" algn="l"/>
                <a:tab pos="2018664" algn="l"/>
                <a:tab pos="2171065" algn="l"/>
                <a:tab pos="2454910" algn="l"/>
                <a:tab pos="2637790" algn="l"/>
                <a:tab pos="3064510" algn="l"/>
                <a:tab pos="3345179" algn="l"/>
                <a:tab pos="3670935" algn="l"/>
                <a:tab pos="4034154" algn="l"/>
                <a:tab pos="4366260" algn="l"/>
                <a:tab pos="4543425" algn="l"/>
                <a:tab pos="4875530" algn="l"/>
                <a:tab pos="5098415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=	I</a:t>
            </a:r>
            <a:r>
              <a:rPr dirty="0" sz="800">
                <a:latin typeface="Times New Roman"/>
                <a:cs typeface="Times New Roman"/>
              </a:rPr>
              <a:t>2   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	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	</a:t>
            </a:r>
            <a:r>
              <a:rPr dirty="0" sz="800" spc="-5">
                <a:latin typeface="Times New Roman"/>
                <a:cs typeface="Times New Roman"/>
              </a:rPr>
              <a:t>.	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	</a:t>
            </a:r>
            <a:r>
              <a:rPr dirty="0" baseline="4629" sz="1800">
                <a:latin typeface="Times New Roman"/>
                <a:cs typeface="Times New Roman"/>
              </a:rPr>
              <a:t>/	(R</a:t>
            </a:r>
            <a:r>
              <a:rPr dirty="0" sz="800">
                <a:latin typeface="Times New Roman"/>
                <a:cs typeface="Times New Roman"/>
              </a:rPr>
              <a:t>3</a:t>
            </a:r>
            <a:r>
              <a:rPr dirty="0" baseline="4629" sz="1800">
                <a:latin typeface="Times New Roman"/>
                <a:cs typeface="Times New Roman"/>
              </a:rPr>
              <a:t>+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	</a:t>
            </a:r>
            <a:r>
              <a:rPr dirty="0" baseline="4629" sz="1800">
                <a:latin typeface="Times New Roman"/>
                <a:cs typeface="Times New Roman"/>
              </a:rPr>
              <a:t>)	=	</a:t>
            </a:r>
            <a:r>
              <a:rPr dirty="0" baseline="4629" sz="1800" spc="-7">
                <a:latin typeface="Times New Roman"/>
                <a:cs typeface="Times New Roman"/>
              </a:rPr>
              <a:t>[R</a:t>
            </a:r>
            <a:r>
              <a:rPr dirty="0" sz="800" spc="-5">
                <a:latin typeface="Times New Roman"/>
                <a:cs typeface="Times New Roman"/>
              </a:rPr>
              <a:t>3	</a:t>
            </a:r>
            <a:r>
              <a:rPr dirty="0" baseline="4629" sz="1800">
                <a:latin typeface="Times New Roman"/>
                <a:cs typeface="Times New Roman"/>
              </a:rPr>
              <a:t>/	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3	</a:t>
            </a:r>
            <a:r>
              <a:rPr dirty="0" baseline="4629" sz="1800">
                <a:latin typeface="Times New Roman"/>
                <a:cs typeface="Times New Roman"/>
              </a:rPr>
              <a:t>+	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200" spc="-5">
                <a:latin typeface="Times New Roman"/>
                <a:cs typeface="Times New Roman"/>
              </a:rPr>
              <a:t>Initially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constituting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39624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Ie.,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endParaRPr baseline="4629" sz="1800">
              <a:latin typeface="Times New Roman"/>
              <a:cs typeface="Times New Roman"/>
            </a:endParaRPr>
          </a:p>
          <a:p>
            <a:pPr marL="12700" marR="4156710">
              <a:lnSpc>
                <a:spcPct val="1100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 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(R/2R)V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/2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(R/2R)V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13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  <a:p>
            <a:pPr marL="12700" marR="2462530">
              <a:lnSpc>
                <a:spcPct val="110000"/>
              </a:lnSpc>
              <a:spcBef>
                <a:spcPts val="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voltage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=V</a:t>
            </a:r>
            <a:r>
              <a:rPr dirty="0" sz="800" spc="-10">
                <a:latin typeface="Times New Roman"/>
                <a:cs typeface="Times New Roman"/>
              </a:rPr>
              <a:t>0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Voltage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across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terminal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BD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 </a:t>
            </a:r>
            <a:r>
              <a:rPr dirty="0" sz="800" spc="-10">
                <a:latin typeface="Times New Roman"/>
                <a:cs typeface="Times New Roman"/>
              </a:rPr>
              <a:t>/2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-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 </a:t>
            </a:r>
            <a:r>
              <a:rPr dirty="0" baseline="4629" sz="1800">
                <a:latin typeface="Times New Roman"/>
                <a:cs typeface="Times New Roman"/>
              </a:rPr>
              <a:t>/2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endParaRPr baseline="4629" sz="1800">
              <a:latin typeface="Times New Roman"/>
              <a:cs typeface="Times New Roman"/>
            </a:endParaRPr>
          </a:p>
          <a:p>
            <a:pPr marL="12700" marR="92710">
              <a:lnSpc>
                <a:spcPts val="1610"/>
              </a:lnSpc>
              <a:spcBef>
                <a:spcPts val="5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when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load</a:t>
            </a:r>
            <a:r>
              <a:rPr dirty="0" baseline="4629" sz="1800" spc="9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is</a:t>
            </a:r>
            <a:r>
              <a:rPr dirty="0" baseline="4629" sz="1800" spc="11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applied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to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beam,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17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increases</a:t>
            </a:r>
            <a:r>
              <a:rPr dirty="0" baseline="4629" sz="1800" spc="1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due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tensile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load,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while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14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decreases</a:t>
            </a:r>
            <a:r>
              <a:rPr dirty="0" baseline="4629" sz="1800">
                <a:latin typeface="Times New Roman"/>
                <a:cs typeface="Times New Roman"/>
              </a:rPr>
              <a:t> due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equal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compressive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strain.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Resistance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dR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Resistance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</a:t>
            </a:r>
            <a:endParaRPr baseline="4629"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6908800"/>
            <a:ext cx="4228973" cy="212979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834897"/>
            <a:ext cx="3576954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4220" algn="l"/>
              </a:tabLst>
            </a:pPr>
            <a:r>
              <a:rPr dirty="0" sz="1200" spc="-5">
                <a:latin typeface="Times New Roman"/>
                <a:cs typeface="Times New Roman"/>
              </a:rPr>
              <a:t>Potential	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(voltage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drop</a:t>
            </a:r>
            <a:r>
              <a:rPr dirty="0" sz="1200" spc="-15">
                <a:latin typeface="Times New Roman"/>
                <a:cs typeface="Times New Roman"/>
              </a:rPr>
              <a:t> 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baseline="4629" sz="1800" spc="-7">
                <a:latin typeface="Times New Roman"/>
                <a:cs typeface="Times New Roman"/>
              </a:rPr>
              <a:t>=[R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/(R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+R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algn="r" marR="159385">
              <a:lnSpc>
                <a:spcPct val="100000"/>
              </a:lnSpc>
              <a:spcBef>
                <a:spcPts val="17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[(R+dR)/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(R+dR+R-dR)]V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3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[(R+dR)/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(2R)]V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algn="r" marR="132715">
              <a:lnSpc>
                <a:spcPct val="100000"/>
              </a:lnSpc>
              <a:spcBef>
                <a:spcPts val="50"/>
              </a:spcBef>
            </a:pPr>
            <a:r>
              <a:rPr dirty="0" sz="1200" spc="-5">
                <a:latin typeface="Times New Roman"/>
                <a:cs typeface="Times New Roman"/>
              </a:rPr>
              <a:t>Potential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(voltage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drop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AD)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97778" y="1853310"/>
            <a:ext cx="176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4978" y="1841118"/>
            <a:ext cx="111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05169" y="1853310"/>
            <a:ext cx="176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3017" y="1841118"/>
            <a:ext cx="377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2255" algn="l"/>
              </a:tabLst>
            </a:pPr>
            <a:r>
              <a:rPr dirty="0" sz="1200">
                <a:latin typeface="Times New Roman"/>
                <a:cs typeface="Times New Roman"/>
              </a:rPr>
              <a:t>=	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5358" y="1835022"/>
            <a:ext cx="3648075" cy="83058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  <a:tabLst>
                <a:tab pos="372110" algn="l"/>
                <a:tab pos="622300" algn="l"/>
                <a:tab pos="1036955" algn="l"/>
                <a:tab pos="1393825" algn="l"/>
                <a:tab pos="1600835" algn="l"/>
                <a:tab pos="1957705" algn="l"/>
                <a:tab pos="2207895" algn="l"/>
                <a:tab pos="3375660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>
                <a:latin typeface="Times New Roman"/>
                <a:cs typeface="Times New Roman"/>
              </a:rPr>
              <a:t>a</a:t>
            </a:r>
            <a:r>
              <a:rPr dirty="0" sz="800" spc="-5">
                <a:latin typeface="Times New Roman"/>
                <a:cs typeface="Times New Roman"/>
              </a:rPr>
              <a:t>d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4629" sz="1800">
                <a:latin typeface="Times New Roman"/>
                <a:cs typeface="Times New Roman"/>
              </a:rPr>
              <a:t>=	=	</a:t>
            </a:r>
            <a:r>
              <a:rPr dirty="0" baseline="4629" sz="1800" spc="7">
                <a:latin typeface="Times New Roman"/>
                <a:cs typeface="Times New Roman"/>
              </a:rPr>
              <a:t>[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4629" sz="1800">
                <a:latin typeface="Times New Roman"/>
                <a:cs typeface="Times New Roman"/>
              </a:rPr>
              <a:t>/	</a:t>
            </a:r>
            <a:r>
              <a:rPr dirty="0" baseline="4629" sz="1800" spc="7">
                <a:latin typeface="Times New Roman"/>
                <a:cs typeface="Times New Roman"/>
              </a:rPr>
              <a:t>(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4629" sz="1800">
                <a:latin typeface="Times New Roman"/>
                <a:cs typeface="Times New Roman"/>
              </a:rPr>
              <a:t>+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5">
                <a:latin typeface="Times New Roman"/>
                <a:cs typeface="Times New Roman"/>
              </a:rPr>
              <a:t>4</a:t>
            </a:r>
            <a:r>
              <a:rPr dirty="0" baseline="4629" sz="1800">
                <a:latin typeface="Times New Roman"/>
                <a:cs typeface="Times New Roman"/>
              </a:rPr>
              <a:t>)]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4629" sz="1800" spc="-37">
                <a:latin typeface="Times New Roman"/>
                <a:cs typeface="Times New Roman"/>
              </a:rPr>
              <a:t>h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 spc="7">
                <a:latin typeface="Times New Roman"/>
                <a:cs typeface="Times New Roman"/>
              </a:rPr>
              <a:t>r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endParaRPr baseline="4629" sz="1800">
              <a:latin typeface="Times New Roman"/>
              <a:cs typeface="Times New Roman"/>
            </a:endParaRPr>
          </a:p>
          <a:p>
            <a:pPr marL="277495">
              <a:lnSpc>
                <a:spcPct val="100000"/>
              </a:lnSpc>
              <a:spcBef>
                <a:spcPts val="14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[R/2R]V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1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997075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changed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	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V</a:t>
            </a:r>
            <a:r>
              <a:rPr dirty="0" sz="800" spc="-15">
                <a:latin typeface="Times New Roman"/>
                <a:cs typeface="Times New Roman"/>
              </a:rPr>
              <a:t>ab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358" y="2639948"/>
            <a:ext cx="5504815" cy="384556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545465">
              <a:lnSpc>
                <a:spcPct val="100000"/>
              </a:lnSpc>
              <a:spcBef>
                <a:spcPts val="26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4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(R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dR)/(2R)]V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8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/2=</a:t>
            </a:r>
            <a:endParaRPr baseline="4629" sz="1800">
              <a:latin typeface="Times New Roman"/>
              <a:cs typeface="Times New Roman"/>
            </a:endParaRPr>
          </a:p>
          <a:p>
            <a:pPr marL="1231900">
              <a:lnSpc>
                <a:spcPct val="100000"/>
              </a:lnSpc>
              <a:spcBef>
                <a:spcPts val="17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baseline="4629" sz="1800" spc="-7">
                <a:latin typeface="Times New Roman"/>
                <a:cs typeface="Times New Roman"/>
              </a:rPr>
              <a:t>/2) (dR/R)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1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under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unstrained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conditions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200" spc="-15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therefore</a:t>
            </a:r>
            <a:r>
              <a:rPr dirty="0" sz="1200" spc="-10">
                <a:latin typeface="Times New Roman"/>
                <a:cs typeface="Times New Roman"/>
              </a:rPr>
              <a:t> change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8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baseline="4629" sz="1800" spc="-7">
                <a:latin typeface="Times New Roman"/>
                <a:cs typeface="Times New Roman"/>
              </a:rPr>
              <a:t>/2)(dR/R)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-----eqn—1</a:t>
            </a:r>
            <a:endParaRPr baseline="4629" sz="18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170"/>
              </a:spcBef>
              <a:tabLst>
                <a:tab pos="111569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=(</a:t>
            </a:r>
            <a:r>
              <a:rPr dirty="0" baseline="4629" sz="1800" spc="46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/2)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Fξ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2[(V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baseline="4629" sz="1800" spc="-7">
                <a:latin typeface="Times New Roman"/>
                <a:cs typeface="Times New Roman"/>
              </a:rPr>
              <a:t>/4)*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Fξ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]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baseline="4629" sz="1800" spc="-7">
                <a:latin typeface="Times New Roman"/>
                <a:cs typeface="Times New Roman"/>
              </a:rPr>
              <a:t>/4)*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2dR/R</a:t>
            </a:r>
            <a:r>
              <a:rPr dirty="0" baseline="4629" sz="1800">
                <a:latin typeface="Times New Roman"/>
                <a:cs typeface="Times New Roman"/>
              </a:rPr>
              <a:t> ------ </a:t>
            </a:r>
            <a:r>
              <a:rPr dirty="0" baseline="4629" sz="1800" spc="-7">
                <a:latin typeface="Times New Roman"/>
                <a:cs typeface="Times New Roman"/>
              </a:rPr>
              <a:t>eqn-2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twice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only.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little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imes New Roman"/>
                <a:cs typeface="Times New Roman"/>
              </a:rPr>
              <a:t>manipulation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equation-2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written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dv</a:t>
            </a:r>
            <a:r>
              <a:rPr dirty="0" sz="800" spc="-10">
                <a:latin typeface="Times New Roman"/>
                <a:cs typeface="Times New Roman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[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dR/R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(-dR/R)]/4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080" indent="112395">
              <a:lnSpc>
                <a:spcPct val="103499"/>
              </a:lnSpc>
              <a:spcBef>
                <a:spcPts val="95"/>
              </a:spcBef>
              <a:tabLst>
                <a:tab pos="4881880" algn="l"/>
              </a:tabLst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8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V</a:t>
            </a:r>
            <a:r>
              <a:rPr dirty="0" sz="800" spc="-15">
                <a:latin typeface="Times New Roman"/>
                <a:cs typeface="Times New Roman"/>
              </a:rPr>
              <a:t>s</a:t>
            </a:r>
            <a:r>
              <a:rPr dirty="0" baseline="4629" sz="1800" spc="-22">
                <a:latin typeface="Times New Roman"/>
                <a:cs typeface="Times New Roman"/>
              </a:rPr>
              <a:t>[</a:t>
            </a:r>
            <a:r>
              <a:rPr dirty="0" baseline="4629" sz="1800" spc="47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fractional</a:t>
            </a:r>
            <a:r>
              <a:rPr dirty="0" baseline="4629" sz="1800" spc="36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change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3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in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limb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AB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fractional	</a:t>
            </a:r>
            <a:r>
              <a:rPr dirty="0" baseline="4629" sz="1800" spc="-7">
                <a:latin typeface="Times New Roman"/>
                <a:cs typeface="Times New Roman"/>
              </a:rPr>
              <a:t>change</a:t>
            </a:r>
            <a:r>
              <a:rPr dirty="0" baseline="4629" sz="1800" spc="209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in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BC]/4</a:t>
            </a:r>
            <a:endParaRPr sz="1200">
              <a:latin typeface="Times New Roman"/>
              <a:cs typeface="Times New Roman"/>
            </a:endParaRPr>
          </a:p>
          <a:p>
            <a:pPr marL="12700" marR="10795">
              <a:lnSpc>
                <a:spcPct val="11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negative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fractional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BC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fact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compressive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tensile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opposite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sign.</a:t>
            </a:r>
            <a:endParaRPr sz="1200">
              <a:latin typeface="Times New Roman"/>
              <a:cs typeface="Times New Roman"/>
            </a:endParaRPr>
          </a:p>
          <a:p>
            <a:pPr marL="12700" marR="578485">
              <a:lnSpc>
                <a:spcPts val="1680"/>
              </a:lnSpc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</a:t>
            </a:r>
            <a:r>
              <a:rPr dirty="0" sz="1200" spc="-10">
                <a:latin typeface="Times New Roman"/>
                <a:cs typeface="Times New Roman"/>
              </a:rPr>
              <a:t> for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connected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adjacent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circuit\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dv</a:t>
            </a:r>
            <a:r>
              <a:rPr dirty="0" sz="800" spc="-10">
                <a:latin typeface="Times New Roman"/>
                <a:cs typeface="Times New Roman"/>
              </a:rPr>
              <a:t>0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V</a:t>
            </a:r>
            <a:r>
              <a:rPr dirty="0" sz="800">
                <a:latin typeface="Times New Roman"/>
                <a:cs typeface="Times New Roman"/>
              </a:rPr>
              <a:t>s</a:t>
            </a:r>
            <a:r>
              <a:rPr dirty="0" baseline="4629" sz="1800">
                <a:latin typeface="Times New Roman"/>
                <a:cs typeface="Times New Roman"/>
              </a:rPr>
              <a:t>[(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/R)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(-dR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/R)]/4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c.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Full </a:t>
            </a:r>
            <a:r>
              <a:rPr dirty="0" sz="1200" spc="-5" b="1">
                <a:latin typeface="Times New Roman"/>
                <a:cs typeface="Times New Roman"/>
              </a:rPr>
              <a:t>bridge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when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four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gauges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are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used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 elements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considered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1005586"/>
            <a:ext cx="5512435" cy="266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938270">
              <a:lnSpc>
                <a:spcPct val="1167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V</a:t>
            </a:r>
            <a:r>
              <a:rPr dirty="0" sz="800" spc="5">
                <a:latin typeface="Times New Roman"/>
                <a:cs typeface="Times New Roman"/>
              </a:rPr>
              <a:t>ad</a:t>
            </a:r>
            <a:r>
              <a:rPr dirty="0" sz="800" spc="16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4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terminals 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same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bridge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said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be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balanced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endParaRPr baseline="4629"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when </a:t>
            </a:r>
            <a:r>
              <a:rPr dirty="0" baseline="4629" sz="1800" spc="-15">
                <a:latin typeface="Times New Roman"/>
                <a:cs typeface="Times New Roman"/>
              </a:rPr>
              <a:t>load </a:t>
            </a:r>
            <a:r>
              <a:rPr dirty="0" baseline="4629" sz="1800" spc="-22">
                <a:latin typeface="Times New Roman"/>
                <a:cs typeface="Times New Roman"/>
              </a:rPr>
              <a:t>is </a:t>
            </a:r>
            <a:r>
              <a:rPr dirty="0" baseline="4629" sz="1800" spc="-7">
                <a:latin typeface="Times New Roman"/>
                <a:cs typeface="Times New Roman"/>
              </a:rPr>
              <a:t>applied </a:t>
            </a:r>
            <a:r>
              <a:rPr dirty="0" baseline="4629" sz="1800" spc="15">
                <a:latin typeface="Times New Roman"/>
                <a:cs typeface="Times New Roman"/>
              </a:rPr>
              <a:t>to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beam,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gauges </a:t>
            </a:r>
            <a:r>
              <a:rPr dirty="0" baseline="4629" sz="1800" spc="15">
                <a:latin typeface="Times New Roman"/>
                <a:cs typeface="Times New Roman"/>
              </a:rPr>
              <a:t>R</a:t>
            </a:r>
            <a:r>
              <a:rPr dirty="0" sz="800" spc="10">
                <a:latin typeface="Times New Roman"/>
                <a:cs typeface="Times New Roman"/>
              </a:rPr>
              <a:t>1</a:t>
            </a:r>
            <a:r>
              <a:rPr dirty="0" baseline="4629" sz="1800" spc="15">
                <a:latin typeface="Times New Roman"/>
                <a:cs typeface="Times New Roman"/>
              </a:rPr>
              <a:t>&amp;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increases </a:t>
            </a:r>
            <a:r>
              <a:rPr dirty="0" baseline="4629" sz="1800" spc="7">
                <a:latin typeface="Times New Roman"/>
                <a:cs typeface="Times New Roman"/>
              </a:rPr>
              <a:t>due </a:t>
            </a:r>
            <a:r>
              <a:rPr dirty="0" baseline="4629" sz="1800">
                <a:latin typeface="Times New Roman"/>
                <a:cs typeface="Times New Roman"/>
              </a:rPr>
              <a:t>to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tensile load </a:t>
            </a:r>
            <a:r>
              <a:rPr dirty="0" sz="1200">
                <a:latin typeface="Times New Roman"/>
                <a:cs typeface="Times New Roman"/>
              </a:rPr>
              <a:t>whilestthe </a:t>
            </a:r>
            <a:r>
              <a:rPr dirty="0" sz="1200" spc="-5">
                <a:latin typeface="Times New Roman"/>
                <a:cs typeface="Times New Roman"/>
              </a:rPr>
              <a:t>resistances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increases</a:t>
            </a:r>
            <a:r>
              <a:rPr dirty="0" sz="1200" spc="29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10">
                <a:latin typeface="Times New Roman"/>
                <a:cs typeface="Times New Roman"/>
              </a:rPr>
              <a:t>tensile load, while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15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decreases</a:t>
            </a:r>
            <a:r>
              <a:rPr dirty="0" baseline="4629" sz="1800">
                <a:latin typeface="Times New Roman"/>
                <a:cs typeface="Times New Roman"/>
              </a:rPr>
              <a:t> due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equal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compressive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strain.</a:t>
            </a:r>
            <a:endParaRPr baseline="4629"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0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strained,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resistances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various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 spc="5"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marL="12700" marR="1986280">
              <a:lnSpc>
                <a:spcPct val="110600"/>
              </a:lnSpc>
              <a:spcBef>
                <a:spcPts val="90"/>
              </a:spcBef>
              <a:tabLst>
                <a:tab pos="744220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gauges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=R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R+ </a:t>
            </a:r>
            <a:r>
              <a:rPr dirty="0" baseline="4629" sz="1800">
                <a:latin typeface="Times New Roman"/>
                <a:cs typeface="Times New Roman"/>
              </a:rPr>
              <a:t>dR ( </a:t>
            </a:r>
            <a:r>
              <a:rPr dirty="0" baseline="4629" sz="1800" spc="-15">
                <a:latin typeface="Times New Roman"/>
                <a:cs typeface="Times New Roman"/>
              </a:rPr>
              <a:t>tension)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gaugesR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R- </a:t>
            </a:r>
            <a:r>
              <a:rPr dirty="0" baseline="4629" sz="1800">
                <a:latin typeface="Times New Roman"/>
                <a:cs typeface="Times New Roman"/>
              </a:rPr>
              <a:t>dR </a:t>
            </a:r>
            <a:r>
              <a:rPr dirty="0" baseline="4629" sz="1800" spc="-7">
                <a:latin typeface="Times New Roman"/>
                <a:cs typeface="Times New Roman"/>
              </a:rPr>
              <a:t>(compression) 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Potential	at terminal </a:t>
            </a:r>
            <a:r>
              <a:rPr dirty="0" sz="1200">
                <a:latin typeface="Times New Roman"/>
                <a:cs typeface="Times New Roman"/>
              </a:rPr>
              <a:t>B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(voltage </a:t>
            </a:r>
            <a:r>
              <a:rPr dirty="0" sz="1200" spc="5">
                <a:latin typeface="Times New Roman"/>
                <a:cs typeface="Times New Roman"/>
              </a:rPr>
              <a:t>drop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limb AB)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10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/(R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31638" y="3661409"/>
            <a:ext cx="1760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8980" algn="l"/>
                <a:tab pos="134175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+	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7258" y="3643121"/>
            <a:ext cx="3699510" cy="12357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44"/>
              </a:spcBef>
              <a:tabLst>
                <a:tab pos="770255" algn="l"/>
                <a:tab pos="1382395" algn="l"/>
                <a:tab pos="2520315" algn="l"/>
                <a:tab pos="323659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	</a:t>
            </a:r>
            <a:r>
              <a:rPr dirty="0" baseline="4629" sz="1800">
                <a:latin typeface="Times New Roman"/>
                <a:cs typeface="Times New Roman"/>
              </a:rPr>
              <a:t>=	=	</a:t>
            </a:r>
            <a:r>
              <a:rPr dirty="0" baseline="4629" sz="1800" spc="-7">
                <a:latin typeface="Times New Roman"/>
                <a:cs typeface="Times New Roman"/>
              </a:rPr>
              <a:t>[R</a:t>
            </a:r>
            <a:r>
              <a:rPr dirty="0" sz="800" spc="-5">
                <a:latin typeface="Times New Roman"/>
                <a:cs typeface="Times New Roman"/>
              </a:rPr>
              <a:t>1	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endParaRPr baseline="4629" sz="1800">
              <a:latin typeface="Times New Roman"/>
              <a:cs typeface="Times New Roman"/>
            </a:endParaRPr>
          </a:p>
          <a:p>
            <a:pPr marL="315595">
              <a:lnSpc>
                <a:spcPct val="100000"/>
              </a:lnSpc>
              <a:spcBef>
                <a:spcPts val="14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[(R+dR)/{(R+dR)+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(R-dR)}]V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[(R+dR)/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(2R)]V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200" spc="-5">
                <a:latin typeface="Times New Roman"/>
                <a:cs typeface="Times New Roman"/>
              </a:rPr>
              <a:t>Potential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(voltage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drop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AD)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310"/>
              </a:spcBef>
            </a:pPr>
            <a:r>
              <a:rPr dirty="0" baseline="6944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Times New Roman"/>
                <a:cs typeface="Times New Roman"/>
              </a:rPr>
              <a:t>=</a:t>
            </a:r>
            <a:r>
              <a:rPr dirty="0" baseline="6944" sz="1800" spc="-22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. </a:t>
            </a:r>
            <a:r>
              <a:rPr dirty="0" baseline="6944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endParaRPr sz="800">
              <a:latin typeface="Times New Roman"/>
              <a:cs typeface="Times New Roman"/>
            </a:endParaRPr>
          </a:p>
          <a:p>
            <a:pPr marL="50800" marR="2275840">
              <a:lnSpc>
                <a:spcPct val="106800"/>
              </a:lnSpc>
              <a:spcBef>
                <a:spcPts val="50"/>
              </a:spcBef>
            </a:pP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 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=[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3063" y="4853432"/>
            <a:ext cx="5583555" cy="243713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240"/>
              </a:spcBef>
              <a:tabLst>
                <a:tab pos="283273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6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[(R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–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dR)/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(R-dR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+R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+dR)]V</a:t>
            </a:r>
            <a:r>
              <a:rPr dirty="0" sz="800" spc="-5">
                <a:latin typeface="Times New Roman"/>
                <a:cs typeface="Times New Roman"/>
              </a:rPr>
              <a:t>s	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1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(R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dR)/2R)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*V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  <a:spcBef>
                <a:spcPts val="145"/>
              </a:spcBef>
              <a:tabLst>
                <a:tab pos="2079625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changed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	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4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dV</a:t>
            </a:r>
            <a:r>
              <a:rPr dirty="0" sz="800" spc="-15">
                <a:latin typeface="Times New Roman"/>
                <a:cs typeface="Times New Roman"/>
              </a:rPr>
              <a:t>0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ab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endParaRPr sz="800">
              <a:latin typeface="Times New Roman"/>
              <a:cs typeface="Times New Roman"/>
            </a:endParaRPr>
          </a:p>
          <a:p>
            <a:pPr marL="628015">
              <a:lnSpc>
                <a:spcPct val="100000"/>
              </a:lnSpc>
              <a:spcBef>
                <a:spcPts val="14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0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[(R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dR)/(2R)]V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8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{(R-dR)/(2R)}V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2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V</a:t>
            </a:r>
            <a:r>
              <a:rPr dirty="0" sz="800" spc="5">
                <a:latin typeface="Times New Roman"/>
                <a:cs typeface="Times New Roman"/>
              </a:rPr>
              <a:t>s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(dR/R)</a:t>
            </a:r>
            <a:endParaRPr baseline="4629" sz="1800">
              <a:latin typeface="Times New Roman"/>
              <a:cs typeface="Times New Roman"/>
            </a:endParaRPr>
          </a:p>
          <a:p>
            <a:pPr marL="94615" marR="5080">
              <a:lnSpc>
                <a:spcPct val="103499"/>
              </a:lnSpc>
              <a:spcBef>
                <a:spcPts val="9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3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34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9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r>
              <a:rPr dirty="0" baseline="4629" sz="1800" spc="30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uder</a:t>
            </a:r>
            <a:r>
              <a:rPr dirty="0" baseline="4629" sz="1800" spc="3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unstrained</a:t>
            </a:r>
            <a:r>
              <a:rPr dirty="0" baseline="4629" sz="1800" spc="34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conditions</a:t>
            </a:r>
            <a:r>
              <a:rPr dirty="0" baseline="4629" sz="1800" spc="3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</a:t>
            </a:r>
            <a:r>
              <a:rPr dirty="0" baseline="4629" sz="1800" spc="34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therefore</a:t>
            </a:r>
            <a:r>
              <a:rPr dirty="0" baseline="4629" sz="1800" spc="34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change</a:t>
            </a:r>
            <a:r>
              <a:rPr dirty="0" baseline="4629" sz="1800" spc="38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30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becomes</a:t>
            </a:r>
            <a:endParaRPr sz="12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  <a:spcBef>
                <a:spcPts val="265"/>
              </a:spcBef>
              <a:tabLst>
                <a:tab pos="1997075" algn="l"/>
                <a:tab pos="3713479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51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(dR/R)------eqn—1	</a:t>
            </a:r>
            <a:r>
              <a:rPr dirty="0" baseline="4629" sz="1800">
                <a:latin typeface="Times New Roman"/>
                <a:cs typeface="Times New Roman"/>
              </a:rPr>
              <a:t>,	</a:t>
            </a:r>
            <a:r>
              <a:rPr dirty="0" baseline="4629" sz="1800" spc="-7">
                <a:latin typeface="Times New Roman"/>
                <a:cs typeface="Times New Roman"/>
              </a:rPr>
              <a:t>we know dR/R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Fξ</a:t>
            </a:r>
            <a:endParaRPr baseline="4629" sz="1800">
              <a:latin typeface="Times New Roman"/>
              <a:cs typeface="Times New Roman"/>
            </a:endParaRPr>
          </a:p>
          <a:p>
            <a:pPr marL="323215">
              <a:lnSpc>
                <a:spcPct val="100000"/>
              </a:lnSpc>
              <a:spcBef>
                <a:spcPts val="140"/>
              </a:spcBef>
              <a:tabLst>
                <a:tab pos="1079500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=</a:t>
            </a:r>
            <a:r>
              <a:rPr dirty="0" baseline="4629" sz="1800">
                <a:latin typeface="Times New Roman"/>
                <a:cs typeface="Times New Roman"/>
              </a:rPr>
              <a:t>(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30">
                <a:latin typeface="Times New Roman"/>
                <a:cs typeface="Times New Roman"/>
              </a:rPr>
              <a:t>s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F</a:t>
            </a:r>
            <a:r>
              <a:rPr dirty="0" baseline="4629" sz="1800">
                <a:latin typeface="Times New Roman"/>
                <a:cs typeface="Times New Roman"/>
              </a:rPr>
              <a:t>ξ	=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4</a:t>
            </a:r>
            <a:r>
              <a:rPr dirty="0" baseline="4629" sz="1800" spc="7">
                <a:latin typeface="Times New Roman"/>
                <a:cs typeface="Times New Roman"/>
              </a:rPr>
              <a:t>[(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30">
                <a:latin typeface="Times New Roman"/>
                <a:cs typeface="Times New Roman"/>
              </a:rPr>
              <a:t>s</a:t>
            </a:r>
            <a:r>
              <a:rPr dirty="0" baseline="4629" sz="1800">
                <a:latin typeface="Times New Roman"/>
                <a:cs typeface="Times New Roman"/>
              </a:rPr>
              <a:t>/4</a:t>
            </a:r>
            <a:r>
              <a:rPr dirty="0" baseline="4629" sz="1800" spc="7">
                <a:latin typeface="Times New Roman"/>
                <a:cs typeface="Times New Roman"/>
              </a:rPr>
              <a:t>)</a:t>
            </a:r>
            <a:r>
              <a:rPr dirty="0" baseline="4629" sz="1800">
                <a:latin typeface="Times New Roman"/>
                <a:cs typeface="Times New Roman"/>
              </a:rPr>
              <a:t>*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F</a:t>
            </a:r>
            <a:r>
              <a:rPr dirty="0" baseline="4629" sz="1800">
                <a:latin typeface="Times New Roman"/>
                <a:cs typeface="Times New Roman"/>
              </a:rPr>
              <a:t>ξ 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]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3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-------</a:t>
            </a:r>
            <a:r>
              <a:rPr dirty="0" baseline="4629" sz="1800" spc="15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4629" sz="1800">
                <a:latin typeface="Times New Roman"/>
                <a:cs typeface="Times New Roman"/>
              </a:rPr>
              <a:t>q</a:t>
            </a:r>
            <a:r>
              <a:rPr dirty="0" baseline="4629" sz="1800" spc="-37">
                <a:latin typeface="Times New Roman"/>
                <a:cs typeface="Times New Roman"/>
              </a:rPr>
              <a:t>n</a:t>
            </a:r>
            <a:r>
              <a:rPr dirty="0" baseline="4629" sz="1800" spc="7">
                <a:latin typeface="Times New Roman"/>
                <a:cs typeface="Times New Roman"/>
              </a:rPr>
              <a:t>-</a:t>
            </a:r>
            <a:r>
              <a:rPr dirty="0" baseline="4629" sz="1800">
                <a:latin typeface="Times New Roman"/>
                <a:cs typeface="Times New Roman"/>
              </a:rPr>
              <a:t>2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 </a:t>
            </a:r>
            <a:r>
              <a:rPr dirty="0" sz="1200" spc="-10">
                <a:latin typeface="Times New Roman"/>
                <a:cs typeface="Times New Roman"/>
              </a:rPr>
              <a:t>times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using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only.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REMARKS: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5" b="1">
                <a:latin typeface="Times New Roman"/>
                <a:cs typeface="Times New Roman"/>
              </a:rPr>
              <a:t>i.Re;lations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derived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preceeding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paragraphs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pertain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conditions</a:t>
            </a:r>
            <a:r>
              <a:rPr dirty="0" sz="1200" spc="6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where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2558" y="7286370"/>
            <a:ext cx="5053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19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values</a:t>
            </a:r>
            <a:r>
              <a:rPr dirty="0" sz="1200" spc="19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18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19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resistance</a:t>
            </a:r>
            <a:r>
              <a:rPr dirty="0" sz="1200" spc="19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18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all</a:t>
            </a:r>
            <a:r>
              <a:rPr dirty="0" sz="1200" spc="18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1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four</a:t>
            </a:r>
            <a:r>
              <a:rPr dirty="0" sz="1200" spc="1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limb</a:t>
            </a:r>
            <a:r>
              <a:rPr dirty="0" sz="1200" spc="204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18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17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bridge</a:t>
            </a:r>
            <a:r>
              <a:rPr dirty="0" sz="1200" spc="2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are</a:t>
            </a:r>
            <a:r>
              <a:rPr dirty="0" sz="1200" spc="1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initially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7271130"/>
            <a:ext cx="417195" cy="62611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75"/>
              </a:spcBef>
            </a:pPr>
            <a:r>
              <a:rPr dirty="0" sz="1200" spc="-25" b="1">
                <a:latin typeface="Times New Roman"/>
                <a:cs typeface="Times New Roman"/>
              </a:rPr>
              <a:t>a) 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-5" b="1">
                <a:latin typeface="Times New Roman"/>
                <a:cs typeface="Times New Roman"/>
              </a:rPr>
              <a:t>qu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25" b="1">
                <a:latin typeface="Times New Roman"/>
                <a:cs typeface="Times New Roman"/>
              </a:rPr>
              <a:t>l</a:t>
            </a:r>
            <a:r>
              <a:rPr dirty="0" sz="1200" b="1">
                <a:latin typeface="Times New Roman"/>
                <a:cs typeface="Times New Roman"/>
              </a:rPr>
              <a:t>.  </a:t>
            </a:r>
            <a:r>
              <a:rPr dirty="0" sz="1200" spc="-20" b="1">
                <a:latin typeface="Times New Roman"/>
                <a:cs typeface="Times New Roman"/>
              </a:rPr>
              <a:t>b)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32558" y="7688707"/>
            <a:ext cx="5002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galvanometer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has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infinite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impedence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so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that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no </a:t>
            </a:r>
            <a:r>
              <a:rPr dirty="0" sz="1200" spc="-10" b="1">
                <a:latin typeface="Times New Roman"/>
                <a:cs typeface="Times New Roman"/>
              </a:rPr>
              <a:t>current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flows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through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0391" y="7868792"/>
            <a:ext cx="5636260" cy="102870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37160" marR="5080" indent="-125095">
              <a:lnSpc>
                <a:spcPct val="110000"/>
              </a:lnSpc>
              <a:spcBef>
                <a:spcPts val="75"/>
              </a:spcBef>
              <a:buSzPct val="91666"/>
              <a:buFont typeface="Times New Roman"/>
              <a:buAutoNum type="romanLcPeriod" startAt="2"/>
              <a:tabLst>
                <a:tab pos="137795" algn="l"/>
              </a:tabLst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-5">
                <a:latin typeface="Times New Roman"/>
                <a:cs typeface="Times New Roman"/>
              </a:rPr>
              <a:t> than one </a:t>
            </a:r>
            <a:r>
              <a:rPr dirty="0" sz="1200">
                <a:latin typeface="Times New Roman"/>
                <a:cs typeface="Times New Roman"/>
              </a:rPr>
              <a:t>strain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active,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bridge output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thereby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-5">
                <a:latin typeface="Times New Roman"/>
                <a:cs typeface="Times New Roman"/>
              </a:rPr>
              <a:t>sensitivity increases. </a:t>
            </a:r>
            <a:r>
              <a:rPr dirty="0" sz="1200">
                <a:latin typeface="Times New Roman"/>
                <a:cs typeface="Times New Roman"/>
              </a:rPr>
              <a:t>In general a </a:t>
            </a:r>
            <a:r>
              <a:rPr dirty="0" sz="1200" spc="-5">
                <a:latin typeface="Times New Roman"/>
                <a:cs typeface="Times New Roman"/>
              </a:rPr>
              <a:t>bridge circuit </a:t>
            </a:r>
            <a:r>
              <a:rPr dirty="0" sz="1200" spc="-10">
                <a:latin typeface="Times New Roman"/>
                <a:cs typeface="Times New Roman"/>
              </a:rPr>
              <a:t>uses </a:t>
            </a:r>
            <a:r>
              <a:rPr dirty="0" sz="1200">
                <a:latin typeface="Times New Roman"/>
                <a:cs typeface="Times New Roman"/>
              </a:rPr>
              <a:t>a ‘n’ </a:t>
            </a:r>
            <a:r>
              <a:rPr dirty="0" sz="1200" spc="-5">
                <a:latin typeface="Times New Roman"/>
                <a:cs typeface="Times New Roman"/>
              </a:rPr>
              <a:t>active strain </a:t>
            </a:r>
            <a:r>
              <a:rPr dirty="0" sz="1200" spc="5">
                <a:latin typeface="Times New Roman"/>
                <a:cs typeface="Times New Roman"/>
              </a:rPr>
              <a:t>gaugesthe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given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algn="r" marR="263271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n.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baseline="4629" sz="1800" spc="-7">
                <a:latin typeface="Times New Roman"/>
                <a:cs typeface="Times New Roman"/>
              </a:rPr>
              <a:t>/4)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(dR/R)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22">
                <a:latin typeface="Times New Roman"/>
                <a:cs typeface="Times New Roman"/>
              </a:rPr>
              <a:t>n.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baseline="4629" sz="1800" spc="-7">
                <a:latin typeface="Times New Roman"/>
                <a:cs typeface="Times New Roman"/>
              </a:rPr>
              <a:t>/4)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Fξ</a:t>
            </a:r>
            <a:endParaRPr baseline="4629" sz="1800">
              <a:latin typeface="Times New Roman"/>
              <a:cs typeface="Times New Roman"/>
            </a:endParaRPr>
          </a:p>
          <a:p>
            <a:pPr algn="r" marL="393065" marR="2640330" indent="-393065">
              <a:lnSpc>
                <a:spcPct val="100000"/>
              </a:lnSpc>
              <a:spcBef>
                <a:spcPts val="50"/>
              </a:spcBef>
              <a:buSzPct val="91666"/>
              <a:buFont typeface="Times New Roman"/>
              <a:buAutoNum type="romanLcPeriod" startAt="3"/>
              <a:tabLst>
                <a:tab pos="393065" algn="l"/>
                <a:tab pos="393700" algn="l"/>
              </a:tabLst>
            </a:pP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attained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6609"/>
            <a:ext cx="5509895" cy="123317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factor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imes New Roman"/>
                <a:cs typeface="Times New Roman"/>
              </a:rPr>
              <a:t>--Large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exciting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4.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1.11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torsion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marL="12700" marR="5080" indent="76200">
              <a:lnSpc>
                <a:spcPts val="158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configuration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circuit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widely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employed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shown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37258" y="4496308"/>
            <a:ext cx="5598160" cy="244094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just" marL="127000">
              <a:lnSpc>
                <a:spcPct val="100000"/>
              </a:lnSpc>
              <a:spcBef>
                <a:spcPts val="245"/>
              </a:spcBef>
            </a:pPr>
            <a:r>
              <a:rPr dirty="0" sz="1200" spc="-10">
                <a:latin typeface="Times New Roman"/>
                <a:cs typeface="Times New Roman"/>
              </a:rPr>
              <a:t>Fig: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torsion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algn="just" marL="50800" marR="51435" indent="76200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Four </a:t>
            </a:r>
            <a:r>
              <a:rPr dirty="0" sz="1200" spc="-5">
                <a:latin typeface="Times New Roman"/>
                <a:cs typeface="Times New Roman"/>
              </a:rPr>
              <a:t>bonded-wire strain 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45</a:t>
            </a:r>
            <a:r>
              <a:rPr dirty="0" baseline="31250" sz="1200" spc="7">
                <a:latin typeface="Times New Roman"/>
                <a:cs typeface="Times New Roman"/>
              </a:rPr>
              <a:t>0     </a:t>
            </a:r>
            <a:r>
              <a:rPr dirty="0" sz="1200" spc="-15">
                <a:latin typeface="Times New Roman"/>
                <a:cs typeface="Times New Roman"/>
              </a:rPr>
              <a:t>helix </a:t>
            </a:r>
            <a:r>
              <a:rPr dirty="0" sz="1200">
                <a:latin typeface="Times New Roman"/>
                <a:cs typeface="Times New Roman"/>
              </a:rPr>
              <a:t>with the </a:t>
            </a:r>
            <a:r>
              <a:rPr dirty="0" sz="1200" spc="-10">
                <a:latin typeface="Times New Roman"/>
                <a:cs typeface="Times New Roman"/>
              </a:rPr>
              <a:t>axis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placed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pairs</a:t>
            </a:r>
            <a:r>
              <a:rPr dirty="0" sz="1200" spc="-5">
                <a:latin typeface="Times New Roman"/>
                <a:cs typeface="Times New Roman"/>
              </a:rPr>
              <a:t> diametrically opposite.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 the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accurately </a:t>
            </a:r>
            <a:r>
              <a:rPr dirty="0" sz="1200">
                <a:latin typeface="Times New Roman"/>
                <a:cs typeface="Times New Roman"/>
              </a:rPr>
              <a:t>placed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 matched </a:t>
            </a:r>
            <a:r>
              <a:rPr dirty="0" sz="1200" spc="-5">
                <a:latin typeface="Times New Roman"/>
                <a:cs typeface="Times New Roman"/>
              </a:rPr>
              <a:t>characteristics,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system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5">
                <a:latin typeface="Times New Roman"/>
                <a:cs typeface="Times New Roman"/>
              </a:rPr>
              <a:t>compensated </a:t>
            </a:r>
            <a:r>
              <a:rPr dirty="0" sz="1200" spc="-10">
                <a:latin typeface="Times New Roman"/>
                <a:cs typeface="Times New Roman"/>
              </a:rPr>
              <a:t>and insensitive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bending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thrust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effects.</a:t>
            </a:r>
            <a:endParaRPr sz="1200">
              <a:latin typeface="Times New Roman"/>
              <a:cs typeface="Times New Roman"/>
            </a:endParaRPr>
          </a:p>
          <a:p>
            <a:pPr algn="just" marL="50800" marR="5397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Any 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 spc="-10">
                <a:latin typeface="Times New Roman"/>
                <a:cs typeface="Times New Roman"/>
              </a:rPr>
              <a:t>circuit </a:t>
            </a:r>
            <a:r>
              <a:rPr dirty="0" sz="1200">
                <a:latin typeface="Times New Roman"/>
                <a:cs typeface="Times New Roman"/>
              </a:rPr>
              <a:t>then </a:t>
            </a:r>
            <a:r>
              <a:rPr dirty="0" sz="1200" spc="-5">
                <a:latin typeface="Times New Roman"/>
                <a:cs typeface="Times New Roman"/>
              </a:rPr>
              <a:t>results </a:t>
            </a:r>
            <a:r>
              <a:rPr dirty="0" sz="1200" spc="5">
                <a:latin typeface="Times New Roman"/>
                <a:cs typeface="Times New Roman"/>
              </a:rPr>
              <a:t>only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torsional deflection. </a:t>
            </a:r>
            <a:r>
              <a:rPr dirty="0" sz="1200">
                <a:latin typeface="Times New Roman"/>
                <a:cs typeface="Times New Roman"/>
              </a:rPr>
              <a:t>When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under tension,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4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>
                <a:latin typeface="Times New Roman"/>
                <a:cs typeface="Times New Roman"/>
              </a:rPr>
              <a:t>elongate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result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tensile </a:t>
            </a:r>
            <a:r>
              <a:rPr dirty="0" sz="1200" spc="-10">
                <a:latin typeface="Times New Roman"/>
                <a:cs typeface="Times New Roman"/>
              </a:rPr>
              <a:t>component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pure </a:t>
            </a:r>
            <a:r>
              <a:rPr dirty="0" sz="1200" spc="-10">
                <a:latin typeface="Times New Roman"/>
                <a:cs typeface="Times New Roman"/>
              </a:rPr>
              <a:t>shear </a:t>
            </a:r>
            <a:r>
              <a:rPr dirty="0" sz="1200" spc="-5">
                <a:latin typeface="Times New Roman"/>
                <a:cs typeface="Times New Roman"/>
              </a:rPr>
              <a:t>stress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one diagonal axis, while gauges </a:t>
            </a:r>
            <a:r>
              <a:rPr dirty="0" sz="1200">
                <a:latin typeface="Times New Roman"/>
                <a:cs typeface="Times New Roman"/>
              </a:rPr>
              <a:t>2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-15">
                <a:latin typeface="Times New Roman"/>
                <a:cs typeface="Times New Roman"/>
              </a:rPr>
              <a:t>will </a:t>
            </a:r>
            <a:r>
              <a:rPr dirty="0" sz="1200">
                <a:latin typeface="Times New Roman"/>
                <a:cs typeface="Times New Roman"/>
              </a:rPr>
              <a:t>contract </a:t>
            </a:r>
            <a:r>
              <a:rPr dirty="0" sz="1200" spc="-10">
                <a:latin typeface="Times New Roman"/>
                <a:cs typeface="Times New Roman"/>
              </a:rPr>
              <a:t>owing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component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diagonal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axis.</a:t>
            </a:r>
            <a:r>
              <a:rPr dirty="0" sz="1200" spc="-5">
                <a:latin typeface="Times New Roman"/>
                <a:cs typeface="Times New Roman"/>
              </a:rPr>
              <a:t> These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tensile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compressive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strains</a:t>
            </a:r>
            <a:r>
              <a:rPr dirty="0" sz="1200">
                <a:latin typeface="Times New Roman"/>
                <a:cs typeface="Times New Roman"/>
              </a:rPr>
              <a:t> 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50800">
              <a:lnSpc>
                <a:spcPct val="1000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given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97529" y="6932803"/>
            <a:ext cx="2597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Times New Roman"/>
                <a:cs typeface="Times New Roman"/>
              </a:rPr>
              <a:t>Nm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6944994"/>
            <a:ext cx="1527810" cy="598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dirty="0" baseline="4629" sz="1800" spc="7">
                <a:latin typeface="Times New Roman"/>
                <a:cs typeface="Times New Roman"/>
              </a:rPr>
              <a:t>T=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π </a:t>
            </a:r>
            <a:r>
              <a:rPr dirty="0" baseline="4629" sz="1800" spc="-7">
                <a:latin typeface="Times New Roman"/>
                <a:cs typeface="Times New Roman"/>
              </a:rPr>
              <a:t>G (R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i </a:t>
            </a:r>
            <a:r>
              <a:rPr dirty="0" baseline="4629" sz="1800">
                <a:latin typeface="Times New Roman"/>
                <a:cs typeface="Times New Roman"/>
              </a:rPr>
              <a:t>)φ/ 2l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Nm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Modulus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rigidity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7258" y="7530210"/>
            <a:ext cx="2969260" cy="16414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50800" marR="1042035">
              <a:lnSpc>
                <a:spcPct val="107800"/>
              </a:lnSpc>
              <a:spcBef>
                <a:spcPts val="13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0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outer </a:t>
            </a:r>
            <a:r>
              <a:rPr dirty="0" baseline="4629" sz="1800" spc="-15">
                <a:latin typeface="Times New Roman"/>
                <a:cs typeface="Times New Roman"/>
              </a:rPr>
              <a:t>radius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shaft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i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latin typeface="Times New Roman"/>
                <a:cs typeface="Times New Roman"/>
              </a:rPr>
              <a:t>Inner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radius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shaft 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Φ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>
                <a:latin typeface="Times New Roman"/>
                <a:cs typeface="Times New Roman"/>
              </a:rPr>
              <a:t> 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45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endParaRPr baseline="31250"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 marL="50800" marR="974090">
              <a:lnSpc>
                <a:spcPts val="1710"/>
              </a:lnSpc>
            </a:pPr>
            <a:r>
              <a:rPr dirty="0" sz="1200" spc="-5">
                <a:latin typeface="Times New Roman"/>
                <a:cs typeface="Times New Roman"/>
              </a:rPr>
              <a:t>Therefore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strain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given by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5">
                <a:latin typeface="Times New Roman"/>
                <a:cs typeface="Times New Roman"/>
              </a:rPr>
              <a:t>4</a:t>
            </a:r>
            <a:r>
              <a:rPr dirty="0" sz="800" spc="-5">
                <a:latin typeface="Times New Roman"/>
                <a:cs typeface="Times New Roman"/>
              </a:rPr>
              <a:t>5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Cambria Math"/>
                <a:cs typeface="Cambria Math"/>
              </a:rPr>
              <a:t>±</a:t>
            </a:r>
            <a:r>
              <a:rPr dirty="0" baseline="4629" sz="1800" spc="165">
                <a:latin typeface="Cambria Math"/>
                <a:cs typeface="Cambria Math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i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[</a:t>
            </a:r>
            <a:r>
              <a:rPr dirty="0" baseline="4629" sz="1800">
                <a:latin typeface="Times New Roman"/>
                <a:cs typeface="Times New Roman"/>
              </a:rPr>
              <a:t>π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5">
                <a:latin typeface="Times New Roman"/>
                <a:cs typeface="Times New Roman"/>
              </a:rPr>
              <a:t>0</a:t>
            </a:r>
            <a:r>
              <a:rPr dirty="0" baseline="38194" sz="1200" spc="-7">
                <a:latin typeface="Times New Roman"/>
                <a:cs typeface="Times New Roman"/>
              </a:rPr>
              <a:t>4</a:t>
            </a:r>
            <a:r>
              <a:rPr dirty="0" baseline="38194" sz="12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–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baseline="4629" sz="1800" spc="-142">
                <a:latin typeface="Times New Roman"/>
                <a:cs typeface="Times New Roman"/>
              </a:rPr>
              <a:t> </a:t>
            </a:r>
            <a:r>
              <a:rPr dirty="0" baseline="38194" sz="1200" spc="7">
                <a:latin typeface="Times New Roman"/>
                <a:cs typeface="Times New Roman"/>
              </a:rPr>
              <a:t>4</a:t>
            </a:r>
            <a:r>
              <a:rPr dirty="0" baseline="4629" sz="1800" spc="7">
                <a:latin typeface="Times New Roman"/>
                <a:cs typeface="Times New Roman"/>
              </a:rPr>
              <a:t>)]</a:t>
            </a:r>
            <a:endParaRPr baseline="4629" sz="1800">
              <a:latin typeface="Times New Roman"/>
              <a:cs typeface="Times New Roman"/>
            </a:endParaRPr>
          </a:p>
          <a:p>
            <a:pPr algn="ctr" marL="666750">
              <a:lnSpc>
                <a:spcPts val="185"/>
              </a:lnSpc>
            </a:pPr>
            <a:r>
              <a:rPr dirty="0" sz="800" spc="-5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2273935"/>
            <a:ext cx="3864229" cy="226123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3561"/>
            <a:ext cx="5512435" cy="1619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main </a:t>
            </a:r>
            <a:r>
              <a:rPr dirty="0" sz="1200">
                <a:latin typeface="Times New Roman"/>
                <a:cs typeface="Times New Roman"/>
              </a:rPr>
              <a:t>problem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system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carrying connections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strain </a:t>
            </a:r>
            <a:r>
              <a:rPr dirty="0" sz="1200">
                <a:latin typeface="Times New Roman"/>
                <a:cs typeface="Times New Roman"/>
              </a:rPr>
              <a:t>gauges </a:t>
            </a:r>
            <a:r>
              <a:rPr dirty="0" sz="1200" spc="-5">
                <a:latin typeface="Times New Roman"/>
                <a:cs typeface="Times New Roman"/>
              </a:rPr>
              <a:t>(mounted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5">
                <a:latin typeface="Times New Roman"/>
                <a:cs typeface="Times New Roman"/>
              </a:rPr>
              <a:t>shaft)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bridge circuit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stationary. For </a:t>
            </a:r>
            <a:r>
              <a:rPr dirty="0" sz="1200" spc="-15">
                <a:latin typeface="Times New Roman"/>
                <a:cs typeface="Times New Roman"/>
              </a:rPr>
              <a:t>slow shaft </a:t>
            </a:r>
            <a:r>
              <a:rPr dirty="0" sz="1200" spc="-5">
                <a:latin typeface="Times New Roman"/>
                <a:cs typeface="Times New Roman"/>
              </a:rPr>
              <a:t>rotations,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connecting wires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simply wrapped around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shaft. </a:t>
            </a:r>
            <a:r>
              <a:rPr dirty="0" sz="1200" spc="-5">
                <a:latin typeface="Times New Roman"/>
                <a:cs typeface="Times New Roman"/>
              </a:rPr>
              <a:t>For </a:t>
            </a:r>
            <a:r>
              <a:rPr dirty="0" sz="1200" spc="-10">
                <a:latin typeface="Times New Roman"/>
                <a:cs typeface="Times New Roman"/>
              </a:rPr>
              <a:t>continuous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fast </a:t>
            </a:r>
            <a:r>
              <a:rPr dirty="0" sz="1200" spc="-5">
                <a:latin typeface="Times New Roman"/>
                <a:cs typeface="Times New Roman"/>
              </a:rPr>
              <a:t>rotations,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leads from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junctions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0">
                <a:latin typeface="Times New Roman"/>
                <a:cs typeface="Times New Roman"/>
              </a:rPr>
              <a:t>led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along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20">
                <a:latin typeface="Times New Roman"/>
                <a:cs typeface="Times New Roman"/>
              </a:rPr>
              <a:t>slip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rings. </a:t>
            </a:r>
            <a:r>
              <a:rPr dirty="0" sz="1200" spc="-5">
                <a:latin typeface="Times New Roman"/>
                <a:cs typeface="Times New Roman"/>
              </a:rPr>
              <a:t> Contact </a:t>
            </a:r>
            <a:r>
              <a:rPr dirty="0" sz="1200" spc="-10">
                <a:latin typeface="Times New Roman"/>
                <a:cs typeface="Times New Roman"/>
              </a:rPr>
              <a:t>with slip </a:t>
            </a:r>
            <a:r>
              <a:rPr dirty="0" sz="1200" spc="-5">
                <a:latin typeface="Times New Roman"/>
                <a:cs typeface="Times New Roman"/>
              </a:rPr>
              <a:t>rings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brushes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5">
                <a:latin typeface="Times New Roman"/>
                <a:cs typeface="Times New Roman"/>
              </a:rPr>
              <a:t>which connections can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Advantages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2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Strain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Torsion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0766" y="2572892"/>
            <a:ext cx="185420" cy="6381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29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  <a:p>
            <a:pPr marL="12700" marR="5080" indent="39370">
              <a:lnSpc>
                <a:spcPct val="108300"/>
              </a:lnSpc>
              <a:spcBef>
                <a:spcPts val="75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32558" y="2572892"/>
            <a:ext cx="4756150" cy="6381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compensated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83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Automatic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compensation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offered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 </a:t>
            </a:r>
            <a:r>
              <a:rPr dirty="0" sz="1200" spc="-10">
                <a:latin typeface="Times New Roman"/>
                <a:cs typeface="Times New Roman"/>
              </a:rPr>
              <a:t>bending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pull effects.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particular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3374135"/>
            <a:ext cx="5516880" cy="263906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200" b="1">
                <a:latin typeface="Times New Roman"/>
                <a:cs typeface="Times New Roman"/>
              </a:rPr>
              <a:t>4.1.12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STRESS</a:t>
            </a:r>
            <a:r>
              <a:rPr dirty="0" sz="1200" spc="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STRAIN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RELATIONSHIPS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ROSETTES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Sigle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uniaxial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known,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endParaRPr sz="1200">
              <a:latin typeface="Times New Roman"/>
              <a:cs typeface="Times New Roman"/>
            </a:endParaRPr>
          </a:p>
          <a:p>
            <a:pPr marL="12700" marR="10160">
              <a:lnSpc>
                <a:spcPct val="1100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test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member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either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bending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(σ)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(ξ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relation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Modulus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elasticity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(σ)/ strain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(ξ)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(σ) =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 </a:t>
            </a:r>
            <a:r>
              <a:rPr dirty="0" sz="1200" spc="-5">
                <a:latin typeface="Times New Roman"/>
                <a:cs typeface="Times New Roman"/>
              </a:rPr>
              <a:t>(ξ)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Modulus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elasticity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biaxial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different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directions.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Consider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two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stresses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acting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right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angles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each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other.</a:t>
            </a:r>
            <a:endParaRPr baseline="4629" sz="1800">
              <a:latin typeface="Times New Roman"/>
              <a:cs typeface="Times New Roman"/>
            </a:endParaRPr>
          </a:p>
          <a:p>
            <a:pPr marL="48895" marR="160655" indent="420370">
              <a:lnSpc>
                <a:spcPts val="1580"/>
              </a:lnSpc>
              <a:spcBef>
                <a:spcPts val="5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Taking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effect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12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alone,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will</a:t>
            </a:r>
            <a:r>
              <a:rPr dirty="0" baseline="4629" sz="1800" spc="-7">
                <a:latin typeface="Times New Roman"/>
                <a:cs typeface="Times New Roman"/>
              </a:rPr>
              <a:t> introduce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strainσ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/E</a:t>
            </a:r>
            <a:r>
              <a:rPr dirty="0" baseline="4629" sz="1800" spc="75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in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x-direction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 </a:t>
            </a:r>
            <a:r>
              <a:rPr dirty="0" baseline="4629" sz="1800" spc="-15">
                <a:latin typeface="Times New Roman"/>
                <a:cs typeface="Times New Roman"/>
              </a:rPr>
              <a:t>strain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μσ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baseline="4629" sz="1800" spc="-7">
                <a:latin typeface="Times New Roman"/>
                <a:cs typeface="Times New Roman"/>
              </a:rPr>
              <a:t>/E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y-direction.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25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Like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wise,</a:t>
            </a:r>
            <a:r>
              <a:rPr dirty="0" baseline="4629" sz="1800" spc="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stress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σ</a:t>
            </a:r>
            <a:r>
              <a:rPr dirty="0" sz="800">
                <a:latin typeface="Times New Roman"/>
                <a:cs typeface="Times New Roman"/>
              </a:rPr>
              <a:t>2</a:t>
            </a:r>
            <a:r>
              <a:rPr dirty="0" sz="800" spc="12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will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introduce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a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/E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y-direction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and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strain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μσ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/E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in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x-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direction.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resultant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strains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the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X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Y-directions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superimposition.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9958" y="6197853"/>
            <a:ext cx="4718685" cy="8337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1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(σ</a:t>
            </a:r>
            <a:r>
              <a:rPr dirty="0" sz="800">
                <a:latin typeface="Times New Roman"/>
                <a:cs typeface="Times New Roman"/>
              </a:rPr>
              <a:t>1</a:t>
            </a:r>
            <a:r>
              <a:rPr dirty="0" sz="800" spc="3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μσ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)/E</a:t>
            </a:r>
            <a:endParaRPr baseline="4629" sz="1800">
              <a:latin typeface="Times New Roman"/>
              <a:cs typeface="Times New Roman"/>
            </a:endParaRPr>
          </a:p>
          <a:p>
            <a:pPr marL="38100" marR="2412365">
              <a:lnSpc>
                <a:spcPct val="1100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2=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(σ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μσ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)/E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from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these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equations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4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9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(ξ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μξ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1-</a:t>
            </a:r>
            <a:r>
              <a:rPr dirty="0" baseline="4629" sz="1800" spc="-7">
                <a:latin typeface="Times New Roman"/>
                <a:cs typeface="Times New Roman"/>
              </a:rPr>
              <a:t> μ</a:t>
            </a:r>
            <a:r>
              <a:rPr dirty="0" baseline="38194" sz="1200" spc="-7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75"/>
              </a:spcBef>
            </a:pPr>
            <a:r>
              <a:rPr dirty="0" baseline="4629" sz="1800">
                <a:latin typeface="Times New Roman"/>
                <a:cs typeface="Times New Roman"/>
              </a:rPr>
              <a:t>thus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under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assumed</a:t>
            </a:r>
            <a:r>
              <a:rPr dirty="0" baseline="4629" sz="1800" spc="49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biaxial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loading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system,</a:t>
            </a:r>
            <a:r>
              <a:rPr dirty="0" baseline="4629" sz="1800" spc="4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values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39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stress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47257" y="6810882"/>
            <a:ext cx="241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28256" y="6823075"/>
            <a:ext cx="352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Times New Roman"/>
                <a:cs typeface="Times New Roman"/>
              </a:rPr>
              <a:t>be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358" y="7024242"/>
            <a:ext cx="482917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computed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from</a:t>
            </a:r>
            <a:r>
              <a:rPr dirty="0" baseline="4629" sz="1800" spc="-8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strain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values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33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found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with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help</a:t>
            </a:r>
            <a:r>
              <a:rPr dirty="0" baseline="4629" sz="1800" spc="15">
                <a:latin typeface="Times New Roman"/>
                <a:cs typeface="Times New Roman"/>
              </a:rPr>
              <a:t> 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strain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gauges.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multiple-grid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rossets: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9884" y="8721724"/>
            <a:ext cx="664210" cy="10795"/>
          </a:xfrm>
          <a:custGeom>
            <a:avLst/>
            <a:gdLst/>
            <a:ahLst/>
            <a:cxnLst/>
            <a:rect l="l" t="t" r="r" b="b"/>
            <a:pathLst>
              <a:path w="664210" h="10795">
                <a:moveTo>
                  <a:pt x="664210" y="0"/>
                </a:moveTo>
                <a:lnTo>
                  <a:pt x="0" y="0"/>
                </a:lnTo>
                <a:lnTo>
                  <a:pt x="0" y="10795"/>
                </a:lnTo>
                <a:lnTo>
                  <a:pt x="664210" y="10795"/>
                </a:lnTo>
                <a:lnTo>
                  <a:pt x="6642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75358" y="2819780"/>
            <a:ext cx="5518785" cy="1437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Are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group</a:t>
            </a:r>
            <a:r>
              <a:rPr dirty="0" sz="1200" spc="10">
                <a:latin typeface="Times New Roman"/>
                <a:cs typeface="Times New Roman"/>
              </a:rPr>
              <a:t> of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bonded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-5">
                <a:latin typeface="Times New Roman"/>
                <a:cs typeface="Times New Roman"/>
              </a:rPr>
              <a:t> supporting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definite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positions. Depending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grids, </a:t>
            </a:r>
            <a:r>
              <a:rPr dirty="0" sz="1200" spc="-5">
                <a:latin typeface="Times New Roman"/>
                <a:cs typeface="Times New Roman"/>
              </a:rPr>
              <a:t>we </a:t>
            </a:r>
            <a:r>
              <a:rPr dirty="0" sz="1200" spc="-10">
                <a:latin typeface="Times New Roman"/>
                <a:cs typeface="Times New Roman"/>
              </a:rPr>
              <a:t>have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rectangular, delta and </a:t>
            </a:r>
            <a:r>
              <a:rPr dirty="0" sz="1200" spc="35">
                <a:latin typeface="Times New Roman"/>
                <a:cs typeface="Times New Roman"/>
              </a:rPr>
              <a:t>T-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delta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rosettes.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formulae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calculation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stresses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shown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below.</a:t>
            </a:r>
            <a:endParaRPr sz="1200">
              <a:latin typeface="Times New Roman"/>
              <a:cs typeface="Times New Roman"/>
            </a:endParaRPr>
          </a:p>
          <a:p>
            <a:pPr algn="just" marL="12700" marR="9525">
              <a:lnSpc>
                <a:spcPct val="1100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gauges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aligned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-5">
                <a:latin typeface="Times New Roman"/>
                <a:cs typeface="Times New Roman"/>
              </a:rPr>
              <a:t> direction,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Ө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angle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reference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positive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counter-clockwise</a:t>
            </a:r>
            <a:r>
              <a:rPr dirty="0" sz="1200">
                <a:latin typeface="Times New Roman"/>
                <a:cs typeface="Times New Roman"/>
              </a:rPr>
              <a:t> direction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1-axis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axis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algebraically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larger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3063" y="4661408"/>
            <a:ext cx="106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7258" y="4637024"/>
            <a:ext cx="2671445" cy="842644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507365">
              <a:lnSpc>
                <a:spcPct val="100000"/>
              </a:lnSpc>
              <a:spcBef>
                <a:spcPts val="290"/>
              </a:spcBef>
            </a:pPr>
            <a:r>
              <a:rPr dirty="0" sz="1200" spc="-5" b="1">
                <a:latin typeface="Times New Roman"/>
                <a:cs typeface="Times New Roman"/>
              </a:rPr>
              <a:t>Two-element</a:t>
            </a:r>
            <a:r>
              <a:rPr dirty="0" sz="1200" spc="-10" b="1">
                <a:latin typeface="Times New Roman"/>
                <a:cs typeface="Times New Roman"/>
              </a:rPr>
              <a:t> rosette: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9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Principle</a:t>
            </a:r>
            <a:r>
              <a:rPr dirty="0" baseline="4629" sz="1800">
                <a:latin typeface="Times New Roman"/>
                <a:cs typeface="Times New Roman"/>
              </a:rPr>
              <a:t> strain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3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or </a:t>
            </a:r>
            <a:r>
              <a:rPr dirty="0" baseline="4629" sz="1800" spc="36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Principal</a:t>
            </a:r>
            <a:r>
              <a:rPr dirty="0" baseline="4629" sz="1800" spc="-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stressσ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(ξ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μξ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baseline="4629" sz="1800" spc="-15">
                <a:latin typeface="Times New Roman"/>
                <a:cs typeface="Times New Roman"/>
              </a:rPr>
              <a:t>)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( 1-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μ</a:t>
            </a:r>
            <a:r>
              <a:rPr dirty="0" baseline="38194" sz="1200" spc="-7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49958" y="5655309"/>
            <a:ext cx="3203575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1408430">
              <a:lnSpc>
                <a:spcPct val="110000"/>
              </a:lnSpc>
              <a:spcBef>
                <a:spcPts val="100"/>
              </a:spcBef>
              <a:tabLst>
                <a:tab pos="187007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σ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	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(ξ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μξ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1-</a:t>
            </a:r>
            <a:r>
              <a:rPr dirty="0" baseline="4629" sz="1800" spc="-22">
                <a:latin typeface="Times New Roman"/>
                <a:cs typeface="Times New Roman"/>
              </a:rPr>
              <a:t> μ</a:t>
            </a:r>
            <a:r>
              <a:rPr dirty="0" baseline="38194" sz="1200" spc="-22">
                <a:latin typeface="Times New Roman"/>
                <a:cs typeface="Times New Roman"/>
              </a:rPr>
              <a:t>2</a:t>
            </a:r>
            <a:r>
              <a:rPr dirty="0" baseline="4629" sz="1800" spc="-22">
                <a:latin typeface="Times New Roman"/>
                <a:cs typeface="Times New Roman"/>
              </a:rPr>
              <a:t>)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Maximum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stress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Ƭ</a:t>
            </a:r>
            <a:r>
              <a:rPr dirty="0" sz="800" spc="-5">
                <a:latin typeface="Times New Roman"/>
                <a:cs typeface="Times New Roman"/>
              </a:rPr>
              <a:t>max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</a:t>
            </a:r>
            <a:r>
              <a:rPr dirty="0" baseline="4629" sz="1800" spc="-7">
                <a:latin typeface="Times New Roman"/>
                <a:cs typeface="Times New Roman"/>
              </a:rPr>
              <a:t> (ξ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2(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1-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0391" y="6274053"/>
            <a:ext cx="149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ii.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2558" y="6274053"/>
            <a:ext cx="2296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Three-element rectangular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rosette: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53205" y="6877939"/>
            <a:ext cx="1456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2)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r>
              <a:rPr dirty="0" baseline="20833" sz="1200" spc="172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1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2</a:t>
            </a:r>
            <a:r>
              <a:rPr dirty="0" sz="1200" spc="28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</a:t>
            </a:r>
            <a:r>
              <a:rPr dirty="0" sz="1200" spc="520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3)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endParaRPr baseline="20833" sz="12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9958" y="6627241"/>
            <a:ext cx="2089785" cy="547370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15"/>
              </a:spcBef>
            </a:pP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ts val="1230"/>
              </a:lnSpc>
              <a:spcBef>
                <a:spcPts val="31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max ,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min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229">
                <a:latin typeface="Times New Roman"/>
                <a:cs typeface="Times New Roman"/>
              </a:rPr>
              <a:t> </a:t>
            </a:r>
            <a:r>
              <a:rPr dirty="0" u="sng" baseline="27777" sz="1200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</a:t>
            </a:r>
            <a:r>
              <a:rPr dirty="0" baseline="4629" sz="1800" spc="-15">
                <a:latin typeface="Times New Roman"/>
                <a:cs typeface="Times New Roman"/>
              </a:rPr>
              <a:t>[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</a:t>
            </a:r>
            <a:r>
              <a:rPr dirty="0" baseline="4629" sz="1800" spc="45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Cambria Math"/>
                <a:cs typeface="Cambria Math"/>
              </a:rPr>
              <a:t>√2(</a:t>
            </a: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baseline="4629" sz="1800" spc="-7">
                <a:latin typeface="Cambria Math"/>
                <a:cs typeface="Cambria Math"/>
              </a:rPr>
              <a:t>1</a:t>
            </a:r>
            <a:r>
              <a:rPr dirty="0" baseline="4629" sz="1800" spc="427">
                <a:latin typeface="Cambria Math"/>
                <a:cs typeface="Cambria Math"/>
              </a:rPr>
              <a:t> </a:t>
            </a:r>
            <a:r>
              <a:rPr dirty="0" baseline="4629" sz="1800">
                <a:latin typeface="Cambria Math"/>
                <a:cs typeface="Cambria Math"/>
              </a:rPr>
              <a:t>−</a:t>
            </a:r>
            <a:endParaRPr baseline="4629" sz="1800">
              <a:latin typeface="Cambria Math"/>
              <a:cs typeface="Cambria Math"/>
            </a:endParaRPr>
          </a:p>
          <a:p>
            <a:pPr algn="ctr" marR="488950">
              <a:lnSpc>
                <a:spcPts val="810"/>
              </a:lnSpc>
            </a:pPr>
            <a:r>
              <a:rPr dirty="0" sz="850" spc="-10">
                <a:latin typeface="Cambria Math"/>
                <a:cs typeface="Cambria Math"/>
              </a:rPr>
              <a:t>2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97989" y="7338186"/>
            <a:ext cx="9505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5358" y="7582027"/>
            <a:ext cx="438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dirty="0" sz="1200">
                <a:latin typeface="Times New Roman"/>
                <a:cs typeface="Times New Roman"/>
              </a:rPr>
              <a:t>ξ	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78685" y="7499731"/>
            <a:ext cx="690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sz="850" spc="-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𝐸</a:t>
            </a:r>
            <a:r>
              <a:rPr dirty="0" baseline="-30092" sz="1800" spc="-7">
                <a:latin typeface="Times New Roman"/>
                <a:cs typeface="Times New Roman"/>
              </a:rPr>
              <a:t>[ </a:t>
            </a:r>
            <a:r>
              <a:rPr dirty="0" baseline="3267" sz="1275">
                <a:latin typeface="Cambria Math"/>
                <a:cs typeface="Cambria Math"/>
              </a:rPr>
              <a:t>(</a:t>
            </a:r>
            <a:r>
              <a:rPr dirty="0" sz="850">
                <a:latin typeface="Times New Roman"/>
                <a:cs typeface="Times New Roman"/>
              </a:rPr>
              <a:t>ξ</a:t>
            </a:r>
            <a:r>
              <a:rPr dirty="0" sz="850">
                <a:latin typeface="Cambria Math"/>
                <a:cs typeface="Cambria Math"/>
              </a:rPr>
              <a:t>1</a:t>
            </a:r>
            <a:r>
              <a:rPr dirty="0" sz="850" spc="160">
                <a:latin typeface="Cambria Math"/>
                <a:cs typeface="Cambria Math"/>
              </a:rPr>
              <a:t> </a:t>
            </a:r>
            <a:r>
              <a:rPr dirty="0" sz="850" spc="-10">
                <a:latin typeface="Cambria Math"/>
                <a:cs typeface="Cambria Math"/>
              </a:rPr>
              <a:t>+ 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3</a:t>
            </a:r>
            <a:r>
              <a:rPr dirty="0" baseline="3267" sz="1275" spc="-15">
                <a:latin typeface="Cambria Math"/>
                <a:cs typeface="Cambria Math"/>
              </a:rPr>
              <a:t>)</a:t>
            </a:r>
            <a:endParaRPr baseline="3267" sz="1275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3794" y="7582027"/>
            <a:ext cx="139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 Math"/>
                <a:cs typeface="Cambria Math"/>
              </a:rPr>
              <a:t>±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19017" y="7511922"/>
            <a:ext cx="23583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66065" algn="l"/>
              </a:tabLst>
            </a:pPr>
            <a:r>
              <a:rPr dirty="0" baseline="6535" sz="1275" spc="-15">
                <a:latin typeface="Cambria Math"/>
                <a:cs typeface="Cambria Math"/>
              </a:rPr>
              <a:t>1	</a:t>
            </a:r>
            <a:r>
              <a:rPr dirty="0" sz="1200">
                <a:latin typeface="Cambria Math"/>
                <a:cs typeface="Cambria Math"/>
              </a:rPr>
              <a:t>√2(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1</a:t>
            </a:r>
            <a:r>
              <a:rPr dirty="0" sz="1200" spc="30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25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2)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r>
              <a:rPr dirty="0" baseline="20833" sz="1200" spc="217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2  </a:t>
            </a:r>
            <a:r>
              <a:rPr dirty="0" sz="1200" spc="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30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3)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endParaRPr baseline="20833" sz="12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45463" y="7673467"/>
            <a:ext cx="24892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30">
                <a:latin typeface="Times New Roman"/>
                <a:cs typeface="Times New Roman"/>
              </a:rPr>
              <a:t>m</a:t>
            </a:r>
            <a:r>
              <a:rPr dirty="0" sz="800">
                <a:latin typeface="Times New Roman"/>
                <a:cs typeface="Times New Roman"/>
              </a:rPr>
              <a:t>a</a:t>
            </a:r>
            <a:r>
              <a:rPr dirty="0" sz="800" spc="-5">
                <a:latin typeface="Times New Roman"/>
                <a:cs typeface="Times New Roman"/>
              </a:rPr>
              <a:t>x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,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61439" y="7676515"/>
            <a:ext cx="44704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latin typeface="Times New Roman"/>
                <a:cs typeface="Times New Roman"/>
              </a:rPr>
              <a:t>min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335">
                <a:latin typeface="Times New Roman"/>
                <a:cs typeface="Times New Roman"/>
              </a:rPr>
              <a:t> </a:t>
            </a:r>
            <a:r>
              <a:rPr dirty="0" baseline="-26143" sz="1275" spc="-15">
                <a:latin typeface="Cambria Math"/>
                <a:cs typeface="Cambria Math"/>
              </a:rPr>
              <a:t>2</a:t>
            </a:r>
            <a:endParaRPr baseline="-26143" sz="1275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29636" y="7716139"/>
            <a:ext cx="34734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5">
                <a:latin typeface="Cambria Math"/>
                <a:cs typeface="Cambria Math"/>
              </a:rPr>
              <a:t>(</a:t>
            </a:r>
            <a:r>
              <a:rPr dirty="0" sz="850" spc="-35">
                <a:latin typeface="Cambria Math"/>
                <a:cs typeface="Cambria Math"/>
              </a:rPr>
              <a:t> </a:t>
            </a:r>
            <a:r>
              <a:rPr dirty="0" sz="850" spc="-20">
                <a:latin typeface="Cambria Math"/>
                <a:cs typeface="Cambria Math"/>
              </a:rPr>
              <a:t>1</a:t>
            </a:r>
            <a:r>
              <a:rPr dirty="0" sz="850" spc="-10">
                <a:latin typeface="Cambria Math"/>
                <a:cs typeface="Cambria Math"/>
              </a:rPr>
              <a:t>−</a:t>
            </a:r>
            <a:r>
              <a:rPr dirty="0" sz="850" spc="-50">
                <a:latin typeface="Cambria Math"/>
                <a:cs typeface="Cambria Math"/>
              </a:rPr>
              <a:t> </a:t>
            </a:r>
            <a:r>
              <a:rPr dirty="0" sz="850" spc="-5">
                <a:latin typeface="Times New Roman"/>
                <a:cs typeface="Times New Roman"/>
              </a:rPr>
              <a:t>μ</a:t>
            </a:r>
            <a:r>
              <a:rPr dirty="0" sz="850" spc="-5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10305" y="7719186"/>
            <a:ext cx="35941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5">
                <a:latin typeface="Cambria Math"/>
                <a:cs typeface="Cambria Math"/>
              </a:rPr>
              <a:t>(</a:t>
            </a:r>
            <a:r>
              <a:rPr dirty="0" sz="850" spc="15">
                <a:latin typeface="Cambria Math"/>
                <a:cs typeface="Cambria Math"/>
              </a:rPr>
              <a:t> </a:t>
            </a:r>
            <a:r>
              <a:rPr dirty="0" sz="850" spc="-20">
                <a:latin typeface="Cambria Math"/>
                <a:cs typeface="Cambria Math"/>
              </a:rPr>
              <a:t>1</a:t>
            </a:r>
            <a:r>
              <a:rPr dirty="0" sz="850" spc="-10">
                <a:latin typeface="Cambria Math"/>
                <a:cs typeface="Cambria Math"/>
              </a:rPr>
              <a:t>+</a:t>
            </a:r>
            <a:r>
              <a:rPr dirty="0" sz="850">
                <a:latin typeface="Cambria Math"/>
                <a:cs typeface="Cambria Math"/>
              </a:rPr>
              <a:t> </a:t>
            </a:r>
            <a:r>
              <a:rPr dirty="0" sz="850" spc="-5">
                <a:latin typeface="Times New Roman"/>
                <a:cs typeface="Times New Roman"/>
              </a:rPr>
              <a:t>μ</a:t>
            </a:r>
            <a:r>
              <a:rPr dirty="0" sz="850" spc="-5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49958" y="8069960"/>
            <a:ext cx="4416425" cy="297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280"/>
              </a:lnSpc>
              <a:spcBef>
                <a:spcPts val="100"/>
              </a:spcBef>
              <a:tabLst>
                <a:tab pos="2089785" algn="l"/>
                <a:tab pos="2324735" algn="l"/>
              </a:tabLst>
            </a:pPr>
            <a:r>
              <a:rPr dirty="0" sz="1200" spc="-5">
                <a:latin typeface="Times New Roman"/>
                <a:cs typeface="Times New Roman"/>
              </a:rPr>
              <a:t>Maximum shear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Ƭmax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=</a:t>
            </a:r>
            <a:r>
              <a:rPr dirty="0" u="sng" baseline="13888" sz="1800" spc="2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baseline="20833" sz="1200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𝐸	</a:t>
            </a:r>
            <a:r>
              <a:rPr dirty="0" sz="1200">
                <a:latin typeface="Cambria Math"/>
                <a:cs typeface="Cambria Math"/>
              </a:rPr>
              <a:t>√2(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1</a:t>
            </a:r>
            <a:r>
              <a:rPr dirty="0" sz="1200" spc="30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20">
                <a:latin typeface="Cambria Math"/>
                <a:cs typeface="Cambria Math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2)</a:t>
            </a:r>
            <a:r>
              <a:rPr dirty="0" baseline="20833" sz="1200">
                <a:latin typeface="Cambria Math"/>
                <a:cs typeface="Cambria Math"/>
              </a:rPr>
              <a:t>2</a:t>
            </a:r>
            <a:r>
              <a:rPr dirty="0" baseline="20833" sz="1200" spc="217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2  </a:t>
            </a:r>
            <a:r>
              <a:rPr dirty="0" sz="1200" spc="1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20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3)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endParaRPr baseline="20833" sz="1200">
              <a:latin typeface="Cambria Math"/>
              <a:cs typeface="Cambria Math"/>
            </a:endParaRPr>
          </a:p>
          <a:p>
            <a:pPr algn="ctr" marR="153035">
              <a:lnSpc>
                <a:spcPts val="860"/>
              </a:lnSpc>
            </a:pPr>
            <a:r>
              <a:rPr dirty="0" sz="850" spc="-10">
                <a:latin typeface="Cambria Math"/>
                <a:cs typeface="Cambria Math"/>
              </a:rPr>
              <a:t>2(</a:t>
            </a:r>
            <a:r>
              <a:rPr dirty="0" sz="850" spc="-15">
                <a:latin typeface="Cambria Math"/>
                <a:cs typeface="Cambria Math"/>
              </a:rPr>
              <a:t> 1+</a:t>
            </a:r>
            <a:r>
              <a:rPr dirty="0" sz="850" spc="-25">
                <a:latin typeface="Cambria Math"/>
                <a:cs typeface="Cambria Math"/>
              </a:rPr>
              <a:t> </a:t>
            </a:r>
            <a:r>
              <a:rPr dirty="0" sz="850" spc="-5">
                <a:latin typeface="Times New Roman"/>
                <a:cs typeface="Times New Roman"/>
              </a:rPr>
              <a:t>μ</a:t>
            </a:r>
            <a:r>
              <a:rPr dirty="0" sz="850" spc="-5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75358" y="8566784"/>
            <a:ext cx="19691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Location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axis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50665" y="8478392"/>
            <a:ext cx="1270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2407" sz="1800" spc="-7">
                <a:latin typeface="Times New Roman"/>
                <a:cs typeface="Times New Roman"/>
              </a:rPr>
              <a:t>tan2ϴ</a:t>
            </a:r>
            <a:r>
              <a:rPr dirty="0" baseline="-32407" sz="1800" spc="-15">
                <a:latin typeface="Times New Roman"/>
                <a:cs typeface="Times New Roman"/>
              </a:rPr>
              <a:t> </a:t>
            </a:r>
            <a:r>
              <a:rPr dirty="0" baseline="-32407" sz="1800">
                <a:latin typeface="Times New Roman"/>
                <a:cs typeface="Times New Roman"/>
              </a:rPr>
              <a:t>= </a:t>
            </a:r>
            <a:r>
              <a:rPr dirty="0" baseline="3267" sz="1275">
                <a:latin typeface="Cambria Math"/>
                <a:cs typeface="Cambria Math"/>
              </a:rPr>
              <a:t>(</a:t>
            </a:r>
            <a:r>
              <a:rPr dirty="0" sz="850">
                <a:latin typeface="Cambria Math"/>
                <a:cs typeface="Cambria Math"/>
              </a:rPr>
              <a:t>2</a:t>
            </a:r>
            <a:r>
              <a:rPr dirty="0" sz="850" spc="10">
                <a:latin typeface="Cambria Math"/>
                <a:cs typeface="Cambria Math"/>
              </a:rPr>
              <a:t> 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2−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1−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3</a:t>
            </a:r>
            <a:r>
              <a:rPr dirty="0" baseline="3267" sz="1275" spc="-15">
                <a:latin typeface="Cambria Math"/>
                <a:cs typeface="Cambria Math"/>
              </a:rPr>
              <a:t>)</a:t>
            </a:r>
            <a:endParaRPr baseline="3267" sz="1275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89552" y="8734450"/>
            <a:ext cx="40830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baseline="3267" sz="1275" spc="-15">
                <a:latin typeface="Cambria Math"/>
                <a:cs typeface="Cambria Math"/>
              </a:rPr>
              <a:t>(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1−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3</a:t>
            </a:r>
            <a:r>
              <a:rPr dirty="0" baseline="3267" sz="1275" spc="-15">
                <a:latin typeface="Cambria Math"/>
                <a:cs typeface="Cambria Math"/>
              </a:rPr>
              <a:t>)</a:t>
            </a:r>
            <a:endParaRPr baseline="3267" sz="1275">
              <a:latin typeface="Cambria Math"/>
              <a:cs typeface="Cambria Math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96334" y="7612379"/>
            <a:ext cx="1981835" cy="10795"/>
          </a:xfrm>
          <a:custGeom>
            <a:avLst/>
            <a:gdLst/>
            <a:ahLst/>
            <a:cxnLst/>
            <a:rect l="l" t="t" r="r" b="b"/>
            <a:pathLst>
              <a:path w="1981835" h="10795">
                <a:moveTo>
                  <a:pt x="1981835" y="0"/>
                </a:moveTo>
                <a:lnTo>
                  <a:pt x="0" y="0"/>
                </a:lnTo>
                <a:lnTo>
                  <a:pt x="0" y="10795"/>
                </a:lnTo>
                <a:lnTo>
                  <a:pt x="1981835" y="10795"/>
                </a:lnTo>
                <a:lnTo>
                  <a:pt x="19818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6" name="object 26"/>
          <p:cNvGrpSpPr/>
          <p:nvPr/>
        </p:nvGrpSpPr>
        <p:grpSpPr>
          <a:xfrm>
            <a:off x="1504950" y="863600"/>
            <a:ext cx="4540250" cy="7270115"/>
            <a:chOff x="1504950" y="863600"/>
            <a:chExt cx="4540250" cy="7270115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863600"/>
              <a:ext cx="4539996" cy="177901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372995" y="6932294"/>
              <a:ext cx="3521710" cy="1201420"/>
            </a:xfrm>
            <a:custGeom>
              <a:avLst/>
              <a:gdLst/>
              <a:ahLst/>
              <a:cxnLst/>
              <a:rect l="l" t="t" r="r" b="b"/>
              <a:pathLst>
                <a:path w="3521710" h="1201420">
                  <a:moveTo>
                    <a:pt x="460375" y="776605"/>
                  </a:moveTo>
                  <a:lnTo>
                    <a:pt x="0" y="776605"/>
                  </a:lnTo>
                  <a:lnTo>
                    <a:pt x="0" y="787400"/>
                  </a:lnTo>
                  <a:lnTo>
                    <a:pt x="460375" y="787400"/>
                  </a:lnTo>
                  <a:lnTo>
                    <a:pt x="460375" y="776605"/>
                  </a:lnTo>
                  <a:close/>
                </a:path>
                <a:path w="3521710" h="1201420">
                  <a:moveTo>
                    <a:pt x="1183005" y="789305"/>
                  </a:moveTo>
                  <a:lnTo>
                    <a:pt x="847725" y="789305"/>
                  </a:lnTo>
                  <a:lnTo>
                    <a:pt x="847725" y="800100"/>
                  </a:lnTo>
                  <a:lnTo>
                    <a:pt x="1183005" y="800100"/>
                  </a:lnTo>
                  <a:lnTo>
                    <a:pt x="1183005" y="789305"/>
                  </a:lnTo>
                  <a:close/>
                </a:path>
                <a:path w="3521710" h="1201420">
                  <a:moveTo>
                    <a:pt x="2627630" y="0"/>
                  </a:moveTo>
                  <a:lnTo>
                    <a:pt x="646430" y="0"/>
                  </a:lnTo>
                  <a:lnTo>
                    <a:pt x="646430" y="10795"/>
                  </a:lnTo>
                  <a:lnTo>
                    <a:pt x="2627630" y="10795"/>
                  </a:lnTo>
                  <a:lnTo>
                    <a:pt x="2627630" y="0"/>
                  </a:lnTo>
                  <a:close/>
                </a:path>
                <a:path w="3521710" h="1201420">
                  <a:moveTo>
                    <a:pt x="3521710" y="1190625"/>
                  </a:moveTo>
                  <a:lnTo>
                    <a:pt x="1539875" y="1190625"/>
                  </a:lnTo>
                  <a:lnTo>
                    <a:pt x="1539875" y="1201420"/>
                  </a:lnTo>
                  <a:lnTo>
                    <a:pt x="3521710" y="1201420"/>
                  </a:lnTo>
                  <a:lnTo>
                    <a:pt x="3521710" y="11906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84015" y="3406775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795"/>
                </a:lnTo>
                <a:lnTo>
                  <a:pt x="83820" y="10795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293870" y="3491864"/>
            <a:ext cx="664210" cy="10795"/>
          </a:xfrm>
          <a:custGeom>
            <a:avLst/>
            <a:gdLst/>
            <a:ahLst/>
            <a:cxnLst/>
            <a:rect l="l" t="t" r="r" b="b"/>
            <a:pathLst>
              <a:path w="664210" h="10795">
                <a:moveTo>
                  <a:pt x="664210" y="0"/>
                </a:moveTo>
                <a:lnTo>
                  <a:pt x="0" y="0"/>
                </a:lnTo>
                <a:lnTo>
                  <a:pt x="0" y="10795"/>
                </a:lnTo>
                <a:lnTo>
                  <a:pt x="664210" y="10795"/>
                </a:lnTo>
                <a:lnTo>
                  <a:pt x="6642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3065" y="304799"/>
            <a:ext cx="7075805" cy="9450070"/>
          </a:xfrm>
          <a:custGeom>
            <a:avLst/>
            <a:gdLst/>
            <a:ahLst/>
            <a:cxnLst/>
            <a:rect l="l" t="t" r="r" b="b"/>
            <a:pathLst>
              <a:path w="7075805" h="9450070">
                <a:moveTo>
                  <a:pt x="7028815" y="46990"/>
                </a:moveTo>
                <a:lnTo>
                  <a:pt x="7019925" y="46990"/>
                </a:lnTo>
                <a:lnTo>
                  <a:pt x="7019925" y="57150"/>
                </a:lnTo>
                <a:lnTo>
                  <a:pt x="7019925" y="9394190"/>
                </a:lnTo>
                <a:lnTo>
                  <a:pt x="56515" y="9394190"/>
                </a:lnTo>
                <a:lnTo>
                  <a:pt x="56515" y="57150"/>
                </a:lnTo>
                <a:lnTo>
                  <a:pt x="7019925" y="57150"/>
                </a:lnTo>
                <a:lnTo>
                  <a:pt x="7019925" y="46990"/>
                </a:lnTo>
                <a:lnTo>
                  <a:pt x="47625" y="46990"/>
                </a:lnTo>
                <a:lnTo>
                  <a:pt x="47625" y="57150"/>
                </a:lnTo>
                <a:lnTo>
                  <a:pt x="47625" y="9394190"/>
                </a:lnTo>
                <a:lnTo>
                  <a:pt x="47625" y="9403080"/>
                </a:lnTo>
                <a:lnTo>
                  <a:pt x="7028815" y="9403080"/>
                </a:lnTo>
                <a:lnTo>
                  <a:pt x="7028815" y="9394190"/>
                </a:lnTo>
                <a:lnTo>
                  <a:pt x="7028815" y="46990"/>
                </a:lnTo>
                <a:close/>
              </a:path>
              <a:path w="7075805" h="9450070">
                <a:moveTo>
                  <a:pt x="7075805" y="0"/>
                </a:moveTo>
                <a:lnTo>
                  <a:pt x="7037705" y="0"/>
                </a:lnTo>
                <a:lnTo>
                  <a:pt x="7037705" y="38100"/>
                </a:lnTo>
                <a:lnTo>
                  <a:pt x="7037705" y="9411970"/>
                </a:lnTo>
                <a:lnTo>
                  <a:pt x="38100" y="9411970"/>
                </a:lnTo>
                <a:lnTo>
                  <a:pt x="38100" y="38100"/>
                </a:lnTo>
                <a:lnTo>
                  <a:pt x="7037705" y="38100"/>
                </a:lnTo>
                <a:lnTo>
                  <a:pt x="7037705" y="0"/>
                </a:lnTo>
                <a:lnTo>
                  <a:pt x="0" y="0"/>
                </a:lnTo>
                <a:lnTo>
                  <a:pt x="0" y="38100"/>
                </a:lnTo>
                <a:lnTo>
                  <a:pt x="0" y="9411970"/>
                </a:lnTo>
                <a:lnTo>
                  <a:pt x="0" y="9450070"/>
                </a:lnTo>
                <a:lnTo>
                  <a:pt x="7075805" y="9450070"/>
                </a:lnTo>
                <a:lnTo>
                  <a:pt x="7075805" y="9411970"/>
                </a:lnTo>
                <a:lnTo>
                  <a:pt x="7075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310766" y="1042161"/>
            <a:ext cx="192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iii.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2558" y="1042161"/>
            <a:ext cx="19297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Three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=element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delta </a:t>
            </a:r>
            <a:r>
              <a:rPr dirty="0" sz="1200" spc="-10" b="1">
                <a:latin typeface="Times New Roman"/>
                <a:cs typeface="Times New Roman"/>
              </a:rPr>
              <a:t>rosette: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3528" y="1444879"/>
            <a:ext cx="2513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2)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r>
              <a:rPr dirty="0" baseline="20833" sz="1200" spc="179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-10">
                <a:latin typeface="Cambria Math"/>
                <a:cs typeface="Cambria Math"/>
              </a:rPr>
              <a:t> </a:t>
            </a:r>
            <a:r>
              <a:rPr dirty="0" sz="1200" spc="5">
                <a:latin typeface="Cambria Math"/>
                <a:cs typeface="Cambria Math"/>
              </a:rPr>
              <a:t>2</a:t>
            </a:r>
            <a:r>
              <a:rPr dirty="0" baseline="2314" sz="1800" spc="7">
                <a:latin typeface="Cambria Math"/>
                <a:cs typeface="Cambria Math"/>
              </a:rPr>
              <a:t>(</a:t>
            </a:r>
            <a:r>
              <a:rPr dirty="0" sz="1200" spc="5">
                <a:latin typeface="Times New Roman"/>
                <a:cs typeface="Times New Roman"/>
              </a:rPr>
              <a:t>ξ</a:t>
            </a:r>
            <a:r>
              <a:rPr dirty="0" sz="1200" spc="5">
                <a:latin typeface="Cambria Math"/>
                <a:cs typeface="Cambria Math"/>
              </a:rPr>
              <a:t>2  </a:t>
            </a:r>
            <a:r>
              <a:rPr dirty="0" sz="1200" spc="1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5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3</a:t>
            </a:r>
            <a:r>
              <a:rPr dirty="0" baseline="2314" sz="1800" spc="-7">
                <a:latin typeface="Cambria Math"/>
                <a:cs typeface="Cambria Math"/>
              </a:rPr>
              <a:t>)</a:t>
            </a:r>
            <a:r>
              <a:rPr dirty="0" baseline="24305" sz="1200" spc="-7">
                <a:latin typeface="Cambria Math"/>
                <a:cs typeface="Cambria Math"/>
              </a:rPr>
              <a:t>2</a:t>
            </a:r>
            <a:r>
              <a:rPr dirty="0" baseline="24305" sz="1200" spc="217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-1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2</a:t>
            </a:r>
            <a:r>
              <a:rPr dirty="0" baseline="2314" sz="1800">
                <a:latin typeface="Cambria Math"/>
                <a:cs typeface="Cambria Math"/>
              </a:rPr>
              <a:t>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3  </a:t>
            </a:r>
            <a:r>
              <a:rPr dirty="0" sz="1200" spc="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5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1</a:t>
            </a:r>
            <a:r>
              <a:rPr dirty="0" baseline="2314" sz="1800" spc="-7">
                <a:latin typeface="Cambria Math"/>
                <a:cs typeface="Cambria Math"/>
              </a:rPr>
              <a:t>)</a:t>
            </a:r>
            <a:r>
              <a:rPr dirty="0" baseline="24305" sz="1200" spc="-7">
                <a:latin typeface="Cambria Math"/>
                <a:cs typeface="Cambria Math"/>
              </a:rPr>
              <a:t>2</a:t>
            </a:r>
            <a:endParaRPr baseline="24305" sz="12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9958" y="1200276"/>
            <a:ext cx="2367280" cy="54165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90"/>
              </a:spcBef>
            </a:pP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strain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ts val="1230"/>
              </a:lnSpc>
              <a:spcBef>
                <a:spcPts val="29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max ,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min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235">
                <a:latin typeface="Times New Roman"/>
                <a:cs typeface="Times New Roman"/>
              </a:rPr>
              <a:t> </a:t>
            </a:r>
            <a:r>
              <a:rPr dirty="0" u="sng" baseline="27777" sz="1200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</a:t>
            </a:r>
            <a:r>
              <a:rPr dirty="0" baseline="4629" sz="1800" spc="-15">
                <a:latin typeface="Times New Roman"/>
                <a:cs typeface="Times New Roman"/>
              </a:rPr>
              <a:t>[</a:t>
            </a:r>
            <a:r>
              <a:rPr dirty="0" baseline="4629" sz="1800" spc="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ξ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2+</a:t>
            </a: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Cambria Math"/>
                <a:cs typeface="Cambria Math"/>
              </a:rPr>
              <a:t>±√2(</a:t>
            </a:r>
            <a:r>
              <a:rPr dirty="0" baseline="4629" sz="1800" spc="-7">
                <a:latin typeface="Times New Roman"/>
                <a:cs typeface="Times New Roman"/>
              </a:rPr>
              <a:t>ξ</a:t>
            </a:r>
            <a:r>
              <a:rPr dirty="0" baseline="4629" sz="1800" spc="-7">
                <a:latin typeface="Cambria Math"/>
                <a:cs typeface="Cambria Math"/>
              </a:rPr>
              <a:t>1</a:t>
            </a:r>
            <a:r>
              <a:rPr dirty="0" baseline="4629" sz="1800" spc="434">
                <a:latin typeface="Cambria Math"/>
                <a:cs typeface="Cambria Math"/>
              </a:rPr>
              <a:t> </a:t>
            </a:r>
            <a:r>
              <a:rPr dirty="0" baseline="4629" sz="1800">
                <a:latin typeface="Cambria Math"/>
                <a:cs typeface="Cambria Math"/>
              </a:rPr>
              <a:t>−</a:t>
            </a:r>
            <a:endParaRPr baseline="4629" sz="1800">
              <a:latin typeface="Cambria Math"/>
              <a:cs typeface="Cambria Math"/>
            </a:endParaRPr>
          </a:p>
          <a:p>
            <a:pPr marL="766445">
              <a:lnSpc>
                <a:spcPts val="810"/>
              </a:lnSpc>
            </a:pPr>
            <a:r>
              <a:rPr dirty="0" sz="850" spc="-10">
                <a:latin typeface="Cambria Math"/>
                <a:cs typeface="Cambria Math"/>
              </a:rPr>
              <a:t>3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97989" y="1905127"/>
            <a:ext cx="9505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5358" y="2148967"/>
            <a:ext cx="438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dirty="0" sz="1200">
                <a:latin typeface="Times New Roman"/>
                <a:cs typeface="Times New Roman"/>
              </a:rPr>
              <a:t>ξ	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78685" y="2066670"/>
            <a:ext cx="876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sz="850" spc="-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𝐸</a:t>
            </a:r>
            <a:r>
              <a:rPr dirty="0" baseline="-30092" sz="1800" spc="-7">
                <a:latin typeface="Times New Roman"/>
                <a:cs typeface="Times New Roman"/>
              </a:rPr>
              <a:t>[ </a:t>
            </a:r>
            <a:r>
              <a:rPr dirty="0" baseline="3267" sz="1275" spc="-7">
                <a:latin typeface="Cambria Math"/>
                <a:cs typeface="Cambria Math"/>
              </a:rPr>
              <a:t>(</a:t>
            </a:r>
            <a:r>
              <a:rPr dirty="0" sz="850" spc="-5">
                <a:latin typeface="Times New Roman"/>
                <a:cs typeface="Times New Roman"/>
              </a:rPr>
              <a:t>ξ</a:t>
            </a:r>
            <a:r>
              <a:rPr dirty="0" sz="850" spc="-5">
                <a:latin typeface="Cambria Math"/>
                <a:cs typeface="Cambria Math"/>
              </a:rPr>
              <a:t>1+</a:t>
            </a:r>
            <a:r>
              <a:rPr dirty="0" sz="850" spc="-10">
                <a:latin typeface="Cambria Math"/>
                <a:cs typeface="Cambria Math"/>
              </a:rPr>
              <a:t> </a:t>
            </a:r>
            <a:r>
              <a:rPr dirty="0" sz="850" spc="-5">
                <a:latin typeface="Times New Roman"/>
                <a:cs typeface="Times New Roman"/>
              </a:rPr>
              <a:t>ξ</a:t>
            </a:r>
            <a:r>
              <a:rPr dirty="0" sz="850" spc="-5">
                <a:latin typeface="Cambria Math"/>
                <a:cs typeface="Cambria Math"/>
              </a:rPr>
              <a:t>2</a:t>
            </a:r>
            <a:r>
              <a:rPr dirty="0" sz="850" spc="-15">
                <a:latin typeface="Cambria Math"/>
                <a:cs typeface="Cambria Math"/>
              </a:rPr>
              <a:t> </a:t>
            </a:r>
            <a:r>
              <a:rPr dirty="0" sz="850" spc="-10">
                <a:latin typeface="Cambria Math"/>
                <a:cs typeface="Cambria Math"/>
              </a:rPr>
              <a:t>+</a:t>
            </a:r>
            <a:r>
              <a:rPr dirty="0" sz="850" spc="-15">
                <a:latin typeface="Cambria Math"/>
                <a:cs typeface="Cambria Math"/>
              </a:rPr>
              <a:t> 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3</a:t>
            </a:r>
            <a:r>
              <a:rPr dirty="0" baseline="3267" sz="1275" spc="-15">
                <a:latin typeface="Cambria Math"/>
                <a:cs typeface="Cambria Math"/>
              </a:rPr>
              <a:t>)</a:t>
            </a:r>
            <a:endParaRPr baseline="3267" sz="1275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09722" y="2148967"/>
            <a:ext cx="139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 Math"/>
                <a:cs typeface="Cambria Math"/>
              </a:rPr>
              <a:t>±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36441" y="2112390"/>
            <a:ext cx="8509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10">
                <a:latin typeface="Cambria Math"/>
                <a:cs typeface="Cambria Math"/>
              </a:rPr>
              <a:t>1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24147" y="2078863"/>
            <a:ext cx="3075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 Math"/>
                <a:cs typeface="Cambria Math"/>
              </a:rPr>
              <a:t>√2(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1 −</a:t>
            </a:r>
            <a:r>
              <a:rPr dirty="0" sz="1200" spc="295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2)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r>
              <a:rPr dirty="0" sz="1200" spc="-5">
                <a:latin typeface="Cambria Math"/>
                <a:cs typeface="Cambria Math"/>
              </a:rPr>
              <a:t>2(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2</a:t>
            </a:r>
            <a:r>
              <a:rPr dirty="0" sz="1200" spc="3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</a:t>
            </a:r>
            <a:r>
              <a:rPr dirty="0" sz="1200" spc="295">
                <a:latin typeface="Cambria Math"/>
                <a:cs typeface="Cambria Math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3)</a:t>
            </a:r>
            <a:r>
              <a:rPr dirty="0" baseline="20833" sz="1200">
                <a:latin typeface="Cambria Math"/>
                <a:cs typeface="Cambria Math"/>
              </a:rPr>
              <a:t>2</a:t>
            </a:r>
            <a:r>
              <a:rPr dirty="0" baseline="20833" sz="1200" spc="179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15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+2(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3</a:t>
            </a:r>
            <a:r>
              <a:rPr dirty="0" sz="1200" spc="57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30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1)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endParaRPr baseline="20833" sz="12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45463" y="2240407"/>
            <a:ext cx="24892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30">
                <a:latin typeface="Times New Roman"/>
                <a:cs typeface="Times New Roman"/>
              </a:rPr>
              <a:t>m</a:t>
            </a:r>
            <a:r>
              <a:rPr dirty="0" sz="800">
                <a:latin typeface="Times New Roman"/>
                <a:cs typeface="Times New Roman"/>
              </a:rPr>
              <a:t>a</a:t>
            </a:r>
            <a:r>
              <a:rPr dirty="0" sz="800" spc="-5">
                <a:latin typeface="Times New Roman"/>
                <a:cs typeface="Times New Roman"/>
              </a:rPr>
              <a:t>x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,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61439" y="2243454"/>
            <a:ext cx="44704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latin typeface="Times New Roman"/>
                <a:cs typeface="Times New Roman"/>
              </a:rPr>
              <a:t>min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335">
                <a:latin typeface="Times New Roman"/>
                <a:cs typeface="Times New Roman"/>
              </a:rPr>
              <a:t> </a:t>
            </a:r>
            <a:r>
              <a:rPr dirty="0" baseline="-26143" sz="1275" spc="-15">
                <a:latin typeface="Cambria Math"/>
                <a:cs typeface="Cambria Math"/>
              </a:rPr>
              <a:t>2</a:t>
            </a:r>
            <a:endParaRPr baseline="-26143" sz="1275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24125" y="2283078"/>
            <a:ext cx="34734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5">
                <a:latin typeface="Cambria Math"/>
                <a:cs typeface="Cambria Math"/>
              </a:rPr>
              <a:t>(</a:t>
            </a:r>
            <a:r>
              <a:rPr dirty="0" sz="850" spc="-35">
                <a:latin typeface="Cambria Math"/>
                <a:cs typeface="Cambria Math"/>
              </a:rPr>
              <a:t> </a:t>
            </a:r>
            <a:r>
              <a:rPr dirty="0" sz="850" spc="-20">
                <a:latin typeface="Cambria Math"/>
                <a:cs typeface="Cambria Math"/>
              </a:rPr>
              <a:t>1</a:t>
            </a:r>
            <a:r>
              <a:rPr dirty="0" sz="850" spc="-10">
                <a:latin typeface="Cambria Math"/>
                <a:cs typeface="Cambria Math"/>
              </a:rPr>
              <a:t>−</a:t>
            </a:r>
            <a:r>
              <a:rPr dirty="0" sz="850" spc="-50">
                <a:latin typeface="Cambria Math"/>
                <a:cs typeface="Cambria Math"/>
              </a:rPr>
              <a:t> </a:t>
            </a:r>
            <a:r>
              <a:rPr dirty="0" sz="850" spc="-5">
                <a:latin typeface="Times New Roman"/>
                <a:cs typeface="Times New Roman"/>
              </a:rPr>
              <a:t>μ</a:t>
            </a:r>
            <a:r>
              <a:rPr dirty="0" sz="850" spc="-5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9282" y="2286126"/>
            <a:ext cx="36004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5">
                <a:latin typeface="Cambria Math"/>
                <a:cs typeface="Cambria Math"/>
              </a:rPr>
              <a:t>(</a:t>
            </a:r>
            <a:r>
              <a:rPr dirty="0" sz="850" spc="15">
                <a:latin typeface="Cambria Math"/>
                <a:cs typeface="Cambria Math"/>
              </a:rPr>
              <a:t> </a:t>
            </a:r>
            <a:r>
              <a:rPr dirty="0" sz="850" spc="-20">
                <a:latin typeface="Cambria Math"/>
                <a:cs typeface="Cambria Math"/>
              </a:rPr>
              <a:t>1</a:t>
            </a:r>
            <a:r>
              <a:rPr dirty="0" sz="850" spc="-10">
                <a:latin typeface="Cambria Math"/>
                <a:cs typeface="Cambria Math"/>
              </a:rPr>
              <a:t>+</a:t>
            </a:r>
            <a:r>
              <a:rPr dirty="0" sz="850">
                <a:latin typeface="Cambria Math"/>
                <a:cs typeface="Cambria Math"/>
              </a:rPr>
              <a:t> </a:t>
            </a:r>
            <a:r>
              <a:rPr dirty="0" sz="850" spc="-5">
                <a:latin typeface="Times New Roman"/>
                <a:cs typeface="Times New Roman"/>
              </a:rPr>
              <a:t>μ</a:t>
            </a:r>
            <a:r>
              <a:rPr dirty="0" sz="850" spc="-5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8360" y="2639948"/>
            <a:ext cx="292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15">
                <a:latin typeface="Times New Roman"/>
                <a:cs typeface="Times New Roman"/>
              </a:rPr>
              <a:t>Ƭ</a:t>
            </a:r>
            <a:r>
              <a:rPr dirty="0" sz="800" spc="-30">
                <a:latin typeface="Times New Roman"/>
                <a:cs typeface="Times New Roman"/>
              </a:rPr>
              <a:t>m</a:t>
            </a:r>
            <a:r>
              <a:rPr dirty="0" sz="800">
                <a:latin typeface="Times New Roman"/>
                <a:cs typeface="Times New Roman"/>
              </a:rPr>
              <a:t>a</a:t>
            </a:r>
            <a:r>
              <a:rPr dirty="0" sz="800" spc="-5">
                <a:latin typeface="Times New Roman"/>
                <a:cs typeface="Times New Roman"/>
              </a:rPr>
              <a:t>x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89705" y="2603372"/>
            <a:ext cx="1763395" cy="44005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918844">
              <a:lnSpc>
                <a:spcPct val="100000"/>
              </a:lnSpc>
              <a:spcBef>
                <a:spcPts val="290"/>
              </a:spcBef>
            </a:pPr>
            <a:r>
              <a:rPr dirty="0" sz="1200" spc="-5">
                <a:latin typeface="Times New Roman"/>
                <a:cs typeface="Times New Roman"/>
              </a:rPr>
              <a:t>stress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dirty="0" sz="1200">
                <a:latin typeface="Cambria Math"/>
                <a:cs typeface="Cambria Math"/>
              </a:rPr>
              <a:t>−  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3)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r>
              <a:rPr dirty="0" baseline="20833" sz="1200" spc="187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10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+2(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3</a:t>
            </a:r>
            <a:r>
              <a:rPr dirty="0" sz="1200" spc="54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  </a:t>
            </a:r>
            <a:r>
              <a:rPr dirty="0" sz="1200" spc="25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1)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endParaRPr baseline="20833" sz="12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37258" y="2603372"/>
            <a:ext cx="2037080" cy="53149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90"/>
              </a:spcBef>
              <a:tabLst>
                <a:tab pos="1666239" algn="l"/>
              </a:tabLst>
            </a:pPr>
            <a:r>
              <a:rPr dirty="0" sz="1200" spc="-5">
                <a:latin typeface="Times New Roman"/>
                <a:cs typeface="Times New Roman"/>
              </a:rPr>
              <a:t>Maximum	shear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ts val="1290"/>
              </a:lnSpc>
              <a:spcBef>
                <a:spcPts val="195"/>
              </a:spcBef>
              <a:tabLst>
                <a:tab pos="297180" algn="l"/>
                <a:tab pos="532130" algn="l"/>
              </a:tabLst>
            </a:pPr>
            <a:r>
              <a:rPr dirty="0" sz="1200" spc="-5">
                <a:latin typeface="Times New Roman"/>
                <a:cs typeface="Times New Roman"/>
              </a:rPr>
              <a:t>=</a:t>
            </a:r>
            <a:r>
              <a:rPr dirty="0" u="sng" baseline="13888" sz="1800" spc="-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baseline="20833" sz="1200" spc="-7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𝐸	</a:t>
            </a:r>
            <a:r>
              <a:rPr dirty="0" sz="1200">
                <a:latin typeface="Cambria Math"/>
                <a:cs typeface="Cambria Math"/>
              </a:rPr>
              <a:t>√2(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1</a:t>
            </a:r>
            <a:r>
              <a:rPr dirty="0" sz="1200" spc="29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−</a:t>
            </a:r>
            <a:r>
              <a:rPr dirty="0" sz="1200" spc="505">
                <a:latin typeface="Cambria Math"/>
                <a:cs typeface="Cambria Math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ξ</a:t>
            </a:r>
            <a:r>
              <a:rPr dirty="0" sz="1200" spc="-5">
                <a:latin typeface="Cambria Math"/>
                <a:cs typeface="Cambria Math"/>
              </a:rPr>
              <a:t>2)</a:t>
            </a:r>
            <a:r>
              <a:rPr dirty="0" baseline="20833" sz="1200" spc="-7">
                <a:latin typeface="Cambria Math"/>
                <a:cs typeface="Cambria Math"/>
              </a:rPr>
              <a:t>2</a:t>
            </a:r>
            <a:r>
              <a:rPr dirty="0" baseline="20833" sz="1200" spc="202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2(</a:t>
            </a:r>
            <a:r>
              <a:rPr dirty="0" sz="1200">
                <a:latin typeface="Times New Roman"/>
                <a:cs typeface="Times New Roman"/>
              </a:rPr>
              <a:t>ξ</a:t>
            </a:r>
            <a:r>
              <a:rPr dirty="0" sz="1200">
                <a:latin typeface="Cambria Math"/>
                <a:cs typeface="Cambria Math"/>
              </a:rPr>
              <a:t>2</a:t>
            </a:r>
            <a:endParaRPr sz="1200">
              <a:latin typeface="Cambria Math"/>
              <a:cs typeface="Cambria Math"/>
            </a:endParaRPr>
          </a:p>
          <a:p>
            <a:pPr marL="135890">
              <a:lnSpc>
                <a:spcPts val="869"/>
              </a:lnSpc>
            </a:pPr>
            <a:r>
              <a:rPr dirty="0" sz="850" spc="-10">
                <a:latin typeface="Cambria Math"/>
                <a:cs typeface="Cambria Math"/>
              </a:rPr>
              <a:t>3(</a:t>
            </a:r>
            <a:r>
              <a:rPr dirty="0" sz="850" spc="10">
                <a:latin typeface="Cambria Math"/>
                <a:cs typeface="Cambria Math"/>
              </a:rPr>
              <a:t> </a:t>
            </a:r>
            <a:r>
              <a:rPr dirty="0" sz="850" spc="-15">
                <a:latin typeface="Cambria Math"/>
                <a:cs typeface="Cambria Math"/>
              </a:rPr>
              <a:t>1−</a:t>
            </a:r>
            <a:r>
              <a:rPr dirty="0" sz="850" spc="-25">
                <a:latin typeface="Cambria Math"/>
                <a:cs typeface="Cambria Math"/>
              </a:rPr>
              <a:t> </a:t>
            </a:r>
            <a:r>
              <a:rPr dirty="0" sz="850" spc="-5">
                <a:latin typeface="Times New Roman"/>
                <a:cs typeface="Times New Roman"/>
              </a:rPr>
              <a:t>μ</a:t>
            </a:r>
            <a:r>
              <a:rPr dirty="0" sz="850" spc="-5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75358" y="3334893"/>
            <a:ext cx="19691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Location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axis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76065" y="3340989"/>
            <a:ext cx="708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2314" sz="1800" spc="-7">
                <a:latin typeface="Times New Roman"/>
                <a:cs typeface="Times New Roman"/>
              </a:rPr>
              <a:t>tan2ϴ</a:t>
            </a:r>
            <a:r>
              <a:rPr dirty="0" baseline="2314" sz="1800" spc="-67">
                <a:latin typeface="Times New Roman"/>
                <a:cs typeface="Times New Roman"/>
              </a:rPr>
              <a:t> </a:t>
            </a:r>
            <a:r>
              <a:rPr dirty="0" baseline="2314" sz="1800" spc="-7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Cambria Math"/>
                <a:cs typeface="Cambria Math"/>
              </a:rPr>
              <a:t>√</a:t>
            </a:r>
            <a:r>
              <a:rPr dirty="0" baseline="2314" sz="1800" spc="-7">
                <a:latin typeface="Cambria Math"/>
                <a:cs typeface="Cambria Math"/>
              </a:rPr>
              <a:t>3</a:t>
            </a:r>
            <a:endParaRPr baseline="2314" sz="1800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20615" y="3292221"/>
            <a:ext cx="40830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baseline="3267" sz="1275" spc="-15">
                <a:latin typeface="Cambria Math"/>
                <a:cs typeface="Cambria Math"/>
              </a:rPr>
              <a:t>(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3−</a:t>
            </a:r>
            <a:r>
              <a:rPr dirty="0" sz="850" spc="-10">
                <a:latin typeface="Times New Roman"/>
                <a:cs typeface="Times New Roman"/>
              </a:rPr>
              <a:t>ξ</a:t>
            </a:r>
            <a:r>
              <a:rPr dirty="0" sz="850" spc="-10">
                <a:latin typeface="Cambria Math"/>
                <a:cs typeface="Cambria Math"/>
              </a:rPr>
              <a:t>2</a:t>
            </a:r>
            <a:r>
              <a:rPr dirty="0" baseline="3267" sz="1275" spc="-15">
                <a:latin typeface="Cambria Math"/>
                <a:cs typeface="Cambria Math"/>
              </a:rPr>
              <a:t>)</a:t>
            </a:r>
            <a:endParaRPr baseline="3267" sz="1275">
              <a:latin typeface="Cambria Math"/>
              <a:cs typeface="Cambria Math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86503" y="3505580"/>
            <a:ext cx="682625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baseline="3267" sz="1275" spc="7">
                <a:latin typeface="Cambria Math"/>
                <a:cs typeface="Cambria Math"/>
              </a:rPr>
              <a:t>(</a:t>
            </a:r>
            <a:r>
              <a:rPr dirty="0" sz="850" spc="-10">
                <a:latin typeface="Cambria Math"/>
                <a:cs typeface="Cambria Math"/>
              </a:rPr>
              <a:t>2</a:t>
            </a:r>
            <a:r>
              <a:rPr dirty="0" sz="850" spc="-5">
                <a:latin typeface="Cambria Math"/>
                <a:cs typeface="Cambria Math"/>
              </a:rPr>
              <a:t> </a:t>
            </a:r>
            <a:r>
              <a:rPr dirty="0" sz="850">
                <a:latin typeface="Times New Roman"/>
                <a:cs typeface="Times New Roman"/>
              </a:rPr>
              <a:t>ξ</a:t>
            </a:r>
            <a:r>
              <a:rPr dirty="0" sz="850" spc="-20">
                <a:latin typeface="Cambria Math"/>
                <a:cs typeface="Cambria Math"/>
              </a:rPr>
              <a:t>1</a:t>
            </a:r>
            <a:r>
              <a:rPr dirty="0" sz="850" spc="-15">
                <a:latin typeface="Cambria Math"/>
                <a:cs typeface="Cambria Math"/>
              </a:rPr>
              <a:t>−</a:t>
            </a:r>
            <a:r>
              <a:rPr dirty="0" sz="850" spc="25">
                <a:latin typeface="Times New Roman"/>
                <a:cs typeface="Times New Roman"/>
              </a:rPr>
              <a:t>ξ</a:t>
            </a:r>
            <a:r>
              <a:rPr dirty="0" sz="850" spc="-20">
                <a:latin typeface="Cambria Math"/>
                <a:cs typeface="Cambria Math"/>
              </a:rPr>
              <a:t>2</a:t>
            </a:r>
            <a:r>
              <a:rPr dirty="0" sz="850" spc="-15">
                <a:latin typeface="Cambria Math"/>
                <a:cs typeface="Cambria Math"/>
              </a:rPr>
              <a:t>−</a:t>
            </a:r>
            <a:r>
              <a:rPr dirty="0" sz="850" spc="25">
                <a:latin typeface="Times New Roman"/>
                <a:cs typeface="Times New Roman"/>
              </a:rPr>
              <a:t>ξ</a:t>
            </a:r>
            <a:r>
              <a:rPr dirty="0" sz="850" spc="-20">
                <a:latin typeface="Cambria Math"/>
                <a:cs typeface="Cambria Math"/>
              </a:rPr>
              <a:t>3</a:t>
            </a:r>
            <a:r>
              <a:rPr dirty="0" baseline="3267" sz="1275" spc="-7">
                <a:latin typeface="Cambria Math"/>
                <a:cs typeface="Cambria Math"/>
              </a:rPr>
              <a:t>)</a:t>
            </a:r>
            <a:endParaRPr baseline="3267" sz="1275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75358" y="4152137"/>
            <a:ext cx="5511165" cy="500761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200" b="1">
                <a:latin typeface="Times New Roman"/>
                <a:cs typeface="Times New Roman"/>
              </a:rPr>
              <a:t>4.2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HUMIDITY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1200" b="1">
                <a:latin typeface="Times New Roman"/>
                <a:cs typeface="Times New Roman"/>
              </a:rPr>
              <a:t>4.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2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Humidity: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dampness,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ie.,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-5">
                <a:latin typeface="Times New Roman"/>
                <a:cs typeface="Times New Roman"/>
              </a:rPr>
              <a:t> vapour content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15">
                <a:latin typeface="Times New Roman"/>
                <a:cs typeface="Times New Roman"/>
              </a:rPr>
              <a:t> air</a:t>
            </a:r>
            <a:endParaRPr sz="1200">
              <a:latin typeface="Times New Roman"/>
              <a:cs typeface="Times New Roman"/>
            </a:endParaRPr>
          </a:p>
          <a:p>
            <a:pPr marL="12700" marR="18415">
              <a:lnSpc>
                <a:spcPts val="161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important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affects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human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comforts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efficient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industrial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processes.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 b="1">
                <a:latin typeface="Times New Roman"/>
                <a:cs typeface="Times New Roman"/>
              </a:rPr>
              <a:t>4.2.1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Importance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humidity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&amp;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control</a:t>
            </a:r>
            <a:endParaRPr sz="1200">
              <a:latin typeface="Times New Roman"/>
              <a:cs typeface="Times New Roman"/>
            </a:endParaRPr>
          </a:p>
          <a:p>
            <a:pPr marL="240665" marR="349885" indent="-228600">
              <a:lnSpc>
                <a:spcPct val="110100"/>
              </a:lnSpc>
              <a:spcBef>
                <a:spcPts val="2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Maintenance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comfortable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comforts.</a:t>
            </a:r>
            <a:endParaRPr sz="1200">
              <a:latin typeface="Times New Roman"/>
              <a:cs typeface="Times New Roman"/>
            </a:endParaRPr>
          </a:p>
          <a:p>
            <a:pPr marL="240665" marR="42545" indent="-228600">
              <a:lnSpc>
                <a:spcPct val="110000"/>
              </a:lnSpc>
              <a:spcBef>
                <a:spcPts val="7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Requirement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prevent</a:t>
            </a:r>
            <a:r>
              <a:rPr dirty="0" sz="1200" spc="-5">
                <a:latin typeface="Times New Roman"/>
                <a:cs typeface="Times New Roman"/>
              </a:rPr>
              <a:t> withering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food </a:t>
            </a:r>
            <a:r>
              <a:rPr dirty="0" sz="1200" spc="-5">
                <a:latin typeface="Times New Roman"/>
                <a:cs typeface="Times New Roman"/>
              </a:rPr>
              <a:t>products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spoilage </a:t>
            </a:r>
            <a:r>
              <a:rPr dirty="0" sz="1200" spc="45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eggs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dried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milk.</a:t>
            </a:r>
            <a:endParaRPr sz="1200">
              <a:latin typeface="Times New Roman"/>
              <a:cs typeface="Times New Roman"/>
            </a:endParaRPr>
          </a:p>
          <a:p>
            <a:pPr marL="240665" marR="17780" indent="-228600">
              <a:lnSpc>
                <a:spcPct val="108300"/>
              </a:lnSpc>
              <a:spcBef>
                <a:spcPts val="12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Requirement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prevent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dry-out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and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cracking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leather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mildewing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canvas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leather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Protection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cargoes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ships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condensation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damage.</a:t>
            </a:r>
            <a:endParaRPr sz="1200">
              <a:latin typeface="Times New Roman"/>
              <a:cs typeface="Times New Roman"/>
            </a:endParaRPr>
          </a:p>
          <a:p>
            <a:pPr algn="just" marL="240665" marR="7620" indent="-228600">
              <a:lnSpc>
                <a:spcPct val="108300"/>
              </a:lnSpc>
              <a:spcBef>
                <a:spcPts val="9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Requisite moisture conditions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15">
                <a:latin typeface="Times New Roman"/>
                <a:cs typeface="Times New Roman"/>
              </a:rPr>
              <a:t>drying </a:t>
            </a:r>
            <a:r>
              <a:rPr dirty="0" sz="1200" spc="-5">
                <a:latin typeface="Times New Roman"/>
                <a:cs typeface="Times New Roman"/>
              </a:rPr>
              <a:t>process.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drying process gets retarded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high.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dry.</a:t>
            </a:r>
            <a:endParaRPr sz="1200">
              <a:latin typeface="Times New Roman"/>
              <a:cs typeface="Times New Roman"/>
            </a:endParaRPr>
          </a:p>
          <a:p>
            <a:pPr algn="just" marL="240665" marR="7620" indent="-228600">
              <a:lnSpc>
                <a:spcPct val="110600"/>
              </a:lnSpc>
              <a:spcBef>
                <a:spcPts val="6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Requirements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-10">
                <a:latin typeface="Times New Roman"/>
                <a:cs typeface="Times New Roman"/>
              </a:rPr>
              <a:t>for minimizing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surface </a:t>
            </a:r>
            <a:r>
              <a:rPr dirty="0" sz="1200" spc="-10">
                <a:latin typeface="Times New Roman"/>
                <a:cs typeface="Times New Roman"/>
              </a:rPr>
              <a:t>leakage </a:t>
            </a:r>
            <a:r>
              <a:rPr dirty="0" sz="1200">
                <a:latin typeface="Times New Roman"/>
                <a:cs typeface="Times New Roman"/>
              </a:rPr>
              <a:t>effects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installations. </a:t>
            </a:r>
            <a:r>
              <a:rPr dirty="0" sz="1200" spc="-10">
                <a:latin typeface="Times New Roman"/>
                <a:cs typeface="Times New Roman"/>
              </a:rPr>
              <a:t>Effect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10">
                <a:latin typeface="Times New Roman"/>
                <a:cs typeface="Times New Roman"/>
              </a:rPr>
              <a:t>on  </a:t>
            </a:r>
            <a:r>
              <a:rPr dirty="0" sz="1200">
                <a:latin typeface="Times New Roman"/>
                <a:cs typeface="Times New Roman"/>
              </a:rPr>
              <a:t>the nature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characteristic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synthetic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fibres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paper </a:t>
            </a:r>
            <a:r>
              <a:rPr dirty="0" sz="1200" spc="-10">
                <a:latin typeface="Times New Roman"/>
                <a:cs typeface="Times New Roman"/>
              </a:rPr>
              <a:t>pulp.</a:t>
            </a:r>
            <a:r>
              <a:rPr dirty="0" sz="1200" spc="42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Under </a:t>
            </a:r>
            <a:r>
              <a:rPr dirty="0" sz="1200">
                <a:latin typeface="Times New Roman"/>
                <a:cs typeface="Times New Roman"/>
              </a:rPr>
              <a:t>dry </a:t>
            </a:r>
            <a:r>
              <a:rPr dirty="0" sz="1200" spc="-5">
                <a:latin typeface="Times New Roman"/>
                <a:cs typeface="Times New Roman"/>
              </a:rPr>
              <a:t>conditions,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fibres </a:t>
            </a:r>
            <a:r>
              <a:rPr dirty="0" sz="1200" spc="1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brittle and </a:t>
            </a:r>
            <a:r>
              <a:rPr dirty="0" sz="1200">
                <a:latin typeface="Times New Roman"/>
                <a:cs typeface="Times New Roman"/>
              </a:rPr>
              <a:t>hard to </a:t>
            </a:r>
            <a:r>
              <a:rPr dirty="0" sz="1200" spc="-10">
                <a:latin typeface="Times New Roman"/>
                <a:cs typeface="Times New Roman"/>
              </a:rPr>
              <a:t>manage.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Under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excessive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conditions,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cotton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fibres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likely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mildew.</a:t>
            </a:r>
            <a:endParaRPr sz="1200">
              <a:latin typeface="Times New Roman"/>
              <a:cs typeface="Times New Roman"/>
            </a:endParaRPr>
          </a:p>
          <a:p>
            <a:pPr algn="just" marL="240665" marR="5080" indent="-228600">
              <a:lnSpc>
                <a:spcPct val="108300"/>
              </a:lnSpc>
              <a:spcBef>
                <a:spcPts val="12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Proper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>
                <a:latin typeface="Times New Roman"/>
                <a:cs typeface="Times New Roman"/>
              </a:rPr>
              <a:t> 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growing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bacteria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manufacturing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pharmaceuticals.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4.2.2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Important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terms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pertaining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5" b="1">
                <a:latin typeface="Times New Roman"/>
                <a:cs typeface="Times New Roman"/>
              </a:rPr>
              <a:t> humidity</a:t>
            </a:r>
            <a:r>
              <a:rPr dirty="0" sz="1200" spc="-10" b="1">
                <a:latin typeface="Times New Roman"/>
                <a:cs typeface="Times New Roman"/>
              </a:rPr>
              <a:t> and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its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measurement: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7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Moist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air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&amp;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standard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air: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109470" y="1501139"/>
            <a:ext cx="4766945" cy="1402080"/>
          </a:xfrm>
          <a:custGeom>
            <a:avLst/>
            <a:gdLst/>
            <a:ahLst/>
            <a:cxnLst/>
            <a:rect l="l" t="t" r="r" b="b"/>
            <a:pathLst>
              <a:path w="4766945" h="1402080">
                <a:moveTo>
                  <a:pt x="913130" y="776605"/>
                </a:moveTo>
                <a:lnTo>
                  <a:pt x="263525" y="776605"/>
                </a:lnTo>
                <a:lnTo>
                  <a:pt x="263525" y="787400"/>
                </a:lnTo>
                <a:lnTo>
                  <a:pt x="913130" y="787400"/>
                </a:lnTo>
                <a:lnTo>
                  <a:pt x="913130" y="776605"/>
                </a:lnTo>
                <a:close/>
              </a:path>
              <a:path w="4766945" h="1402080">
                <a:moveTo>
                  <a:pt x="1636395" y="789305"/>
                </a:moveTo>
                <a:lnTo>
                  <a:pt x="1301115" y="789305"/>
                </a:lnTo>
                <a:lnTo>
                  <a:pt x="1301115" y="800100"/>
                </a:lnTo>
                <a:lnTo>
                  <a:pt x="1636395" y="800100"/>
                </a:lnTo>
                <a:lnTo>
                  <a:pt x="1636395" y="789305"/>
                </a:lnTo>
                <a:close/>
              </a:path>
              <a:path w="4766945" h="1402080">
                <a:moveTo>
                  <a:pt x="3178175" y="1391285"/>
                </a:moveTo>
                <a:lnTo>
                  <a:pt x="0" y="1391285"/>
                </a:lnTo>
                <a:lnTo>
                  <a:pt x="0" y="1402080"/>
                </a:lnTo>
                <a:lnTo>
                  <a:pt x="3178175" y="1402080"/>
                </a:lnTo>
                <a:lnTo>
                  <a:pt x="3178175" y="1391285"/>
                </a:lnTo>
                <a:close/>
              </a:path>
              <a:path w="4766945" h="1402080">
                <a:moveTo>
                  <a:pt x="4251325" y="0"/>
                </a:moveTo>
                <a:lnTo>
                  <a:pt x="1187450" y="0"/>
                </a:lnTo>
                <a:lnTo>
                  <a:pt x="1187450" y="10795"/>
                </a:lnTo>
                <a:lnTo>
                  <a:pt x="4251325" y="10795"/>
                </a:lnTo>
                <a:lnTo>
                  <a:pt x="4251325" y="0"/>
                </a:lnTo>
                <a:close/>
              </a:path>
              <a:path w="4766945" h="1402080">
                <a:moveTo>
                  <a:pt x="4766945" y="680085"/>
                </a:moveTo>
                <a:lnTo>
                  <a:pt x="1776095" y="680085"/>
                </a:lnTo>
                <a:lnTo>
                  <a:pt x="1776095" y="690880"/>
                </a:lnTo>
                <a:lnTo>
                  <a:pt x="4766945" y="690880"/>
                </a:lnTo>
                <a:lnTo>
                  <a:pt x="4766945" y="6800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6610"/>
            <a:ext cx="5522595" cy="615124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1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5">
                <a:latin typeface="Times New Roman"/>
                <a:cs typeface="Times New Roman"/>
              </a:rPr>
              <a:t>Dry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air: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>
                <a:latin typeface="Times New Roman"/>
                <a:cs typeface="Times New Roman"/>
              </a:rPr>
              <a:t> there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absence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-5">
                <a:latin typeface="Times New Roman"/>
                <a:cs typeface="Times New Roman"/>
              </a:rPr>
              <a:t> vapour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atmosphere,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air.</a:t>
            </a:r>
            <a:endParaRPr sz="1200">
              <a:latin typeface="Times New Roman"/>
              <a:cs typeface="Times New Roman"/>
            </a:endParaRPr>
          </a:p>
          <a:p>
            <a:pPr marL="240665" marR="67945" indent="-228600">
              <a:lnSpc>
                <a:spcPct val="108300"/>
              </a:lnSpc>
              <a:spcBef>
                <a:spcPts val="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Saturated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air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moist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air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wherein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partial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pressure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vapour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equals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saturation pressure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stream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corresponding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air.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7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Humidity: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refers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dampness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vapour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content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endParaRPr sz="1200">
              <a:latin typeface="Times New Roman"/>
              <a:cs typeface="Times New Roman"/>
            </a:endParaRPr>
          </a:p>
          <a:p>
            <a:pPr algn="just" marL="240665" marR="8890" indent="-228600">
              <a:lnSpc>
                <a:spcPct val="108300"/>
              </a:lnSpc>
              <a:spcBef>
                <a:spcPts val="9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Absolute humidity: absolute humidity </a:t>
            </a:r>
            <a:r>
              <a:rPr dirty="0" sz="1200">
                <a:latin typeface="Times New Roman"/>
                <a:cs typeface="Times New Roman"/>
              </a:rPr>
              <a:t>represents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water-vapour </a:t>
            </a:r>
            <a:r>
              <a:rPr dirty="0" sz="1200">
                <a:latin typeface="Times New Roman"/>
                <a:cs typeface="Times New Roman"/>
              </a:rPr>
              <a:t>actually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air.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Expressed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gm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cubic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air.</a:t>
            </a:r>
            <a:endParaRPr sz="1200">
              <a:latin typeface="Times New Roman"/>
              <a:cs typeface="Times New Roman"/>
            </a:endParaRPr>
          </a:p>
          <a:p>
            <a:pPr algn="just" marL="240665" marR="13335" indent="-228600">
              <a:lnSpc>
                <a:spcPct val="108300"/>
              </a:lnSpc>
              <a:spcBef>
                <a:spcPts val="12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Humidity ratio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specific </a:t>
            </a:r>
            <a:r>
              <a:rPr dirty="0" sz="1200" spc="-5">
                <a:latin typeface="Times New Roman"/>
                <a:cs typeface="Times New Roman"/>
              </a:rPr>
              <a:t>humidity:</a:t>
            </a:r>
            <a:r>
              <a:rPr dirty="0" sz="1200" spc="5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ratio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themass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water-vapour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volume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air-water vapour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mixture.</a:t>
            </a:r>
            <a:endParaRPr sz="1200">
              <a:latin typeface="Times New Roman"/>
              <a:cs typeface="Times New Roman"/>
            </a:endParaRPr>
          </a:p>
          <a:p>
            <a:pPr algn="just" marL="240665" marR="19685" indent="-228600">
              <a:lnSpc>
                <a:spcPct val="110000"/>
              </a:lnSpc>
              <a:spcBef>
                <a:spcPts val="7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5">
                <a:latin typeface="Times New Roman"/>
                <a:cs typeface="Times New Roman"/>
              </a:rPr>
              <a:t>Relative humidity: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compares </a:t>
            </a:r>
            <a:r>
              <a:rPr dirty="0" sz="1200" spc="10">
                <a:latin typeface="Times New Roman"/>
                <a:cs typeface="Times New Roman"/>
              </a:rPr>
              <a:t>te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air 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saturated </a:t>
            </a:r>
            <a:r>
              <a:rPr dirty="0" sz="1200" spc="-20">
                <a:latin typeface="Times New Roman"/>
                <a:cs typeface="Times New Roman"/>
              </a:rPr>
              <a:t>air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pressure.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>
                <a:latin typeface="Times New Roman"/>
                <a:cs typeface="Times New Roman"/>
              </a:rPr>
              <a:t> a saturated </a:t>
            </a:r>
            <a:r>
              <a:rPr dirty="0" sz="1200" spc="-15">
                <a:latin typeface="Times New Roman"/>
                <a:cs typeface="Times New Roman"/>
              </a:rPr>
              <a:t>air,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 equals </a:t>
            </a:r>
            <a:r>
              <a:rPr dirty="0" sz="1200">
                <a:latin typeface="Times New Roman"/>
                <a:cs typeface="Times New Roman"/>
              </a:rPr>
              <a:t> 100%,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implies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contains</a:t>
            </a:r>
            <a:r>
              <a:rPr dirty="0" sz="1200" spc="5">
                <a:latin typeface="Times New Roman"/>
                <a:cs typeface="Times New Roman"/>
              </a:rPr>
              <a:t> all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hold.</a:t>
            </a:r>
            <a:endParaRPr sz="1200">
              <a:latin typeface="Times New Roman"/>
              <a:cs typeface="Times New Roman"/>
            </a:endParaRPr>
          </a:p>
          <a:p>
            <a:pPr algn="just" marL="12700" marR="22225">
              <a:lnSpc>
                <a:spcPct val="110000"/>
              </a:lnSpc>
              <a:spcBef>
                <a:spcPts val="95"/>
              </a:spcBef>
              <a:buFont typeface="Symbol"/>
              <a:buChar char="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Dew </a:t>
            </a:r>
            <a:r>
              <a:rPr dirty="0" sz="1200" spc="-10">
                <a:latin typeface="Times New Roman"/>
                <a:cs typeface="Times New Roman"/>
              </a:rPr>
              <a:t>point </a:t>
            </a:r>
            <a:r>
              <a:rPr dirty="0" sz="1200" spc="-5">
                <a:latin typeface="Times New Roman"/>
                <a:cs typeface="Times New Roman"/>
              </a:rPr>
              <a:t>temperature: when </a:t>
            </a:r>
            <a:r>
              <a:rPr dirty="0" sz="1200">
                <a:latin typeface="Times New Roman"/>
                <a:cs typeface="Times New Roman"/>
              </a:rPr>
              <a:t>the temperature of </a:t>
            </a:r>
            <a:r>
              <a:rPr dirty="0" sz="1200" spc="-5">
                <a:latin typeface="Times New Roman"/>
                <a:cs typeface="Times New Roman"/>
              </a:rPr>
              <a:t>air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reduced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continuous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cooling at </a:t>
            </a:r>
            <a:r>
              <a:rPr dirty="0" sz="1200" spc="-10">
                <a:latin typeface="Times New Roman"/>
                <a:cs typeface="Times New Roman"/>
              </a:rPr>
              <a:t>constant </a:t>
            </a:r>
            <a:r>
              <a:rPr dirty="0" sz="1200" spc="-5">
                <a:latin typeface="Times New Roman"/>
                <a:cs typeface="Times New Roman"/>
              </a:rPr>
              <a:t>pressure,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water </a:t>
            </a:r>
            <a:r>
              <a:rPr dirty="0" sz="1200" spc="-5">
                <a:latin typeface="Times New Roman"/>
                <a:cs typeface="Times New Roman"/>
              </a:rPr>
              <a:t>vapor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air </a:t>
            </a:r>
            <a:r>
              <a:rPr dirty="0" sz="1200">
                <a:latin typeface="Times New Roman"/>
                <a:cs typeface="Times New Roman"/>
              </a:rPr>
              <a:t>starts </a:t>
            </a:r>
            <a:r>
              <a:rPr dirty="0" sz="1200" spc="-10">
                <a:latin typeface="Times New Roman"/>
                <a:cs typeface="Times New Roman"/>
              </a:rPr>
              <a:t>condensing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particular </a:t>
            </a:r>
            <a:r>
              <a:rPr dirty="0" sz="1200" spc="-5">
                <a:latin typeface="Times New Roman"/>
                <a:cs typeface="Times New Roman"/>
              </a:rPr>
              <a:t> 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dew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point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Dry-bulb </a:t>
            </a:r>
            <a:r>
              <a:rPr dirty="0" sz="1200">
                <a:latin typeface="Times New Roman"/>
                <a:cs typeface="Times New Roman"/>
              </a:rPr>
              <a:t>temperature: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refers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air-water </a:t>
            </a:r>
            <a:r>
              <a:rPr dirty="0" sz="1200" spc="-10">
                <a:latin typeface="Times New Roman"/>
                <a:cs typeface="Times New Roman"/>
              </a:rPr>
              <a:t>vapor mixture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recorded</a:t>
            </a:r>
            <a:r>
              <a:rPr dirty="0" sz="1200">
                <a:latin typeface="Times New Roman"/>
                <a:cs typeface="Times New Roman"/>
              </a:rPr>
              <a:t> by a thermometer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exposed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10">
                <a:latin typeface="Times New Roman"/>
                <a:cs typeface="Times New Roman"/>
              </a:rPr>
              <a:t>te </a:t>
            </a:r>
            <a:r>
              <a:rPr dirty="0" sz="1200" spc="-10">
                <a:latin typeface="Times New Roman"/>
                <a:cs typeface="Times New Roman"/>
              </a:rPr>
              <a:t>mixture.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unaffected by the </a:t>
            </a:r>
            <a:r>
              <a:rPr dirty="0" sz="1200" spc="-5">
                <a:latin typeface="Times New Roman"/>
                <a:cs typeface="Times New Roman"/>
              </a:rPr>
              <a:t>moisture </a:t>
            </a:r>
            <a:r>
              <a:rPr dirty="0" sz="1200" spc="-10">
                <a:latin typeface="Times New Roman"/>
                <a:cs typeface="Times New Roman"/>
              </a:rPr>
              <a:t>content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merely </a:t>
            </a:r>
            <a:r>
              <a:rPr dirty="0" sz="1200">
                <a:latin typeface="Times New Roman"/>
                <a:cs typeface="Times New Roman"/>
              </a:rPr>
              <a:t>registers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normal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manner.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>
              <a:latin typeface="Times New Roman"/>
              <a:cs typeface="Times New Roman"/>
            </a:endParaRPr>
          </a:p>
          <a:p>
            <a:pPr algn="just" marL="12700" marR="17145">
              <a:lnSpc>
                <a:spcPct val="110000"/>
              </a:lnSpc>
              <a:buFont typeface="Symbol"/>
              <a:buChar char="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Wet-bulb </a:t>
            </a:r>
            <a:r>
              <a:rPr dirty="0" sz="1200">
                <a:latin typeface="Times New Roman"/>
                <a:cs typeface="Times New Roman"/>
              </a:rPr>
              <a:t>temperature: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refers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air-water </a:t>
            </a:r>
            <a:r>
              <a:rPr dirty="0" sz="1200" spc="-10">
                <a:latin typeface="Times New Roman"/>
                <a:cs typeface="Times New Roman"/>
              </a:rPr>
              <a:t>vopour mixture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registered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5">
                <a:latin typeface="Times New Roman"/>
                <a:cs typeface="Times New Roman"/>
              </a:rPr>
              <a:t>thermometer </a:t>
            </a:r>
            <a:r>
              <a:rPr dirty="0" sz="1200" spc="-10">
                <a:latin typeface="Times New Roman"/>
                <a:cs typeface="Times New Roman"/>
              </a:rPr>
              <a:t>whose bulb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covered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maintained </a:t>
            </a:r>
            <a:r>
              <a:rPr dirty="0" sz="1200" spc="-5">
                <a:latin typeface="Times New Roman"/>
                <a:cs typeface="Times New Roman"/>
              </a:rPr>
              <a:t>continuously </a:t>
            </a:r>
            <a:r>
              <a:rPr dirty="0" sz="1200">
                <a:latin typeface="Times New Roman"/>
                <a:cs typeface="Times New Roman"/>
              </a:rPr>
              <a:t> wet. </a:t>
            </a: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5">
                <a:latin typeface="Times New Roman"/>
                <a:cs typeface="Times New Roman"/>
              </a:rPr>
              <a:t>passes over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wet </a:t>
            </a:r>
            <a:r>
              <a:rPr dirty="0" sz="1200" spc="-15">
                <a:latin typeface="Times New Roman"/>
                <a:cs typeface="Times New Roman"/>
              </a:rPr>
              <a:t>wick,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moisture contained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wick tends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evaporate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cooling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effect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produced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bulb.</a:t>
            </a:r>
            <a:endParaRPr sz="1200">
              <a:latin typeface="Times New Roman"/>
              <a:cs typeface="Times New Roman"/>
            </a:endParaRPr>
          </a:p>
          <a:p>
            <a:pPr algn="just" marL="12700" marR="20320">
              <a:lnSpc>
                <a:spcPts val="1590"/>
              </a:lnSpc>
              <a:spcBef>
                <a:spcPts val="7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wet-bulb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lower </a:t>
            </a:r>
            <a:r>
              <a:rPr dirty="0" sz="1200">
                <a:latin typeface="Times New Roman"/>
                <a:cs typeface="Times New Roman"/>
              </a:rPr>
              <a:t>than the dry-bulb temperature.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difference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called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wet-bulb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depression.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4.2.3</a:t>
            </a:r>
            <a:r>
              <a:rPr dirty="0" sz="1200" spc="-6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Psychrometric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charts:</a:t>
            </a:r>
            <a:endParaRPr sz="1200">
              <a:latin typeface="Times New Roman"/>
              <a:cs typeface="Times New Roman"/>
            </a:endParaRPr>
          </a:p>
          <a:p>
            <a:pPr marL="12700" marR="17780">
              <a:lnSpc>
                <a:spcPts val="158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key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calculations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psychrometric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chart,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graphically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describes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relationship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properties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moist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ie.,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dry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bulb,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and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dew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pint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temperatures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mixture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humidity.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chart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3173349"/>
            <a:ext cx="5511165" cy="2858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0665" marR="8890" indent="-228600">
              <a:lnSpc>
                <a:spcPct val="108300"/>
              </a:lnSpc>
              <a:spcBef>
                <a:spcPts val="10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ordinate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abscissa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chart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respectively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specific humidity 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dry-bulb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algn="just" marL="240665" marR="5080" indent="-228600">
              <a:lnSpc>
                <a:spcPct val="110000"/>
              </a:lnSpc>
              <a:spcBef>
                <a:spcPts val="10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wet-bulb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15">
                <a:latin typeface="Times New Roman"/>
                <a:cs typeface="Times New Roman"/>
              </a:rPr>
              <a:t>lines </a:t>
            </a:r>
            <a:r>
              <a:rPr dirty="0" sz="1200">
                <a:latin typeface="Times New Roman"/>
                <a:cs typeface="Times New Roman"/>
              </a:rPr>
              <a:t>run diagonally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2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right </a:t>
            </a:r>
            <a:r>
              <a:rPr dirty="0" sz="1200" spc="-10">
                <a:latin typeface="Times New Roman"/>
                <a:cs typeface="Times New Roman"/>
              </a:rPr>
              <a:t>and their </a:t>
            </a:r>
            <a:r>
              <a:rPr dirty="0" sz="1200" spc="-5">
                <a:latin typeface="Times New Roman"/>
                <a:cs typeface="Times New Roman"/>
              </a:rPr>
              <a:t>values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read at 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left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where</a:t>
            </a:r>
            <a:r>
              <a:rPr dirty="0" sz="1200">
                <a:latin typeface="Times New Roman"/>
                <a:cs typeface="Times New Roman"/>
              </a:rPr>
              <a:t> these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meet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100%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inclined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straight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uniformly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spaced.</a:t>
            </a:r>
            <a:endParaRPr sz="1200">
              <a:latin typeface="Times New Roman"/>
              <a:cs typeface="Times New Roman"/>
            </a:endParaRPr>
          </a:p>
          <a:p>
            <a:pPr algn="just" marL="240665" marR="7620" indent="-228600">
              <a:lnSpc>
                <a:spcPct val="108300"/>
              </a:lnSpc>
              <a:spcBef>
                <a:spcPts val="12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relative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upwards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right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percent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indicated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lines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themselves.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2032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chart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values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4.2.4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Classification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instruments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used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measure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moisture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humidity</a:t>
            </a:r>
            <a:endParaRPr sz="1200">
              <a:latin typeface="Times New Roman"/>
              <a:cs typeface="Times New Roman"/>
            </a:endParaRPr>
          </a:p>
          <a:p>
            <a:pPr marL="12700" marR="17780">
              <a:lnSpc>
                <a:spcPts val="156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gases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classified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 </a:t>
            </a:r>
            <a:r>
              <a:rPr dirty="0" sz="1200" spc="-5">
                <a:latin typeface="Times New Roman"/>
                <a:cs typeface="Times New Roman"/>
              </a:rPr>
              <a:t>types.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2558" y="6027165"/>
            <a:ext cx="12096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Sling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psychrometer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6005829"/>
            <a:ext cx="147955" cy="833119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200" spc="-5">
                <a:latin typeface="Times New Roman"/>
                <a:cs typeface="Times New Roman"/>
              </a:rPr>
              <a:t>a)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25">
                <a:latin typeface="Times New Roman"/>
                <a:cs typeface="Times New Roman"/>
              </a:rPr>
              <a:t>b)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30">
                <a:latin typeface="Times New Roman"/>
                <a:cs typeface="Times New Roman"/>
              </a:rPr>
              <a:t>c)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20">
                <a:latin typeface="Times New Roman"/>
                <a:cs typeface="Times New Roman"/>
              </a:rPr>
              <a:t>d)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2558" y="6417309"/>
            <a:ext cx="153606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195">
              <a:lnSpc>
                <a:spcPct val="1083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Gravimetric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7344282"/>
            <a:ext cx="147955" cy="103187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1200" spc="-30">
                <a:latin typeface="Times New Roman"/>
                <a:cs typeface="Times New Roman"/>
              </a:rPr>
              <a:t>e)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20">
                <a:latin typeface="Times New Roman"/>
                <a:cs typeface="Times New Roman"/>
              </a:rPr>
              <a:t>f)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20">
                <a:latin typeface="Times New Roman"/>
                <a:cs typeface="Times New Roman"/>
              </a:rPr>
              <a:t>g)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20">
                <a:latin typeface="Times New Roman"/>
                <a:cs typeface="Times New Roman"/>
              </a:rPr>
              <a:t>h)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25">
                <a:latin typeface="Times New Roman"/>
                <a:cs typeface="Times New Roman"/>
              </a:rPr>
              <a:t>i)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2558" y="6941946"/>
            <a:ext cx="3920490" cy="143383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lvl="1" marL="698500" indent="-268605">
              <a:lnSpc>
                <a:spcPct val="100000"/>
              </a:lnSpc>
              <a:spcBef>
                <a:spcPts val="240"/>
              </a:spcBef>
              <a:buAutoNum type="arabicPeriod"/>
              <a:tabLst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-5">
                <a:latin typeface="Times New Roman"/>
                <a:cs typeface="Times New Roman"/>
              </a:rPr>
              <a:t> absorption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</a:t>
            </a:r>
            <a:endParaRPr sz="1200">
              <a:latin typeface="Times New Roman"/>
              <a:cs typeface="Times New Roman"/>
            </a:endParaRPr>
          </a:p>
          <a:p>
            <a:pPr lvl="1" marL="12700" marR="129539" indent="417830">
              <a:lnSpc>
                <a:spcPct val="110000"/>
              </a:lnSpc>
              <a:buAutoNum type="arabicPeriod"/>
              <a:tabLst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Capacitive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hygrometers</a:t>
            </a:r>
            <a:endParaRPr sz="1200">
              <a:latin typeface="Times New Roman"/>
              <a:cs typeface="Times New Roman"/>
            </a:endParaRPr>
          </a:p>
          <a:p>
            <a:pPr marL="12700" marR="2123440">
              <a:lnSpc>
                <a:spcPct val="109200"/>
              </a:lnSpc>
              <a:spcBef>
                <a:spcPts val="35"/>
              </a:spcBef>
            </a:pPr>
            <a:r>
              <a:rPr dirty="0" sz="1200" spc="-5">
                <a:latin typeface="Times New Roman"/>
                <a:cs typeface="Times New Roman"/>
              </a:rPr>
              <a:t>Microwave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refracto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 </a:t>
            </a:r>
            <a:r>
              <a:rPr dirty="0" sz="1200" spc="-5">
                <a:latin typeface="Times New Roman"/>
                <a:cs typeface="Times New Roman"/>
              </a:rPr>
              <a:t> Crystal hygrometer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Aluminum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oxide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5358" y="8578977"/>
            <a:ext cx="147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Times New Roman"/>
                <a:cs typeface="Times New Roman"/>
              </a:rPr>
              <a:t>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2558" y="8578977"/>
            <a:ext cx="13347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S</a:t>
            </a:r>
            <a:r>
              <a:rPr dirty="0" sz="1200" spc="-25" b="1">
                <a:latin typeface="Times New Roman"/>
                <a:cs typeface="Times New Roman"/>
              </a:rPr>
              <a:t>l</a:t>
            </a:r>
            <a:r>
              <a:rPr dirty="0" sz="1200" spc="-5" b="1">
                <a:latin typeface="Times New Roman"/>
                <a:cs typeface="Times New Roman"/>
              </a:rPr>
              <a:t>i</a:t>
            </a:r>
            <a:r>
              <a:rPr dirty="0" sz="1200" b="1">
                <a:latin typeface="Times New Roman"/>
                <a:cs typeface="Times New Roman"/>
              </a:rPr>
              <a:t>n</a:t>
            </a:r>
            <a:r>
              <a:rPr dirty="0" sz="1200" b="1">
                <a:latin typeface="Times New Roman"/>
                <a:cs typeface="Times New Roman"/>
              </a:rPr>
              <a:t>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</a:t>
            </a:r>
            <a:r>
              <a:rPr dirty="0" sz="1200" spc="-20" b="1">
                <a:latin typeface="Times New Roman"/>
                <a:cs typeface="Times New Roman"/>
              </a:rPr>
              <a:t>s</a:t>
            </a:r>
            <a:r>
              <a:rPr dirty="0" sz="1200" b="1">
                <a:latin typeface="Times New Roman"/>
                <a:cs typeface="Times New Roman"/>
              </a:rPr>
              <a:t>y</a:t>
            </a:r>
            <a:r>
              <a:rPr dirty="0" sz="1200" spc="-5" b="1">
                <a:latin typeface="Times New Roman"/>
                <a:cs typeface="Times New Roman"/>
              </a:rPr>
              <a:t>c</a:t>
            </a:r>
            <a:r>
              <a:rPr dirty="0" sz="1200" spc="-5" b="1">
                <a:latin typeface="Times New Roman"/>
                <a:cs typeface="Times New Roman"/>
              </a:rPr>
              <a:t>h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spc="20" b="1">
                <a:latin typeface="Times New Roman"/>
                <a:cs typeface="Times New Roman"/>
              </a:rPr>
              <a:t>o</a:t>
            </a:r>
            <a:r>
              <a:rPr dirty="0" sz="1200" spc="-20" b="1">
                <a:latin typeface="Times New Roman"/>
                <a:cs typeface="Times New Roman"/>
              </a:rPr>
              <a:t>m</a:t>
            </a:r>
            <a:r>
              <a:rPr dirty="0" sz="1200" spc="-5" b="1">
                <a:latin typeface="Times New Roman"/>
                <a:cs typeface="Times New Roman"/>
              </a:rPr>
              <a:t>e</a:t>
            </a:r>
            <a:r>
              <a:rPr dirty="0" sz="1200" spc="5" b="1">
                <a:latin typeface="Times New Roman"/>
                <a:cs typeface="Times New Roman"/>
              </a:rPr>
              <a:t>t</a:t>
            </a:r>
            <a:r>
              <a:rPr dirty="0" sz="1200" spc="15" b="1">
                <a:latin typeface="Times New Roman"/>
                <a:cs typeface="Times New Roman"/>
              </a:rPr>
              <a:t>e</a:t>
            </a:r>
            <a:r>
              <a:rPr dirty="0" sz="1200" spc="-30" b="1">
                <a:latin typeface="Times New Roman"/>
                <a:cs typeface="Times New Roman"/>
              </a:rPr>
              <a:t>r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2623185" cy="232155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2460117"/>
            <a:ext cx="5518785" cy="527240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 marR="12065">
              <a:lnSpc>
                <a:spcPct val="110300"/>
              </a:lnSpc>
              <a:spcBef>
                <a:spcPts val="120"/>
              </a:spcBef>
            </a:pPr>
            <a:r>
              <a:rPr dirty="0" sz="1200" spc="-5">
                <a:latin typeface="Times New Roman"/>
                <a:cs typeface="Times New Roman"/>
              </a:rPr>
              <a:t>A sling psychrometer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identical </a:t>
            </a:r>
            <a:r>
              <a:rPr dirty="0" sz="1200">
                <a:latin typeface="Times New Roman"/>
                <a:cs typeface="Times New Roman"/>
              </a:rPr>
              <a:t>mercury-in-glass </a:t>
            </a:r>
            <a:r>
              <a:rPr dirty="0" sz="1200" spc="-5">
                <a:latin typeface="Times New Roman"/>
                <a:cs typeface="Times New Roman"/>
              </a:rPr>
              <a:t>thermometers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suitable </a:t>
            </a:r>
            <a:r>
              <a:rPr dirty="0" sz="1200" spc="-5">
                <a:latin typeface="Times New Roman"/>
                <a:cs typeface="Times New Roman"/>
              </a:rPr>
              <a:t>frame and arranged </a:t>
            </a:r>
            <a:r>
              <a:rPr dirty="0" sz="1200">
                <a:latin typeface="Times New Roman"/>
                <a:cs typeface="Times New Roman"/>
              </a:rPr>
              <a:t>with a swivel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-10">
                <a:latin typeface="Times New Roman"/>
                <a:cs typeface="Times New Roman"/>
              </a:rPr>
              <a:t>handle. The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thermometer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covered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-5">
                <a:latin typeface="Times New Roman"/>
                <a:cs typeface="Times New Roman"/>
              </a:rPr>
              <a:t>knitted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woven </a:t>
            </a:r>
            <a:r>
              <a:rPr dirty="0" sz="1200" spc="5">
                <a:latin typeface="Times New Roman"/>
                <a:cs typeface="Times New Roman"/>
              </a:rPr>
              <a:t>cotton </a:t>
            </a:r>
            <a:r>
              <a:rPr dirty="0" sz="1200" spc="-10">
                <a:latin typeface="Times New Roman"/>
                <a:cs typeface="Times New Roman"/>
              </a:rPr>
              <a:t>wick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moistened </a:t>
            </a:r>
            <a:r>
              <a:rPr dirty="0" sz="1200">
                <a:latin typeface="Times New Roman"/>
                <a:cs typeface="Times New Roman"/>
              </a:rPr>
              <a:t>with pure </a:t>
            </a:r>
            <a:r>
              <a:rPr dirty="0" sz="1200" spc="-5">
                <a:latin typeface="Times New Roman"/>
                <a:cs typeface="Times New Roman"/>
              </a:rPr>
              <a:t>clean </a:t>
            </a:r>
            <a:r>
              <a:rPr dirty="0" sz="1200">
                <a:latin typeface="Times New Roman"/>
                <a:cs typeface="Times New Roman"/>
              </a:rPr>
              <a:t>water.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better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accurate </a:t>
            </a:r>
            <a:r>
              <a:rPr dirty="0" sz="1200" spc="-5">
                <a:latin typeface="Times New Roman"/>
                <a:cs typeface="Times New Roman"/>
              </a:rPr>
              <a:t>measurements, </a:t>
            </a:r>
            <a:r>
              <a:rPr dirty="0" sz="1200" spc="-15">
                <a:latin typeface="Times New Roman"/>
                <a:cs typeface="Times New Roman"/>
              </a:rPr>
              <a:t>fast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>
                <a:latin typeface="Times New Roman"/>
                <a:cs typeface="Times New Roman"/>
              </a:rPr>
              <a:t>past the </a:t>
            </a:r>
            <a:r>
              <a:rPr dirty="0" sz="1200" spc="-10">
                <a:latin typeface="Times New Roman"/>
                <a:cs typeface="Times New Roman"/>
              </a:rPr>
              <a:t>moistened </a:t>
            </a:r>
            <a:r>
              <a:rPr dirty="0" sz="1200" spc="-5">
                <a:latin typeface="Times New Roman"/>
                <a:cs typeface="Times New Roman"/>
              </a:rPr>
              <a:t>wick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necessary. This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ensure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surrounding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>
                <a:latin typeface="Times New Roman"/>
                <a:cs typeface="Times New Roman"/>
              </a:rPr>
              <a:t>does </a:t>
            </a:r>
            <a:r>
              <a:rPr dirty="0" sz="1200" spc="-10">
                <a:latin typeface="Times New Roman"/>
                <a:cs typeface="Times New Roman"/>
              </a:rPr>
              <a:t>not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cling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moistened </a:t>
            </a:r>
            <a:r>
              <a:rPr dirty="0" sz="1200" spc="-5">
                <a:latin typeface="Times New Roman"/>
                <a:cs typeface="Times New Roman"/>
              </a:rPr>
              <a:t>wick and 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wet-bulb temperature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always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immediate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wick.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imes New Roman"/>
                <a:cs typeface="Times New Roman"/>
              </a:rPr>
              <a:t>Sling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psychrometer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 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dry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temperatures.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endParaRPr sz="1200">
              <a:latin typeface="Times New Roman"/>
              <a:cs typeface="Times New Roman"/>
            </a:endParaRPr>
          </a:p>
          <a:p>
            <a:pPr algn="just" marL="12700" marR="13335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temperatures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give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humidity present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air.</a:t>
            </a:r>
            <a:r>
              <a:rPr dirty="0" sz="1200" spc="-5">
                <a:latin typeface="Times New Roman"/>
                <a:cs typeface="Times New Roman"/>
              </a:rPr>
              <a:t> 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uses</a:t>
            </a:r>
            <a:r>
              <a:rPr dirty="0" sz="1200" spc="-5">
                <a:latin typeface="Times New Roman"/>
                <a:cs typeface="Times New Roman"/>
              </a:rPr>
              <a:t> two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thermometers, one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10">
                <a:latin typeface="Times New Roman"/>
                <a:cs typeface="Times New Roman"/>
              </a:rPr>
              <a:t>dry </a:t>
            </a:r>
            <a:r>
              <a:rPr dirty="0" sz="1200" spc="-10">
                <a:latin typeface="Times New Roman"/>
                <a:cs typeface="Times New Roman"/>
              </a:rPr>
              <a:t>bulb </a:t>
            </a:r>
            <a:r>
              <a:rPr dirty="0" sz="1200">
                <a:latin typeface="Times New Roman"/>
                <a:cs typeface="Times New Roman"/>
              </a:rPr>
              <a:t>thermometer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wet </a:t>
            </a:r>
            <a:r>
              <a:rPr dirty="0" sz="1200" spc="-10">
                <a:latin typeface="Times New Roman"/>
                <a:cs typeface="Times New Roman"/>
              </a:rPr>
              <a:t>bulb </a:t>
            </a:r>
            <a:r>
              <a:rPr dirty="0" sz="1200">
                <a:latin typeface="Times New Roman"/>
                <a:cs typeface="Times New Roman"/>
              </a:rPr>
              <a:t>thermometer.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 two thermometers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held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frame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covered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glass casing. </a:t>
            </a:r>
            <a:r>
              <a:rPr dirty="0" sz="1200" spc="-10">
                <a:latin typeface="Times New Roman"/>
                <a:cs typeface="Times New Roman"/>
              </a:rPr>
              <a:t>To this </a:t>
            </a:r>
            <a:r>
              <a:rPr dirty="0" sz="1200" spc="-5">
                <a:latin typeface="Times New Roman"/>
                <a:cs typeface="Times New Roman"/>
              </a:rPr>
              <a:t>glass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swivel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handle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attached.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ensure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th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bulb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thermometer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immediate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cotton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wick.</a:t>
            </a:r>
            <a:r>
              <a:rPr dirty="0" sz="1200" spc="-10">
                <a:latin typeface="Times New Roman"/>
                <a:cs typeface="Times New Roman"/>
              </a:rPr>
              <a:t> The</a:t>
            </a:r>
            <a:r>
              <a:rPr dirty="0" sz="1200" spc="-5">
                <a:latin typeface="Times New Roman"/>
                <a:cs typeface="Times New Roman"/>
              </a:rPr>
              <a:t> process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needs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psychomotor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frame-glass</a:t>
            </a:r>
            <a:endParaRPr sz="1200">
              <a:latin typeface="Times New Roman"/>
              <a:cs typeface="Times New Roman"/>
            </a:endParaRPr>
          </a:p>
          <a:p>
            <a:pPr algn="just" marL="12700" marR="15240">
              <a:lnSpc>
                <a:spcPct val="1101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covering thermometer </a:t>
            </a:r>
            <a:r>
              <a:rPr dirty="0" sz="1200" spc="-10">
                <a:latin typeface="Times New Roman"/>
                <a:cs typeface="Times New Roman"/>
              </a:rPr>
              <a:t>arrangement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rotated at </a:t>
            </a:r>
            <a:r>
              <a:rPr dirty="0" sz="1200">
                <a:latin typeface="Times New Roman"/>
                <a:cs typeface="Times New Roman"/>
              </a:rPr>
              <a:t>5 </a:t>
            </a:r>
            <a:r>
              <a:rPr dirty="0" sz="1200" spc="-20">
                <a:latin typeface="Times New Roman"/>
                <a:cs typeface="Times New Roman"/>
              </a:rPr>
              <a:t>m/s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10 </a:t>
            </a:r>
            <a:r>
              <a:rPr dirty="0" sz="1200" spc="-20">
                <a:latin typeface="Times New Roman"/>
                <a:cs typeface="Times New Roman"/>
              </a:rPr>
              <a:t>m/s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order to </a:t>
            </a:r>
            <a:r>
              <a:rPr dirty="0" sz="1200" spc="-5">
                <a:latin typeface="Times New Roman"/>
                <a:cs typeface="Times New Roman"/>
              </a:rPr>
              <a:t>obtain </a:t>
            </a:r>
            <a:r>
              <a:rPr dirty="0" sz="1200">
                <a:latin typeface="Times New Roman"/>
                <a:cs typeface="Times New Roman"/>
              </a:rPr>
              <a:t> necessary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motion.</a:t>
            </a:r>
            <a:endParaRPr sz="12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20"/>
              </a:spcBef>
              <a:buAutoNum type="romanLcPeriod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short</a:t>
            </a:r>
            <a:r>
              <a:rPr dirty="0" sz="1200" spc="5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period,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depressed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endParaRPr sz="1200">
              <a:latin typeface="Times New Roman"/>
              <a:cs typeface="Times New Roman"/>
            </a:endParaRPr>
          </a:p>
          <a:p>
            <a:pPr marL="12700" marR="6985">
              <a:lnSpc>
                <a:spcPct val="1100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proper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value.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swinging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period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large,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 spc="-5">
                <a:latin typeface="Times New Roman"/>
                <a:cs typeface="Times New Roman"/>
              </a:rPr>
              <a:t> will </a:t>
            </a:r>
            <a:r>
              <a:rPr dirty="0" sz="1200" spc="10">
                <a:latin typeface="Times New Roman"/>
                <a:cs typeface="Times New Roman"/>
              </a:rPr>
              <a:t>dry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wet-bulb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remain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minimum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 marL="12700" marR="19050">
              <a:lnSpc>
                <a:spcPct val="110000"/>
              </a:lnSpc>
              <a:spcBef>
                <a:spcPts val="30"/>
              </a:spcBef>
              <a:buAutoNum type="romanLcPeriod" startAt="2"/>
              <a:tabLst>
                <a:tab pos="469265" algn="l"/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sling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psychomotor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particularly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automation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continuous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recording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requirements.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Application: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checking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air-conditioning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installations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25" b="1">
                <a:latin typeface="Times New Roman"/>
                <a:cs typeface="Times New Roman"/>
              </a:rPr>
              <a:t>b)	</a:t>
            </a:r>
            <a:r>
              <a:rPr dirty="0" sz="1200" spc="-5">
                <a:latin typeface="Times New Roman"/>
                <a:cs typeface="Times New Roman"/>
              </a:rPr>
              <a:t>Recording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sychtrometer: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4398645" cy="162661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3063" y="4819903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0391" y="5021071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766" y="5203952"/>
            <a:ext cx="185420" cy="629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15" marR="5080" indent="-635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  </a:t>
            </a:r>
            <a:r>
              <a:rPr dirty="0" sz="1200" spc="-25">
                <a:latin typeface="Times New Roman"/>
                <a:cs typeface="Times New Roman"/>
              </a:rPr>
              <a:t>iv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60960">
              <a:lnSpc>
                <a:spcPct val="100000"/>
              </a:lnSpc>
              <a:spcBef>
                <a:spcPts val="140"/>
              </a:spcBef>
            </a:pPr>
            <a:r>
              <a:rPr dirty="0" sz="1200" spc="-25">
                <a:latin typeface="Times New Roman"/>
                <a:cs typeface="Times New Roman"/>
              </a:rPr>
              <a:t>v.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9958" y="2777108"/>
            <a:ext cx="5551170" cy="3056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 marR="30480" indent="36195">
              <a:lnSpc>
                <a:spcPct val="110600"/>
              </a:lnSpc>
              <a:spcBef>
                <a:spcPts val="114"/>
              </a:spcBef>
              <a:tabLst>
                <a:tab pos="4129404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instrument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pen-recording </a:t>
            </a:r>
            <a:r>
              <a:rPr dirty="0" sz="1200">
                <a:latin typeface="Times New Roman"/>
                <a:cs typeface="Times New Roman"/>
              </a:rPr>
              <a:t>thermometers </a:t>
            </a:r>
            <a:r>
              <a:rPr dirty="0" sz="1200" spc="-10">
                <a:latin typeface="Times New Roman"/>
                <a:cs typeface="Times New Roman"/>
              </a:rPr>
              <a:t>using</a:t>
            </a:r>
            <a:r>
              <a:rPr dirty="0" sz="1200" spc="-5">
                <a:latin typeface="Times New Roman"/>
                <a:cs typeface="Times New Roman"/>
              </a:rPr>
              <a:t> filled-in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thermometers</a:t>
            </a:r>
            <a:r>
              <a:rPr dirty="0" sz="1200">
                <a:latin typeface="Times New Roman"/>
                <a:cs typeface="Times New Roman"/>
              </a:rPr>
              <a:t> are </a:t>
            </a:r>
            <a:r>
              <a:rPr dirty="0" sz="1200" spc="-5">
                <a:latin typeface="Times New Roman"/>
                <a:cs typeface="Times New Roman"/>
              </a:rPr>
              <a:t>mounted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adjacent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each other </a:t>
            </a:r>
            <a:r>
              <a:rPr dirty="0" sz="1200" spc="-10">
                <a:latin typeface="Times New Roman"/>
                <a:cs typeface="Times New Roman"/>
              </a:rPr>
              <a:t>so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substantially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stream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sampled.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covered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cotton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maintained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dipping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reservoir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whose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level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controlled.	Necessary draft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across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driven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blower.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Cooling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sometimes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replacing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porous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ceramic  </a:t>
            </a:r>
            <a:r>
              <a:rPr dirty="0" sz="1200" spc="-5">
                <a:latin typeface="Times New Roman"/>
                <a:cs typeface="Times New Roman"/>
              </a:rPr>
              <a:t>sleeve.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enclosed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sleeve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pumped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annular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space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rate.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psychrometers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normally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</a:t>
            </a:r>
            <a:r>
              <a:rPr dirty="0" sz="1200" spc="-10">
                <a:latin typeface="Times New Roman"/>
                <a:cs typeface="Times New Roman"/>
              </a:rPr>
              <a:t> 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0</a:t>
            </a:r>
            <a:r>
              <a:rPr dirty="0" baseline="31250" sz="1200" spc="7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c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180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baseline="31250" sz="1200" spc="17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C.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The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conditions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proper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operation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psychomotor:</a:t>
            </a:r>
            <a:endParaRPr sz="1200">
              <a:latin typeface="Times New Roman"/>
              <a:cs typeface="Times New Roman"/>
            </a:endParaRPr>
          </a:p>
          <a:p>
            <a:pPr marL="494665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woven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cotton</a:t>
            </a:r>
            <a:endParaRPr sz="1200">
              <a:latin typeface="Times New Roman"/>
              <a:cs typeface="Times New Roman"/>
            </a:endParaRPr>
          </a:p>
          <a:p>
            <a:pPr marL="494665" marR="1478915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thoroughly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clean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greases</a:t>
            </a:r>
            <a:endParaRPr sz="1200">
              <a:latin typeface="Times New Roman"/>
              <a:cs typeface="Times New Roman"/>
            </a:endParaRPr>
          </a:p>
          <a:p>
            <a:pPr marL="494665" marR="54610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stiff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wick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should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replaced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reconditioned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boiling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water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velocity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across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wick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must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adequate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5m/s)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16863" y="5807709"/>
            <a:ext cx="519938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0815" marR="5080" indent="-15875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vi.Readings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bulb</a:t>
            </a:r>
            <a:r>
              <a:rPr dirty="0" sz="1200" spc="-5">
                <a:latin typeface="Times New Roman"/>
                <a:cs typeface="Times New Roman"/>
              </a:rPr>
              <a:t> should</a:t>
            </a:r>
            <a:r>
              <a:rPr dirty="0" sz="1200">
                <a:latin typeface="Times New Roman"/>
                <a:cs typeface="Times New Roman"/>
              </a:rPr>
              <a:t> 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periodically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every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s,</a:t>
            </a:r>
            <a:r>
              <a:rPr dirty="0" sz="1200" spc="-5">
                <a:latin typeface="Times New Roman"/>
                <a:cs typeface="Times New Roman"/>
              </a:rPr>
              <a:t> until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duplicate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6752970"/>
            <a:ext cx="5506085" cy="8178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25" b="1">
                <a:latin typeface="Times New Roman"/>
                <a:cs typeface="Times New Roman"/>
              </a:rPr>
              <a:t>B.</a:t>
            </a:r>
            <a:r>
              <a:rPr dirty="0" sz="1200" spc="9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Absorption </a:t>
            </a:r>
            <a:r>
              <a:rPr dirty="0" sz="1200" spc="-10" b="1">
                <a:latin typeface="Times New Roman"/>
                <a:cs typeface="Times New Roman"/>
              </a:rPr>
              <a:t>hygrometer: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30"/>
              </a:spcBef>
            </a:pP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absorption hygrometers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based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fact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 content </a:t>
            </a:r>
            <a:r>
              <a:rPr dirty="0" sz="1200" spc="-10">
                <a:latin typeface="Times New Roman"/>
                <a:cs typeface="Times New Roman"/>
              </a:rPr>
              <a:t>causes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physical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chemical characteristics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certain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materials.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3690620" cy="19436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9958" y="3358896"/>
            <a:ext cx="5572760" cy="5066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8100">
              <a:lnSpc>
                <a:spcPct val="1103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Operating principle: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operating principle involves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liner dimension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 hygroscopic materials </a:t>
            </a:r>
            <a:r>
              <a:rPr dirty="0" sz="1200" spc="-10">
                <a:latin typeface="Times New Roman"/>
                <a:cs typeface="Times New Roman"/>
              </a:rPr>
              <a:t>like </a:t>
            </a:r>
            <a:r>
              <a:rPr dirty="0" sz="1200">
                <a:latin typeface="Times New Roman"/>
                <a:cs typeface="Times New Roman"/>
              </a:rPr>
              <a:t>wood, </a:t>
            </a:r>
            <a:r>
              <a:rPr dirty="0" sz="1200" spc="-5">
                <a:latin typeface="Times New Roman"/>
                <a:cs typeface="Times New Roman"/>
              </a:rPr>
              <a:t>paper, </a:t>
            </a:r>
            <a:r>
              <a:rPr dirty="0" sz="1200" spc="-10">
                <a:latin typeface="Times New Roman"/>
                <a:cs typeface="Times New Roman"/>
              </a:rPr>
              <a:t>human air, </a:t>
            </a:r>
            <a:r>
              <a:rPr dirty="0" sz="1200" spc="-5">
                <a:latin typeface="Times New Roman"/>
                <a:cs typeface="Times New Roman"/>
              </a:rPr>
              <a:t>animal membrane </a:t>
            </a:r>
            <a:r>
              <a:rPr dirty="0" sz="1200">
                <a:latin typeface="Times New Roman"/>
                <a:cs typeface="Times New Roman"/>
              </a:rPr>
              <a:t>etc..,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absorb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>
                <a:latin typeface="Times New Roman"/>
                <a:cs typeface="Times New Roman"/>
              </a:rPr>
              <a:t> from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atmosphere..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partial pressure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atmosphere, </a:t>
            </a:r>
            <a:r>
              <a:rPr dirty="0" sz="1200" spc="-10">
                <a:latin typeface="Times New Roman"/>
                <a:cs typeface="Times New Roman"/>
              </a:rPr>
              <a:t>and hence its humidity. </a:t>
            </a:r>
            <a:r>
              <a:rPr dirty="0" sz="1200" spc="-5">
                <a:latin typeface="Times New Roman"/>
                <a:cs typeface="Times New Roman"/>
              </a:rPr>
              <a:t>This variation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dimension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 present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 an </a:t>
            </a:r>
            <a:r>
              <a:rPr dirty="0" sz="1200" spc="-10">
                <a:latin typeface="Times New Roman"/>
                <a:cs typeface="Times New Roman"/>
              </a:rPr>
              <a:t>animal </a:t>
            </a:r>
            <a:r>
              <a:rPr dirty="0" sz="1200" spc="-15">
                <a:latin typeface="Times New Roman"/>
                <a:cs typeface="Times New Roman"/>
              </a:rPr>
              <a:t>hair is </a:t>
            </a:r>
            <a:r>
              <a:rPr dirty="0" sz="1200" spc="-5">
                <a:latin typeface="Times New Roman"/>
                <a:cs typeface="Times New Roman"/>
              </a:rPr>
              <a:t>used as humidity </a:t>
            </a:r>
            <a:r>
              <a:rPr dirty="0" sz="1200">
                <a:latin typeface="Times New Roman"/>
                <a:cs typeface="Times New Roman"/>
              </a:rPr>
              <a:t>sensor.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hair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separated </a:t>
            </a:r>
            <a:r>
              <a:rPr dirty="0" sz="1200">
                <a:latin typeface="Times New Roman"/>
                <a:cs typeface="Times New Roman"/>
              </a:rPr>
              <a:t>from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another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arranged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parallel.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hair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arm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pivoted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10">
                <a:latin typeface="Times New Roman"/>
                <a:cs typeface="Times New Roman"/>
              </a:rPr>
              <a:t>where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mechanical </a:t>
            </a:r>
            <a:r>
              <a:rPr dirty="0" sz="1200" spc="-5">
                <a:latin typeface="Times New Roman"/>
                <a:cs typeface="Times New Roman"/>
              </a:rPr>
              <a:t>link.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link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terms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humidity.</a:t>
            </a:r>
            <a:endParaRPr sz="1200">
              <a:latin typeface="Times New Roman"/>
              <a:cs typeface="Times New Roman"/>
            </a:endParaRPr>
          </a:p>
          <a:p>
            <a:pPr algn="just" marL="38100" marR="40640" indent="3619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hygrometer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placed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atmosphere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air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 known, </a:t>
            </a:r>
            <a:r>
              <a:rPr dirty="0" sz="1200" spc="-15">
                <a:latin typeface="Times New Roman"/>
                <a:cs typeface="Times New Roman"/>
              </a:rPr>
              <a:t>he </a:t>
            </a:r>
            <a:r>
              <a:rPr dirty="0" sz="1200" spc="-10">
                <a:latin typeface="Times New Roman"/>
                <a:cs typeface="Times New Roman"/>
              </a:rPr>
              <a:t>hair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-10">
                <a:latin typeface="Times New Roman"/>
                <a:cs typeface="Times New Roman"/>
              </a:rPr>
              <a:t>absorbs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>
                <a:latin typeface="Times New Roman"/>
                <a:cs typeface="Times New Roman"/>
              </a:rPr>
              <a:t>from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5">
                <a:latin typeface="Times New Roman"/>
                <a:cs typeface="Times New Roman"/>
              </a:rPr>
              <a:t>surrounding </a:t>
            </a:r>
            <a:r>
              <a:rPr dirty="0" sz="1200" spc="-10">
                <a:latin typeface="Times New Roman"/>
                <a:cs typeface="Times New Roman"/>
              </a:rPr>
              <a:t>air. </a:t>
            </a:r>
            <a:r>
              <a:rPr dirty="0" sz="1200">
                <a:latin typeface="Times New Roman"/>
                <a:cs typeface="Times New Roman"/>
              </a:rPr>
              <a:t>Due o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hair </a:t>
            </a:r>
            <a:r>
              <a:rPr dirty="0" sz="1200" spc="-5">
                <a:latin typeface="Times New Roman"/>
                <a:cs typeface="Times New Roman"/>
              </a:rPr>
              <a:t>increases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decreases. This increase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decrease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hair </a:t>
            </a:r>
            <a:r>
              <a:rPr dirty="0" sz="1200" spc="-5">
                <a:latin typeface="Times New Roman"/>
                <a:cs typeface="Times New Roman"/>
              </a:rPr>
              <a:t>arrangement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5">
                <a:latin typeface="Times New Roman"/>
                <a:cs typeface="Times New Roman"/>
              </a:rPr>
              <a:t>arm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link and g=hence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pointer. Therefore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indicating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atmosphere.</a:t>
            </a:r>
            <a:r>
              <a:rPr dirty="0" sz="1200" spc="-5" b="1">
                <a:latin typeface="Times New Roman"/>
                <a:cs typeface="Times New Roman"/>
              </a:rPr>
              <a:t>.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hygrometers</a:t>
            </a:r>
            <a:r>
              <a:rPr dirty="0" sz="1200">
                <a:latin typeface="Times New Roman"/>
                <a:cs typeface="Times New Roman"/>
              </a:rPr>
              <a:t> 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recommended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., 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-75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baseline="31250" sz="120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30-95%.</a:t>
            </a:r>
            <a:endParaRPr sz="1200">
              <a:latin typeface="Times New Roman"/>
              <a:cs typeface="Times New Roman"/>
            </a:endParaRPr>
          </a:p>
          <a:p>
            <a:pPr algn="just" marL="38100" marR="45085">
              <a:lnSpc>
                <a:spcPct val="1102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If the </a:t>
            </a:r>
            <a:r>
              <a:rPr dirty="0" sz="1200" spc="-5">
                <a:latin typeface="Times New Roman"/>
                <a:cs typeface="Times New Roman"/>
              </a:rPr>
              <a:t>hygrometer </a:t>
            </a:r>
            <a:r>
              <a:rPr dirty="0" sz="1200" spc="-10">
                <a:latin typeface="Times New Roman"/>
                <a:cs typeface="Times New Roman"/>
              </a:rPr>
              <a:t>employs </a:t>
            </a:r>
            <a:r>
              <a:rPr dirty="0" sz="1200" spc="-5">
                <a:latin typeface="Times New Roman"/>
                <a:cs typeface="Times New Roman"/>
              </a:rPr>
              <a:t>membrane as </a:t>
            </a:r>
            <a:r>
              <a:rPr dirty="0" sz="1200">
                <a:latin typeface="Times New Roman"/>
                <a:cs typeface="Times New Roman"/>
              </a:rPr>
              <a:t>a humidity </a:t>
            </a:r>
            <a:r>
              <a:rPr dirty="0" sz="1200" spc="-5">
                <a:latin typeface="Times New Roman"/>
                <a:cs typeface="Times New Roman"/>
              </a:rPr>
              <a:t>sensing element, then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called </a:t>
            </a:r>
            <a:r>
              <a:rPr dirty="0" sz="1200" spc="5">
                <a:latin typeface="Times New Roman"/>
                <a:cs typeface="Times New Roman"/>
              </a:rPr>
              <a:t>as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hygrometer.</a:t>
            </a:r>
            <a:endParaRPr sz="120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190"/>
              </a:spcBef>
            </a:pPr>
            <a:r>
              <a:rPr dirty="0" sz="1200" spc="-25" b="1">
                <a:latin typeface="Times New Roman"/>
                <a:cs typeface="Times New Roman"/>
              </a:rPr>
              <a:t>C.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humidity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sensing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absorption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hygrometer:</a:t>
            </a:r>
            <a:endParaRPr sz="1200">
              <a:latin typeface="Times New Roman"/>
              <a:cs typeface="Times New Roman"/>
            </a:endParaRPr>
          </a:p>
          <a:p>
            <a:pPr algn="just" marL="38100" marR="30480">
              <a:lnSpc>
                <a:spcPts val="1580"/>
              </a:lnSpc>
              <a:spcBef>
                <a:spcPts val="30"/>
              </a:spcBef>
            </a:pPr>
            <a:r>
              <a:rPr dirty="0" sz="1200" spc="-5" b="1">
                <a:latin typeface="Times New Roman"/>
                <a:cs typeface="Times New Roman"/>
              </a:rPr>
              <a:t>Principle: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humidity.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schematic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endParaRPr sz="120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sensing</a:t>
            </a:r>
            <a:r>
              <a:rPr dirty="0" sz="1200" spc="-5">
                <a:latin typeface="Times New Roman"/>
                <a:cs typeface="Times New Roman"/>
              </a:rPr>
              <a:t> absorption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hygrometer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  <a:p>
            <a:pPr algn="just" marL="38100" marR="4826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Construction </a:t>
            </a:r>
            <a:r>
              <a:rPr dirty="0" sz="1200">
                <a:latin typeface="Times New Roman"/>
                <a:cs typeface="Times New Roman"/>
              </a:rPr>
              <a:t>&amp; </a:t>
            </a:r>
            <a:r>
              <a:rPr dirty="0" sz="1200" spc="-5">
                <a:latin typeface="Times New Roman"/>
                <a:cs typeface="Times New Roman"/>
              </a:rPr>
              <a:t>working: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 electrodes </a:t>
            </a:r>
            <a:r>
              <a:rPr dirty="0" sz="1200">
                <a:latin typeface="Times New Roman"/>
                <a:cs typeface="Times New Roman"/>
              </a:rPr>
              <a:t>are coated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 spc="-5">
                <a:latin typeface="Times New Roman"/>
                <a:cs typeface="Times New Roman"/>
              </a:rPr>
              <a:t>hygroscopic salt. </a:t>
            </a:r>
            <a:r>
              <a:rPr dirty="0" sz="1200" spc="-10">
                <a:latin typeface="Times New Roman"/>
                <a:cs typeface="Times New Roman"/>
              </a:rPr>
              <a:t>It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lithium </a:t>
            </a:r>
            <a:r>
              <a:rPr dirty="0" sz="1200" spc="-5">
                <a:latin typeface="Times New Roman"/>
                <a:cs typeface="Times New Roman"/>
              </a:rPr>
              <a:t>chloride </a:t>
            </a:r>
            <a:r>
              <a:rPr dirty="0" sz="1200">
                <a:latin typeface="Times New Roman"/>
                <a:cs typeface="Times New Roman"/>
              </a:rPr>
              <a:t>conductor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acts </a:t>
            </a:r>
            <a:r>
              <a:rPr dirty="0" sz="1200" spc="-5">
                <a:latin typeface="Times New Roman"/>
                <a:cs typeface="Times New Roman"/>
              </a:rPr>
              <a:t>as humidity </a:t>
            </a:r>
            <a:r>
              <a:rPr dirty="0" sz="1200" spc="-10">
                <a:latin typeface="Times New Roman"/>
                <a:cs typeface="Times New Roman"/>
              </a:rPr>
              <a:t>sensing </a:t>
            </a:r>
            <a:r>
              <a:rPr dirty="0" sz="1200" spc="-5">
                <a:latin typeface="Times New Roman"/>
                <a:cs typeface="Times New Roman"/>
              </a:rPr>
              <a:t>element.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leads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electrodes 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connected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arms</a:t>
            </a:r>
            <a:r>
              <a:rPr dirty="0" sz="1200" spc="10">
                <a:latin typeface="Times New Roman"/>
                <a:cs typeface="Times New Roman"/>
              </a:rPr>
              <a:t> of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balanced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Wheatstone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2863850" cy="25227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4981447"/>
            <a:ext cx="5518785" cy="3251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350" indent="36195">
              <a:lnSpc>
                <a:spcPct val="1103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electrodes </a:t>
            </a:r>
            <a:r>
              <a:rPr dirty="0" sz="1200" spc="-10">
                <a:latin typeface="Times New Roman"/>
                <a:cs typeface="Times New Roman"/>
              </a:rPr>
              <a:t>are placed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atmosphere </a:t>
            </a:r>
            <a:r>
              <a:rPr dirty="0" sz="1200" spc="-10">
                <a:latin typeface="Times New Roman"/>
                <a:cs typeface="Times New Roman"/>
              </a:rPr>
              <a:t>whose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measured. </a:t>
            </a:r>
            <a:r>
              <a:rPr dirty="0" sz="1200" spc="-5">
                <a:latin typeface="Times New Roman"/>
                <a:cs typeface="Times New Roman"/>
              </a:rPr>
              <a:t> 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atmosphere changes,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lithium </a:t>
            </a:r>
            <a:r>
              <a:rPr dirty="0" sz="1200" spc="-5">
                <a:latin typeface="Times New Roman"/>
                <a:cs typeface="Times New Roman"/>
              </a:rPr>
              <a:t>chloride absorbs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losses </a:t>
            </a:r>
            <a:r>
              <a:rPr dirty="0" sz="1200" spc="-5">
                <a:latin typeface="Times New Roman"/>
                <a:cs typeface="Times New Roman"/>
              </a:rPr>
              <a:t> moisture.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Therefore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lithium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chloride</a:t>
            </a:r>
            <a:r>
              <a:rPr dirty="0" sz="1200">
                <a:latin typeface="Times New Roman"/>
                <a:cs typeface="Times New Roman"/>
              </a:rPr>
              <a:t> conductor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changes.</a:t>
            </a:r>
            <a:r>
              <a:rPr dirty="0" sz="1200" spc="-5">
                <a:latin typeface="Times New Roman"/>
                <a:cs typeface="Times New Roman"/>
              </a:rPr>
              <a:t> When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atmosphere </a:t>
            </a:r>
            <a:r>
              <a:rPr dirty="0" sz="1200" spc="-10">
                <a:latin typeface="Times New Roman"/>
                <a:cs typeface="Times New Roman"/>
              </a:rPr>
              <a:t>increases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resistance decreases and </a:t>
            </a:r>
            <a:r>
              <a:rPr dirty="0" sz="1200" spc="-10">
                <a:latin typeface="Times New Roman"/>
                <a:cs typeface="Times New Roman"/>
              </a:rPr>
              <a:t>vice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versa. Due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his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balance condition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wheatstone </a:t>
            </a:r>
            <a:r>
              <a:rPr dirty="0" sz="1200" spc="-5">
                <a:latin typeface="Times New Roman"/>
                <a:cs typeface="Times New Roman"/>
              </a:rPr>
              <a:t>bridge will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get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disturbed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bridge </a:t>
            </a:r>
            <a:r>
              <a:rPr dirty="0" sz="1200">
                <a:latin typeface="Times New Roman"/>
                <a:cs typeface="Times New Roman"/>
              </a:rPr>
              <a:t>produce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humidity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present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atmosphere.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Dew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point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meter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(Laboratory</a:t>
            </a:r>
            <a:r>
              <a:rPr dirty="0" sz="1200" b="1">
                <a:latin typeface="Times New Roman"/>
                <a:cs typeface="Times New Roman"/>
              </a:rPr>
              <a:t> unit):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60"/>
              </a:spcBef>
            </a:pPr>
            <a:r>
              <a:rPr dirty="0" sz="1200" spc="-10">
                <a:latin typeface="Times New Roman"/>
                <a:cs typeface="Times New Roman"/>
              </a:rPr>
              <a:t>Principle: </a:t>
            </a:r>
            <a:r>
              <a:rPr dirty="0" sz="1200" spc="-5">
                <a:latin typeface="Times New Roman"/>
                <a:cs typeface="Times New Roman"/>
              </a:rPr>
              <a:t>dew point </a:t>
            </a:r>
            <a:r>
              <a:rPr dirty="0" sz="1200" spc="-10">
                <a:latin typeface="Times New Roman"/>
                <a:cs typeface="Times New Roman"/>
              </a:rPr>
              <a:t>measuring </a:t>
            </a:r>
            <a:r>
              <a:rPr dirty="0" sz="1200" spc="-5">
                <a:latin typeface="Times New Roman"/>
                <a:cs typeface="Times New Roman"/>
              </a:rPr>
              <a:t>instruments </a:t>
            </a:r>
            <a:r>
              <a:rPr dirty="0" sz="1200" spc="-10">
                <a:latin typeface="Times New Roman"/>
                <a:cs typeface="Times New Roman"/>
              </a:rPr>
              <a:t>depend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appearance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moisture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polished </a:t>
            </a:r>
            <a:r>
              <a:rPr dirty="0" sz="1200">
                <a:latin typeface="Times New Roman"/>
                <a:cs typeface="Times New Roman"/>
              </a:rPr>
              <a:t>meteal plate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dew </a:t>
            </a:r>
            <a:r>
              <a:rPr dirty="0" sz="1200" spc="-15">
                <a:latin typeface="Times New Roman"/>
                <a:cs typeface="Times New Roman"/>
              </a:rPr>
              <a:t>point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reached.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5">
                <a:latin typeface="Times New Roman"/>
                <a:cs typeface="Times New Roman"/>
              </a:rPr>
              <a:t>sample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analyzed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impinge </a:t>
            </a:r>
            <a:r>
              <a:rPr dirty="0" sz="1200" spc="5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polished</a:t>
            </a:r>
            <a:r>
              <a:rPr dirty="0" sz="1200">
                <a:latin typeface="Times New Roman"/>
                <a:cs typeface="Times New Roman"/>
              </a:rPr>
              <a:t> metal target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cooled </a:t>
            </a:r>
            <a:r>
              <a:rPr dirty="0" sz="1200" spc="-5">
                <a:latin typeface="Times New Roman"/>
                <a:cs typeface="Times New Roman"/>
              </a:rPr>
              <a:t>either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a water-ice </a:t>
            </a:r>
            <a:r>
              <a:rPr dirty="0" sz="1200" spc="-5">
                <a:latin typeface="Times New Roman"/>
                <a:cs typeface="Times New Roman"/>
              </a:rPr>
              <a:t>mixture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evaporation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volatile </a:t>
            </a:r>
            <a:r>
              <a:rPr dirty="0" sz="1200" spc="-5">
                <a:latin typeface="Times New Roman"/>
                <a:cs typeface="Times New Roman"/>
              </a:rPr>
              <a:t>substance like ether.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provision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control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bath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blowing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stirring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bath.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reduces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partial</a:t>
            </a:r>
            <a:endParaRPr sz="1200">
              <a:latin typeface="Times New Roman"/>
              <a:cs typeface="Times New Roman"/>
            </a:endParaRPr>
          </a:p>
          <a:p>
            <a:pPr algn="just" marL="12700" marR="14604">
              <a:lnSpc>
                <a:spcPts val="158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pressure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either and </a:t>
            </a:r>
            <a:r>
              <a:rPr dirty="0" sz="1200" spc="-5">
                <a:latin typeface="Times New Roman"/>
                <a:cs typeface="Times New Roman"/>
              </a:rPr>
              <a:t>causes cooling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evaporation.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 spc="-15">
                <a:latin typeface="Times New Roman"/>
                <a:cs typeface="Times New Roman"/>
              </a:rPr>
              <a:t>at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first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droplet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appears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taken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dewpoint.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3231515" cy="41442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3203828"/>
            <a:ext cx="5514975" cy="14249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Dew</a:t>
            </a:r>
            <a:r>
              <a:rPr dirty="0" sz="1200" b="1">
                <a:latin typeface="Times New Roman"/>
                <a:cs typeface="Times New Roman"/>
              </a:rPr>
              <a:t> point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meter(Industrial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type)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 b="1">
                <a:latin typeface="Times New Roman"/>
                <a:cs typeface="Times New Roman"/>
              </a:rPr>
              <a:t>Construction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schematic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dew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pint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bellow.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arrangement,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thermocouple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mirror </a:t>
            </a:r>
            <a:r>
              <a:rPr dirty="0" sz="1200">
                <a:latin typeface="Times New Roman"/>
                <a:cs typeface="Times New Roman"/>
              </a:rPr>
              <a:t>( a </a:t>
            </a:r>
            <a:r>
              <a:rPr dirty="0" sz="1200" spc="-5">
                <a:latin typeface="Times New Roman"/>
                <a:cs typeface="Times New Roman"/>
              </a:rPr>
              <a:t>shiny </a:t>
            </a:r>
            <a:r>
              <a:rPr dirty="0" sz="1200">
                <a:latin typeface="Times New Roman"/>
                <a:cs typeface="Times New Roman"/>
              </a:rPr>
              <a:t>surface).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source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placed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rays </a:t>
            </a:r>
            <a:r>
              <a:rPr dirty="0" sz="1200" spc="-10">
                <a:latin typeface="Times New Roman"/>
                <a:cs typeface="Times New Roman"/>
              </a:rPr>
              <a:t>coming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light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constantly </a:t>
            </a:r>
            <a:r>
              <a:rPr dirty="0" sz="1200" spc="-10">
                <a:latin typeface="Times New Roman"/>
                <a:cs typeface="Times New Roman"/>
              </a:rPr>
              <a:t>focused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mirror.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photocell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receive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detect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light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rays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reflected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mirror.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nozzle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front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mirror,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jet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air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mirror,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cooling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medium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temperature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cool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mirror.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6599809"/>
            <a:ext cx="5513705" cy="2041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0300"/>
              </a:lnSpc>
              <a:spcBef>
                <a:spcPts val="95"/>
              </a:spcBef>
            </a:pPr>
            <a:r>
              <a:rPr dirty="0" sz="1200" spc="-5" b="1">
                <a:latin typeface="Times New Roman"/>
                <a:cs typeface="Times New Roman"/>
              </a:rPr>
              <a:t>Working</a:t>
            </a:r>
            <a:r>
              <a:rPr dirty="0" sz="1200" spc="-5">
                <a:latin typeface="Times New Roman"/>
                <a:cs typeface="Times New Roman"/>
              </a:rPr>
              <a:t>: Initially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-10">
                <a:latin typeface="Times New Roman"/>
                <a:cs typeface="Times New Roman"/>
              </a:rPr>
              <a:t> rays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 the source are </a:t>
            </a:r>
            <a:r>
              <a:rPr dirty="0" sz="1200" spc="-15">
                <a:latin typeface="Times New Roman"/>
                <a:cs typeface="Times New Roman"/>
              </a:rPr>
              <a:t>made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focused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mirror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reflected </a:t>
            </a:r>
            <a:r>
              <a:rPr dirty="0" sz="1200" spc="-10">
                <a:latin typeface="Times New Roman"/>
                <a:cs typeface="Times New Roman"/>
              </a:rPr>
              <a:t>rays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mirror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directed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photocell. </a:t>
            </a:r>
            <a:r>
              <a:rPr dirty="0" sz="1200" spc="5">
                <a:latin typeface="Times New Roman"/>
                <a:cs typeface="Times New Roman"/>
              </a:rPr>
              <a:t>Now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air </a:t>
            </a:r>
            <a:r>
              <a:rPr dirty="0" sz="1200" spc="-10">
                <a:latin typeface="Times New Roman"/>
                <a:cs typeface="Times New Roman"/>
              </a:rPr>
              <a:t>jet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supplied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mirror. </a:t>
            </a:r>
            <a:r>
              <a:rPr dirty="0" sz="1200" spc="-5">
                <a:latin typeface="Times New Roman"/>
                <a:cs typeface="Times New Roman"/>
              </a:rPr>
              <a:t>Therefore,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moisture content </a:t>
            </a:r>
            <a:r>
              <a:rPr dirty="0" sz="1200" spc="-10">
                <a:latin typeface="Times New Roman"/>
                <a:cs typeface="Times New Roman"/>
              </a:rPr>
              <a:t>present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air will start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condense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surface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mirror. Thereby appearing as </a:t>
            </a:r>
            <a:r>
              <a:rPr dirty="0" sz="1200">
                <a:latin typeface="Times New Roman"/>
                <a:cs typeface="Times New Roman"/>
              </a:rPr>
              <a:t>a dew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small </a:t>
            </a:r>
            <a:r>
              <a:rPr dirty="0" sz="1200" spc="5">
                <a:latin typeface="Times New Roman"/>
                <a:cs typeface="Times New Roman"/>
              </a:rPr>
              <a:t>drops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15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mirror.</a:t>
            </a:r>
            <a:r>
              <a:rPr dirty="0" sz="1200" spc="5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formation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dew, comparatively </a:t>
            </a:r>
            <a:r>
              <a:rPr dirty="0" sz="1200" spc="-10">
                <a:latin typeface="Times New Roman"/>
                <a:cs typeface="Times New Roman"/>
              </a:rPr>
              <a:t>less </a:t>
            </a:r>
            <a:r>
              <a:rPr dirty="0" sz="1200" spc="-5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will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reflected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mirror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falls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photocell. </a:t>
            </a:r>
            <a:r>
              <a:rPr dirty="0" sz="1200" spc="5">
                <a:latin typeface="Times New Roman"/>
                <a:cs typeface="Times New Roman"/>
              </a:rPr>
              <a:t>Now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photocell </a:t>
            </a:r>
            <a:r>
              <a:rPr dirty="0" sz="1200" spc="5">
                <a:latin typeface="Times New Roman"/>
                <a:cs typeface="Times New Roman"/>
              </a:rPr>
              <a:t>detects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5">
                <a:latin typeface="Times New Roman"/>
                <a:cs typeface="Times New Roman"/>
              </a:rPr>
              <a:t>reflected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mirror.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 indent="22860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reflected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 spc="-10">
                <a:latin typeface="Times New Roman"/>
                <a:cs typeface="Times New Roman"/>
              </a:rPr>
              <a:t>for the </a:t>
            </a:r>
            <a:r>
              <a:rPr dirty="0" sz="1200" spc="-15">
                <a:latin typeface="Times New Roman"/>
                <a:cs typeface="Times New Roman"/>
              </a:rPr>
              <a:t>first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-5">
                <a:latin typeface="Times New Roman"/>
                <a:cs typeface="Times New Roman"/>
              </a:rPr>
              <a:t>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indication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dew. </a:t>
            </a:r>
            <a:r>
              <a:rPr dirty="0" sz="1200" spc="-20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instance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formation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dew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0">
                <a:latin typeface="Times New Roman"/>
                <a:cs typeface="Times New Roman"/>
              </a:rPr>
              <a:t>first </a:t>
            </a:r>
            <a:r>
              <a:rPr dirty="0" sz="1200" spc="-10">
                <a:latin typeface="Times New Roman"/>
                <a:cs typeface="Times New Roman"/>
              </a:rPr>
              <a:t>time,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temperature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thermocouple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dew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point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4950" y="863600"/>
            <a:ext cx="3602990" cy="5753735"/>
            <a:chOff x="1504950" y="863600"/>
            <a:chExt cx="3602990" cy="57537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863600"/>
              <a:ext cx="2574798" cy="2150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4651247"/>
              <a:ext cx="3602990" cy="19659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4490720"/>
            <a:ext cx="2866136" cy="23647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828801"/>
            <a:ext cx="5518785" cy="343725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latin typeface="Times New Roman"/>
                <a:cs typeface="Times New Roman"/>
              </a:rPr>
              <a:t>4.2.5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Measuring Moisture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content: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ts val="1560"/>
              </a:lnSpc>
              <a:spcBef>
                <a:spcPts val="5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water </a:t>
            </a:r>
            <a:r>
              <a:rPr dirty="0" sz="1200" spc="-5">
                <a:latin typeface="Times New Roman"/>
                <a:cs typeface="Times New Roman"/>
              </a:rPr>
              <a:t>content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solids, granular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liquid materials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referred to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moisture </a:t>
            </a:r>
            <a:r>
              <a:rPr dirty="0" sz="1200">
                <a:latin typeface="Times New Roman"/>
                <a:cs typeface="Times New Roman"/>
              </a:rPr>
              <a:t> content.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important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textile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industries.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weight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35"/>
              </a:spcBef>
            </a:pP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quality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paper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depends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>
                <a:latin typeface="Times New Roman"/>
                <a:cs typeface="Times New Roman"/>
              </a:rPr>
              <a:t> content.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Like</a:t>
            </a:r>
            <a:r>
              <a:rPr dirty="0" sz="1200" spc="-10">
                <a:latin typeface="Times New Roman"/>
                <a:cs typeface="Times New Roman"/>
              </a:rPr>
              <a:t> wise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textile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uniform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weaving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better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finish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attained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conditions</a:t>
            </a:r>
            <a:endParaRPr sz="1200">
              <a:latin typeface="Times New Roman"/>
              <a:cs typeface="Times New Roman"/>
            </a:endParaRPr>
          </a:p>
          <a:p>
            <a:pPr algn="just" marL="12700" marR="12700">
              <a:lnSpc>
                <a:spcPts val="1580"/>
              </a:lnSpc>
              <a:spcBef>
                <a:spcPts val="5"/>
              </a:spcBef>
            </a:pPr>
            <a:r>
              <a:rPr dirty="0" sz="1200" spc="-10" b="1">
                <a:latin typeface="Times New Roman"/>
                <a:cs typeface="Times New Roman"/>
              </a:rPr>
              <a:t>In </a:t>
            </a:r>
            <a:r>
              <a:rPr dirty="0" sz="1200" spc="-5" b="1">
                <a:latin typeface="Times New Roman"/>
                <a:cs typeface="Times New Roman"/>
              </a:rPr>
              <a:t>gravimetric method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moisture </a:t>
            </a:r>
            <a:r>
              <a:rPr dirty="0" sz="1200" b="1">
                <a:latin typeface="Times New Roman"/>
                <a:cs typeface="Times New Roman"/>
              </a:rPr>
              <a:t>determination:</a:t>
            </a:r>
            <a:r>
              <a:rPr dirty="0" sz="1200">
                <a:latin typeface="Times New Roman"/>
                <a:cs typeface="Times New Roman"/>
              </a:rPr>
              <a:t>, the </a:t>
            </a:r>
            <a:r>
              <a:rPr dirty="0" sz="1200" spc="-5">
                <a:latin typeface="Times New Roman"/>
                <a:cs typeface="Times New Roman"/>
              </a:rPr>
              <a:t>sample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weighed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wet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subsequently </a:t>
            </a:r>
            <a:r>
              <a:rPr dirty="0" sz="1200" spc="5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dry. </a:t>
            </a:r>
            <a:r>
              <a:rPr dirty="0" sz="1200" spc="-10">
                <a:latin typeface="Times New Roman"/>
                <a:cs typeface="Times New Roman"/>
              </a:rPr>
              <a:t>Drying </a:t>
            </a:r>
            <a:r>
              <a:rPr dirty="0" sz="1200">
                <a:latin typeface="Times New Roman"/>
                <a:cs typeface="Times New Roman"/>
              </a:rPr>
              <a:t>operation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done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driving </a:t>
            </a:r>
            <a:r>
              <a:rPr dirty="0" sz="1200">
                <a:latin typeface="Times New Roman"/>
                <a:cs typeface="Times New Roman"/>
              </a:rPr>
              <a:t>off the </a:t>
            </a:r>
            <a:r>
              <a:rPr dirty="0" sz="1200" spc="-5">
                <a:latin typeface="Times New Roman"/>
                <a:cs typeface="Times New Roman"/>
              </a:rPr>
              <a:t>moisture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dessication.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content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-5">
                <a:latin typeface="Times New Roman"/>
                <a:cs typeface="Times New Roman"/>
              </a:rPr>
              <a:t> calculated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%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content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(W-D)*100/W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%</a:t>
            </a:r>
            <a:endParaRPr sz="1200">
              <a:latin typeface="Times New Roman"/>
              <a:cs typeface="Times New Roman"/>
            </a:endParaRPr>
          </a:p>
          <a:p>
            <a:pPr marL="12700" marR="2393950">
              <a:lnSpc>
                <a:spcPct val="110000"/>
              </a:lnSpc>
            </a:pPr>
            <a:r>
              <a:rPr dirty="0" sz="1200" spc="-10">
                <a:latin typeface="Times New Roman"/>
                <a:cs typeface="Times New Roman"/>
              </a:rPr>
              <a:t>Where </a:t>
            </a:r>
            <a:r>
              <a:rPr dirty="0" sz="1200">
                <a:latin typeface="Times New Roman"/>
                <a:cs typeface="Times New Roman"/>
              </a:rPr>
              <a:t>W = the </a:t>
            </a:r>
            <a:r>
              <a:rPr dirty="0" sz="1200" spc="-10">
                <a:latin typeface="Times New Roman"/>
                <a:cs typeface="Times New Roman"/>
              </a:rPr>
              <a:t>weight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sample </a:t>
            </a:r>
            <a:r>
              <a:rPr dirty="0" sz="1200">
                <a:latin typeface="Times New Roman"/>
                <a:cs typeface="Times New Roman"/>
              </a:rPr>
              <a:t>before </a:t>
            </a:r>
            <a:r>
              <a:rPr dirty="0" sz="1200" spc="-10">
                <a:latin typeface="Times New Roman"/>
                <a:cs typeface="Times New Roman"/>
              </a:rPr>
              <a:t>drying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weight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completely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dried.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Disadvantages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  <a:tabLst>
                <a:tab pos="469265" algn="l"/>
              </a:tabLst>
            </a:pPr>
            <a:r>
              <a:rPr dirty="0" sz="1200" spc="-25">
                <a:latin typeface="Times New Roman"/>
                <a:cs typeface="Times New Roman"/>
              </a:rPr>
              <a:t>i.	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slow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continuous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processing.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methods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moisture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determination:</a:t>
            </a:r>
            <a:endParaRPr sz="1200">
              <a:latin typeface="Times New Roman"/>
              <a:cs typeface="Times New Roman"/>
            </a:endParaRPr>
          </a:p>
          <a:p>
            <a:pPr marL="12700" marR="102235">
              <a:lnSpc>
                <a:spcPct val="108300"/>
              </a:lnSpc>
            </a:pP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determination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0">
                <a:latin typeface="Times New Roman"/>
                <a:cs typeface="Times New Roman"/>
              </a:rPr>
              <a:t> 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capacitance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material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change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moisture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content.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7009003"/>
            <a:ext cx="5508625" cy="1839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 indent="45720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illustrates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schematic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such method </a:t>
            </a:r>
            <a:r>
              <a:rPr dirty="0" sz="1200" spc="-5">
                <a:latin typeface="Times New Roman"/>
                <a:cs typeface="Times New Roman"/>
              </a:rPr>
              <a:t>commonly employed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 continuous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textile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web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paper sheet.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457200">
              <a:lnSpc>
                <a:spcPct val="1100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Working: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instrument </a:t>
            </a:r>
            <a:r>
              <a:rPr dirty="0" sz="1200" spc="-5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metallic </a:t>
            </a:r>
            <a:r>
              <a:rPr dirty="0" sz="1200" spc="-5">
                <a:latin typeface="Times New Roman"/>
                <a:cs typeface="Times New Roman"/>
              </a:rPr>
              <a:t>rollers called </a:t>
            </a:r>
            <a:r>
              <a:rPr dirty="0" sz="1200">
                <a:latin typeface="Times New Roman"/>
                <a:cs typeface="Times New Roman"/>
              </a:rPr>
              <a:t>detector </a:t>
            </a:r>
            <a:r>
              <a:rPr dirty="0" sz="1200" spc="-10">
                <a:latin typeface="Times New Roman"/>
                <a:cs typeface="Times New Roman"/>
              </a:rPr>
              <a:t>roll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 </a:t>
            </a:r>
            <a:r>
              <a:rPr dirty="0" sz="1200" spc="-5">
                <a:latin typeface="Times New Roman"/>
                <a:cs typeface="Times New Roman"/>
              </a:rPr>
              <a:t>roll.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main </a:t>
            </a:r>
            <a:r>
              <a:rPr dirty="0" sz="1200" spc="5">
                <a:latin typeface="Times New Roman"/>
                <a:cs typeface="Times New Roman"/>
              </a:rPr>
              <a:t>roll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electrically </a:t>
            </a:r>
            <a:r>
              <a:rPr dirty="0" sz="1200">
                <a:latin typeface="Times New Roman"/>
                <a:cs typeface="Times New Roman"/>
              </a:rPr>
              <a:t>grounded </a:t>
            </a:r>
            <a:r>
              <a:rPr dirty="0" sz="1200" spc="-10">
                <a:latin typeface="Times New Roman"/>
                <a:cs typeface="Times New Roman"/>
              </a:rPr>
              <a:t>(made </a:t>
            </a:r>
            <a:r>
              <a:rPr dirty="0" sz="1200" spc="-5">
                <a:latin typeface="Times New Roman"/>
                <a:cs typeface="Times New Roman"/>
              </a:rPr>
              <a:t>dead) </a:t>
            </a:r>
            <a:r>
              <a:rPr dirty="0" sz="1200" spc="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detector </a:t>
            </a:r>
            <a:r>
              <a:rPr dirty="0" sz="1200" spc="-10">
                <a:latin typeface="Times New Roman"/>
                <a:cs typeface="Times New Roman"/>
              </a:rPr>
              <a:t>roller </a:t>
            </a:r>
            <a:r>
              <a:rPr dirty="0" sz="1200" spc="-5">
                <a:latin typeface="Times New Roman"/>
                <a:cs typeface="Times New Roman"/>
              </a:rPr>
              <a:t> communicates with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sourc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direct </a:t>
            </a:r>
            <a:r>
              <a:rPr dirty="0" sz="1200" spc="-5">
                <a:latin typeface="Times New Roman"/>
                <a:cs typeface="Times New Roman"/>
              </a:rPr>
              <a:t>voltage.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test </a:t>
            </a:r>
            <a:r>
              <a:rPr dirty="0" sz="1200" spc="-5">
                <a:latin typeface="Times New Roman"/>
                <a:cs typeface="Times New Roman"/>
              </a:rPr>
              <a:t>material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pass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 the </a:t>
            </a:r>
            <a:r>
              <a:rPr dirty="0" sz="1200" spc="-10">
                <a:latin typeface="Times New Roman"/>
                <a:cs typeface="Times New Roman"/>
              </a:rPr>
              <a:t>rollers,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resistance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roller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varies.</a:t>
            </a:r>
            <a:r>
              <a:rPr dirty="0" sz="1200" spc="-5">
                <a:latin typeface="Times New Roman"/>
                <a:cs typeface="Times New Roman"/>
              </a:rPr>
              <a:t> This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variation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inversely 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moisture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material. The circuit </a:t>
            </a:r>
            <a:r>
              <a:rPr dirty="0" sz="1200" spc="-5">
                <a:latin typeface="Times New Roman"/>
                <a:cs typeface="Times New Roman"/>
              </a:rPr>
              <a:t> current can then </a:t>
            </a:r>
            <a:r>
              <a:rPr dirty="0" sz="1200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measured </a:t>
            </a:r>
            <a:r>
              <a:rPr dirty="0" sz="1200">
                <a:latin typeface="Times New Roman"/>
                <a:cs typeface="Times New Roman"/>
              </a:rPr>
              <a:t>by a </a:t>
            </a:r>
            <a:r>
              <a:rPr dirty="0" sz="1200" spc="-5">
                <a:latin typeface="Times New Roman"/>
                <a:cs typeface="Times New Roman"/>
              </a:rPr>
              <a:t>suitable </a:t>
            </a:r>
            <a:r>
              <a:rPr dirty="0" sz="1200">
                <a:latin typeface="Times New Roman"/>
                <a:cs typeface="Times New Roman"/>
              </a:rPr>
              <a:t>bridge </a:t>
            </a:r>
            <a:r>
              <a:rPr dirty="0" sz="1200" spc="-10">
                <a:latin typeface="Times New Roman"/>
                <a:cs typeface="Times New Roman"/>
              </a:rPr>
              <a:t>circuit and </a:t>
            </a:r>
            <a:r>
              <a:rPr dirty="0" sz="1200" spc="-5">
                <a:latin typeface="Times New Roman"/>
                <a:cs typeface="Times New Roman"/>
              </a:rPr>
              <a:t>correlated </a:t>
            </a:r>
            <a:r>
              <a:rPr dirty="0" sz="1200" spc="10">
                <a:latin typeface="Times New Roman"/>
                <a:cs typeface="Times New Roman"/>
              </a:rPr>
              <a:t>ti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moisture </a:t>
            </a:r>
            <a:r>
              <a:rPr dirty="0" sz="1200">
                <a:latin typeface="Times New Roman"/>
                <a:cs typeface="Times New Roman"/>
              </a:rPr>
              <a:t> content.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95171" y="1029970"/>
            <a:ext cx="5532755" cy="58578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FORCE,</a:t>
            </a:r>
            <a:r>
              <a:rPr dirty="0" sz="1200" spc="-5" b="1">
                <a:latin typeface="Times New Roman"/>
                <a:cs typeface="Times New Roman"/>
              </a:rPr>
              <a:t> TORQUE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AND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POWER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200" spc="-10">
                <a:latin typeface="Times New Roman"/>
                <a:cs typeface="Times New Roman"/>
              </a:rPr>
              <a:t>Elastic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meters,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Load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cells,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Torsion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lvl="2" marL="50800" marR="43180">
              <a:lnSpc>
                <a:spcPct val="110800"/>
              </a:lnSpc>
              <a:buAutoNum type="arabicPeriod"/>
              <a:tabLst>
                <a:tab pos="401320" algn="l"/>
              </a:tabLst>
            </a:pPr>
            <a:r>
              <a:rPr dirty="0" sz="1200" spc="-5">
                <a:latin typeface="Times New Roman"/>
                <a:cs typeface="Times New Roman"/>
              </a:rPr>
              <a:t>Force: force represents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>
                <a:latin typeface="Times New Roman"/>
                <a:cs typeface="Times New Roman"/>
              </a:rPr>
              <a:t>quantity </a:t>
            </a:r>
            <a:r>
              <a:rPr dirty="0" sz="1200" spc="-5">
                <a:latin typeface="Times New Roman"/>
                <a:cs typeface="Times New Roman"/>
              </a:rPr>
              <a:t>which changes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tends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10">
                <a:latin typeface="Times New Roman"/>
                <a:cs typeface="Times New Roman"/>
              </a:rPr>
              <a:t>relative motion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shape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body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acts. </a:t>
            </a:r>
            <a:r>
              <a:rPr dirty="0" sz="1200" spc="-5">
                <a:latin typeface="Times New Roman"/>
                <a:cs typeface="Times New Roman"/>
              </a:rPr>
              <a:t>Force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vector quantity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specified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magnitude,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point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application,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line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action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direction.</a:t>
            </a:r>
            <a:endParaRPr sz="1200">
              <a:latin typeface="Times New Roman"/>
              <a:cs typeface="Times New Roman"/>
            </a:endParaRPr>
          </a:p>
          <a:p>
            <a:pPr algn="just" marL="50800" marR="49530">
              <a:lnSpc>
                <a:spcPts val="1590"/>
              </a:lnSpc>
              <a:spcBef>
                <a:spcPts val="7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relation between ship </a:t>
            </a:r>
            <a:r>
              <a:rPr dirty="0" sz="1200">
                <a:latin typeface="Times New Roman"/>
                <a:cs typeface="Times New Roman"/>
              </a:rPr>
              <a:t>between </a:t>
            </a:r>
            <a:r>
              <a:rPr dirty="0" sz="1200" spc="-10">
                <a:latin typeface="Times New Roman"/>
                <a:cs typeface="Times New Roman"/>
              </a:rPr>
              <a:t>motion </a:t>
            </a:r>
            <a:r>
              <a:rPr dirty="0" sz="1200" spc="-5">
                <a:latin typeface="Times New Roman"/>
                <a:cs typeface="Times New Roman"/>
              </a:rPr>
              <a:t>and force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provided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15">
                <a:latin typeface="Times New Roman"/>
                <a:cs typeface="Times New Roman"/>
              </a:rPr>
              <a:t>law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dynamics. </a:t>
            </a:r>
            <a:r>
              <a:rPr dirty="0" sz="1200">
                <a:latin typeface="Times New Roman"/>
                <a:cs typeface="Times New Roman"/>
              </a:rPr>
              <a:t> Newton </a:t>
            </a:r>
            <a:r>
              <a:rPr dirty="0" sz="1200" spc="-5">
                <a:latin typeface="Times New Roman"/>
                <a:cs typeface="Times New Roman"/>
              </a:rPr>
              <a:t>second </a:t>
            </a:r>
            <a:r>
              <a:rPr dirty="0" sz="1200" spc="-20">
                <a:latin typeface="Times New Roman"/>
                <a:cs typeface="Times New Roman"/>
              </a:rPr>
              <a:t>law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motion </a:t>
            </a:r>
            <a:r>
              <a:rPr dirty="0" sz="1200">
                <a:latin typeface="Times New Roman"/>
                <a:cs typeface="Times New Roman"/>
              </a:rPr>
              <a:t>states </a:t>
            </a:r>
            <a:r>
              <a:rPr dirty="0" sz="1200" spc="-5">
                <a:latin typeface="Times New Roman"/>
                <a:cs typeface="Times New Roman"/>
              </a:rPr>
              <a:t>that force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rate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change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momentum.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Force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Cambria Math"/>
                <a:cs typeface="Cambria Math"/>
              </a:rPr>
              <a:t>𝖺</a:t>
            </a:r>
            <a:r>
              <a:rPr dirty="0" sz="1200" spc="20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rate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og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(mass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velocity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 sz="1200" spc="35">
                <a:solidFill>
                  <a:srgbClr val="202020"/>
                </a:solidFill>
                <a:latin typeface="Cambria Math"/>
                <a:cs typeface="Cambria Math"/>
              </a:rPr>
              <a:t>𝖺</a:t>
            </a:r>
            <a:r>
              <a:rPr dirty="0" sz="1200" spc="-35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ma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ch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ng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oc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  <a:p>
            <a:pPr algn="ctr" marL="2099310" marR="2092325">
              <a:lnSpc>
                <a:spcPct val="111700"/>
              </a:lnSpc>
              <a:spcBef>
                <a:spcPts val="25"/>
              </a:spcBef>
            </a:pPr>
            <a:r>
              <a:rPr dirty="0" sz="1200" spc="35">
                <a:solidFill>
                  <a:srgbClr val="202020"/>
                </a:solidFill>
                <a:latin typeface="Cambria Math"/>
                <a:cs typeface="Cambria Math"/>
              </a:rPr>
              <a:t>𝖺</a:t>
            </a:r>
            <a:r>
              <a:rPr dirty="0" sz="1200" spc="-35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ma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acce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ti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n  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75">
                <a:solidFill>
                  <a:srgbClr val="202020"/>
                </a:solidFill>
                <a:latin typeface="Cambria Math"/>
                <a:cs typeface="Cambria Math"/>
              </a:rPr>
              <a:t>𝖺</a:t>
            </a:r>
            <a:r>
              <a:rPr dirty="0" sz="1200" spc="25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ma</a:t>
            </a:r>
            <a:endParaRPr sz="1200">
              <a:latin typeface="Times New Roman"/>
              <a:cs typeface="Times New Roman"/>
            </a:endParaRPr>
          </a:p>
          <a:p>
            <a:pPr marL="2245995" marR="2255520" indent="222250">
              <a:lnSpc>
                <a:spcPct val="107500"/>
              </a:lnSpc>
              <a:spcBef>
                <a:spcPts val="135"/>
              </a:spcBef>
            </a:pP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F=</a:t>
            </a:r>
            <a:r>
              <a:rPr dirty="0" baseline="4629" sz="1800" spc="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ma/g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mass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endParaRPr sz="1200">
              <a:latin typeface="Times New Roman"/>
              <a:cs typeface="Times New Roman"/>
            </a:endParaRPr>
          </a:p>
          <a:p>
            <a:pPr algn="ctr" marR="1905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proportionality</a:t>
            </a:r>
            <a:r>
              <a:rPr dirty="0" baseline="4629" sz="18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constant</a:t>
            </a:r>
            <a:endParaRPr baseline="4629" sz="1800">
              <a:latin typeface="Times New Roman"/>
              <a:cs typeface="Times New Roman"/>
            </a:endParaRPr>
          </a:p>
          <a:p>
            <a:pPr algn="ctr" marR="41275">
              <a:lnSpc>
                <a:spcPct val="100000"/>
              </a:lnSpc>
              <a:spcBef>
                <a:spcPts val="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units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Newton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(N),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represents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required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kg</a:t>
            </a:r>
            <a:endParaRPr sz="1200">
              <a:latin typeface="Times New Roman"/>
              <a:cs typeface="Times New Roman"/>
            </a:endParaRPr>
          </a:p>
          <a:p>
            <a:pPr marL="127000" marR="3319145" indent="-76200">
              <a:lnSpc>
                <a:spcPts val="1660"/>
              </a:lnSpc>
              <a:spcBef>
                <a:spcPts val="6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1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m/s</a:t>
            </a:r>
            <a:r>
              <a:rPr dirty="0" baseline="31250" sz="1200" spc="-30">
                <a:solidFill>
                  <a:srgbClr val="202020"/>
                </a:solidFill>
                <a:latin typeface="Times New Roman"/>
                <a:cs typeface="Times New Roman"/>
              </a:rPr>
              <a:t>2 </a:t>
            </a:r>
            <a:r>
              <a:rPr dirty="0" baseline="31250" sz="1200" spc="-27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 (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kg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m/s</a:t>
            </a:r>
            <a:r>
              <a:rPr dirty="0" baseline="38194" sz="1200" spc="-7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)/g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endParaRPr sz="8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8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1 kg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m/(N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 s</a:t>
            </a:r>
            <a:r>
              <a:rPr dirty="0" baseline="38194" sz="1200" spc="-7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endParaRPr baseline="4629" sz="1800">
              <a:latin typeface="Times New Roman"/>
              <a:cs typeface="Times New Roman"/>
            </a:endParaRPr>
          </a:p>
          <a:p>
            <a:pPr lvl="2" marL="398145" indent="-347980">
              <a:lnSpc>
                <a:spcPct val="100000"/>
              </a:lnSpc>
              <a:spcBef>
                <a:spcPts val="50"/>
              </a:spcBef>
              <a:buAutoNum type="arabicPeriod" startAt="2"/>
              <a:tabLst>
                <a:tab pos="39878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TORQUE: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represents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amount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twisting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effort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numerically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equals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marL="50800" marR="54610">
              <a:lnSpc>
                <a:spcPct val="110100"/>
              </a:lnSpc>
              <a:spcBef>
                <a:spcPts val="2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product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momentum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arm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perpendicular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distance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point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rotation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fulcrum)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point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application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force.</a:t>
            </a:r>
            <a:endParaRPr sz="1200">
              <a:latin typeface="Times New Roman"/>
              <a:cs typeface="Times New Roman"/>
            </a:endParaRPr>
          </a:p>
          <a:p>
            <a:pPr marL="50800" marR="1871980">
              <a:lnSpc>
                <a:spcPct val="1100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Consider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wheel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rotated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applied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radius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‘r’.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Torque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twisting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given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F.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  <a:p>
            <a:pPr lvl="2" marL="50800" marR="52705">
              <a:lnSpc>
                <a:spcPct val="111700"/>
              </a:lnSpc>
              <a:buAutoNum type="arabicPeriod" startAt="3"/>
              <a:tabLst>
                <a:tab pos="410845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rate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doing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work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dividing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work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done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by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done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unit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time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44319" y="1566621"/>
            <a:ext cx="4511675" cy="6840220"/>
            <a:chOff x="1544319" y="1566621"/>
            <a:chExt cx="4511675" cy="6840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6480" y="7303770"/>
              <a:ext cx="1359662" cy="11029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4319" y="1572260"/>
              <a:ext cx="4511675" cy="0"/>
            </a:xfrm>
            <a:custGeom>
              <a:avLst/>
              <a:gdLst/>
              <a:ahLst/>
              <a:cxnLst/>
              <a:rect l="l" t="t" r="r" b="b"/>
              <a:pathLst>
                <a:path w="4511675" h="0">
                  <a:moveTo>
                    <a:pt x="0" y="0"/>
                  </a:moveTo>
                  <a:lnTo>
                    <a:pt x="4511675" y="0"/>
                  </a:lnTo>
                </a:path>
              </a:pathLst>
            </a:custGeom>
            <a:ln w="11277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766" y="1212469"/>
            <a:ext cx="5663565" cy="426720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77165">
              <a:lnSpc>
                <a:spcPct val="100000"/>
              </a:lnSpc>
              <a:spcBef>
                <a:spcPts val="27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unit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watt.,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kilowatt</a:t>
            </a:r>
            <a:endParaRPr sz="1200">
              <a:latin typeface="Times New Roman"/>
              <a:cs typeface="Times New Roman"/>
            </a:endParaRPr>
          </a:p>
          <a:p>
            <a:pPr marL="289560" marR="1612265" indent="-113030">
              <a:lnSpc>
                <a:spcPct val="1117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Watt represents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 equivalent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joule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done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 second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=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1.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J/s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=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Nm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/s</a:t>
            </a:r>
            <a:endParaRPr sz="1200">
              <a:latin typeface="Times New Roman"/>
              <a:cs typeface="Times New Roman"/>
            </a:endParaRPr>
          </a:p>
          <a:p>
            <a:pPr marL="177165" marR="2874010">
              <a:lnSpc>
                <a:spcPct val="11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done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wheel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8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distance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moved</a:t>
            </a:r>
            <a:endParaRPr sz="1200">
              <a:latin typeface="Times New Roman"/>
              <a:cs typeface="Times New Roman"/>
            </a:endParaRPr>
          </a:p>
          <a:p>
            <a:pPr marL="329565">
              <a:lnSpc>
                <a:spcPct val="100000"/>
              </a:lnSpc>
              <a:spcBef>
                <a:spcPts val="17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force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*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length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arc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AB</a:t>
            </a:r>
            <a:endParaRPr sz="1200">
              <a:latin typeface="Times New Roman"/>
              <a:cs typeface="Times New Roman"/>
            </a:endParaRPr>
          </a:p>
          <a:p>
            <a:pPr marL="213360">
              <a:lnSpc>
                <a:spcPct val="100000"/>
              </a:lnSpc>
              <a:spcBef>
                <a:spcPts val="12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*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.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endParaRPr sz="1200">
              <a:latin typeface="Times New Roman"/>
              <a:cs typeface="Times New Roman"/>
            </a:endParaRPr>
          </a:p>
          <a:p>
            <a:pPr marL="177165" marR="537210">
              <a:lnSpc>
                <a:spcPts val="1580"/>
              </a:lnSpc>
              <a:spcBef>
                <a:spcPts val="6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Thus</a:t>
            </a:r>
            <a:r>
              <a:rPr dirty="0" sz="12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done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torque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given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product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torque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angular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displacement.</a:t>
            </a:r>
            <a:endParaRPr sz="1200">
              <a:latin typeface="Times New Roman"/>
              <a:cs typeface="Times New Roman"/>
            </a:endParaRPr>
          </a:p>
          <a:p>
            <a:pPr marL="177165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 rotation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2 π</a:t>
            </a:r>
            <a:endParaRPr sz="1200">
              <a:latin typeface="Times New Roman"/>
              <a:cs typeface="Times New Roman"/>
            </a:endParaRPr>
          </a:p>
          <a:p>
            <a:pPr marL="177165" marR="2484120">
              <a:lnSpc>
                <a:spcPct val="11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 the wheel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rotate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revolutions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 minute,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angular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sec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2π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N/60</a:t>
            </a:r>
            <a:endParaRPr sz="1200">
              <a:latin typeface="Times New Roman"/>
              <a:cs typeface="Times New Roman"/>
            </a:endParaRPr>
          </a:p>
          <a:p>
            <a:pPr marL="177165" marR="3594735">
              <a:lnSpc>
                <a:spcPts val="1610"/>
              </a:lnSpc>
              <a:spcBef>
                <a:spcPts val="6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done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=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 2π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N/60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watt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1 H.P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736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 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0.736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Kw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177165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4.3.4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METHODS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RELEVANT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PRINCIPLE:</a:t>
            </a:r>
            <a:endParaRPr sz="1200">
              <a:latin typeface="Times New Roman"/>
              <a:cs typeface="Times New Roman"/>
            </a:endParaRPr>
          </a:p>
          <a:p>
            <a:pPr marL="177165" marR="492759" indent="-82550">
              <a:lnSpc>
                <a:spcPct val="108500"/>
              </a:lnSpc>
              <a:spcBef>
                <a:spcPts val="45"/>
              </a:spcBef>
              <a:buSzPct val="91666"/>
              <a:buAutoNum type="romanLcPeriod"/>
              <a:tabLst>
                <a:tab pos="1778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Scales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balances: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Balancing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against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known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gravitational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standard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mass.</a:t>
            </a:r>
            <a:endParaRPr sz="1200">
              <a:latin typeface="Times New Roman"/>
              <a:cs typeface="Times New Roman"/>
            </a:endParaRPr>
          </a:p>
          <a:p>
            <a:pPr marL="177165" marR="194310" indent="-125095">
              <a:lnSpc>
                <a:spcPct val="111700"/>
              </a:lnSpc>
              <a:buSzPct val="91666"/>
              <a:buAutoNum type="romanLcPeriod"/>
              <a:tabLst>
                <a:tab pos="1778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Hydraulic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pneumatic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cells: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translating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fluid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andthen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measuring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resulting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pressure.</a:t>
            </a:r>
            <a:endParaRPr sz="1200">
              <a:latin typeface="Times New Roman"/>
              <a:cs typeface="Times New Roman"/>
            </a:endParaRPr>
          </a:p>
          <a:p>
            <a:pPr marL="634365" indent="-622300">
              <a:lnSpc>
                <a:spcPct val="100000"/>
              </a:lnSpc>
              <a:spcBef>
                <a:spcPts val="140"/>
              </a:spcBef>
              <a:buSzPct val="91666"/>
              <a:buAutoNum type="romanLcPeriod"/>
              <a:tabLst>
                <a:tab pos="634365" algn="l"/>
                <a:tab pos="6350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Prving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Appying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some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elastic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member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then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6863" y="5676646"/>
            <a:ext cx="176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iv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5450585"/>
            <a:ext cx="5414010" cy="43434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resulting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deflection.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Applying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known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resulting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9535" y="5853429"/>
            <a:ext cx="5623560" cy="144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8270" marR="245110" indent="-11620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v.Balancing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against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magnetic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developed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interaction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magnetand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current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carrying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coil.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4.3.4.1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Scale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balances:</a:t>
            </a:r>
            <a:endParaRPr sz="1200">
              <a:latin typeface="Times New Roman"/>
              <a:cs typeface="Times New Roman"/>
            </a:endParaRPr>
          </a:p>
          <a:p>
            <a:pPr marL="128270" marR="5080">
              <a:lnSpc>
                <a:spcPts val="1610"/>
              </a:lnSpc>
              <a:spcBef>
                <a:spcPts val="6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weight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indicated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making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comparison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gravity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acting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standard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gravity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acting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unknown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mass.</a:t>
            </a:r>
            <a:endParaRPr sz="120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  <a:spcBef>
                <a:spcPts val="85"/>
              </a:spcBef>
              <a:tabLst>
                <a:tab pos="585470" algn="l"/>
              </a:tabLst>
            </a:pP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a)	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Equal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arm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balance: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863600"/>
              <a:ext cx="1923414" cy="22545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7176134"/>
              <a:ext cx="4456049" cy="177355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46733" y="4106417"/>
            <a:ext cx="5742940" cy="2849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1300" marR="508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consists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 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pivoted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knife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–edge fulcrum at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centre.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Attached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centre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pointer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points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vertically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downwards,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when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equilibrium.</a:t>
            </a:r>
            <a:endParaRPr sz="1200">
              <a:latin typeface="Times New Roman"/>
              <a:cs typeface="Times New Roman"/>
            </a:endParaRPr>
          </a:p>
          <a:p>
            <a:pPr algn="just" marL="241300" marR="8890">
              <a:lnSpc>
                <a:spcPct val="110000"/>
              </a:lnSpc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equilibrium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conditions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exist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clock wise rotating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moment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equals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anti-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clock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wise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rotating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moment</a:t>
            </a:r>
            <a:endParaRPr sz="1200">
              <a:latin typeface="Times New Roman"/>
              <a:cs typeface="Times New Roman"/>
            </a:endParaRPr>
          </a:p>
          <a:p>
            <a:pPr marL="277495">
              <a:lnSpc>
                <a:spcPct val="100000"/>
              </a:lnSpc>
              <a:spcBef>
                <a:spcPts val="265"/>
              </a:spcBef>
            </a:pP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.m</a:t>
            </a:r>
            <a:r>
              <a:rPr dirty="0" sz="800" spc="-15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800" spc="-3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 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800" spc="-3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sz="800" spc="4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.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800" spc="-3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4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Since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two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arms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equal,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beam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would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equilibrium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again</a:t>
            </a:r>
            <a:r>
              <a:rPr dirty="0" sz="1200" spc="3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244"/>
              </a:spcBef>
              <a:tabLst>
                <a:tab pos="588645" algn="l"/>
              </a:tabLst>
            </a:pP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.m</a:t>
            </a:r>
            <a:r>
              <a:rPr dirty="0" sz="800" spc="-15">
                <a:solidFill>
                  <a:srgbClr val="202020"/>
                </a:solidFill>
                <a:latin typeface="Times New Roman"/>
                <a:cs typeface="Times New Roman"/>
              </a:rPr>
              <a:t>1	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38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800" spc="-25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5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Further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given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location,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earth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attraction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acts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equally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both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masses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6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therefore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equilibrium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conditions</a:t>
            </a:r>
            <a:endParaRPr sz="1200">
              <a:latin typeface="Times New Roman"/>
              <a:cs typeface="Times New Roman"/>
            </a:endParaRPr>
          </a:p>
          <a:p>
            <a:pPr marL="698500">
              <a:lnSpc>
                <a:spcPct val="100000"/>
              </a:lnSpc>
              <a:spcBef>
                <a:spcPts val="265"/>
              </a:spcBef>
            </a:pP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.w</a:t>
            </a:r>
            <a:r>
              <a:rPr dirty="0" sz="80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-6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ie,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unknown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weight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equal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known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weights.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b.</a:t>
            </a:r>
            <a:r>
              <a:rPr dirty="0" sz="1200" spc="6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Unequal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arm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beam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balance: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4700" y="6304279"/>
            <a:ext cx="1821179" cy="19676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1246378"/>
            <a:ext cx="5514975" cy="48336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50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Figure</a:t>
            </a:r>
            <a:r>
              <a:rPr dirty="0" baseline="4629" sz="18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shows</a:t>
            </a:r>
            <a:r>
              <a:rPr dirty="0" baseline="4629" sz="18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typical</a:t>
            </a:r>
            <a:r>
              <a:rPr dirty="0" baseline="4629" sz="18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arrangement</a:t>
            </a:r>
            <a:r>
              <a:rPr dirty="0" baseline="4629" sz="18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baseline="4629" sz="1800" spc="17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baseline="4629" sz="18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baseline="4629" sz="1800" spc="15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tensile</a:t>
            </a:r>
            <a:r>
              <a:rPr dirty="0" baseline="4629" sz="1800" spc="21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baseline="4629" sz="18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800" spc="1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8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has</a:t>
            </a:r>
            <a:r>
              <a:rPr dirty="0" baseline="4629" sz="1800" spc="18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been</a:t>
            </a:r>
            <a:r>
              <a:rPr dirty="0" baseline="4629" sz="18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baseline="4629" sz="1800" spc="15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baseline="4629" sz="1800" spc="15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test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specimen.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lower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vertically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mounted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test-specimen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attached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marL="12700" marR="5715">
              <a:lnSpc>
                <a:spcPct val="110000"/>
              </a:lnSpc>
              <a:spcBef>
                <a:spcPts val="2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loading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flat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form,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while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upper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end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gripped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swivel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beam.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arrangement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extensively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material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testing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machines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suitably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modified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compressive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shearing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bending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too.</a:t>
            </a:r>
            <a:endParaRPr sz="1200">
              <a:latin typeface="Times New Roman"/>
              <a:cs typeface="Times New Roman"/>
            </a:endParaRPr>
          </a:p>
          <a:p>
            <a:pPr marL="12700" marR="3685540">
              <a:lnSpc>
                <a:spcPts val="171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balance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moments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800" spc="-1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8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a =</a:t>
            </a:r>
            <a:r>
              <a:rPr dirty="0" baseline="4629" sz="1800" spc="43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baseline="4629" sz="1800" spc="41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800" spc="-1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8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(b/a)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solidFill>
                  <a:srgbClr val="202020"/>
                </a:solidFill>
                <a:latin typeface="Times New Roman"/>
                <a:cs typeface="Times New Roman"/>
              </a:rPr>
              <a:t>mg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(b/a)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constant</a:t>
            </a:r>
            <a:r>
              <a:rPr dirty="0" baseline="4629" sz="1800" spc="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endParaRPr baseline="4629" sz="1800">
              <a:latin typeface="Times New Roman"/>
              <a:cs typeface="Times New Roman"/>
            </a:endParaRPr>
          </a:p>
          <a:p>
            <a:pPr marL="12700" marR="57150">
              <a:lnSpc>
                <a:spcPct val="103299"/>
              </a:lnSpc>
              <a:spcBef>
                <a:spcPts val="50"/>
              </a:spcBef>
            </a:pP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8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baseline="4629" sz="18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800" spc="-1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8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8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baseline="4629" sz="18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thus</a:t>
            </a:r>
            <a:r>
              <a:rPr dirty="0" baseline="4629" sz="18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proportional</a:t>
            </a:r>
            <a:r>
              <a:rPr dirty="0" baseline="4629" sz="1800" spc="4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baseline="4629" sz="1800" spc="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distance</a:t>
            </a:r>
            <a:r>
              <a:rPr dirty="0" baseline="4629" sz="1800" spc="8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‘b’</a:t>
            </a:r>
            <a:r>
              <a:rPr dirty="0" baseline="4629" sz="1800" spc="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1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baseline="4629" sz="1800" spc="11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baseline="4629" sz="18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4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pivoted</a:t>
            </a:r>
            <a:r>
              <a:rPr dirty="0" baseline="4629" sz="1800" spc="1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knife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edge.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right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side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beam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suitably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calibrated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units.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100" spc="-15" b="1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100" spc="-20" b="1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100" spc="-14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P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ndu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u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ts val="1580"/>
              </a:lnSpc>
              <a:spcBef>
                <a:spcPts val="30"/>
              </a:spcBef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self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balancing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direct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reading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multiple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lever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weights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however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mounted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levers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pendulum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lever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magnified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transmitted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indicator pointer.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8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unknown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pull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</a:t>
            </a:r>
            <a:r>
              <a:rPr dirty="0" sz="1200" spc="3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rod,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sectors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tend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rotate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unwinding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tapes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consequently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counter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weight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swing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out.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Equilibrium conditions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attained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counter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weight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effective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moment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moment. The resulting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linear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equalizer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converted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indicator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a</a:t>
            </a:r>
            <a:r>
              <a:rPr dirty="0" sz="1200" spc="3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rack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pinion arrangement.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signal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proportional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can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also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incorporating an angular displacement transducer that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would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angular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9350" y="2677795"/>
            <a:ext cx="3626358" cy="1968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828801"/>
            <a:ext cx="5514340" cy="16351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4.3.4.2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Elastic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meters: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 indent="457200">
              <a:lnSpc>
                <a:spcPts val="1560"/>
              </a:lnSpc>
              <a:spcBef>
                <a:spcPts val="5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These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units measure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applying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elastic element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then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measuring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elastic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deformation.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elastic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rang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materials,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3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element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exactly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nearly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illustrates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shapes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common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elastic members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estimation.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corresponding relations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elastic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deflection ‘x’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outlined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below.</a:t>
            </a:r>
            <a:endParaRPr sz="1200">
              <a:latin typeface="Times New Roman"/>
              <a:cs typeface="Times New Roman"/>
            </a:endParaRPr>
          </a:p>
          <a:p>
            <a:pPr algn="just" marL="469265">
              <a:lnSpc>
                <a:spcPct val="100000"/>
              </a:lnSpc>
              <a:spcBef>
                <a:spcPts val="7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material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deflection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constants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defined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algn="just" marL="1384935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K</a:t>
            </a:r>
            <a:r>
              <a:rPr dirty="0" sz="800" spc="-2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8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F/x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are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 given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7846" y="5237479"/>
            <a:ext cx="8280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48EI/L</a:t>
            </a:r>
            <a:r>
              <a:rPr dirty="0" baseline="31250" sz="1200" spc="-7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endParaRPr baseline="31250"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5858" y="5011928"/>
            <a:ext cx="3543935" cy="836294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79400" indent="-228600">
              <a:lnSpc>
                <a:spcPct val="100000"/>
              </a:lnSpc>
              <a:spcBef>
                <a:spcPts val="265"/>
              </a:spcBef>
              <a:buFont typeface="Cambria Math"/>
              <a:buChar char="-"/>
              <a:tabLst>
                <a:tab pos="278765" algn="l"/>
                <a:tab pos="279400" algn="l"/>
                <a:tab pos="1477645" algn="l"/>
                <a:tab pos="262064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Simple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bar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x=</a:t>
            </a:r>
            <a:r>
              <a:rPr dirty="0" sz="1200" spc="3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FL/(AE)</a:t>
            </a:r>
            <a:r>
              <a:rPr dirty="0" sz="1200" spc="6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AE/L</a:t>
            </a:r>
            <a:endParaRPr sz="1200">
              <a:latin typeface="Times New Roman"/>
              <a:cs typeface="Times New Roman"/>
            </a:endParaRPr>
          </a:p>
          <a:p>
            <a:pPr marL="279400" indent="-228600">
              <a:lnSpc>
                <a:spcPct val="100000"/>
              </a:lnSpc>
              <a:spcBef>
                <a:spcPts val="170"/>
              </a:spcBef>
              <a:buFont typeface="Cambria Math"/>
              <a:buChar char="-"/>
              <a:tabLst>
                <a:tab pos="278765" algn="l"/>
                <a:tab pos="279400" algn="l"/>
                <a:tab pos="19685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Simple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supported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beams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x=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1/48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(FL</a:t>
            </a:r>
            <a:r>
              <a:rPr dirty="0" baseline="31250" sz="1200" spc="-7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/EI)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202020"/>
              </a:buClr>
              <a:buFont typeface="Cambria Math"/>
              <a:buChar char="-"/>
            </a:pPr>
            <a:endParaRPr sz="1500">
              <a:latin typeface="Times New Roman"/>
              <a:cs typeface="Times New Roman"/>
            </a:endParaRPr>
          </a:p>
          <a:p>
            <a:pPr marL="279400" indent="-228600">
              <a:lnSpc>
                <a:spcPct val="100000"/>
              </a:lnSpc>
              <a:spcBef>
                <a:spcPts val="5"/>
              </a:spcBef>
              <a:buFont typeface="Cambria Math"/>
              <a:buChar char="-"/>
              <a:tabLst>
                <a:tab pos="278765" algn="l"/>
                <a:tab pos="279400" algn="l"/>
                <a:tab pos="1141730" algn="l"/>
                <a:tab pos="2586990" algn="l"/>
                <a:tab pos="27762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Cantilever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x=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1/3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FL</a:t>
            </a:r>
            <a:r>
              <a:rPr dirty="0" baseline="31250" sz="1200" spc="-7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/EI)	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#EI/L</a:t>
            </a:r>
            <a:r>
              <a:rPr dirty="0" baseline="31250" sz="1200" spc="-7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endParaRPr baseline="31250"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2658" y="6057646"/>
            <a:ext cx="5593715" cy="302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2600" indent="-229235">
              <a:lnSpc>
                <a:spcPct val="100000"/>
              </a:lnSpc>
              <a:spcBef>
                <a:spcPts val="100"/>
              </a:spcBef>
              <a:buFont typeface="Cambria Math"/>
              <a:buChar char="-"/>
              <a:tabLst>
                <a:tab pos="481965" algn="l"/>
                <a:tab pos="482600" algn="l"/>
                <a:tab pos="1214120" algn="l"/>
                <a:tab pos="3013075" algn="l"/>
              </a:tabLst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Springs	x=FD</a:t>
            </a:r>
            <a:r>
              <a:rPr dirty="0" baseline="38194" sz="1200" spc="-7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8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N/</a:t>
            </a:r>
            <a:r>
              <a:rPr dirty="0" baseline="4629" sz="1800" spc="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(CD</a:t>
            </a:r>
            <a:r>
              <a:rPr dirty="0" baseline="38194" sz="1200" spc="-7">
                <a:solidFill>
                  <a:srgbClr val="202020"/>
                </a:solidFill>
                <a:latin typeface="Times New Roman"/>
                <a:cs typeface="Times New Roman"/>
              </a:rPr>
              <a:t>4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baseline="4629" sz="1800" spc="9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,	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K</a:t>
            </a:r>
            <a:r>
              <a:rPr dirty="0" baseline="4629" sz="1800" spc="-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CD</a:t>
            </a:r>
            <a:r>
              <a:rPr dirty="0" baseline="38194" sz="1200">
                <a:solidFill>
                  <a:srgbClr val="202020"/>
                </a:solidFill>
                <a:latin typeface="Times New Roman"/>
                <a:cs typeface="Times New Roman"/>
              </a:rPr>
              <a:t>4</a:t>
            </a:r>
            <a:r>
              <a:rPr dirty="0" sz="800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sz="8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/(8D</a:t>
            </a:r>
            <a:r>
              <a:rPr dirty="0" baseline="38194" sz="1200" spc="-7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N)</a:t>
            </a:r>
            <a:endParaRPr baseline="4629" sz="1800">
              <a:latin typeface="Times New Roman"/>
              <a:cs typeface="Times New Roman"/>
            </a:endParaRPr>
          </a:p>
          <a:p>
            <a:pPr marL="253365">
              <a:lnSpc>
                <a:spcPct val="100000"/>
              </a:lnSpc>
              <a:spcBef>
                <a:spcPts val="70"/>
              </a:spcBef>
              <a:tabLst>
                <a:tab pos="481965" algn="l"/>
                <a:tab pos="1204595" algn="l"/>
              </a:tabLst>
            </a:pPr>
            <a:r>
              <a:rPr dirty="0" sz="1200">
                <a:solidFill>
                  <a:srgbClr val="202020"/>
                </a:solidFill>
                <a:latin typeface="Cambria Math"/>
                <a:cs typeface="Cambria Math"/>
              </a:rPr>
              <a:t>-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	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1/16*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(π/2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–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4/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π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(FD</a:t>
            </a:r>
            <a:r>
              <a:rPr dirty="0" baseline="31250" sz="1200" spc="-15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baseline="31250" sz="1200" spc="17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/EI)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3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[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16/(π/2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–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4/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π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)]*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*(EI/D</a:t>
            </a:r>
            <a:r>
              <a:rPr dirty="0" baseline="31250" sz="1200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481965" marR="81280" indent="-228600">
              <a:lnSpc>
                <a:spcPct val="110000"/>
              </a:lnSpc>
              <a:buFont typeface="Cambria Math"/>
              <a:buChar char="-"/>
              <a:tabLst>
                <a:tab pos="481965" algn="l"/>
                <a:tab pos="4826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These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desirable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properties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materials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construction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elastic-force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meters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are</a:t>
            </a:r>
            <a:endParaRPr sz="1200">
              <a:latin typeface="Times New Roman"/>
              <a:cs typeface="Times New Roman"/>
            </a:endParaRPr>
          </a:p>
          <a:p>
            <a:pPr marL="482600" indent="-229235">
              <a:lnSpc>
                <a:spcPct val="100000"/>
              </a:lnSpc>
              <a:spcBef>
                <a:spcPts val="195"/>
              </a:spcBef>
              <a:buFont typeface="Cambria Math"/>
              <a:buChar char="-"/>
              <a:tabLst>
                <a:tab pos="481965" algn="l"/>
                <a:tab pos="4826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large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and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elastic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range</a:t>
            </a:r>
            <a:endParaRPr sz="1200">
              <a:latin typeface="Times New Roman"/>
              <a:cs typeface="Times New Roman"/>
            </a:endParaRPr>
          </a:p>
          <a:p>
            <a:pPr marL="482600" indent="-229235">
              <a:lnSpc>
                <a:spcPct val="100000"/>
              </a:lnSpc>
              <a:spcBef>
                <a:spcPts val="145"/>
              </a:spcBef>
              <a:buFont typeface="Cambria Math"/>
              <a:buChar char="-"/>
              <a:tabLst>
                <a:tab pos="481965" algn="l"/>
                <a:tab pos="48260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Freedom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hysteresis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3a.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Proving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ring:</a:t>
            </a:r>
            <a:endParaRPr sz="1200">
              <a:latin typeface="Times New Roman"/>
              <a:cs typeface="Times New Roman"/>
            </a:endParaRPr>
          </a:p>
          <a:p>
            <a:pPr marL="25400" marR="80010">
              <a:lnSpc>
                <a:spcPts val="1610"/>
              </a:lnSpc>
              <a:spcBef>
                <a:spcPts val="5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elastic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ring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whose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physical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dimensions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properties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known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compressive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tensile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referred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proving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ring.</a:t>
            </a:r>
            <a:endParaRPr sz="12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6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Principle: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across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diameter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proving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ring,</a:t>
            </a:r>
            <a:endParaRPr sz="1200">
              <a:latin typeface="Times New Roman"/>
              <a:cs typeface="Times New Roman"/>
            </a:endParaRPr>
          </a:p>
          <a:p>
            <a:pPr marL="25400" marR="82550">
              <a:lnSpc>
                <a:spcPct val="11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deflects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diameter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changes.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 change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diameter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deflection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force.</a:t>
            </a:r>
            <a:endParaRPr sz="12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Construction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working:</a:t>
            </a:r>
            <a:endParaRPr sz="12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arrangement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using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proving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ring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shown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below.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9657"/>
            <a:ext cx="5513705" cy="425767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7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circular ring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rectangular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cross-section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(proving ring)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attached with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internal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external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bosses.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 micrometer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mounted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rred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attached with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internal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boss. When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ever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external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bss,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ring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its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diameter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amount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deflection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external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boss.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When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ring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deflects,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vibrating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plucked.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Therefore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vibrates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micrometer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contact moves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forward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direction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until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damping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vibrating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observed.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stage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reading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micrometer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deflection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steel ring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intern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amount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applied.</a:t>
            </a:r>
            <a:endParaRPr sz="1200">
              <a:latin typeface="Times New Roman"/>
              <a:cs typeface="Times New Roman"/>
            </a:endParaRPr>
          </a:p>
          <a:p>
            <a:pPr algn="just" marL="12700" marR="15875">
              <a:lnSpc>
                <a:spcPct val="11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order 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terms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deflection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instrument should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calibrated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before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starting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actual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process.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Instead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micrometer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wheel</a:t>
            </a:r>
            <a:endParaRPr sz="1200">
              <a:latin typeface="Times New Roman"/>
              <a:cs typeface="Times New Roman"/>
            </a:endParaRPr>
          </a:p>
          <a:p>
            <a:pPr algn="just" marL="12700" marR="869315">
              <a:lnSpc>
                <a:spcPts val="1630"/>
              </a:lnSpc>
              <a:spcBef>
                <a:spcPts val="6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arrangement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LVDT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also 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ring.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method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range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Cambria Math"/>
                <a:cs typeface="Cambria Math"/>
              </a:rPr>
              <a:t>±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0.5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μm.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65100" indent="-152400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165100" algn="l"/>
              </a:tabLst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Mechanical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cell: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term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cell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describe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variety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transducers which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utilize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deflection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elastic member,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increase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enclosed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fluids.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resulting fluid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transmitted 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some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form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sensing device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manometer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or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bourdon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tube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gauge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reading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identified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calibrated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units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force.</a:t>
            </a:r>
            <a:endParaRPr sz="1200">
              <a:latin typeface="Times New Roman"/>
              <a:cs typeface="Times New Roman"/>
            </a:endParaRPr>
          </a:p>
          <a:p>
            <a:pPr algn="just" marL="9271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a.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Hydraulic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cell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5048504"/>
            <a:ext cx="133985" cy="43434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b.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32558" y="5048504"/>
            <a:ext cx="1348740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7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Pneumatic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cell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cell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5664453"/>
            <a:ext cx="5514340" cy="3443604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20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4a.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Hydraulic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cell: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ts val="1580"/>
              </a:lnSpc>
              <a:spcBef>
                <a:spcPts val="5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Principle: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principle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hydraulic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cell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 when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liquid medium,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liquid increases.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increase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calibrated.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Construction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&amp;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working: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shows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basic schematic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hydraulic load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cell.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Hydraulic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oil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filled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closed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chamber.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1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diaphragm.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moves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diaphragm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downwards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thus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closes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chamber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te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top.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liquid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increases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force.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ts val="1580"/>
              </a:lnSpc>
              <a:spcBef>
                <a:spcPts val="3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increase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liquid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employing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ts val="159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 full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maximum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0.05mm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deflection occurs.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These cells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have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loads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2.5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MN with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accuracy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order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0.1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percent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full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30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4b)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Pneumatic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cell: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60"/>
              </a:lnSpc>
              <a:spcBef>
                <a:spcPts val="4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Principle: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pneumatic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cell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method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works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balancing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principle.ie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gauge.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Unknown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downward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balanced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7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upward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air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pressure.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downward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balanced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1750" y="4088129"/>
            <a:ext cx="3322701" cy="19443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24558" y="834897"/>
            <a:ext cx="5619750" cy="303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upward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indicates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amount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10200"/>
              </a:lnSpc>
              <a:spcBef>
                <a:spcPts val="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Construction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&amp;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working: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pneumatic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cell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arrangement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uses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flapper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–nozzle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flexible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diaphragm,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air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supplying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regulator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unknown force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top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diaphragm,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diaphragm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deflects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towards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down.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Therefore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flapper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downwards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opening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nozzle.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Air </a:t>
            </a:r>
            <a:r>
              <a:rPr dirty="0" sz="1200" spc="-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air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regulator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side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diaphragm. Since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flapper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shut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off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nozzle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opening,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back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pressure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increases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increased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back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diaphragm.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Now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air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valve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regulated until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diaphragm comes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back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pre-loaded position.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stage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diaphragm,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indicated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gauge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amount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applied. This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method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forces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 to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2.5*10</a:t>
            </a:r>
            <a:r>
              <a:rPr dirty="0" baseline="31250" sz="1200" spc="7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baseline="3125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kgf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accuracy</a:t>
            </a:r>
            <a:r>
              <a:rPr dirty="0" sz="1200" spc="-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0.5%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maximum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scale.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4c)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gauge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cell: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6194805"/>
            <a:ext cx="5515610" cy="3050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3335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cell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primary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device that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enable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both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static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dynamic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known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cell.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algn="just" marL="12700" marR="5715">
              <a:lnSpc>
                <a:spcPct val="1105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cell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use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elastic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member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primary devices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strain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secondary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devices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static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dynamic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forces.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cell converts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weight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into electrical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outputs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provided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gauges, these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 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various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measuring instruments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indicating,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recording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weight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force.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5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Working: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simple load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cell consists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steel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cylinder which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has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four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identical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strain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gauges mounted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it,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gauges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and 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4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along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direction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gauges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&amp;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8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attached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circumferential at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right</a:t>
            </a:r>
            <a:r>
              <a:rPr dirty="0" baseline="4629" sz="1800" spc="41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angles</a:t>
            </a:r>
            <a:r>
              <a:rPr dirty="0" baseline="4629" sz="1800" spc="8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gauges R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4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.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These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four gauges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connected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electrically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four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limbs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Wheatstone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bridge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circuit.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9657"/>
            <a:ext cx="5516880" cy="830072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19050">
              <a:lnSpc>
                <a:spcPct val="110000"/>
              </a:lnSpc>
              <a:spcBef>
                <a:spcPts val="7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no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cell,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all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four gauges have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same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resistance. Then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terminals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 &amp;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same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potential,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bridge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balanced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output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zero</a:t>
            </a:r>
            <a:endParaRPr sz="1200">
              <a:latin typeface="Times New Roman"/>
              <a:cs typeface="Times New Roman"/>
            </a:endParaRPr>
          </a:p>
          <a:p>
            <a:pPr algn="ctr" marL="2436495" marR="2432050">
              <a:lnSpc>
                <a:spcPct val="110000"/>
              </a:lnSpc>
              <a:spcBef>
                <a:spcPts val="125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ab</a:t>
            </a:r>
            <a:r>
              <a:rPr dirty="0" sz="8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-8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/2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ad</a:t>
            </a:r>
            <a:r>
              <a:rPr dirty="0" sz="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/2</a:t>
            </a:r>
            <a:endParaRPr baseline="4629"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65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0</a:t>
            </a:r>
            <a:r>
              <a:rPr dirty="0" sz="8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ab</a:t>
            </a:r>
            <a:r>
              <a:rPr dirty="0" sz="8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–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ad</a:t>
            </a:r>
            <a:r>
              <a:rPr dirty="0" sz="8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/2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/2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==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0.</a:t>
            </a:r>
            <a:endParaRPr baseline="4629" sz="1800">
              <a:latin typeface="Times New Roman"/>
              <a:cs typeface="Times New Roman"/>
            </a:endParaRPr>
          </a:p>
          <a:p>
            <a:pPr algn="ctr" marL="12065" marR="11430">
              <a:lnSpc>
                <a:spcPct val="103299"/>
              </a:lnSpc>
              <a:spcBef>
                <a:spcPts val="50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baseline="4629" sz="18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baseline="4629" sz="1800" spc="3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compressive</a:t>
            </a:r>
            <a:r>
              <a:rPr dirty="0" baseline="4629" sz="1800" spc="36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baseline="4629" sz="1800" spc="39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baseline="4629" sz="1800" spc="3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baseline="4629" sz="1800" spc="3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baseline="4629" sz="1800" spc="3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3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unit,</a:t>
            </a:r>
            <a:r>
              <a:rPr dirty="0" baseline="4629" sz="1800" spc="29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3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vertical</a:t>
            </a:r>
            <a:r>
              <a:rPr dirty="0" baseline="4629" sz="18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gauges</a:t>
            </a:r>
            <a:r>
              <a:rPr dirty="0" baseline="4629" sz="1800" spc="3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5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&amp;</a:t>
            </a:r>
            <a:r>
              <a:rPr dirty="0" baseline="4629" sz="1800" spc="30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4</a:t>
            </a:r>
            <a:r>
              <a:rPr dirty="0" sz="8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undergo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compression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decrease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resistance.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Simultaneously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circumferential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&amp;</a:t>
            </a:r>
            <a:r>
              <a:rPr dirty="0" baseline="4629" sz="18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8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under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go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tension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so</a:t>
            </a:r>
            <a:r>
              <a:rPr dirty="0" baseline="4629" sz="1800" spc="8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increase</a:t>
            </a:r>
            <a:r>
              <a:rPr dirty="0" baseline="4629" sz="18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resistance.</a:t>
            </a:r>
            <a:endParaRPr baseline="4629"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3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poisons</a:t>
            </a:r>
            <a:r>
              <a:rPr dirty="0" sz="1200" spc="3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arrangement,</a:t>
            </a:r>
            <a:r>
              <a:rPr dirty="0" sz="1200" spc="3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positive</a:t>
            </a:r>
            <a:r>
              <a:rPr dirty="0" sz="1200" spc="3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negative</a:t>
            </a:r>
            <a:r>
              <a:rPr dirty="0" sz="1200" spc="3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strains</a:t>
            </a:r>
            <a:r>
              <a:rPr dirty="0" sz="1200" spc="3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3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</a:t>
            </a:r>
            <a:r>
              <a:rPr dirty="0" sz="1200" spc="3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changes</a:t>
            </a:r>
            <a:r>
              <a:rPr dirty="0" sz="1200" spc="3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résistance)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each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poisons.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Thus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strained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resistance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various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gauges are</a:t>
            </a:r>
            <a:endParaRPr sz="1200">
              <a:latin typeface="Times New Roman"/>
              <a:cs typeface="Times New Roman"/>
            </a:endParaRPr>
          </a:p>
          <a:p>
            <a:pPr algn="ctr" marL="1985010" marR="1973580" indent="-6350">
              <a:lnSpc>
                <a:spcPct val="110100"/>
              </a:lnSpc>
              <a:spcBef>
                <a:spcPts val="95"/>
              </a:spcBef>
            </a:pP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compression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R-dR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4</a:t>
            </a:r>
            <a:r>
              <a:rPr dirty="0" sz="8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compression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26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R-dR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sz="8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tension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baseline="4629" sz="1800" spc="4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8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R+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μdR 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800" spc="-10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r>
              <a:rPr dirty="0" sz="8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tension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= R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+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μdR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baseline="4629" sz="1800" spc="-7">
                <a:latin typeface="Times New Roman"/>
                <a:cs typeface="Times New Roman"/>
              </a:rPr>
              <a:t>when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load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applied</a:t>
            </a:r>
            <a:r>
              <a:rPr dirty="0" baseline="4629" sz="1800">
                <a:latin typeface="Times New Roman"/>
                <a:cs typeface="Times New Roman"/>
              </a:rPr>
              <a:t> to the </a:t>
            </a:r>
            <a:r>
              <a:rPr dirty="0" baseline="4629" sz="1800" spc="-22">
                <a:latin typeface="Times New Roman"/>
                <a:cs typeface="Times New Roman"/>
              </a:rPr>
              <a:t>beam,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gauge</a:t>
            </a:r>
            <a:r>
              <a:rPr dirty="0" baseline="4629" sz="180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R</a:t>
            </a:r>
            <a:r>
              <a:rPr dirty="0" sz="800" spc="10">
                <a:latin typeface="Times New Roman"/>
                <a:cs typeface="Times New Roman"/>
              </a:rPr>
              <a:t>1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decreases </a:t>
            </a:r>
            <a:r>
              <a:rPr dirty="0" baseline="4629" sz="1800">
                <a:latin typeface="Times New Roman"/>
                <a:cs typeface="Times New Roman"/>
              </a:rPr>
              <a:t>due </a:t>
            </a:r>
            <a:r>
              <a:rPr dirty="0" baseline="4629" sz="1800" spc="7">
                <a:latin typeface="Times New Roman"/>
                <a:cs typeface="Times New Roman"/>
              </a:rPr>
              <a:t>toc 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compression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load,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while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resistance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4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decreases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due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to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equal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compressive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strain.</a:t>
            </a:r>
            <a:endParaRPr baseline="4629" sz="1800">
              <a:latin typeface="Times New Roman"/>
              <a:cs typeface="Times New Roman"/>
            </a:endParaRPr>
          </a:p>
          <a:p>
            <a:pPr algn="ctr" marL="1725930" marR="1720850" indent="2540">
              <a:lnSpc>
                <a:spcPct val="110000"/>
              </a:lnSpc>
              <a:spcBef>
                <a:spcPts val="3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gauge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-5">
                <a:latin typeface="Times New Roman"/>
                <a:cs typeface="Times New Roman"/>
              </a:rPr>
              <a:t> 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-5">
                <a:latin typeface="Times New Roman"/>
                <a:cs typeface="Times New Roman"/>
              </a:rPr>
              <a:t> - </a:t>
            </a:r>
            <a:r>
              <a:rPr dirty="0" baseline="4629" sz="1800">
                <a:latin typeface="Times New Roman"/>
                <a:cs typeface="Times New Roman"/>
              </a:rPr>
              <a:t>dR 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Resistance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latin typeface="Times New Roman"/>
                <a:cs typeface="Times New Roman"/>
              </a:rPr>
              <a:t>gaugeR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1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μdR</a:t>
            </a:r>
            <a:endParaRPr baseline="4629" sz="18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45"/>
              </a:spcBef>
            </a:pPr>
            <a:r>
              <a:rPr dirty="0" sz="1200" spc="-5">
                <a:latin typeface="Times New Roman"/>
                <a:cs typeface="Times New Roman"/>
              </a:rPr>
              <a:t>R3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μdR</a:t>
            </a:r>
            <a:endParaRPr sz="1200">
              <a:latin typeface="Times New Roman"/>
              <a:cs typeface="Times New Roman"/>
            </a:endParaRPr>
          </a:p>
          <a:p>
            <a:pPr algn="ctr" marL="981710" marR="981710">
              <a:lnSpc>
                <a:spcPts val="3290"/>
              </a:lnSpc>
              <a:spcBef>
                <a:spcPts val="345"/>
              </a:spcBef>
              <a:tabLst>
                <a:tab pos="1713864" algn="l"/>
              </a:tabLst>
            </a:pPr>
            <a:r>
              <a:rPr dirty="0" sz="1200" spc="-5">
                <a:latin typeface="Times New Roman"/>
                <a:cs typeface="Times New Roman"/>
              </a:rPr>
              <a:t>Potential	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(voltage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drop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ab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[R</a:t>
            </a:r>
            <a:r>
              <a:rPr dirty="0" sz="800" spc="-5">
                <a:latin typeface="Times New Roman"/>
                <a:cs typeface="Times New Roman"/>
              </a:rPr>
              <a:t>1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1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2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algn="ctr" marL="221615">
              <a:lnSpc>
                <a:spcPts val="1165"/>
              </a:lnSpc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[(R-dR)/[</a:t>
            </a:r>
            <a:r>
              <a:rPr dirty="0" baseline="4629" sz="1800" spc="-7">
                <a:latin typeface="Times New Roman"/>
                <a:cs typeface="Times New Roman"/>
              </a:rPr>
              <a:t> (R–dR)+R+μdR)]V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[(R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 </a:t>
            </a:r>
            <a:r>
              <a:rPr dirty="0" baseline="4629" sz="1800" spc="-7">
                <a:latin typeface="Times New Roman"/>
                <a:cs typeface="Times New Roman"/>
              </a:rPr>
              <a:t>dR)/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(2R-dR(1-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μ)]V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algn="ctr" marL="1049020" marR="1048385">
              <a:lnSpc>
                <a:spcPct val="116900"/>
              </a:lnSpc>
            </a:pPr>
            <a:r>
              <a:rPr dirty="0" sz="1200" spc="-5">
                <a:latin typeface="Times New Roman"/>
                <a:cs typeface="Times New Roman"/>
              </a:rPr>
              <a:t>Potential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(voltage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drop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limb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AD)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[R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</a:t>
            </a:r>
            <a:r>
              <a:rPr dirty="0" sz="800" spc="-5">
                <a:latin typeface="Times New Roman"/>
                <a:cs typeface="Times New Roman"/>
              </a:rPr>
              <a:t>3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</a:t>
            </a:r>
            <a:r>
              <a:rPr dirty="0" sz="800" spc="-5">
                <a:latin typeface="Times New Roman"/>
                <a:cs typeface="Times New Roman"/>
              </a:rPr>
              <a:t>4</a:t>
            </a:r>
            <a:r>
              <a:rPr dirty="0" baseline="4629" sz="1800" spc="-7">
                <a:latin typeface="Times New Roman"/>
                <a:cs typeface="Times New Roman"/>
              </a:rPr>
              <a:t>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algn="ctr" marL="2067560" marR="2061845">
              <a:lnSpc>
                <a:spcPct val="103299"/>
              </a:lnSpc>
              <a:spcBef>
                <a:spcPts val="95"/>
              </a:spcBef>
              <a:tabLst>
                <a:tab pos="2552065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Here	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2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6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μdR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R3</a:t>
            </a:r>
            <a:r>
              <a:rPr dirty="0" sz="1200">
                <a:latin typeface="Times New Roman"/>
                <a:cs typeface="Times New Roman"/>
              </a:rPr>
              <a:t> =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μdR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1466850" marR="1016635" indent="-375285">
              <a:lnSpc>
                <a:spcPct val="110100"/>
              </a:lnSpc>
              <a:tabLst>
                <a:tab pos="1637664" algn="l"/>
                <a:tab pos="2015489" algn="l"/>
              </a:tabLst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		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(R+μdR)/ [(R+μdR)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7">
                <a:latin typeface="Times New Roman"/>
                <a:cs typeface="Times New Roman"/>
              </a:rPr>
              <a:t>(R-dR)] </a:t>
            </a:r>
            <a:r>
              <a:rPr dirty="0" baseline="4629" sz="1800">
                <a:latin typeface="Times New Roman"/>
                <a:cs typeface="Times New Roman"/>
              </a:rPr>
              <a:t>*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/2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	</a:t>
            </a:r>
            <a:r>
              <a:rPr dirty="0" baseline="4629" sz="1800" spc="-7">
                <a:latin typeface="Times New Roman"/>
                <a:cs typeface="Times New Roman"/>
              </a:rPr>
              <a:t>=[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(R+μdR)/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{(2R-dR(1-μ)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}]</a:t>
            </a:r>
            <a:r>
              <a:rPr dirty="0" baseline="4629" sz="1800" spc="-7">
                <a:latin typeface="Times New Roman"/>
                <a:cs typeface="Times New Roman"/>
              </a:rPr>
              <a:t> 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  <a:tabLst>
                <a:tab pos="1986914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The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changed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output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voltage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is	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4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dV</a:t>
            </a:r>
            <a:r>
              <a:rPr dirty="0" sz="800" spc="-15">
                <a:latin typeface="Times New Roman"/>
                <a:cs typeface="Times New Roman"/>
              </a:rPr>
              <a:t>0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50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</a:t>
            </a:r>
            <a:r>
              <a:rPr dirty="0" sz="800" spc="-10">
                <a:latin typeface="Times New Roman"/>
                <a:cs typeface="Times New Roman"/>
              </a:rPr>
              <a:t>ab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434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ad</a:t>
            </a:r>
            <a:endParaRPr sz="800">
              <a:latin typeface="Times New Roman"/>
              <a:cs typeface="Times New Roman"/>
            </a:endParaRPr>
          </a:p>
          <a:p>
            <a:pPr algn="ctr" marL="119380" marR="118110">
              <a:lnSpc>
                <a:spcPct val="103299"/>
              </a:lnSpc>
              <a:spcBef>
                <a:spcPts val="7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6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[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(R -</a:t>
            </a:r>
            <a:r>
              <a:rPr dirty="0" baseline="4629" sz="1800" spc="-7">
                <a:latin typeface="Times New Roman"/>
                <a:cs typeface="Times New Roman"/>
              </a:rPr>
              <a:t> dR)/(2R-dR(1- </a:t>
            </a:r>
            <a:r>
              <a:rPr dirty="0" baseline="4629" sz="1800" spc="-15">
                <a:latin typeface="Times New Roman"/>
                <a:cs typeface="Times New Roman"/>
              </a:rPr>
              <a:t>μ)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(R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dR)/(2R-dR(1-</a:t>
            </a:r>
            <a:r>
              <a:rPr dirty="0" baseline="4629" sz="1800" spc="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μ)]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-dR(1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+μ)/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( 2R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–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dR(1-μ)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dirty="0" baseline="4629" sz="1800">
                <a:latin typeface="Times New Roman"/>
                <a:cs typeface="Times New Roman"/>
              </a:rPr>
              <a:t>= [</a:t>
            </a:r>
            <a:r>
              <a:rPr dirty="0" baseline="4629" sz="1800" spc="-7">
                <a:latin typeface="Times New Roman"/>
                <a:cs typeface="Times New Roman"/>
              </a:rPr>
              <a:t> (R-dR-R-μdR)/(2R-dR(1-μ)]V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4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-dR(1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)/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(2R-dR(1-μ)</a:t>
            </a:r>
            <a:endParaRPr baseline="4629"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1048257"/>
            <a:ext cx="5508625" cy="5248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7">
                <a:latin typeface="Times New Roman"/>
                <a:cs typeface="Times New Roman"/>
              </a:rPr>
              <a:t> dV</a:t>
            </a:r>
            <a:r>
              <a:rPr dirty="0" sz="800" spc="-5">
                <a:latin typeface="Times New Roman"/>
                <a:cs typeface="Times New Roman"/>
              </a:rPr>
              <a:t>0  =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dR(1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)/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(2R-dR(1-μ)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 marL="1101090" marR="1090295">
              <a:lnSpc>
                <a:spcPct val="110800"/>
              </a:lnSpc>
            </a:pPr>
            <a:r>
              <a:rPr dirty="0" baseline="4629" sz="1800" spc="-15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output voltage 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0 </a:t>
            </a:r>
            <a:r>
              <a:rPr dirty="0" baseline="4629" sz="1800" spc="-15">
                <a:latin typeface="Times New Roman"/>
                <a:cs typeface="Times New Roman"/>
              </a:rPr>
              <a:t>under </a:t>
            </a:r>
            <a:r>
              <a:rPr dirty="0" baseline="4629" sz="1800" spc="-7">
                <a:latin typeface="Times New Roman"/>
                <a:cs typeface="Times New Roman"/>
              </a:rPr>
              <a:t>unstrained conditions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quite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small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dR</a:t>
            </a:r>
            <a:r>
              <a:rPr dirty="0" baseline="4629" sz="1800" spc="-7">
                <a:latin typeface="Times New Roman"/>
                <a:cs typeface="Times New Roman"/>
              </a:rPr>
              <a:t> &lt;&lt;&lt;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R </a:t>
            </a:r>
            <a:r>
              <a:rPr dirty="0" baseline="4629" sz="1800" spc="-15">
                <a:latin typeface="Times New Roman"/>
                <a:cs typeface="Times New Roman"/>
              </a:rPr>
              <a:t>and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further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0</a:t>
            </a:r>
            <a:endParaRPr baseline="4629" sz="1800">
              <a:latin typeface="Times New Roman"/>
              <a:cs typeface="Times New Roman"/>
            </a:endParaRPr>
          </a:p>
          <a:p>
            <a:pPr algn="ctr" marL="10795">
              <a:lnSpc>
                <a:spcPct val="100000"/>
              </a:lnSpc>
              <a:spcBef>
                <a:spcPts val="145"/>
              </a:spcBef>
            </a:pPr>
            <a:r>
              <a:rPr dirty="0" baseline="4629" sz="1800">
                <a:latin typeface="Times New Roman"/>
                <a:cs typeface="Times New Roman"/>
              </a:rPr>
              <a:t>0+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 =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-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dR(1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)/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(2R-dR(1-μ)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L="1210310" marR="1205230">
              <a:lnSpc>
                <a:spcPct val="118300"/>
              </a:lnSpc>
            </a:pPr>
            <a:r>
              <a:rPr dirty="0" sz="1200" spc="-5">
                <a:latin typeface="Times New Roman"/>
                <a:cs typeface="Times New Roman"/>
              </a:rPr>
              <a:t>Multiplying </a:t>
            </a:r>
            <a:r>
              <a:rPr dirty="0" sz="1200" spc="5">
                <a:latin typeface="Times New Roman"/>
                <a:cs typeface="Times New Roman"/>
              </a:rPr>
              <a:t>both </a:t>
            </a:r>
            <a:r>
              <a:rPr dirty="0" sz="1200" spc="-5">
                <a:latin typeface="Times New Roman"/>
                <a:cs typeface="Times New Roman"/>
              </a:rPr>
              <a:t>numerator </a:t>
            </a:r>
            <a:r>
              <a:rPr dirty="0" sz="1200">
                <a:latin typeface="Times New Roman"/>
                <a:cs typeface="Times New Roman"/>
              </a:rPr>
              <a:t>&amp; </a:t>
            </a:r>
            <a:r>
              <a:rPr dirty="0" sz="1200" spc="-5">
                <a:latin typeface="Times New Roman"/>
                <a:cs typeface="Times New Roman"/>
              </a:rPr>
              <a:t>denominator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2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dV</a:t>
            </a:r>
            <a:r>
              <a:rPr dirty="0" sz="800" spc="-5">
                <a:latin typeface="Times New Roman"/>
                <a:cs typeface="Times New Roman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2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dR(1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dR(1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+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)/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(2R-dR(1-μ))/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4R</a:t>
            </a:r>
            <a:endParaRPr baseline="4629" sz="18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  <a:spcBef>
                <a:spcPts val="170"/>
              </a:spcBef>
            </a:pP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2(1+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μ)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{</a:t>
            </a:r>
            <a:r>
              <a:rPr dirty="0" baseline="4629" sz="1800" spc="-7">
                <a:latin typeface="Times New Roman"/>
                <a:cs typeface="Times New Roman"/>
              </a:rPr>
              <a:t> dR/R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.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V</a:t>
            </a:r>
            <a:r>
              <a:rPr dirty="0" sz="800" spc="-5">
                <a:latin typeface="Times New Roman"/>
                <a:cs typeface="Times New Roman"/>
              </a:rPr>
              <a:t>s</a:t>
            </a:r>
            <a:r>
              <a:rPr dirty="0" baseline="4629" sz="1800" spc="-7">
                <a:latin typeface="Times New Roman"/>
                <a:cs typeface="Times New Roman"/>
              </a:rPr>
              <a:t>/4}</a:t>
            </a:r>
            <a:endParaRPr baseline="4629"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Apparently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load.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four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identical</a:t>
            </a:r>
            <a:endParaRPr sz="1200">
              <a:latin typeface="Times New Roman"/>
              <a:cs typeface="Times New Roman"/>
            </a:endParaRPr>
          </a:p>
          <a:p>
            <a:pPr marL="12700" marR="8890">
              <a:lnSpc>
                <a:spcPts val="1590"/>
              </a:lnSpc>
              <a:spcBef>
                <a:spcPts val="70"/>
              </a:spcBef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one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each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arm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bridge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full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temperature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compensation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increases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2(1+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μ)</a:t>
            </a:r>
            <a:r>
              <a:rPr dirty="0" sz="1200" spc="-5">
                <a:latin typeface="Times New Roman"/>
                <a:cs typeface="Times New Roman"/>
              </a:rPr>
              <a:t> times.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marL="698500" marR="308610" indent="-229235">
              <a:lnSpc>
                <a:spcPts val="1610"/>
              </a:lnSpc>
              <a:spcBef>
                <a:spcPts val="60"/>
              </a:spcBef>
              <a:buFont typeface="Cambria Math"/>
              <a:buChar char="-"/>
              <a:tabLst>
                <a:tab pos="698500" algn="l"/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cells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excellent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device,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particularly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study</a:t>
            </a:r>
            <a:endParaRPr sz="1200">
              <a:latin typeface="Times New Roman"/>
              <a:cs typeface="Times New Roman"/>
            </a:endParaRPr>
          </a:p>
          <a:p>
            <a:pPr marL="698500" indent="-229870">
              <a:lnSpc>
                <a:spcPct val="100000"/>
              </a:lnSpc>
              <a:spcBef>
                <a:spcPts val="110"/>
              </a:spcBef>
              <a:buFont typeface="Cambria Math"/>
              <a:buChar char="-"/>
              <a:tabLst>
                <a:tab pos="698500" algn="l"/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5">
                <a:latin typeface="Times New Roman"/>
                <a:cs typeface="Times New Roman"/>
              </a:rPr>
              <a:t> generally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stable.</a:t>
            </a:r>
            <a:endParaRPr sz="1200">
              <a:latin typeface="Times New Roman"/>
              <a:cs typeface="Times New Roman"/>
            </a:endParaRPr>
          </a:p>
          <a:p>
            <a:pPr marL="698500" indent="-229870">
              <a:lnSpc>
                <a:spcPct val="100000"/>
              </a:lnSpc>
              <a:spcBef>
                <a:spcPts val="140"/>
              </a:spcBef>
              <a:buFont typeface="Cambria Math"/>
              <a:buChar char="-"/>
              <a:tabLst>
                <a:tab pos="698500" algn="l"/>
                <a:tab pos="699135" algn="l"/>
              </a:tabLst>
            </a:pP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generally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accurate.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Uses:</a:t>
            </a:r>
            <a:endParaRPr sz="1200">
              <a:latin typeface="Times New Roman"/>
              <a:cs typeface="Times New Roman"/>
            </a:endParaRPr>
          </a:p>
          <a:p>
            <a:pPr marL="582930" indent="-229235">
              <a:lnSpc>
                <a:spcPct val="100000"/>
              </a:lnSpc>
              <a:spcBef>
                <a:spcPts val="145"/>
              </a:spcBef>
              <a:buFont typeface="Cambria Math"/>
              <a:buChar char="-"/>
              <a:tabLst>
                <a:tab pos="582295" algn="l"/>
                <a:tab pos="582930" algn="l"/>
              </a:tabLst>
            </a:pPr>
            <a:r>
              <a:rPr dirty="0" sz="1200" spc="-5">
                <a:latin typeface="Times New Roman"/>
                <a:cs typeface="Times New Roman"/>
              </a:rPr>
              <a:t>Extensively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industrial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applications</a:t>
            </a:r>
            <a:endParaRPr sz="1200">
              <a:latin typeface="Times New Roman"/>
              <a:cs typeface="Times New Roman"/>
            </a:endParaRPr>
          </a:p>
          <a:p>
            <a:pPr marL="582930" indent="-229235">
              <a:lnSpc>
                <a:spcPct val="100000"/>
              </a:lnSpc>
              <a:spcBef>
                <a:spcPts val="170"/>
              </a:spcBef>
              <a:buFont typeface="Cambria Math"/>
              <a:buChar char="-"/>
              <a:tabLst>
                <a:tab pos="582295" algn="l"/>
                <a:tab pos="582930" algn="l"/>
              </a:tabLst>
            </a:pPr>
            <a:r>
              <a:rPr dirty="0" sz="1200" spc="-5">
                <a:latin typeface="Times New Roman"/>
                <a:cs typeface="Times New Roman"/>
              </a:rPr>
              <a:t>Draw </a:t>
            </a:r>
            <a:r>
              <a:rPr dirty="0" sz="1200" spc="-10">
                <a:latin typeface="Times New Roman"/>
                <a:cs typeface="Times New Roman"/>
              </a:rPr>
              <a:t>bar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tool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 dynameters</a:t>
            </a:r>
            <a:endParaRPr sz="1200">
              <a:latin typeface="Times New Roman"/>
              <a:cs typeface="Times New Roman"/>
            </a:endParaRPr>
          </a:p>
          <a:p>
            <a:pPr marL="582930" indent="-229235">
              <a:lnSpc>
                <a:spcPct val="100000"/>
              </a:lnSpc>
              <a:spcBef>
                <a:spcPts val="170"/>
              </a:spcBef>
              <a:buFont typeface="Cambria Math"/>
              <a:buChar char="-"/>
              <a:tabLst>
                <a:tab pos="582295" algn="l"/>
                <a:tab pos="582930" algn="l"/>
              </a:tabLst>
            </a:pPr>
            <a:r>
              <a:rPr dirty="0" sz="1200" spc="-10">
                <a:latin typeface="Times New Roman"/>
                <a:cs typeface="Times New Roman"/>
              </a:rPr>
              <a:t>Crane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monitoring</a:t>
            </a:r>
            <a:endParaRPr sz="1200">
              <a:latin typeface="Times New Roman"/>
              <a:cs typeface="Times New Roman"/>
            </a:endParaRPr>
          </a:p>
          <a:p>
            <a:pPr marL="582930" indent="-229235">
              <a:lnSpc>
                <a:spcPct val="100000"/>
              </a:lnSpc>
              <a:spcBef>
                <a:spcPts val="165"/>
              </a:spcBef>
              <a:buFont typeface="Cambria Math"/>
              <a:buChar char="-"/>
              <a:tabLst>
                <a:tab pos="582295" algn="l"/>
                <a:tab pos="582930" algn="l"/>
              </a:tabLst>
            </a:pPr>
            <a:r>
              <a:rPr dirty="0" sz="1200">
                <a:latin typeface="Times New Roman"/>
                <a:cs typeface="Times New Roman"/>
              </a:rPr>
              <a:t>Road</a:t>
            </a:r>
            <a:r>
              <a:rPr dirty="0" sz="1200" spc="-10">
                <a:latin typeface="Times New Roman"/>
                <a:cs typeface="Times New Roman"/>
              </a:rPr>
              <a:t> vehicle</a:t>
            </a:r>
            <a:r>
              <a:rPr dirty="0" sz="1200" spc="-5">
                <a:latin typeface="Times New Roman"/>
                <a:cs typeface="Times New Roman"/>
              </a:rPr>
              <a:t> weighing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device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etc,.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97195" y="6893179"/>
            <a:ext cx="1411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	prt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604" y="6672960"/>
            <a:ext cx="4231005" cy="20415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lvl="1" marL="241300" indent="-229235">
              <a:lnSpc>
                <a:spcPct val="100000"/>
              </a:lnSpc>
              <a:spcBef>
                <a:spcPts val="245"/>
              </a:spcBef>
              <a:buAutoNum type="arabicPeriod"/>
              <a:tabLst>
                <a:tab pos="241935" algn="l"/>
              </a:tabLst>
            </a:pP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TORQUE</a:t>
            </a:r>
            <a:endParaRPr sz="1200">
              <a:latin typeface="Times New Roman"/>
              <a:cs typeface="Times New Roman"/>
            </a:endParaRPr>
          </a:p>
          <a:p>
            <a:pPr marL="356870" marR="5080" indent="-170815">
              <a:lnSpc>
                <a:spcPts val="1610"/>
              </a:lnSpc>
              <a:spcBef>
                <a:spcPts val="60"/>
              </a:spcBef>
            </a:pP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necessitated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own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sake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shaft.</a:t>
            </a:r>
            <a:endParaRPr sz="1200">
              <a:latin typeface="Times New Roman"/>
              <a:cs typeface="Times New Roman"/>
            </a:endParaRPr>
          </a:p>
          <a:p>
            <a:pPr marL="186690">
              <a:lnSpc>
                <a:spcPct val="100000"/>
              </a:lnSpc>
              <a:spcBef>
                <a:spcPts val="85"/>
              </a:spcBef>
            </a:pPr>
            <a:r>
              <a:rPr dirty="0" sz="1200" spc="-5">
                <a:latin typeface="Times New Roman"/>
                <a:cs typeface="Times New Roman"/>
              </a:rPr>
              <a:t>Methods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endParaRPr sz="1200">
              <a:latin typeface="Times New Roman"/>
              <a:cs typeface="Times New Roman"/>
            </a:endParaRPr>
          </a:p>
          <a:p>
            <a:pPr lvl="2" marL="415290" indent="-140970">
              <a:lnSpc>
                <a:spcPct val="100000"/>
              </a:lnSpc>
              <a:spcBef>
                <a:spcPts val="120"/>
              </a:spcBef>
              <a:buAutoNum type="romanLcPeriod"/>
              <a:tabLst>
                <a:tab pos="415925" algn="l"/>
              </a:tabLst>
            </a:pPr>
            <a:r>
              <a:rPr dirty="0" sz="1200" spc="-5">
                <a:latin typeface="Times New Roman"/>
                <a:cs typeface="Times New Roman"/>
              </a:rPr>
              <a:t>Gravimetric</a:t>
            </a:r>
            <a:r>
              <a:rPr dirty="0" sz="1200" spc="-10">
                <a:latin typeface="Times New Roman"/>
                <a:cs typeface="Times New Roman"/>
              </a:rPr>
              <a:t> method</a:t>
            </a:r>
            <a:endParaRPr sz="1200">
              <a:latin typeface="Times New Roman"/>
              <a:cs typeface="Times New Roman"/>
            </a:endParaRPr>
          </a:p>
          <a:p>
            <a:pPr lvl="2" marL="415290" indent="-183515">
              <a:lnSpc>
                <a:spcPct val="100000"/>
              </a:lnSpc>
              <a:spcBef>
                <a:spcPts val="120"/>
              </a:spcBef>
              <a:buAutoNum type="romanLcPeriod"/>
              <a:tabLst>
                <a:tab pos="415925" algn="l"/>
              </a:tabLst>
            </a:pP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machines</a:t>
            </a:r>
            <a:endParaRPr sz="1200">
              <a:latin typeface="Times New Roman"/>
              <a:cs typeface="Times New Roman"/>
            </a:endParaRPr>
          </a:p>
          <a:p>
            <a:pPr lvl="2" marL="415290" indent="-223520">
              <a:lnSpc>
                <a:spcPct val="100000"/>
              </a:lnSpc>
              <a:spcBef>
                <a:spcPts val="170"/>
              </a:spcBef>
              <a:buAutoNum type="romanLcPeriod"/>
              <a:tabLst>
                <a:tab pos="415925" algn="l"/>
              </a:tabLst>
            </a:pP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torsion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lvl="2" marL="415290" indent="-217170">
              <a:lnSpc>
                <a:spcPct val="100000"/>
              </a:lnSpc>
              <a:spcBef>
                <a:spcPts val="145"/>
              </a:spcBef>
              <a:buAutoNum type="romanLcPeriod"/>
              <a:tabLst>
                <a:tab pos="415925" algn="l"/>
              </a:tabLst>
            </a:pPr>
            <a:r>
              <a:rPr dirty="0" sz="1200" spc="-5">
                <a:latin typeface="Times New Roman"/>
                <a:cs typeface="Times New Roman"/>
              </a:rPr>
              <a:t>Optical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torsion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lvl="2" marL="415290" indent="-174625">
              <a:lnSpc>
                <a:spcPct val="100000"/>
              </a:lnSpc>
              <a:spcBef>
                <a:spcPts val="140"/>
              </a:spcBef>
              <a:buAutoNum type="romanLcPeriod"/>
              <a:tabLst>
                <a:tab pos="415925" algn="l"/>
              </a:tabLst>
            </a:pP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torsion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lvl="2" marL="415290" indent="-217170">
              <a:lnSpc>
                <a:spcPct val="100000"/>
              </a:lnSpc>
              <a:spcBef>
                <a:spcPts val="145"/>
              </a:spcBef>
              <a:buAutoNum type="romanLcPeriod"/>
              <a:tabLst>
                <a:tab pos="415925" algn="l"/>
              </a:tabLst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 torsion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1266189"/>
              <a:ext cx="2894329" cy="20661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7750" y="6774179"/>
              <a:ext cx="4514850" cy="170675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75358" y="840993"/>
            <a:ext cx="1749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4.1.1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Gravimetric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method: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3896105"/>
            <a:ext cx="5503545" cy="265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7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mass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(m)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moved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along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arm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F*r)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equals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>
                <a:latin typeface="Times New Roman"/>
                <a:cs typeface="Times New Roman"/>
              </a:rPr>
              <a:t>T =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perpendicular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distance</a:t>
            </a:r>
            <a:endParaRPr sz="1200">
              <a:latin typeface="Times New Roman"/>
              <a:cs typeface="Times New Roman"/>
            </a:endParaRPr>
          </a:p>
          <a:p>
            <a:pPr marL="12700" marR="16510" indent="34099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Alternatively,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magnitude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mass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varied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keeping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distance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‘r’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arrangements</a:t>
            </a:r>
            <a:endParaRPr sz="12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  <a:spcBef>
                <a:spcPts val="190"/>
              </a:spcBef>
            </a:pPr>
            <a:r>
              <a:rPr dirty="0" sz="1200" spc="15">
                <a:latin typeface="Times New Roman"/>
                <a:cs typeface="Times New Roman"/>
              </a:rPr>
              <a:t>.r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75">
                <a:solidFill>
                  <a:srgbClr val="202020"/>
                </a:solidFill>
                <a:latin typeface="Cambria Math"/>
                <a:cs typeface="Cambria Math"/>
              </a:rPr>
              <a:t>𝖺</a:t>
            </a:r>
            <a:r>
              <a:rPr dirty="0" sz="1200" spc="235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g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constant)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.m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75">
                <a:solidFill>
                  <a:srgbClr val="202020"/>
                </a:solidFill>
                <a:latin typeface="Cambria Math"/>
                <a:cs typeface="Cambria Math"/>
              </a:rPr>
              <a:t>𝖺</a:t>
            </a:r>
            <a:r>
              <a:rPr dirty="0" sz="1200">
                <a:solidFill>
                  <a:srgbClr val="202020"/>
                </a:solidFill>
                <a:latin typeface="Cambria Math"/>
                <a:cs typeface="Cambria Math"/>
              </a:rPr>
              <a:t> 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g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constant)</a:t>
            </a:r>
            <a:endParaRPr sz="1200">
              <a:latin typeface="Times New Roman"/>
              <a:cs typeface="Times New Roman"/>
            </a:endParaRPr>
          </a:p>
          <a:p>
            <a:pPr marL="12700" marR="457200" indent="112395">
              <a:lnSpc>
                <a:spcPct val="11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Torque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transmission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shaft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usually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involves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source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power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transmitter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(shaft)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sink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called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absorber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dissipater).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4.1.2	</a:t>
            </a:r>
            <a:r>
              <a:rPr dirty="0" sz="1200" spc="-5" b="1">
                <a:latin typeface="Times New Roman"/>
                <a:cs typeface="Times New Roman"/>
              </a:rPr>
              <a:t>Torque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measurement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rotating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machines: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8862771"/>
            <a:ext cx="5459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accomplished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mounting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either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source  or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sink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819657"/>
            <a:ext cx="5520690" cy="687324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26670">
              <a:lnSpc>
                <a:spcPct val="110100"/>
              </a:lnSpc>
              <a:spcBef>
                <a:spcPts val="75"/>
              </a:spcBef>
            </a:pPr>
            <a:r>
              <a:rPr dirty="0" sz="1200" spc="-5">
                <a:latin typeface="Times New Roman"/>
                <a:cs typeface="Times New Roman"/>
              </a:rPr>
              <a:t>bearing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reaction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arm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‘L’.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concept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bearing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called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cradling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most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power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dynamometers. </a:t>
            </a:r>
            <a:r>
              <a:rPr dirty="0" sz="1200">
                <a:latin typeface="Times New Roman"/>
                <a:cs typeface="Times New Roman"/>
              </a:rPr>
              <a:t> Torque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holds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good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subjected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elastic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limits.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240"/>
              </a:spcBef>
            </a:pPr>
            <a:r>
              <a:rPr dirty="0" baseline="4629" sz="1800" spc="7">
                <a:latin typeface="Times New Roman"/>
                <a:cs typeface="Times New Roman"/>
              </a:rPr>
              <a:t>T/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p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f</a:t>
            </a:r>
            <a:r>
              <a:rPr dirty="0" sz="800" spc="-20">
                <a:latin typeface="Times New Roman"/>
                <a:cs typeface="Times New Roman"/>
              </a:rPr>
              <a:t>s</a:t>
            </a:r>
            <a:r>
              <a:rPr dirty="0" baseline="4629" sz="1800" spc="-30">
                <a:latin typeface="Times New Roman"/>
                <a:cs typeface="Times New Roman"/>
              </a:rPr>
              <a:t>/r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θ/l</a:t>
            </a:r>
            <a:endParaRPr baseline="4629" sz="18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4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torque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transmitted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shaft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240"/>
              </a:spcBef>
            </a:pP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p</a:t>
            </a:r>
            <a:r>
              <a:rPr dirty="0" sz="800" spc="18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9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polar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movement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inertia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latin typeface="Times New Roman"/>
                <a:cs typeface="Times New Roman"/>
              </a:rPr>
              <a:t>of</a:t>
            </a:r>
            <a:r>
              <a:rPr dirty="0" baseline="4629" sz="1800" spc="-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-30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shaft</a:t>
            </a:r>
            <a:endParaRPr baseline="4629"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70"/>
              </a:spcBef>
            </a:pPr>
            <a:r>
              <a:rPr dirty="0" baseline="4629" sz="1800" spc="-22">
                <a:latin typeface="Times New Roman"/>
                <a:cs typeface="Times New Roman"/>
              </a:rPr>
              <a:t>f</a:t>
            </a:r>
            <a:r>
              <a:rPr dirty="0" sz="800" spc="-15">
                <a:latin typeface="Times New Roman"/>
                <a:cs typeface="Times New Roman"/>
              </a:rPr>
              <a:t>s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8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maximum induced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shear</a:t>
            </a:r>
            <a:r>
              <a:rPr dirty="0" baseline="4629" sz="1800" spc="3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stress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at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the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outside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surface.</a:t>
            </a:r>
            <a:endParaRPr baseline="4629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839595">
              <a:lnSpc>
                <a:spcPct val="111700"/>
              </a:lnSpc>
              <a:spcBef>
                <a:spcPts val="5"/>
              </a:spcBef>
            </a:pP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.r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maximum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radius at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maximum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shear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stress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occurs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modulus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rigidity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shaft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material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angular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twist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.l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length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shaft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over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twist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88900" marR="4029075" indent="-76200">
              <a:lnSpc>
                <a:spcPct val="1167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Considering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relation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T/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p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C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θ/l</a:t>
            </a:r>
            <a:endParaRPr baseline="4629" sz="1800">
              <a:latin typeface="Times New Roman"/>
              <a:cs typeface="Times New Roman"/>
            </a:endParaRPr>
          </a:p>
          <a:p>
            <a:pPr marL="12700" marR="3785870">
              <a:lnSpc>
                <a:spcPct val="105000"/>
              </a:lnSpc>
              <a:spcBef>
                <a:spcPts val="70"/>
              </a:spcBef>
            </a:pPr>
            <a:r>
              <a:rPr dirty="0" baseline="4629" sz="1800">
                <a:latin typeface="Times New Roman"/>
                <a:cs typeface="Times New Roman"/>
              </a:rPr>
              <a:t>T = </a:t>
            </a:r>
            <a:r>
              <a:rPr dirty="0" baseline="4629" sz="1800" spc="-7">
                <a:latin typeface="Times New Roman"/>
                <a:cs typeface="Times New Roman"/>
              </a:rPr>
              <a:t>(I</a:t>
            </a:r>
            <a:r>
              <a:rPr dirty="0" sz="800" spc="-5">
                <a:latin typeface="Times New Roman"/>
                <a:cs typeface="Times New Roman"/>
              </a:rPr>
              <a:t>p</a:t>
            </a:r>
            <a:r>
              <a:rPr dirty="0" baseline="4629" sz="1800" spc="-7">
                <a:latin typeface="Times New Roman"/>
                <a:cs typeface="Times New Roman"/>
              </a:rPr>
              <a:t>/l </a:t>
            </a:r>
            <a:r>
              <a:rPr dirty="0" baseline="4629" sz="1800">
                <a:latin typeface="Times New Roman"/>
                <a:cs typeface="Times New Roman"/>
              </a:rPr>
              <a:t>) C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θ =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(I</a:t>
            </a:r>
            <a:r>
              <a:rPr dirty="0" sz="800" spc="-5">
                <a:latin typeface="Times New Roman"/>
                <a:cs typeface="Times New Roman"/>
              </a:rPr>
              <a:t>p.</a:t>
            </a:r>
            <a:r>
              <a:rPr dirty="0" baseline="4629" sz="1800" spc="-7">
                <a:latin typeface="Times New Roman"/>
                <a:cs typeface="Times New Roman"/>
              </a:rPr>
              <a:t>C/l</a:t>
            </a:r>
            <a:r>
              <a:rPr dirty="0" baseline="4629" sz="1800">
                <a:latin typeface="Times New Roman"/>
                <a:cs typeface="Times New Roman"/>
              </a:rPr>
              <a:t> )*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θ </a:t>
            </a:r>
            <a:r>
              <a:rPr dirty="0" baseline="4629" sz="1800" spc="-4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endParaRPr sz="1200">
              <a:latin typeface="Times New Roman"/>
              <a:cs typeface="Times New Roman"/>
            </a:endParaRPr>
          </a:p>
          <a:p>
            <a:pPr marL="12700" marR="4039870" indent="76200">
              <a:lnSpc>
                <a:spcPct val="103299"/>
              </a:lnSpc>
              <a:spcBef>
                <a:spcPts val="195"/>
              </a:spcBef>
            </a:pPr>
            <a:r>
              <a:rPr dirty="0" baseline="4629" sz="1800">
                <a:latin typeface="Times New Roman"/>
                <a:cs typeface="Times New Roman"/>
              </a:rPr>
              <a:t>T/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</a:t>
            </a:r>
            <a:r>
              <a:rPr dirty="0" baseline="4629" sz="1800" spc="-30">
                <a:latin typeface="Times New Roman"/>
                <a:cs typeface="Times New Roman"/>
              </a:rPr>
              <a:t>f</a:t>
            </a:r>
            <a:r>
              <a:rPr dirty="0" sz="800" spc="-20">
                <a:latin typeface="Times New Roman"/>
                <a:cs typeface="Times New Roman"/>
              </a:rPr>
              <a:t>s</a:t>
            </a:r>
            <a:r>
              <a:rPr dirty="0" baseline="4629" sz="1800" spc="-30">
                <a:latin typeface="Times New Roman"/>
                <a:cs typeface="Times New Roman"/>
              </a:rPr>
              <a:t>/r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 c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θ/l 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Considering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dirty="0" baseline="4629" sz="1800">
                <a:latin typeface="Times New Roman"/>
                <a:cs typeface="Times New Roman"/>
              </a:rPr>
              <a:t>T/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p</a:t>
            </a:r>
            <a:r>
              <a:rPr dirty="0" sz="800" spc="17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22">
                <a:latin typeface="Times New Roman"/>
                <a:cs typeface="Times New Roman"/>
              </a:rPr>
              <a:t>f</a:t>
            </a:r>
            <a:r>
              <a:rPr dirty="0" sz="800" spc="-15">
                <a:latin typeface="Times New Roman"/>
                <a:cs typeface="Times New Roman"/>
              </a:rPr>
              <a:t>s</a:t>
            </a:r>
            <a:r>
              <a:rPr dirty="0" baseline="4629" sz="1800" spc="-22">
                <a:latin typeface="Times New Roman"/>
                <a:cs typeface="Times New Roman"/>
              </a:rPr>
              <a:t>/r</a:t>
            </a:r>
            <a:endParaRPr baseline="4629" sz="1800">
              <a:latin typeface="Times New Roman"/>
              <a:cs typeface="Times New Roman"/>
            </a:endParaRPr>
          </a:p>
          <a:p>
            <a:pPr marL="12700" marR="3844925">
              <a:lnSpc>
                <a:spcPct val="108500"/>
              </a:lnSpc>
              <a:spcBef>
                <a:spcPts val="45"/>
              </a:spcBef>
            </a:pP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3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I</a:t>
            </a:r>
            <a:r>
              <a:rPr dirty="0" sz="800">
                <a:latin typeface="Times New Roman"/>
                <a:cs typeface="Times New Roman"/>
              </a:rPr>
              <a:t>p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.</a:t>
            </a:r>
            <a:r>
              <a:rPr dirty="0" baseline="4629" sz="1800" spc="-15">
                <a:latin typeface="Times New Roman"/>
                <a:cs typeface="Times New Roman"/>
              </a:rPr>
              <a:t>f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/.r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(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I</a:t>
            </a:r>
            <a:r>
              <a:rPr dirty="0" sz="800" spc="-5">
                <a:latin typeface="Times New Roman"/>
                <a:cs typeface="Times New Roman"/>
              </a:rPr>
              <a:t>p</a:t>
            </a:r>
            <a:r>
              <a:rPr dirty="0" baseline="4629" sz="1800" spc="-7">
                <a:latin typeface="Times New Roman"/>
                <a:cs typeface="Times New Roman"/>
              </a:rPr>
              <a:t>/r)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*</a:t>
            </a:r>
            <a:r>
              <a:rPr dirty="0" baseline="4629" sz="1800" spc="-22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.</a:t>
            </a:r>
            <a:r>
              <a:rPr dirty="0" baseline="4629" sz="1800" spc="-15">
                <a:latin typeface="Times New Roman"/>
                <a:cs typeface="Times New Roman"/>
              </a:rPr>
              <a:t>f</a:t>
            </a:r>
            <a:r>
              <a:rPr dirty="0" sz="800" spc="-10">
                <a:latin typeface="Times New Roman"/>
                <a:cs typeface="Times New Roman"/>
              </a:rPr>
              <a:t>s</a:t>
            </a:r>
            <a:r>
              <a:rPr dirty="0" baseline="4629" sz="1800" spc="-15">
                <a:latin typeface="Times New Roman"/>
                <a:cs typeface="Times New Roman"/>
              </a:rPr>
              <a:t>/.r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T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constant</a:t>
            </a:r>
            <a:r>
              <a:rPr dirty="0" baseline="4629" sz="1800" spc="44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*</a:t>
            </a:r>
            <a:r>
              <a:rPr dirty="0" baseline="4629" sz="1800" spc="15">
                <a:latin typeface="Times New Roman"/>
                <a:cs typeface="Times New Roman"/>
              </a:rPr>
              <a:t> </a:t>
            </a:r>
            <a:r>
              <a:rPr dirty="0" baseline="4629" sz="1800" spc="-30">
                <a:latin typeface="Times New Roman"/>
                <a:cs typeface="Times New Roman"/>
              </a:rPr>
              <a:t>f</a:t>
            </a:r>
            <a:r>
              <a:rPr dirty="0" sz="800" spc="-20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200" spc="-5">
                <a:latin typeface="Times New Roman"/>
                <a:cs typeface="Times New Roman"/>
              </a:rPr>
              <a:t>Thus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any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either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angle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latin typeface="Times New Roman"/>
                <a:cs typeface="Times New Roman"/>
              </a:rPr>
              <a:t>twist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maximum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shear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stress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4.1.3  </a:t>
            </a:r>
            <a:r>
              <a:rPr dirty="0" sz="1200" spc="26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Mechanical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torsion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meter: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torsion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contains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drums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flanges.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 spc="-15">
                <a:latin typeface="Times New Roman"/>
                <a:cs typeface="Times New Roman"/>
              </a:rPr>
              <a:t>One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drum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provided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torque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pointer,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stroboscopic </a:t>
            </a:r>
            <a:r>
              <a:rPr dirty="0" sz="1200" spc="-15">
                <a:latin typeface="Times New Roman"/>
                <a:cs typeface="Times New Roman"/>
              </a:rPr>
              <a:t>light </a:t>
            </a:r>
            <a:r>
              <a:rPr dirty="0" sz="1200">
                <a:latin typeface="Times New Roman"/>
                <a:cs typeface="Times New Roman"/>
              </a:rPr>
              <a:t>source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>
                <a:latin typeface="Times New Roman"/>
                <a:cs typeface="Times New Roman"/>
              </a:rPr>
              <a:t>to note </a:t>
            </a:r>
            <a:r>
              <a:rPr dirty="0" sz="1200" spc="-5">
                <a:latin typeface="Times New Roman"/>
                <a:cs typeface="Times New Roman"/>
              </a:rPr>
              <a:t>down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readings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rotating shaft. </a:t>
            </a:r>
            <a:r>
              <a:rPr dirty="0" sz="1200" spc="-15">
                <a:latin typeface="Times New Roman"/>
                <a:cs typeface="Times New Roman"/>
              </a:rPr>
              <a:t>One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5">
                <a:latin typeface="Times New Roman"/>
                <a:cs typeface="Times New Roman"/>
              </a:rPr>
              <a:t>shaft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driving </a:t>
            </a:r>
            <a:r>
              <a:rPr dirty="0" sz="1200" spc="-5">
                <a:latin typeface="Times New Roman"/>
                <a:cs typeface="Times New Roman"/>
              </a:rPr>
              <a:t>engine where 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other </a:t>
            </a:r>
            <a:r>
              <a:rPr dirty="0" sz="1200" spc="-10">
                <a:latin typeface="Times New Roman"/>
                <a:cs typeface="Times New Roman"/>
              </a:rPr>
              <a:t>end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attached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driven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9450" y="863600"/>
              <a:ext cx="2040254" cy="19801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7306944"/>
              <a:ext cx="4289933" cy="137985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75358" y="3222117"/>
            <a:ext cx="5520055" cy="36595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9370">
              <a:lnSpc>
                <a:spcPct val="1102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this angular deflection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parallel </a:t>
            </a:r>
            <a:r>
              <a:rPr dirty="0" sz="1200" spc="-5">
                <a:latin typeface="Times New Roman"/>
                <a:cs typeface="Times New Roman"/>
              </a:rPr>
              <a:t>length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torque.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 </a:t>
            </a:r>
            <a:r>
              <a:rPr dirty="0" sz="1200" spc="-5">
                <a:latin typeface="Times New Roman"/>
                <a:cs typeface="Times New Roman"/>
              </a:rPr>
              <a:t>twist over </a:t>
            </a:r>
            <a:r>
              <a:rPr dirty="0" sz="1200" spc="-10">
                <a:latin typeface="Times New Roman"/>
                <a:cs typeface="Times New Roman"/>
              </a:rPr>
              <a:t>fixed </a:t>
            </a:r>
            <a:r>
              <a:rPr dirty="0" sz="1200" spc="-5">
                <a:latin typeface="Times New Roman"/>
                <a:cs typeface="Times New Roman"/>
              </a:rPr>
              <a:t>length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bar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observed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 spc="-15">
                <a:latin typeface="Times New Roman"/>
                <a:cs typeface="Times New Roman"/>
              </a:rPr>
              <a:t>disk </a:t>
            </a:r>
            <a:r>
              <a:rPr dirty="0" sz="1200" spc="-5">
                <a:latin typeface="Times New Roman"/>
                <a:cs typeface="Times New Roman"/>
              </a:rPr>
              <a:t>(attached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 spc="-5">
                <a:latin typeface="Times New Roman"/>
                <a:cs typeface="Times New Roman"/>
              </a:rPr>
              <a:t>shaft) </a:t>
            </a:r>
            <a:r>
              <a:rPr dirty="0" sz="1200">
                <a:latin typeface="Times New Roman"/>
                <a:cs typeface="Times New Roman"/>
              </a:rPr>
              <a:t>by using the </a:t>
            </a:r>
            <a:r>
              <a:rPr dirty="0" sz="1200" spc="-5">
                <a:latin typeface="Times New Roman"/>
                <a:cs typeface="Times New Roman"/>
              </a:rPr>
              <a:t>stroboscope.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angular </a:t>
            </a:r>
            <a:r>
              <a:rPr dirty="0" sz="1200" spc="-10">
                <a:latin typeface="Times New Roman"/>
                <a:cs typeface="Times New Roman"/>
              </a:rPr>
              <a:t>displacement </a:t>
            </a:r>
            <a:r>
              <a:rPr dirty="0" sz="1200">
                <a:latin typeface="Times New Roman"/>
                <a:cs typeface="Times New Roman"/>
              </a:rPr>
              <a:t>( </a:t>
            </a:r>
            <a:r>
              <a:rPr dirty="0" sz="1200" spc="-10">
                <a:latin typeface="Times New Roman"/>
                <a:cs typeface="Times New Roman"/>
              </a:rPr>
              <a:t>angular </a:t>
            </a:r>
            <a:r>
              <a:rPr dirty="0" sz="1200" spc="-5">
                <a:latin typeface="Times New Roman"/>
                <a:cs typeface="Times New Roman"/>
              </a:rPr>
              <a:t>twist </a:t>
            </a:r>
            <a:r>
              <a:rPr dirty="0" sz="1200">
                <a:latin typeface="Times New Roman"/>
                <a:cs typeface="Times New Roman"/>
              </a:rPr>
              <a:t>)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-5">
                <a:latin typeface="Times New Roman"/>
                <a:cs typeface="Times New Roman"/>
              </a:rPr>
              <a:t>over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fixed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length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>
                <a:latin typeface="Times New Roman"/>
                <a:cs typeface="Times New Roman"/>
              </a:rPr>
              <a:t>to the torque </a:t>
            </a:r>
            <a:r>
              <a:rPr dirty="0" sz="1200" spc="-5">
                <a:latin typeface="Times New Roman"/>
                <a:cs typeface="Times New Roman"/>
              </a:rPr>
              <a:t>exerted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shaft.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system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gives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varying </a:t>
            </a:r>
            <a:r>
              <a:rPr dirty="0" sz="1200" spc="-5">
                <a:latin typeface="Times New Roman"/>
                <a:cs typeface="Times New Roman"/>
              </a:rPr>
              <a:t>angle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twist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driving </a:t>
            </a:r>
            <a:r>
              <a:rPr dirty="0" sz="1200" spc="-5">
                <a:latin typeface="Times New Roman"/>
                <a:cs typeface="Times New Roman"/>
              </a:rPr>
              <a:t>engine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driven </a:t>
            </a:r>
            <a:r>
              <a:rPr dirty="0" sz="1200" spc="-10">
                <a:latin typeface="Times New Roman"/>
                <a:cs typeface="Times New Roman"/>
              </a:rPr>
              <a:t>load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changes. This </a:t>
            </a:r>
            <a:r>
              <a:rPr dirty="0" sz="1200" spc="-10">
                <a:latin typeface="Times New Roman"/>
                <a:cs typeface="Times New Roman"/>
              </a:rPr>
              <a:t>angle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shaft gives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indicated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pointer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 spc="-10">
                <a:latin typeface="Times New Roman"/>
                <a:cs typeface="Times New Roman"/>
              </a:rPr>
              <a:t>scale. Since </a:t>
            </a:r>
            <a:r>
              <a:rPr dirty="0" sz="1200">
                <a:latin typeface="Times New Roman"/>
                <a:cs typeface="Times New Roman"/>
              </a:rPr>
              <a:t>the calibrated </a:t>
            </a:r>
            <a:r>
              <a:rPr dirty="0" sz="1200" spc="-10">
                <a:latin typeface="Times New Roman"/>
                <a:cs typeface="Times New Roman"/>
              </a:rPr>
              <a:t>scale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marked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rotating </a:t>
            </a:r>
            <a:r>
              <a:rPr dirty="0" sz="1200">
                <a:latin typeface="Times New Roman"/>
                <a:cs typeface="Times New Roman"/>
              </a:rPr>
              <a:t>drum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difficult </a:t>
            </a:r>
            <a:r>
              <a:rPr dirty="0" sz="1200">
                <a:latin typeface="Times New Roman"/>
                <a:cs typeface="Times New Roman"/>
              </a:rPr>
              <a:t>to note the </a:t>
            </a:r>
            <a:r>
              <a:rPr dirty="0" sz="1200" spc="-5">
                <a:latin typeface="Times New Roman"/>
                <a:cs typeface="Times New Roman"/>
              </a:rPr>
              <a:t>readings </a:t>
            </a:r>
            <a:r>
              <a:rPr dirty="0" sz="1200" spc="-10">
                <a:latin typeface="Times New Roman"/>
                <a:cs typeface="Times New Roman"/>
              </a:rPr>
              <a:t>directly.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overcome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difficulty </a:t>
            </a:r>
            <a:r>
              <a:rPr dirty="0" sz="1200">
                <a:latin typeface="Times New Roman"/>
                <a:cs typeface="Times New Roman"/>
              </a:rPr>
              <a:t> the </a:t>
            </a:r>
            <a:r>
              <a:rPr dirty="0" sz="1200" spc="-10">
                <a:latin typeface="Times New Roman"/>
                <a:cs typeface="Times New Roman"/>
              </a:rPr>
              <a:t>flash </a:t>
            </a:r>
            <a:r>
              <a:rPr dirty="0" sz="1200" spc="-5">
                <a:latin typeface="Times New Roman"/>
                <a:cs typeface="Times New Roman"/>
              </a:rPr>
              <a:t>light </a:t>
            </a:r>
            <a:r>
              <a:rPr dirty="0" sz="1200">
                <a:latin typeface="Times New Roman"/>
                <a:cs typeface="Times New Roman"/>
              </a:rPr>
              <a:t>from the stroboscope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focused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calibrated </a:t>
            </a:r>
            <a:r>
              <a:rPr dirty="0" sz="1200" spc="-10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flashing </a:t>
            </a:r>
            <a:r>
              <a:rPr dirty="0" sz="1200" spc="-5">
                <a:latin typeface="Times New Roman"/>
                <a:cs typeface="Times New Roman"/>
              </a:rPr>
              <a:t> frequency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varied and adjusted until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stationary image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applied. </a:t>
            </a:r>
            <a:r>
              <a:rPr dirty="0" sz="1200" spc="-10">
                <a:latin typeface="Times New Roman"/>
                <a:cs typeface="Times New Roman"/>
              </a:rPr>
              <a:t>The movement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stationary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image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appears,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calibrated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scale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taken.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Cambria Math"/>
              <a:buChar char="-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Low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sensitivity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95"/>
              </a:spcBef>
              <a:buFont typeface="Cambria Math"/>
              <a:buChar char="-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Less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accuracy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40"/>
              </a:spcBef>
              <a:buFont typeface="Cambria Math"/>
              <a:buChar char="-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0">
                <a:latin typeface="Times New Roman"/>
                <a:cs typeface="Times New Roman"/>
              </a:rPr>
              <a:t> on</a:t>
            </a:r>
            <a:r>
              <a:rPr dirty="0" sz="1200" spc="-10">
                <a:latin typeface="Times New Roman"/>
                <a:cs typeface="Times New Roman"/>
              </a:rPr>
              <a:t> shafts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 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4.1.4.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Optical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torsion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4087495"/>
            <a:ext cx="4949698" cy="19380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1017778"/>
            <a:ext cx="5517515" cy="285242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40"/>
              </a:spcBef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optical </a:t>
            </a:r>
            <a:r>
              <a:rPr dirty="0" sz="1200" spc="-5">
                <a:latin typeface="Times New Roman"/>
                <a:cs typeface="Times New Roman"/>
              </a:rPr>
              <a:t>method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detect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</a:t>
            </a:r>
            <a:r>
              <a:rPr dirty="0" sz="1200" spc="-5">
                <a:latin typeface="Times New Roman"/>
                <a:cs typeface="Times New Roman"/>
              </a:rPr>
              <a:t> twist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-10">
                <a:latin typeface="Times New Roman"/>
                <a:cs typeface="Times New Roman"/>
              </a:rPr>
              <a:t> shaft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085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Shaft.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-10">
                <a:latin typeface="Times New Roman"/>
                <a:cs typeface="Times New Roman"/>
              </a:rPr>
              <a:t> consist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castings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‘A’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‘B’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fitted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known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distance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apart.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castings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attached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each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strip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‘C’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000"/>
              </a:lnSpc>
              <a:spcBef>
                <a:spcPts val="25"/>
              </a:spcBef>
            </a:pP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transmits</a:t>
            </a:r>
            <a:r>
              <a:rPr dirty="0" sz="1200">
                <a:latin typeface="Times New Roman"/>
                <a:cs typeface="Times New Roman"/>
              </a:rPr>
              <a:t> torsion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has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little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bending.</a:t>
            </a:r>
            <a:r>
              <a:rPr dirty="0" sz="1200" spc="-5">
                <a:latin typeface="Times New Roman"/>
                <a:cs typeface="Times New Roman"/>
              </a:rPr>
              <a:t> When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transmitting</a:t>
            </a:r>
            <a:r>
              <a:rPr dirty="0" sz="1200">
                <a:latin typeface="Times New Roman"/>
                <a:cs typeface="Times New Roman"/>
              </a:rPr>
              <a:t> a torque, there occurs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relative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movement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castings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partial </a:t>
            </a:r>
            <a:r>
              <a:rPr dirty="0" sz="1200" spc="-5">
                <a:latin typeface="Times New Roman"/>
                <a:cs typeface="Times New Roman"/>
              </a:rPr>
              <a:t>inclination between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mirrors </a:t>
            </a:r>
            <a:r>
              <a:rPr dirty="0" sz="1200" spc="-10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castings,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mirrors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reflect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light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beam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graduated </a:t>
            </a:r>
            <a:r>
              <a:rPr dirty="0" sz="1200" spc="-15">
                <a:latin typeface="Times New Roman"/>
                <a:cs typeface="Times New Roman"/>
              </a:rPr>
              <a:t>scale,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angular </a:t>
            </a:r>
            <a:r>
              <a:rPr dirty="0" sz="1200">
                <a:latin typeface="Times New Roman"/>
                <a:cs typeface="Times New Roman"/>
              </a:rPr>
              <a:t>deflection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20">
                <a:latin typeface="Times New Roman"/>
                <a:cs typeface="Times New Roman"/>
              </a:rPr>
              <a:t>light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ray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proportional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twist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</a:t>
            </a:r>
            <a:r>
              <a:rPr dirty="0" sz="1200" spc="10">
                <a:latin typeface="Times New Roman"/>
                <a:cs typeface="Times New Roman"/>
              </a:rPr>
              <a:t> 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constant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measurements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steam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turbine,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mirrors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arranged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1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back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back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occurs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reflection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each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mirror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during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every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half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second </a:t>
            </a:r>
            <a:r>
              <a:rPr dirty="0" sz="1200">
                <a:latin typeface="Times New Roman"/>
                <a:cs typeface="Times New Roman"/>
              </a:rPr>
              <a:t>system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mirrors giving four reflections per revolution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desirable </a:t>
            </a:r>
            <a:r>
              <a:rPr dirty="0" sz="120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reciprocating engine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whose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revolution.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4.1.5	</a:t>
            </a:r>
            <a:r>
              <a:rPr dirty="0" sz="1200" spc="-5" b="1">
                <a:latin typeface="Times New Roman"/>
                <a:cs typeface="Times New Roman"/>
              </a:rPr>
              <a:t>Electrical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torsion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604" y="6179565"/>
            <a:ext cx="5861685" cy="305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6870" marR="5080">
              <a:lnSpc>
                <a:spcPct val="1104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method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measurement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torque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rotating shaft employs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>
                <a:latin typeface="Times New Roman"/>
                <a:cs typeface="Times New Roman"/>
              </a:rPr>
              <a:t>slotted </a:t>
            </a:r>
            <a:r>
              <a:rPr dirty="0" sz="1200" spc="-10">
                <a:latin typeface="Times New Roman"/>
                <a:cs typeface="Times New Roman"/>
              </a:rPr>
              <a:t>discs </a:t>
            </a:r>
            <a:r>
              <a:rPr dirty="0" sz="1200">
                <a:latin typeface="Times New Roman"/>
                <a:cs typeface="Times New Roman"/>
              </a:rPr>
              <a:t>( or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multi </a:t>
            </a:r>
            <a:r>
              <a:rPr dirty="0" sz="1200">
                <a:latin typeface="Times New Roman"/>
                <a:cs typeface="Times New Roman"/>
              </a:rPr>
              <a:t>toothed </a:t>
            </a:r>
            <a:r>
              <a:rPr dirty="0" sz="1200" spc="-10">
                <a:latin typeface="Times New Roman"/>
                <a:cs typeface="Times New Roman"/>
              </a:rPr>
              <a:t>wheels) </a:t>
            </a:r>
            <a:r>
              <a:rPr dirty="0" sz="1200" spc="-5">
                <a:latin typeface="Times New Roman"/>
                <a:cs typeface="Times New Roman"/>
              </a:rPr>
              <a:t>and two transducers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photo </a:t>
            </a:r>
            <a:r>
              <a:rPr dirty="0" sz="1200" spc="-10">
                <a:latin typeface="Times New Roman"/>
                <a:cs typeface="Times New Roman"/>
              </a:rPr>
              <a:t>electric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magnetic </a:t>
            </a:r>
            <a:r>
              <a:rPr dirty="0" sz="1200" spc="5">
                <a:latin typeface="Times New Roman"/>
                <a:cs typeface="Times New Roman"/>
              </a:rPr>
              <a:t>pick-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5">
                <a:latin typeface="Times New Roman"/>
                <a:cs typeface="Times New Roman"/>
              </a:rPr>
              <a:t>transducers.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discs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shaft as shown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above figure. </a:t>
            </a:r>
            <a:r>
              <a:rPr dirty="0" sz="1200" spc="10">
                <a:latin typeface="Times New Roman"/>
                <a:cs typeface="Times New Roman"/>
              </a:rPr>
              <a:t>When </a:t>
            </a:r>
            <a:r>
              <a:rPr dirty="0" sz="1200" spc="-15">
                <a:latin typeface="Times New Roman"/>
                <a:cs typeface="Times New Roman"/>
              </a:rPr>
              <a:t>no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teeth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both </a:t>
            </a:r>
            <a:r>
              <a:rPr dirty="0" sz="1200" spc="-10">
                <a:latin typeface="Times New Roman"/>
                <a:cs typeface="Times New Roman"/>
              </a:rPr>
              <a:t>wheels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correctly aligned with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each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other. </a:t>
            </a:r>
            <a:r>
              <a:rPr dirty="0" sz="1200" spc="-10">
                <a:latin typeface="Times New Roman"/>
                <a:cs typeface="Times New Roman"/>
              </a:rPr>
              <a:t>Under this </a:t>
            </a:r>
            <a:r>
              <a:rPr dirty="0" sz="1200">
                <a:latin typeface="Times New Roman"/>
                <a:cs typeface="Times New Roman"/>
              </a:rPr>
              <a:t>condition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voltage pulses </a:t>
            </a:r>
            <a:r>
              <a:rPr dirty="0" sz="1200" spc="-10">
                <a:latin typeface="Times New Roman"/>
                <a:cs typeface="Times New Roman"/>
              </a:rPr>
              <a:t>induced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both 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transducers </a:t>
            </a:r>
            <a:r>
              <a:rPr dirty="0" sz="1200">
                <a:latin typeface="Times New Roman"/>
                <a:cs typeface="Times New Roman"/>
              </a:rPr>
              <a:t>are 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phase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interval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pulses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zero.</a:t>
            </a:r>
            <a:endParaRPr sz="1200">
              <a:latin typeface="Times New Roman"/>
              <a:cs typeface="Times New Roman"/>
            </a:endParaRPr>
          </a:p>
          <a:p>
            <a:pPr algn="just" marL="356870" marR="5080">
              <a:lnSpc>
                <a:spcPct val="1100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subjected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measured,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relative </a:t>
            </a:r>
            <a:r>
              <a:rPr dirty="0" sz="1200" spc="-5">
                <a:latin typeface="Times New Roman"/>
                <a:cs typeface="Times New Roman"/>
              </a:rPr>
              <a:t>displacement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multi </a:t>
            </a:r>
            <a:r>
              <a:rPr dirty="0" sz="1200">
                <a:latin typeface="Times New Roman"/>
                <a:cs typeface="Times New Roman"/>
              </a:rPr>
              <a:t>toothed </a:t>
            </a:r>
            <a:r>
              <a:rPr dirty="0" sz="1200" spc="-5">
                <a:latin typeface="Times New Roman"/>
                <a:cs typeface="Times New Roman"/>
              </a:rPr>
              <a:t>wheel </a:t>
            </a:r>
            <a:r>
              <a:rPr dirty="0" sz="1200">
                <a:latin typeface="Times New Roman"/>
                <a:cs typeface="Times New Roman"/>
              </a:rPr>
              <a:t>takes </a:t>
            </a:r>
            <a:r>
              <a:rPr dirty="0" sz="1200" spc="-10">
                <a:latin typeface="Times New Roman"/>
                <a:cs typeface="Times New Roman"/>
              </a:rPr>
              <a:t>place </a:t>
            </a:r>
            <a:r>
              <a:rPr dirty="0" sz="1200">
                <a:latin typeface="Times New Roman"/>
                <a:cs typeface="Times New Roman"/>
              </a:rPr>
              <a:t>due to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the teeth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both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wheels </a:t>
            </a:r>
            <a:r>
              <a:rPr dirty="0" sz="1200" spc="-5">
                <a:latin typeface="Times New Roman"/>
                <a:cs typeface="Times New Roman"/>
              </a:rPr>
              <a:t>will not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align. </a:t>
            </a:r>
            <a:r>
              <a:rPr dirty="0" sz="1200" spc="-5">
                <a:latin typeface="Times New Roman"/>
                <a:cs typeface="Times New Roman"/>
              </a:rPr>
              <a:t>This causes voltage </a:t>
            </a:r>
            <a:r>
              <a:rPr dirty="0" sz="1200" spc="-10">
                <a:latin typeface="Times New Roman"/>
                <a:cs typeface="Times New Roman"/>
              </a:rPr>
              <a:t>pulses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induce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5">
                <a:latin typeface="Times New Roman"/>
                <a:cs typeface="Times New Roman"/>
              </a:rPr>
              <a:t>transducers </a:t>
            </a:r>
            <a:r>
              <a:rPr dirty="0" sz="1200">
                <a:latin typeface="Times New Roman"/>
                <a:cs typeface="Times New Roman"/>
              </a:rPr>
              <a:t>with a </a:t>
            </a:r>
            <a:r>
              <a:rPr dirty="0" sz="1200" spc="-5">
                <a:latin typeface="Times New Roman"/>
                <a:cs typeface="Times New Roman"/>
              </a:rPr>
              <a:t>time difference.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-5">
                <a:latin typeface="Times New Roman"/>
                <a:cs typeface="Times New Roman"/>
              </a:rPr>
              <a:t>difference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time </a:t>
            </a:r>
            <a:r>
              <a:rPr dirty="0" sz="1200" spc="-5">
                <a:latin typeface="Times New Roman"/>
                <a:cs typeface="Times New Roman"/>
              </a:rPr>
              <a:t>interval betwee3n </a:t>
            </a:r>
            <a:r>
              <a:rPr dirty="0" sz="1200">
                <a:latin typeface="Times New Roman"/>
                <a:cs typeface="Times New Roman"/>
              </a:rPr>
              <a:t>pulses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proportional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 the </a:t>
            </a:r>
            <a:r>
              <a:rPr dirty="0" sz="1200" spc="-5">
                <a:latin typeface="Times New Roman"/>
                <a:cs typeface="Times New Roman"/>
              </a:rPr>
              <a:t>shaft.. </a:t>
            </a:r>
            <a:r>
              <a:rPr dirty="0" sz="1200" spc="-10">
                <a:latin typeface="Times New Roman"/>
                <a:cs typeface="Times New Roman"/>
              </a:rPr>
              <a:t>here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time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intervals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connecting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electronic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using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leads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  <a:p>
            <a:pPr marL="339090" indent="-211454">
              <a:lnSpc>
                <a:spcPct val="100000"/>
              </a:lnSpc>
              <a:spcBef>
                <a:spcPts val="145"/>
              </a:spcBef>
              <a:buFont typeface="Cambria Math"/>
              <a:buChar char="-"/>
              <a:tabLst>
                <a:tab pos="339090" algn="l"/>
                <a:tab pos="339725" algn="l"/>
              </a:tabLst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perfect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sinusoidal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out-put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available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pick-ups</a:t>
            </a:r>
            <a:endParaRPr sz="1200">
              <a:latin typeface="Times New Roman"/>
              <a:cs typeface="Times New Roman"/>
            </a:endParaRPr>
          </a:p>
          <a:p>
            <a:pPr marL="299085" indent="-171450">
              <a:lnSpc>
                <a:spcPct val="100000"/>
              </a:lnSpc>
              <a:spcBef>
                <a:spcPts val="145"/>
              </a:spcBef>
              <a:buFont typeface="Cambria Math"/>
              <a:buChar char="-"/>
              <a:tabLst>
                <a:tab pos="29972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method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suitable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shaft,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6733" y="813561"/>
            <a:ext cx="5737860" cy="164147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265"/>
              </a:spcBef>
              <a:buFont typeface="Cambria Math"/>
              <a:buChar char="-"/>
              <a:tabLst>
                <a:tab pos="183515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problems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signal</a:t>
            </a:r>
            <a:r>
              <a:rPr dirty="0" sz="1200" spc="-5">
                <a:latin typeface="Times New Roman"/>
                <a:cs typeface="Times New Roman"/>
              </a:rPr>
              <a:t> leakage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noise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eliminated.</a:t>
            </a:r>
            <a:endParaRPr sz="1200">
              <a:latin typeface="Times New Roman"/>
              <a:cs typeface="Times New Roman"/>
            </a:endParaRPr>
          </a:p>
          <a:p>
            <a:pPr marL="186690" marR="9525" indent="-186690">
              <a:lnSpc>
                <a:spcPct val="108300"/>
              </a:lnSpc>
              <a:spcBef>
                <a:spcPts val="50"/>
              </a:spcBef>
              <a:buFont typeface="Cambria Math"/>
              <a:buChar char="-"/>
              <a:tabLst>
                <a:tab pos="18669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method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effective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single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toothed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flange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metod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hence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tabLst>
                <a:tab pos="697865" algn="l"/>
              </a:tabLst>
            </a:pPr>
            <a:r>
              <a:rPr dirty="0" sz="1200" b="1">
                <a:latin typeface="Times New Roman"/>
                <a:cs typeface="Times New Roman"/>
              </a:rPr>
              <a:t>4.1.6	</a:t>
            </a:r>
            <a:r>
              <a:rPr dirty="0" sz="1200" spc="-5" b="1">
                <a:latin typeface="Times New Roman"/>
                <a:cs typeface="Times New Roman"/>
              </a:rPr>
              <a:t>Strain </a:t>
            </a:r>
            <a:r>
              <a:rPr dirty="0" sz="1200" b="1">
                <a:latin typeface="Times New Roman"/>
                <a:cs typeface="Times New Roman"/>
              </a:rPr>
              <a:t>gauge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torsion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meter:</a:t>
            </a:r>
            <a:endParaRPr sz="1200">
              <a:latin typeface="Times New Roman"/>
              <a:cs typeface="Times New Roman"/>
            </a:endParaRPr>
          </a:p>
          <a:p>
            <a:pPr marL="241300" marR="5080">
              <a:lnSpc>
                <a:spcPct val="108300"/>
              </a:lnSpc>
            </a:pP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transducers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frequently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configuration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strain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widely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employed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measurement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from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70"/>
              </a:spcBef>
            </a:pPr>
            <a:r>
              <a:rPr dirty="0" sz="1200" spc="-10">
                <a:latin typeface="Times New Roman"/>
                <a:cs typeface="Times New Roman"/>
              </a:rPr>
              <a:t>rotating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shown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9958" y="4450587"/>
            <a:ext cx="5567045" cy="3251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2384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Four </a:t>
            </a:r>
            <a:r>
              <a:rPr dirty="0" sz="1200" spc="-10">
                <a:latin typeface="Times New Roman"/>
                <a:cs typeface="Times New Roman"/>
              </a:rPr>
              <a:t>bonded </a:t>
            </a:r>
            <a:r>
              <a:rPr dirty="0" sz="1200" spc="-5">
                <a:latin typeface="Times New Roman"/>
                <a:cs typeface="Times New Roman"/>
              </a:rPr>
              <a:t>strain 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45</a:t>
            </a:r>
            <a:r>
              <a:rPr dirty="0" baseline="31250" sz="1200" spc="-7">
                <a:latin typeface="Times New Roman"/>
                <a:cs typeface="Times New Roman"/>
              </a:rPr>
              <a:t>0</a:t>
            </a:r>
            <a:r>
              <a:rPr dirty="0" baseline="3125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helix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axis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 and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pairs diametrically </a:t>
            </a:r>
            <a:r>
              <a:rPr dirty="0" sz="1200">
                <a:latin typeface="Times New Roman"/>
                <a:cs typeface="Times New Roman"/>
              </a:rPr>
              <a:t>opposite. If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accurately placed and </a:t>
            </a:r>
            <a:r>
              <a:rPr dirty="0" sz="1200" spc="-10">
                <a:latin typeface="Times New Roman"/>
                <a:cs typeface="Times New Roman"/>
              </a:rPr>
              <a:t>have matched </a:t>
            </a:r>
            <a:r>
              <a:rPr dirty="0" sz="1200" spc="-5">
                <a:latin typeface="Times New Roman"/>
                <a:cs typeface="Times New Roman"/>
              </a:rPr>
              <a:t> characteristics,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systems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temperature </a:t>
            </a:r>
            <a:r>
              <a:rPr dirty="0" sz="1200" spc="-5">
                <a:latin typeface="Times New Roman"/>
                <a:cs typeface="Times New Roman"/>
              </a:rPr>
              <a:t>compensated </a:t>
            </a:r>
            <a:r>
              <a:rPr dirty="0" sz="1200" spc="-10">
                <a:latin typeface="Times New Roman"/>
                <a:cs typeface="Times New Roman"/>
              </a:rPr>
              <a:t>and insensitive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bending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 thrust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pull </a:t>
            </a:r>
            <a:r>
              <a:rPr dirty="0" sz="1200" spc="-5">
                <a:latin typeface="Times New Roman"/>
                <a:cs typeface="Times New Roman"/>
              </a:rPr>
              <a:t>effects. </a:t>
            </a:r>
            <a:r>
              <a:rPr dirty="0" sz="1200" spc="-15">
                <a:latin typeface="Times New Roman"/>
                <a:cs typeface="Times New Roman"/>
              </a:rPr>
              <a:t>Any </a:t>
            </a:r>
            <a:r>
              <a:rPr dirty="0" sz="1200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 </a:t>
            </a:r>
            <a:r>
              <a:rPr dirty="0" sz="1200" spc="-10">
                <a:latin typeface="Times New Roman"/>
                <a:cs typeface="Times New Roman"/>
              </a:rPr>
              <a:t>circuit </a:t>
            </a:r>
            <a:r>
              <a:rPr dirty="0" sz="1200" spc="-5">
                <a:latin typeface="Times New Roman"/>
                <a:cs typeface="Times New Roman"/>
              </a:rPr>
              <a:t>then results only </a:t>
            </a:r>
            <a:r>
              <a:rPr dirty="0" sz="1200">
                <a:latin typeface="Times New Roman"/>
                <a:cs typeface="Times New Roman"/>
              </a:rPr>
              <a:t>from tensional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deflection.</a:t>
            </a:r>
            <a:endParaRPr sz="120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torsion,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gauges-1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elongate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result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tensile</a:t>
            </a:r>
            <a:endParaRPr sz="1200">
              <a:latin typeface="Times New Roman"/>
              <a:cs typeface="Times New Roman"/>
            </a:endParaRPr>
          </a:p>
          <a:p>
            <a:pPr algn="just" marL="38100" marR="35560">
              <a:lnSpc>
                <a:spcPct val="110000"/>
              </a:lnSpc>
              <a:spcBef>
                <a:spcPts val="25"/>
              </a:spcBef>
            </a:pPr>
            <a:r>
              <a:rPr dirty="0" sz="1200" spc="-10">
                <a:latin typeface="Times New Roman"/>
                <a:cs typeface="Times New Roman"/>
              </a:rPr>
              <a:t>component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a pure </a:t>
            </a:r>
            <a:r>
              <a:rPr dirty="0" sz="1200" spc="-10">
                <a:latin typeface="Times New Roman"/>
                <a:cs typeface="Times New Roman"/>
              </a:rPr>
              <a:t>shear </a:t>
            </a:r>
            <a:r>
              <a:rPr dirty="0" sz="1200" spc="-5">
                <a:latin typeface="Times New Roman"/>
                <a:cs typeface="Times New Roman"/>
              </a:rPr>
              <a:t>stress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one diagonal </a:t>
            </a:r>
            <a:r>
              <a:rPr dirty="0" sz="1200" spc="-10">
                <a:latin typeface="Times New Roman"/>
                <a:cs typeface="Times New Roman"/>
              </a:rPr>
              <a:t>axis, </a:t>
            </a:r>
            <a:r>
              <a:rPr dirty="0" sz="1200">
                <a:latin typeface="Times New Roman"/>
                <a:cs typeface="Times New Roman"/>
              </a:rPr>
              <a:t>while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2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-10">
                <a:latin typeface="Times New Roman"/>
                <a:cs typeface="Times New Roman"/>
              </a:rPr>
              <a:t>will </a:t>
            </a:r>
            <a:r>
              <a:rPr dirty="0" sz="1200">
                <a:latin typeface="Times New Roman"/>
                <a:cs typeface="Times New Roman"/>
              </a:rPr>
              <a:t>contract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owing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compressive</a:t>
            </a:r>
            <a:r>
              <a:rPr dirty="0" sz="1200" spc="-5">
                <a:latin typeface="Times New Roman"/>
                <a:cs typeface="Times New Roman"/>
              </a:rPr>
              <a:t> component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other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diagonal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axis.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These</a:t>
            </a:r>
            <a:r>
              <a:rPr dirty="0" sz="1200">
                <a:latin typeface="Times New Roman"/>
                <a:cs typeface="Times New Roman"/>
              </a:rPr>
              <a:t> tensile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compressive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principal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measured,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calculated.</a:t>
            </a:r>
            <a:endParaRPr sz="120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Gauges</a:t>
            </a:r>
            <a:endParaRPr sz="1200">
              <a:latin typeface="Times New Roman"/>
              <a:cs typeface="Times New Roman"/>
            </a:endParaRPr>
          </a:p>
          <a:p>
            <a:pPr algn="just" marL="38100" marR="3048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Disadvantages: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main </a:t>
            </a:r>
            <a:r>
              <a:rPr dirty="0" sz="1200" spc="-5">
                <a:latin typeface="Times New Roman"/>
                <a:cs typeface="Times New Roman"/>
              </a:rPr>
              <a:t>problem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system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carrying</a:t>
            </a:r>
            <a:r>
              <a:rPr dirty="0" sz="1200" spc="-5">
                <a:latin typeface="Times New Roman"/>
                <a:cs typeface="Times New Roman"/>
              </a:rPr>
              <a:t> connections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strain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(mounted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rotating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shaft)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bridge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stationary.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slow</a:t>
            </a:r>
            <a:endParaRPr sz="1200">
              <a:latin typeface="Times New Roman"/>
              <a:cs typeface="Times New Roman"/>
            </a:endParaRPr>
          </a:p>
          <a:p>
            <a:pPr algn="just" marL="38100" marR="36830">
              <a:lnSpc>
                <a:spcPct val="11000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shaft rotations,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connecting wires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simply </a:t>
            </a:r>
            <a:r>
              <a:rPr dirty="0" sz="1200" spc="-5">
                <a:latin typeface="Times New Roman"/>
                <a:cs typeface="Times New Roman"/>
              </a:rPr>
              <a:t>wrapped around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shaft. </a:t>
            </a:r>
            <a:r>
              <a:rPr dirty="0" sz="1200" spc="-5">
                <a:latin typeface="Times New Roman"/>
                <a:cs typeface="Times New Roman"/>
              </a:rPr>
              <a:t>For continuous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fast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-10">
                <a:latin typeface="Times New Roman"/>
                <a:cs typeface="Times New Roman"/>
              </a:rPr>
              <a:t>rotations, </a:t>
            </a:r>
            <a:r>
              <a:rPr dirty="0" sz="1200" spc="-15">
                <a:latin typeface="Times New Roman"/>
                <a:cs typeface="Times New Roman"/>
              </a:rPr>
              <a:t>leads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four junctions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gauges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0">
                <a:latin typeface="Times New Roman"/>
                <a:cs typeface="Times New Roman"/>
              </a:rPr>
              <a:t>led </a:t>
            </a:r>
            <a:r>
              <a:rPr dirty="0" sz="1200" spc="-10">
                <a:latin typeface="Times New Roman"/>
                <a:cs typeface="Times New Roman"/>
              </a:rPr>
              <a:t>along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shaft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slip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rings.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Contact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slip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rings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brushes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endParaRPr sz="120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connections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instrument.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3082925"/>
            <a:ext cx="5732017" cy="140779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3063" y="2042286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0391" y="2243455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766" y="2444622"/>
            <a:ext cx="185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1029970"/>
            <a:ext cx="5513705" cy="24314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lvl="1" marL="353695" indent="-341630">
              <a:lnSpc>
                <a:spcPct val="100000"/>
              </a:lnSpc>
              <a:spcBef>
                <a:spcPts val="195"/>
              </a:spcBef>
              <a:buAutoNum type="arabicPeriod" startAt="2"/>
              <a:tabLst>
                <a:tab pos="35433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SHAFT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POWER</a:t>
            </a:r>
            <a:r>
              <a:rPr dirty="0" sz="1200" spc="-5" b="1">
                <a:latin typeface="Times New Roman"/>
                <a:cs typeface="Times New Roman"/>
              </a:rPr>
              <a:t> MEASUREMENT (DYNAMOMETERS)</a:t>
            </a:r>
            <a:endParaRPr sz="1200">
              <a:latin typeface="Times New Roman"/>
              <a:cs typeface="Times New Roman"/>
            </a:endParaRPr>
          </a:p>
          <a:p>
            <a:pPr marL="12700" marR="20320" indent="76200">
              <a:lnSpc>
                <a:spcPts val="1560"/>
              </a:lnSpc>
              <a:spcBef>
                <a:spcPts val="4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device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being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exerted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along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determine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output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power-generating,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transmitting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absorbing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machinery,.</a:t>
            </a:r>
            <a:endParaRPr sz="1200">
              <a:latin typeface="Times New Roman"/>
              <a:cs typeface="Times New Roman"/>
            </a:endParaRPr>
          </a:p>
          <a:p>
            <a:pPr lvl="2" marL="354330" marR="3143250" indent="-354330">
              <a:lnSpc>
                <a:spcPct val="110000"/>
              </a:lnSpc>
              <a:buAutoNum type="arabicPeriod"/>
              <a:tabLst>
                <a:tab pos="354330" algn="l"/>
              </a:tabLst>
            </a:pPr>
            <a:r>
              <a:rPr dirty="0" sz="1200" spc="-5">
                <a:latin typeface="Times New Roman"/>
                <a:cs typeface="Times New Roman"/>
              </a:rPr>
              <a:t>Classification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Dynamometers: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Absorption dynamometers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Transmission </a:t>
            </a:r>
            <a:r>
              <a:rPr dirty="0" sz="1200">
                <a:latin typeface="Times New Roman"/>
                <a:cs typeface="Times New Roman"/>
              </a:rPr>
              <a:t>dynamometers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Driving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dynamometers</a:t>
            </a:r>
            <a:endParaRPr sz="1200">
              <a:latin typeface="Times New Roman"/>
              <a:cs typeface="Times New Roman"/>
            </a:endParaRPr>
          </a:p>
          <a:p>
            <a:pPr algn="just" lvl="3" marL="12700" marR="5080">
              <a:lnSpc>
                <a:spcPct val="110000"/>
              </a:lnSpc>
              <a:spcBef>
                <a:spcPts val="25"/>
              </a:spcBef>
              <a:buAutoNum type="arabicPeriod"/>
              <a:tabLst>
                <a:tab pos="479425" algn="l"/>
              </a:tabLst>
            </a:pPr>
            <a:r>
              <a:rPr dirty="0" sz="1200" spc="-5">
                <a:latin typeface="Times New Roman"/>
                <a:cs typeface="Times New Roman"/>
              </a:rPr>
              <a:t>Absorption dynamometers: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energy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converted </a:t>
            </a:r>
            <a:r>
              <a:rPr dirty="0" sz="1200" spc="-15">
                <a:latin typeface="Times New Roman"/>
                <a:cs typeface="Times New Roman"/>
              </a:rPr>
              <a:t>into </a:t>
            </a:r>
            <a:r>
              <a:rPr dirty="0" sz="1200" spc="-10">
                <a:latin typeface="Times New Roman"/>
                <a:cs typeface="Times New Roman"/>
              </a:rPr>
              <a:t>heat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friction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whilst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being</a:t>
            </a:r>
            <a:r>
              <a:rPr dirty="0" sz="1200" spc="-5">
                <a:latin typeface="Times New Roman"/>
                <a:cs typeface="Times New Roman"/>
              </a:rPr>
              <a:t> measured. </a:t>
            </a:r>
            <a:r>
              <a:rPr dirty="0" sz="1200" spc="-10">
                <a:latin typeface="Times New Roman"/>
                <a:cs typeface="Times New Roman"/>
              </a:rPr>
              <a:t>The heat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dissipated to the </a:t>
            </a:r>
            <a:r>
              <a:rPr dirty="0" sz="1200" spc="-10">
                <a:latin typeface="Times New Roman"/>
                <a:cs typeface="Times New Roman"/>
              </a:rPr>
              <a:t>surroundings </a:t>
            </a:r>
            <a:r>
              <a:rPr dirty="0" sz="1200" spc="-5">
                <a:latin typeface="Times New Roman"/>
                <a:cs typeface="Times New Roman"/>
              </a:rPr>
              <a:t>where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generally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serves </a:t>
            </a:r>
            <a:r>
              <a:rPr dirty="0" sz="1200" spc="-15">
                <a:latin typeface="Times New Roman"/>
                <a:cs typeface="Times New Roman"/>
              </a:rPr>
              <a:t>no </a:t>
            </a:r>
            <a:r>
              <a:rPr dirty="0" sz="1200" spc="-10">
                <a:latin typeface="Times New Roman"/>
                <a:cs typeface="Times New Roman"/>
              </a:rPr>
              <a:t>useful </a:t>
            </a:r>
            <a:r>
              <a:rPr dirty="0" sz="1200">
                <a:latin typeface="Times New Roman"/>
                <a:cs typeface="Times New Roman"/>
              </a:rPr>
              <a:t>purpose. </a:t>
            </a:r>
            <a:r>
              <a:rPr dirty="0" sz="1200" spc="-5">
                <a:latin typeface="Times New Roman"/>
                <a:cs typeface="Times New Roman"/>
              </a:rPr>
              <a:t>Absorption dynamometers </a:t>
            </a:r>
            <a:r>
              <a:rPr dirty="0" sz="1200">
                <a:latin typeface="Times New Roman"/>
                <a:cs typeface="Times New Roman"/>
              </a:rPr>
              <a:t>are used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test-machine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engine,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turbine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electric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3637026"/>
            <a:ext cx="5509260" cy="426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88988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Examples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dynamometers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Ia.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Mechanical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brakes</a:t>
            </a:r>
            <a:endParaRPr sz="1200">
              <a:latin typeface="Times New Roman"/>
              <a:cs typeface="Times New Roman"/>
            </a:endParaRPr>
          </a:p>
          <a:p>
            <a:pPr lvl="1" marL="613410" indent="-220345">
              <a:lnSpc>
                <a:spcPct val="100000"/>
              </a:lnSpc>
              <a:spcBef>
                <a:spcPts val="165"/>
              </a:spcBef>
              <a:buAutoNum type="arabicPeriod"/>
              <a:tabLst>
                <a:tab pos="613410" algn="l"/>
              </a:tabLst>
            </a:pPr>
            <a:r>
              <a:rPr dirty="0" sz="1200" spc="-10">
                <a:latin typeface="Times New Roman"/>
                <a:cs typeface="Times New Roman"/>
              </a:rPr>
              <a:t>block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prony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Times New Roman"/>
              <a:buAutoNum type="arabicPeriod"/>
            </a:pPr>
            <a:endParaRPr sz="1450">
              <a:latin typeface="Times New Roman"/>
              <a:cs typeface="Times New Roman"/>
            </a:endParaRPr>
          </a:p>
          <a:p>
            <a:pPr lvl="1" marL="649605" indent="-22034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650240" algn="l"/>
              </a:tabLst>
            </a:pPr>
            <a:r>
              <a:rPr dirty="0" sz="1200" spc="-10">
                <a:latin typeface="Times New Roman"/>
                <a:cs typeface="Times New Roman"/>
              </a:rPr>
              <a:t>band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type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prony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</a:t>
            </a:r>
            <a:endParaRPr sz="1200">
              <a:latin typeface="Times New Roman"/>
              <a:cs typeface="Times New Roman"/>
            </a:endParaRPr>
          </a:p>
          <a:p>
            <a:pPr lvl="1" marL="689610" indent="-220345">
              <a:lnSpc>
                <a:spcPct val="100000"/>
              </a:lnSpc>
              <a:spcBef>
                <a:spcPts val="170"/>
              </a:spcBef>
              <a:buAutoNum type="arabicPeriod"/>
              <a:tabLst>
                <a:tab pos="689610" algn="l"/>
              </a:tabLst>
            </a:pPr>
            <a:r>
              <a:rPr dirty="0" sz="1200" spc="5">
                <a:latin typeface="Times New Roman"/>
                <a:cs typeface="Times New Roman"/>
              </a:rPr>
              <a:t>rope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</a:t>
            </a:r>
            <a:endParaRPr sz="1200">
              <a:latin typeface="Times New Roman"/>
              <a:cs typeface="Times New Roman"/>
            </a:endParaRPr>
          </a:p>
          <a:p>
            <a:pPr marL="12700" marR="3310890">
              <a:lnSpc>
                <a:spcPts val="1610"/>
              </a:lnSpc>
              <a:spcBef>
                <a:spcPts val="55"/>
              </a:spcBef>
            </a:pPr>
            <a:r>
              <a:rPr dirty="0" sz="1200" spc="-10">
                <a:latin typeface="Times New Roman"/>
                <a:cs typeface="Times New Roman"/>
              </a:rPr>
              <a:t>1b. </a:t>
            </a:r>
            <a:r>
              <a:rPr dirty="0" sz="1200" spc="-5">
                <a:latin typeface="Times New Roman"/>
                <a:cs typeface="Times New Roman"/>
              </a:rPr>
              <a:t>Hydraulic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5">
                <a:latin typeface="Times New Roman"/>
                <a:cs typeface="Times New Roman"/>
              </a:rPr>
              <a:t>fluid </a:t>
            </a:r>
            <a:r>
              <a:rPr dirty="0" sz="1200" spc="-5">
                <a:latin typeface="Times New Roman"/>
                <a:cs typeface="Times New Roman"/>
              </a:rPr>
              <a:t>friction brake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1c.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Eddy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lvl="3" marL="12700" marR="5715">
              <a:lnSpc>
                <a:spcPct val="110000"/>
              </a:lnSpc>
              <a:spcBef>
                <a:spcPts val="5"/>
              </a:spcBef>
              <a:buFont typeface="Times New Roman"/>
              <a:buAutoNum type="arabicPeriod" startAt="2"/>
              <a:tabLst>
                <a:tab pos="49784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Transmission</a:t>
            </a:r>
            <a:r>
              <a:rPr dirty="0" sz="1200" spc="-5" b="1">
                <a:latin typeface="Times New Roman"/>
                <a:cs typeface="Times New Roman"/>
              </a:rPr>
              <a:t> dynamometers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which energy </a:t>
            </a:r>
            <a:r>
              <a:rPr dirty="0" sz="1200" spc="-10">
                <a:latin typeface="Times New Roman"/>
                <a:cs typeface="Times New Roman"/>
              </a:rPr>
              <a:t>being </a:t>
            </a:r>
            <a:r>
              <a:rPr dirty="0" sz="1200" spc="-5">
                <a:latin typeface="Times New Roman"/>
                <a:cs typeface="Times New Roman"/>
              </a:rPr>
              <a:t>transmitted </a:t>
            </a:r>
            <a:r>
              <a:rPr dirty="0" sz="1200" spc="-10">
                <a:latin typeface="Times New Roman"/>
                <a:cs typeface="Times New Roman"/>
              </a:rPr>
              <a:t>either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 the </a:t>
            </a:r>
            <a:r>
              <a:rPr dirty="0" sz="1200" spc="-5">
                <a:latin typeface="Times New Roman"/>
                <a:cs typeface="Times New Roman"/>
              </a:rPr>
              <a:t>dynamometer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not </a:t>
            </a:r>
            <a:r>
              <a:rPr dirty="0" sz="1200" spc="-10">
                <a:latin typeface="Times New Roman"/>
                <a:cs typeface="Times New Roman"/>
              </a:rPr>
              <a:t>absorbed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dissipated. After </a:t>
            </a:r>
            <a:r>
              <a:rPr dirty="0" sz="1200" spc="-10">
                <a:latin typeface="Times New Roman"/>
                <a:cs typeface="Times New Roman"/>
              </a:rPr>
              <a:t>measurement,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energy is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converted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surroundings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useful </a:t>
            </a: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electrical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form.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small </a:t>
            </a:r>
            <a:r>
              <a:rPr dirty="0" sz="1200" spc="-5">
                <a:latin typeface="Times New Roman"/>
                <a:cs typeface="Times New Roman"/>
              </a:rPr>
              <a:t>amount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10">
                <a:latin typeface="Times New Roman"/>
                <a:cs typeface="Times New Roman"/>
              </a:rPr>
              <a:t> however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friction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joints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dynamometers.</a:t>
            </a:r>
            <a:endParaRPr sz="1200">
              <a:latin typeface="Times New Roman"/>
              <a:cs typeface="Times New Roman"/>
            </a:endParaRPr>
          </a:p>
          <a:p>
            <a:pPr algn="just" marL="429895" marR="2974975" indent="-341630">
              <a:lnSpc>
                <a:spcPct val="110000"/>
              </a:lnSpc>
            </a:pPr>
            <a:r>
              <a:rPr dirty="0" sz="1200">
                <a:latin typeface="Times New Roman"/>
                <a:cs typeface="Times New Roman"/>
              </a:rPr>
              <a:t>EX: </a:t>
            </a:r>
            <a:r>
              <a:rPr dirty="0" sz="1200" spc="-5">
                <a:latin typeface="Times New Roman"/>
                <a:cs typeface="Times New Roman"/>
              </a:rPr>
              <a:t>2a. Torsion and </a:t>
            </a:r>
            <a:r>
              <a:rPr dirty="0" sz="1200" spc="-15">
                <a:latin typeface="Times New Roman"/>
                <a:cs typeface="Times New Roman"/>
              </a:rPr>
              <a:t>belt </a:t>
            </a:r>
            <a:r>
              <a:rPr dirty="0" sz="1200">
                <a:latin typeface="Times New Roman"/>
                <a:cs typeface="Times New Roman"/>
              </a:rPr>
              <a:t>dynamometers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2b.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Strain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gauge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lvl="3" marL="515620" marR="5080" indent="-502920">
              <a:lnSpc>
                <a:spcPct val="110400"/>
              </a:lnSpc>
              <a:buFont typeface="Times New Roman"/>
              <a:buAutoNum type="arabicPeriod" startAt="3"/>
              <a:tabLst>
                <a:tab pos="51562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Driving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dynamometers: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coupled</a:t>
            </a:r>
            <a:r>
              <a:rPr dirty="0" sz="1200">
                <a:latin typeface="Times New Roman"/>
                <a:cs typeface="Times New Roman"/>
              </a:rPr>
              <a:t> 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either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absorbing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 </a:t>
            </a:r>
            <a:r>
              <a:rPr dirty="0" sz="1200" spc="-10">
                <a:latin typeface="Times New Roman"/>
                <a:cs typeface="Times New Roman"/>
              </a:rPr>
              <a:t>generating </a:t>
            </a:r>
            <a:r>
              <a:rPr dirty="0" sz="1200">
                <a:latin typeface="Times New Roman"/>
                <a:cs typeface="Times New Roman"/>
              </a:rPr>
              <a:t>devices; since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5">
                <a:latin typeface="Times New Roman"/>
                <a:cs typeface="Times New Roman"/>
              </a:rPr>
              <a:t>may </a:t>
            </a:r>
            <a:r>
              <a:rPr dirty="0" sz="1200" spc="5">
                <a:latin typeface="Times New Roman"/>
                <a:cs typeface="Times New Roman"/>
              </a:rPr>
              <a:t>operate </a:t>
            </a:r>
            <a:r>
              <a:rPr dirty="0" sz="1200" spc="-10">
                <a:latin typeface="Times New Roman"/>
                <a:cs typeface="Times New Roman"/>
              </a:rPr>
              <a:t>either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motor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generator. </a:t>
            </a:r>
            <a:r>
              <a:rPr dirty="0" sz="1200" spc="-1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 instruments </a:t>
            </a:r>
            <a:r>
              <a:rPr dirty="0" sz="1200" spc="-10">
                <a:latin typeface="Times New Roman"/>
                <a:cs typeface="Times New Roman"/>
              </a:rPr>
              <a:t>measure </a:t>
            </a:r>
            <a:r>
              <a:rPr dirty="0" sz="1200">
                <a:latin typeface="Times New Roman"/>
                <a:cs typeface="Times New Roman"/>
              </a:rPr>
              <a:t>power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15">
                <a:latin typeface="Times New Roman"/>
                <a:cs typeface="Times New Roman"/>
              </a:rPr>
              <a:t>also </a:t>
            </a:r>
            <a:r>
              <a:rPr dirty="0" sz="1200" spc="-5">
                <a:latin typeface="Times New Roman"/>
                <a:cs typeface="Times New Roman"/>
              </a:rPr>
              <a:t>supply </a:t>
            </a:r>
            <a:r>
              <a:rPr dirty="0" sz="1200">
                <a:latin typeface="Times New Roman"/>
                <a:cs typeface="Times New Roman"/>
              </a:rPr>
              <a:t>energy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operate the tested </a:t>
            </a:r>
            <a:r>
              <a:rPr dirty="0" sz="1200" spc="-10">
                <a:latin typeface="Times New Roman"/>
                <a:cs typeface="Times New Roman"/>
              </a:rPr>
              <a:t>devices. </a:t>
            </a:r>
            <a:r>
              <a:rPr dirty="0" sz="1200" spc="-5">
                <a:latin typeface="Times New Roman"/>
                <a:cs typeface="Times New Roman"/>
              </a:rPr>
              <a:t> They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essentially </a:t>
            </a:r>
            <a:r>
              <a:rPr dirty="0" sz="1200">
                <a:latin typeface="Times New Roman"/>
                <a:cs typeface="Times New Roman"/>
              </a:rPr>
              <a:t>useful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determining performance characteristics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such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pumps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compressors.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Example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cradled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dynamometer.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1670050"/>
            <a:ext cx="4795647" cy="22796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93063" y="1042161"/>
            <a:ext cx="106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69135" y="1042161"/>
            <a:ext cx="16865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Block</a:t>
            </a:r>
            <a:r>
              <a:rPr dirty="0" sz="1200" spc="26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prony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brake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4526787"/>
            <a:ext cx="5514340" cy="224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blocks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wood </a:t>
            </a:r>
            <a:r>
              <a:rPr dirty="0" sz="1200" spc="-5">
                <a:latin typeface="Times New Roman"/>
                <a:cs typeface="Times New Roman"/>
              </a:rPr>
              <a:t>each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which embraces </a:t>
            </a:r>
            <a:r>
              <a:rPr dirty="0" sz="1200" spc="-5">
                <a:latin typeface="Times New Roman"/>
                <a:cs typeface="Times New Roman"/>
              </a:rPr>
              <a:t>rather </a:t>
            </a:r>
            <a:r>
              <a:rPr dirty="0" sz="1200" spc="-15">
                <a:latin typeface="Times New Roman"/>
                <a:cs typeface="Times New Roman"/>
              </a:rPr>
              <a:t>less </a:t>
            </a:r>
            <a:r>
              <a:rPr dirty="0" sz="1200">
                <a:latin typeface="Times New Roman"/>
                <a:cs typeface="Times New Roman"/>
              </a:rPr>
              <a:t>than </a:t>
            </a:r>
            <a:r>
              <a:rPr dirty="0" sz="1200" spc="-5">
                <a:latin typeface="Times New Roman"/>
                <a:cs typeface="Times New Roman"/>
              </a:rPr>
              <a:t>one half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pulley </a:t>
            </a:r>
            <a:r>
              <a:rPr dirty="0" sz="1200" spc="-15">
                <a:latin typeface="Times New Roman"/>
                <a:cs typeface="Times New Roman"/>
              </a:rPr>
              <a:t>rim.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-10">
                <a:latin typeface="Times New Roman"/>
                <a:cs typeface="Times New Roman"/>
              </a:rPr>
              <a:t>block </a:t>
            </a:r>
            <a:r>
              <a:rPr dirty="0" sz="1200" spc="-5">
                <a:latin typeface="Times New Roman"/>
                <a:cs typeface="Times New Roman"/>
              </a:rPr>
              <a:t>carries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5">
                <a:latin typeface="Times New Roman"/>
                <a:cs typeface="Times New Roman"/>
              </a:rPr>
              <a:t>lever </a:t>
            </a:r>
            <a:r>
              <a:rPr dirty="0" sz="1200" spc="5">
                <a:latin typeface="Times New Roman"/>
                <a:cs typeface="Times New Roman"/>
              </a:rPr>
              <a:t>arm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end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which a </a:t>
            </a:r>
            <a:r>
              <a:rPr dirty="0" sz="1200" spc="-5">
                <a:latin typeface="Times New Roman"/>
                <a:cs typeface="Times New Roman"/>
              </a:rPr>
              <a:t>pull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10">
                <a:latin typeface="Times New Roman"/>
                <a:cs typeface="Times New Roman"/>
              </a:rPr>
              <a:t>applied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dead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weight</a:t>
            </a:r>
            <a:r>
              <a:rPr dirty="0" sz="1200">
                <a:latin typeface="Times New Roman"/>
                <a:cs typeface="Times New Roman"/>
              </a:rPr>
              <a:t> 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spring</a:t>
            </a:r>
            <a:r>
              <a:rPr dirty="0" sz="1200" spc="-5">
                <a:latin typeface="Times New Roman"/>
                <a:cs typeface="Times New Roman"/>
              </a:rPr>
              <a:t> balance. 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second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arm </a:t>
            </a:r>
            <a:r>
              <a:rPr dirty="0" sz="1200" spc="-5">
                <a:latin typeface="Times New Roman"/>
                <a:cs typeface="Times New Roman"/>
              </a:rPr>
              <a:t>projects</a:t>
            </a:r>
            <a:r>
              <a:rPr dirty="0" sz="1200">
                <a:latin typeface="Times New Roman"/>
                <a:cs typeface="Times New Roman"/>
              </a:rPr>
              <a:t> from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block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opposite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carries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counter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weight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-5">
                <a:latin typeface="Times New Roman"/>
                <a:cs typeface="Times New Roman"/>
              </a:rPr>
              <a:t>unloaded.</a:t>
            </a:r>
            <a:endParaRPr sz="1200">
              <a:latin typeface="Times New Roman"/>
              <a:cs typeface="Times New Roman"/>
            </a:endParaRPr>
          </a:p>
          <a:p>
            <a:pPr algn="just" marL="12700" marR="15240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When operating,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friction </a:t>
            </a:r>
            <a:r>
              <a:rPr dirty="0" sz="1200">
                <a:latin typeface="Times New Roman"/>
                <a:cs typeface="Times New Roman"/>
              </a:rPr>
              <a:t>between the </a:t>
            </a:r>
            <a:r>
              <a:rPr dirty="0" sz="1200" spc="-10">
                <a:latin typeface="Times New Roman"/>
                <a:cs typeface="Times New Roman"/>
              </a:rPr>
              <a:t>blocks 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pulley </a:t>
            </a:r>
            <a:r>
              <a:rPr dirty="0" sz="1200">
                <a:latin typeface="Times New Roman"/>
                <a:cs typeface="Times New Roman"/>
              </a:rPr>
              <a:t>tends to rotate the </a:t>
            </a:r>
            <a:r>
              <a:rPr dirty="0" sz="1200" spc="-10">
                <a:latin typeface="Times New Roman"/>
                <a:cs typeface="Times New Roman"/>
              </a:rPr>
              <a:t>blocks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direction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tendency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prevented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adding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weights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extremity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arm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remains</a:t>
            </a:r>
            <a:r>
              <a:rPr dirty="0" sz="1200">
                <a:latin typeface="Times New Roman"/>
                <a:cs typeface="Times New Roman"/>
              </a:rPr>
              <a:t> horizontal</a:t>
            </a:r>
            <a:r>
              <a:rPr dirty="0" sz="1200" spc="-15">
                <a:latin typeface="Times New Roman"/>
                <a:cs typeface="Times New Roman"/>
              </a:rPr>
              <a:t> 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equilibrium.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Let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weight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Newton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effective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lever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arm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meter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crankshaft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minute.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6948043"/>
            <a:ext cx="1503045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200">
                <a:latin typeface="Times New Roman"/>
                <a:cs typeface="Times New Roman"/>
              </a:rPr>
              <a:t>Torque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 =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Wl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(2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πN/60)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46298" y="6948043"/>
            <a:ext cx="502284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Nm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/s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5358" y="7371715"/>
            <a:ext cx="5492115" cy="808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2300">
              <a:lnSpc>
                <a:spcPct val="100000"/>
              </a:lnSpc>
              <a:spcBef>
                <a:spcPts val="100"/>
              </a:spcBef>
              <a:tabLst>
                <a:tab pos="214376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(2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πN/60)/1000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Wl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kW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5080">
              <a:lnSpc>
                <a:spcPct val="1101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may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noted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absorbed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dynamometer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independent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size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brake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coefficient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friction,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3329" y="1468119"/>
            <a:ext cx="3449320" cy="15238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834897"/>
            <a:ext cx="1823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ii: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Band</a:t>
            </a:r>
            <a:r>
              <a:rPr dirty="0" sz="1200" spc="27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type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prony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5" b="1">
                <a:latin typeface="Times New Roman"/>
                <a:cs typeface="Times New Roman"/>
              </a:rPr>
              <a:t>brake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3152013"/>
            <a:ext cx="5513070" cy="30499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10500"/>
              </a:lnSpc>
              <a:spcBef>
                <a:spcPts val="90"/>
              </a:spcBef>
            </a:pPr>
            <a:r>
              <a:rPr dirty="0" sz="1200" spc="-5">
                <a:latin typeface="Times New Roman"/>
                <a:cs typeface="Times New Roman"/>
              </a:rPr>
              <a:t>As shown </a:t>
            </a:r>
            <a:r>
              <a:rPr dirty="0" sz="1200" spc="-15">
                <a:latin typeface="Times New Roman"/>
                <a:cs typeface="Times New Roman"/>
              </a:rPr>
              <a:t>if </a:t>
            </a:r>
            <a:r>
              <a:rPr dirty="0" sz="1200" spc="-10">
                <a:latin typeface="Times New Roman"/>
                <a:cs typeface="Times New Roman"/>
              </a:rPr>
              <a:t>figure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10">
                <a:latin typeface="Times New Roman"/>
                <a:cs typeface="Times New Roman"/>
              </a:rPr>
              <a:t>consists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adjustable </a:t>
            </a:r>
            <a:r>
              <a:rPr dirty="0" sz="1200">
                <a:latin typeface="Times New Roman"/>
                <a:cs typeface="Times New Roman"/>
              </a:rPr>
              <a:t>steel </a:t>
            </a:r>
            <a:r>
              <a:rPr dirty="0" sz="1200" spc="-10">
                <a:latin typeface="Times New Roman"/>
                <a:cs typeface="Times New Roman"/>
              </a:rPr>
              <a:t>band </a:t>
            </a:r>
            <a:r>
              <a:rPr dirty="0" sz="1200">
                <a:latin typeface="Times New Roman"/>
                <a:cs typeface="Times New Roman"/>
              </a:rPr>
              <a:t>which are </a:t>
            </a:r>
            <a:r>
              <a:rPr dirty="0" sz="1200" spc="-10">
                <a:latin typeface="Times New Roman"/>
                <a:cs typeface="Times New Roman"/>
              </a:rPr>
              <a:t>fastened </a:t>
            </a:r>
            <a:r>
              <a:rPr dirty="0" sz="1200" spc="5">
                <a:latin typeface="Times New Roman"/>
                <a:cs typeface="Times New Roman"/>
              </a:rPr>
              <a:t>wooden 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blocks which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contact </a:t>
            </a:r>
            <a:r>
              <a:rPr dirty="0" sz="1200" spc="-10">
                <a:latin typeface="Times New Roman"/>
                <a:cs typeface="Times New Roman"/>
              </a:rPr>
              <a:t>with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engine brake </a:t>
            </a:r>
            <a:r>
              <a:rPr dirty="0" sz="1200" spc="-10">
                <a:latin typeface="Times New Roman"/>
                <a:cs typeface="Times New Roman"/>
              </a:rPr>
              <a:t>drum. The </a:t>
            </a:r>
            <a:r>
              <a:rPr dirty="0" sz="1200" spc="-5">
                <a:latin typeface="Times New Roman"/>
                <a:cs typeface="Times New Roman"/>
              </a:rPr>
              <a:t>frictional </a:t>
            </a:r>
            <a:r>
              <a:rPr dirty="0" sz="1200">
                <a:latin typeface="Times New Roman"/>
                <a:cs typeface="Times New Roman"/>
              </a:rPr>
              <a:t>grip between 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band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brake </a:t>
            </a:r>
            <a:r>
              <a:rPr dirty="0" sz="1200" spc="5">
                <a:latin typeface="Times New Roman"/>
                <a:cs typeface="Times New Roman"/>
              </a:rPr>
              <a:t>drum </a:t>
            </a:r>
            <a:r>
              <a:rPr dirty="0" sz="1200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adjusted by </a:t>
            </a:r>
            <a:r>
              <a:rPr dirty="0" sz="1200" spc="-5">
                <a:latin typeface="Times New Roman"/>
                <a:cs typeface="Times New Roman"/>
              </a:rPr>
              <a:t>tightening </a:t>
            </a:r>
            <a:r>
              <a:rPr dirty="0" sz="1200" spc="10">
                <a:latin typeface="Times New Roman"/>
                <a:cs typeface="Times New Roman"/>
              </a:rPr>
              <a:t>or </a:t>
            </a:r>
            <a:r>
              <a:rPr dirty="0" sz="1200" spc="-10">
                <a:latin typeface="Times New Roman"/>
                <a:cs typeface="Times New Roman"/>
              </a:rPr>
              <a:t>loosening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clamp.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torque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transmitted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knife </a:t>
            </a:r>
            <a:r>
              <a:rPr dirty="0" sz="1200" spc="-5">
                <a:latin typeface="Times New Roman"/>
                <a:cs typeface="Times New Roman"/>
              </a:rPr>
              <a:t>edge </a:t>
            </a:r>
            <a:r>
              <a:rPr dirty="0" sz="1200">
                <a:latin typeface="Times New Roman"/>
                <a:cs typeface="Times New Roman"/>
              </a:rPr>
              <a:t>through the </a:t>
            </a:r>
            <a:r>
              <a:rPr dirty="0" sz="1200" spc="5">
                <a:latin typeface="Times New Roman"/>
                <a:cs typeface="Times New Roman"/>
              </a:rPr>
              <a:t>torque </a:t>
            </a:r>
            <a:r>
              <a:rPr dirty="0" sz="1200" spc="-15">
                <a:latin typeface="Times New Roman"/>
                <a:cs typeface="Times New Roman"/>
              </a:rPr>
              <a:t>arm. </a:t>
            </a:r>
            <a:r>
              <a:rPr dirty="0" sz="1200" spc="-10">
                <a:latin typeface="Times New Roman"/>
                <a:cs typeface="Times New Roman"/>
              </a:rPr>
              <a:t>The knife </a:t>
            </a:r>
            <a:r>
              <a:rPr dirty="0" sz="1200" spc="-5">
                <a:latin typeface="Times New Roman"/>
                <a:cs typeface="Times New Roman"/>
              </a:rPr>
              <a:t>edge </a:t>
            </a:r>
            <a:r>
              <a:rPr dirty="0" sz="1200">
                <a:latin typeface="Times New Roman"/>
                <a:cs typeface="Times New Roman"/>
              </a:rPr>
              <a:t>rests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platform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communicates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balance.</a:t>
            </a:r>
            <a:endParaRPr sz="1200">
              <a:latin typeface="Times New Roman"/>
              <a:cs typeface="Times New Roman"/>
            </a:endParaRPr>
          </a:p>
          <a:p>
            <a:pPr marL="12700" marR="2201545">
              <a:lnSpc>
                <a:spcPct val="110000"/>
              </a:lnSpc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frictional force 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brake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drum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surface,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scale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spring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reading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.l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effective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lever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arm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.r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brake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drum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radius</a:t>
            </a:r>
            <a:endParaRPr sz="1200">
              <a:latin typeface="Times New Roman"/>
              <a:cs typeface="Times New Roman"/>
            </a:endParaRPr>
          </a:p>
          <a:p>
            <a:pPr marL="12700" marR="2950210">
              <a:lnSpc>
                <a:spcPct val="1100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revolutions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crank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shaft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Then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frictional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torque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drum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*r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Balancing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torque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w*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  <a:p>
            <a:pPr algn="r" marR="1663700">
              <a:lnSpc>
                <a:spcPct val="100000"/>
              </a:lnSpc>
              <a:spcBef>
                <a:spcPts val="170"/>
              </a:spcBef>
              <a:tabLst>
                <a:tab pos="2207260" algn="l"/>
                <a:tab pos="34417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q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u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u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	T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*r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l	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  <a:p>
            <a:pPr algn="r" marR="1695450">
              <a:lnSpc>
                <a:spcPct val="100000"/>
              </a:lnSpc>
              <a:spcBef>
                <a:spcPts val="120"/>
              </a:spcBef>
              <a:tabLst>
                <a:tab pos="1670685" algn="l"/>
              </a:tabLst>
            </a:pP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5">
                <a:latin typeface="Times New Roman"/>
                <a:cs typeface="Times New Roman"/>
              </a:rPr>
              <a:t> P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(2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πN/60)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*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Nm/s</a:t>
            </a:r>
            <a:endParaRPr sz="1200">
              <a:latin typeface="Times New Roman"/>
              <a:cs typeface="Times New Roman"/>
            </a:endParaRPr>
          </a:p>
          <a:p>
            <a:pPr marL="2414905">
              <a:lnSpc>
                <a:spcPct val="100000"/>
              </a:lnSpc>
              <a:spcBef>
                <a:spcPts val="145"/>
              </a:spcBef>
              <a:tabLst>
                <a:tab pos="4012565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3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(2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πN/60)/1000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Wl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kW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3063" y="6395973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6176517"/>
            <a:ext cx="1647825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45"/>
              </a:spcBef>
            </a:pP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h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y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u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0766" y="6578473"/>
            <a:ext cx="5680710" cy="184658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77165" indent="-125730">
              <a:lnSpc>
                <a:spcPct val="100000"/>
              </a:lnSpc>
              <a:spcBef>
                <a:spcPts val="270"/>
              </a:spcBef>
              <a:buSzPct val="91666"/>
              <a:buAutoNum type="romanLcPeriod" startAt="2"/>
              <a:tabLst>
                <a:tab pos="17780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accuracy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capacity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affected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following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factors</a:t>
            </a:r>
            <a:endParaRPr sz="1200">
              <a:latin typeface="Times New Roman"/>
              <a:cs typeface="Times New Roman"/>
            </a:endParaRPr>
          </a:p>
          <a:p>
            <a:pPr marL="177165" marR="9525" indent="-165100">
              <a:lnSpc>
                <a:spcPct val="110000"/>
              </a:lnSpc>
              <a:spcBef>
                <a:spcPts val="25"/>
              </a:spcBef>
              <a:buSzPct val="91666"/>
              <a:buAutoNum type="romanLcPeriod" startAt="2"/>
              <a:tabLst>
                <a:tab pos="634365" algn="l"/>
                <a:tab pos="6350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blocks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wear out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variation results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coefficient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friction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block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&amp;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pulley</a:t>
            </a:r>
            <a:endParaRPr sz="1200">
              <a:latin typeface="Times New Roman"/>
              <a:cs typeface="Times New Roman"/>
            </a:endParaRPr>
          </a:p>
          <a:p>
            <a:pPr marL="177165" marR="9525" indent="-158750">
              <a:lnSpc>
                <a:spcPct val="110000"/>
              </a:lnSpc>
              <a:buSzPct val="91666"/>
              <a:buAutoNum type="romanLcPeriod" startAt="2"/>
              <a:tabLst>
                <a:tab pos="1778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unit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subject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oscillations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may result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from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fluctuations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differences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coefficient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friction.</a:t>
            </a:r>
            <a:endParaRPr sz="1200">
              <a:latin typeface="Times New Roman"/>
              <a:cs typeface="Times New Roman"/>
            </a:endParaRPr>
          </a:p>
          <a:p>
            <a:pPr marL="177165" marR="5080" indent="-116205">
              <a:lnSpc>
                <a:spcPts val="1610"/>
              </a:lnSpc>
              <a:spcBef>
                <a:spcPts val="80"/>
              </a:spcBef>
              <a:buSzPct val="91666"/>
              <a:buAutoNum type="romanLcPeriod" startAt="2"/>
              <a:tabLst>
                <a:tab pos="1778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dissipation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heat,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rises.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results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decrease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coefficient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friction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consequent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brake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failure.</a:t>
            </a:r>
            <a:endParaRPr sz="1200">
              <a:latin typeface="Times New Roman"/>
              <a:cs typeface="Times New Roman"/>
            </a:endParaRPr>
          </a:p>
          <a:p>
            <a:pPr marL="177165" indent="-159385">
              <a:lnSpc>
                <a:spcPct val="100000"/>
              </a:lnSpc>
              <a:spcBef>
                <a:spcPts val="40"/>
              </a:spcBef>
              <a:buSzPct val="91666"/>
              <a:buAutoNum type="romanLcPeriod" startAt="2"/>
              <a:tabLst>
                <a:tab pos="17780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arrangement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prony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brake,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may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noted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scale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reading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equal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marL="177165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frictional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plus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unbalanced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weight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arm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any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pedestal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used.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7575" y="1468119"/>
            <a:ext cx="1551304" cy="24319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1036066"/>
            <a:ext cx="1884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iii:</a:t>
            </a:r>
            <a:r>
              <a:rPr dirty="0" sz="1200">
                <a:latin typeface="Times New Roman"/>
                <a:cs typeface="Times New Roman"/>
              </a:rPr>
              <a:t> Rope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 dynamometer: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4465828"/>
            <a:ext cx="5510530" cy="3050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2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5">
                <a:latin typeface="Times New Roman"/>
                <a:cs typeface="Times New Roman"/>
              </a:rPr>
              <a:t>one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ropes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wrapped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around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engine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whose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measured,.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ropes </a:t>
            </a:r>
            <a:r>
              <a:rPr dirty="0" sz="1200" spc="-1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spaced </a:t>
            </a:r>
            <a:r>
              <a:rPr dirty="0" sz="1200" spc="-10">
                <a:latin typeface="Times New Roman"/>
                <a:cs typeface="Times New Roman"/>
              </a:rPr>
              <a:t>evenly </a:t>
            </a:r>
            <a:r>
              <a:rPr dirty="0" sz="1200">
                <a:latin typeface="Times New Roman"/>
                <a:cs typeface="Times New Roman"/>
              </a:rPr>
              <a:t>across the </a:t>
            </a:r>
            <a:r>
              <a:rPr dirty="0" sz="1200" spc="-5">
                <a:latin typeface="Times New Roman"/>
                <a:cs typeface="Times New Roman"/>
              </a:rPr>
              <a:t>width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rim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means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U-shaped </a:t>
            </a:r>
            <a:r>
              <a:rPr dirty="0" sz="1200" spc="5">
                <a:latin typeface="Times New Roman"/>
                <a:cs typeface="Times New Roman"/>
              </a:rPr>
              <a:t>wooden </a:t>
            </a:r>
            <a:r>
              <a:rPr dirty="0" sz="1200" spc="-10">
                <a:latin typeface="Times New Roman"/>
                <a:cs typeface="Times New Roman"/>
              </a:rPr>
              <a:t>blocks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located </a:t>
            </a:r>
            <a:r>
              <a:rPr dirty="0" sz="1200" spc="-5">
                <a:latin typeface="Times New Roman"/>
                <a:cs typeface="Times New Roman"/>
              </a:rPr>
              <a:t>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different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points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rim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fly </a:t>
            </a:r>
            <a:r>
              <a:rPr dirty="0" sz="1200" spc="-5">
                <a:latin typeface="Times New Roman"/>
                <a:cs typeface="Times New Roman"/>
              </a:rPr>
              <a:t>wheel.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upward </a:t>
            </a:r>
            <a:r>
              <a:rPr dirty="0" sz="1200" spc="-10">
                <a:latin typeface="Times New Roman"/>
                <a:cs typeface="Times New Roman"/>
              </a:rPr>
              <a:t>ends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rope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10">
                <a:latin typeface="Times New Roman"/>
                <a:cs typeface="Times New Roman"/>
              </a:rPr>
              <a:t>connected </a:t>
            </a:r>
            <a:r>
              <a:rPr dirty="0" sz="1200" spc="-5">
                <a:latin typeface="Times New Roman"/>
                <a:cs typeface="Times New Roman"/>
              </a:rPr>
              <a:t>together </a:t>
            </a:r>
            <a:r>
              <a:rPr dirty="0" sz="1200" spc="-10">
                <a:latin typeface="Times New Roman"/>
                <a:cs typeface="Times New Roman"/>
              </a:rPr>
              <a:t>and attached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spring balance, and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downward ends </a:t>
            </a:r>
            <a:r>
              <a:rPr dirty="0" sz="1200">
                <a:latin typeface="Times New Roman"/>
                <a:cs typeface="Times New Roman"/>
              </a:rPr>
              <a:t>are </a:t>
            </a:r>
            <a:r>
              <a:rPr dirty="0" sz="1200" spc="-5">
                <a:latin typeface="Times New Roman"/>
                <a:cs typeface="Times New Roman"/>
              </a:rPr>
              <a:t>kept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place by a </a:t>
            </a:r>
            <a:r>
              <a:rPr dirty="0" sz="1200" spc="-5">
                <a:latin typeface="Times New Roman"/>
                <a:cs typeface="Times New Roman"/>
              </a:rPr>
              <a:t>dead </a:t>
            </a:r>
            <a:r>
              <a:rPr dirty="0" sz="1200">
                <a:latin typeface="Times New Roman"/>
                <a:cs typeface="Times New Roman"/>
              </a:rPr>
              <a:t>weight. </a:t>
            </a: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rotational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fly wheel produces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frictional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rope </a:t>
            </a:r>
            <a:r>
              <a:rPr dirty="0" sz="1200" spc="-5">
                <a:latin typeface="Times New Roman"/>
                <a:cs typeface="Times New Roman"/>
              </a:rPr>
              <a:t>tightens.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Consequently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induced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spring </a:t>
            </a:r>
            <a:r>
              <a:rPr dirty="0" sz="1200" spc="-5">
                <a:latin typeface="Times New Roman"/>
                <a:cs typeface="Times New Roman"/>
              </a:rPr>
              <a:t> balance,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heat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enormous that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necessities</a:t>
            </a:r>
            <a:r>
              <a:rPr dirty="0" sz="1200" spc="-5">
                <a:latin typeface="Times New Roman"/>
                <a:cs typeface="Times New Roman"/>
              </a:rPr>
              <a:t> cooling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arrangement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brake, </a:t>
            </a:r>
            <a:r>
              <a:rPr dirty="0" sz="1200">
                <a:latin typeface="Times New Roman"/>
                <a:cs typeface="Times New Roman"/>
              </a:rPr>
              <a:t>the rim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made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5">
                <a:latin typeface="Times New Roman"/>
                <a:cs typeface="Times New Roman"/>
              </a:rPr>
              <a:t>shaped </a:t>
            </a:r>
            <a:r>
              <a:rPr dirty="0" sz="1200" spc="-10">
                <a:latin typeface="Times New Roman"/>
                <a:cs typeface="Times New Roman"/>
              </a:rPr>
              <a:t>internally.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Water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5">
                <a:latin typeface="Times New Roman"/>
                <a:cs typeface="Times New Roman"/>
              </a:rPr>
              <a:t>run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the trough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place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centrifugal </a:t>
            </a:r>
            <a:r>
              <a:rPr dirty="0" sz="1200" spc="-5">
                <a:latin typeface="Times New Roman"/>
                <a:cs typeface="Times New Roman"/>
              </a:rPr>
              <a:t>force.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latin typeface="Times New Roman"/>
                <a:cs typeface="Times New Roman"/>
              </a:rPr>
              <a:t>Let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dead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weight</a:t>
            </a:r>
            <a:endParaRPr sz="1200">
              <a:latin typeface="Times New Roman"/>
              <a:cs typeface="Times New Roman"/>
            </a:endParaRPr>
          </a:p>
          <a:p>
            <a:pPr marL="12700" marR="360997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balance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reading,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brake </a:t>
            </a:r>
            <a:r>
              <a:rPr dirty="0" sz="1200" spc="5">
                <a:latin typeface="Times New Roman"/>
                <a:cs typeface="Times New Roman"/>
              </a:rPr>
              <a:t>drum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diameter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15">
                <a:latin typeface="Times New Roman"/>
                <a:cs typeface="Times New Roman"/>
              </a:rPr>
              <a:t>And</a:t>
            </a:r>
            <a:r>
              <a:rPr dirty="0" sz="1200">
                <a:latin typeface="Times New Roman"/>
                <a:cs typeface="Times New Roman"/>
              </a:rPr>
              <a:t> 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rope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diameter</a:t>
            </a:r>
            <a:endParaRPr sz="1200">
              <a:latin typeface="Times New Roman"/>
              <a:cs typeface="Times New Roman"/>
            </a:endParaRPr>
          </a:p>
          <a:p>
            <a:pPr marL="12700" marR="1956435">
              <a:lnSpc>
                <a:spcPct val="103299"/>
              </a:lnSpc>
              <a:spcBef>
                <a:spcPts val="190"/>
              </a:spcBef>
              <a:tabLst>
                <a:tab pos="2658745" algn="l"/>
              </a:tabLst>
            </a:pPr>
            <a:r>
              <a:rPr dirty="0" baseline="4629" sz="1800" spc="-15">
                <a:latin typeface="Times New Roman"/>
                <a:cs typeface="Times New Roman"/>
              </a:rPr>
              <a:t>Then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22">
                <a:latin typeface="Times New Roman"/>
                <a:cs typeface="Times New Roman"/>
              </a:rPr>
              <a:t>effective </a:t>
            </a:r>
            <a:r>
              <a:rPr dirty="0" baseline="4629" sz="1800" spc="-7">
                <a:latin typeface="Times New Roman"/>
                <a:cs typeface="Times New Roman"/>
              </a:rPr>
              <a:t>radius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brake </a:t>
            </a:r>
            <a:r>
              <a:rPr dirty="0" baseline="4629" sz="1800" spc="7">
                <a:latin typeface="Times New Roman"/>
                <a:cs typeface="Times New Roman"/>
              </a:rPr>
              <a:t>drum </a:t>
            </a:r>
            <a:r>
              <a:rPr dirty="0" baseline="4629" sz="1800">
                <a:latin typeface="Times New Roman"/>
                <a:cs typeface="Times New Roman"/>
              </a:rPr>
              <a:t>R</a:t>
            </a:r>
            <a:r>
              <a:rPr dirty="0" sz="800">
                <a:latin typeface="Times New Roman"/>
                <a:cs typeface="Times New Roman"/>
              </a:rPr>
              <a:t>eff </a:t>
            </a:r>
            <a:r>
              <a:rPr dirty="0" baseline="4629" sz="1800">
                <a:latin typeface="Times New Roman"/>
                <a:cs typeface="Times New Roman"/>
              </a:rPr>
              <a:t>= (D+d)/2 </a:t>
            </a:r>
            <a:r>
              <a:rPr dirty="0" baseline="4629" sz="1800" spc="-42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(W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–S)	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7521067"/>
            <a:ext cx="1702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15">
                <a:latin typeface="Times New Roman"/>
                <a:cs typeface="Times New Roman"/>
              </a:rPr>
              <a:t>Braking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torque</a:t>
            </a:r>
            <a:r>
              <a:rPr dirty="0" baseline="4629" sz="1800" spc="-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-5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(w-S)</a:t>
            </a:r>
            <a:r>
              <a:rPr dirty="0" baseline="4629" sz="1800" spc="7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R</a:t>
            </a:r>
            <a:r>
              <a:rPr dirty="0" sz="800" spc="-10">
                <a:latin typeface="Times New Roman"/>
                <a:cs typeface="Times New Roman"/>
              </a:rPr>
              <a:t>eff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60241" y="7572882"/>
            <a:ext cx="2844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20">
                <a:latin typeface="Times New Roman"/>
                <a:cs typeface="Times New Roman"/>
              </a:rPr>
              <a:t>in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Nm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7712836"/>
            <a:ext cx="2349500" cy="410209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  <a:tabLst>
                <a:tab pos="1680210" algn="l"/>
              </a:tabLst>
            </a:pPr>
            <a:r>
              <a:rPr dirty="0" sz="800" spc="-5">
                <a:latin typeface="Times New Roman"/>
                <a:cs typeface="Times New Roman"/>
              </a:rPr>
              <a:t>Brake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power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=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(2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πN/60)</a:t>
            </a:r>
            <a:r>
              <a:rPr dirty="0" baseline="4629" sz="1800" spc="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baseline="4629" sz="1800" spc="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	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baseline="4629" sz="1800" spc="-8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Nm/s</a:t>
            </a:r>
            <a:endParaRPr baseline="4629" sz="1800">
              <a:latin typeface="Times New Roman"/>
              <a:cs typeface="Times New Roman"/>
            </a:endParaRPr>
          </a:p>
          <a:p>
            <a:pPr marL="393065">
              <a:lnSpc>
                <a:spcPct val="100000"/>
              </a:lnSpc>
              <a:spcBef>
                <a:spcPts val="75"/>
              </a:spcBef>
              <a:tabLst>
                <a:tab pos="2223135" algn="l"/>
              </a:tabLst>
            </a:pP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[(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π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N/60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/1000]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W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	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3063" y="8719210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0391" y="8920683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5358" y="8499703"/>
            <a:ext cx="2557780" cy="629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5080" indent="-45720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Advantages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Rope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brake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dynamometer: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easier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make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suitable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wide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range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3363" y="816609"/>
            <a:ext cx="5802630" cy="727900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algn="just" marL="691515" indent="-622300">
              <a:lnSpc>
                <a:spcPct val="100000"/>
              </a:lnSpc>
              <a:spcBef>
                <a:spcPts val="244"/>
              </a:spcBef>
              <a:buAutoNum type="romanLcPeriod" startAt="3"/>
              <a:tabLst>
                <a:tab pos="691515" algn="l"/>
                <a:tab pos="692150" algn="l"/>
              </a:tabLst>
            </a:pPr>
            <a:r>
              <a:rPr dirty="0" sz="1200" spc="-5">
                <a:latin typeface="Times New Roman"/>
                <a:cs typeface="Times New Roman"/>
              </a:rPr>
              <a:t>requires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no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lubrication</a:t>
            </a:r>
            <a:endParaRPr sz="1200">
              <a:latin typeface="Times New Roman"/>
              <a:cs typeface="Times New Roman"/>
            </a:endParaRPr>
          </a:p>
          <a:p>
            <a:pPr algn="just" marL="234315" marR="581660" indent="-158750">
              <a:lnSpc>
                <a:spcPct val="108300"/>
              </a:lnSpc>
              <a:spcBef>
                <a:spcPts val="20"/>
              </a:spcBef>
              <a:buAutoNum type="romanLcPeriod" startAt="3"/>
              <a:tabLst>
                <a:tab pos="234950" algn="l"/>
              </a:tabLst>
            </a:pPr>
            <a:r>
              <a:rPr dirty="0" sz="1200" spc="-5">
                <a:latin typeface="Times New Roman"/>
                <a:cs typeface="Times New Roman"/>
              </a:rPr>
              <a:t>can </a:t>
            </a:r>
            <a:r>
              <a:rPr dirty="0" sz="1200" spc="-15">
                <a:latin typeface="Times New Roman"/>
                <a:cs typeface="Times New Roman"/>
              </a:rPr>
              <a:t>be </a:t>
            </a:r>
            <a:r>
              <a:rPr dirty="0" sz="1200" spc="-5">
                <a:latin typeface="Times New Roman"/>
                <a:cs typeface="Times New Roman"/>
              </a:rPr>
              <a:t>used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15">
                <a:latin typeface="Times New Roman"/>
                <a:cs typeface="Times New Roman"/>
              </a:rPr>
              <a:t>long </a:t>
            </a:r>
            <a:r>
              <a:rPr dirty="0" sz="1200" spc="-5">
                <a:latin typeface="Times New Roman"/>
                <a:cs typeface="Times New Roman"/>
              </a:rPr>
              <a:t>trials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-10">
                <a:latin typeface="Times New Roman"/>
                <a:cs typeface="Times New Roman"/>
              </a:rPr>
              <a:t>little danger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overheating and without requiring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adjustment.</a:t>
            </a:r>
            <a:endParaRPr sz="1200">
              <a:latin typeface="Times New Roman"/>
              <a:cs typeface="Times New Roman"/>
            </a:endParaRPr>
          </a:p>
          <a:p>
            <a:pPr algn="just" marL="234315">
              <a:lnSpc>
                <a:spcPct val="100000"/>
              </a:lnSpc>
              <a:spcBef>
                <a:spcPts val="295"/>
              </a:spcBef>
            </a:pPr>
            <a:r>
              <a:rPr dirty="0" baseline="4629" sz="1800" spc="-7">
                <a:latin typeface="Times New Roman"/>
                <a:cs typeface="Times New Roman"/>
              </a:rPr>
              <a:t>Applying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equation</a:t>
            </a:r>
            <a:r>
              <a:rPr dirty="0" baseline="4629" sz="1800" spc="-37">
                <a:latin typeface="Times New Roman"/>
                <a:cs typeface="Times New Roman"/>
              </a:rPr>
              <a:t> </a:t>
            </a:r>
            <a:r>
              <a:rPr dirty="0" baseline="4629" sz="1800" spc="7">
                <a:latin typeface="Times New Roman"/>
                <a:cs typeface="Times New Roman"/>
              </a:rPr>
              <a:t>T</a:t>
            </a:r>
            <a:r>
              <a:rPr dirty="0" sz="800" spc="5">
                <a:latin typeface="Times New Roman"/>
                <a:cs typeface="Times New Roman"/>
              </a:rPr>
              <a:t>1</a:t>
            </a:r>
            <a:r>
              <a:rPr dirty="0" baseline="4629" sz="1800" spc="7">
                <a:latin typeface="Times New Roman"/>
                <a:cs typeface="Times New Roman"/>
              </a:rPr>
              <a:t>/T</a:t>
            </a:r>
            <a:r>
              <a:rPr dirty="0" sz="800" spc="5">
                <a:latin typeface="Times New Roman"/>
                <a:cs typeface="Times New Roman"/>
              </a:rPr>
              <a:t>2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Times New Roman"/>
                <a:cs typeface="Times New Roman"/>
              </a:rPr>
              <a:t>=</a:t>
            </a:r>
            <a:r>
              <a:rPr dirty="0" sz="800" spc="110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e</a:t>
            </a:r>
            <a:r>
              <a:rPr dirty="0" baseline="38194" sz="1200" spc="-7">
                <a:solidFill>
                  <a:srgbClr val="202020"/>
                </a:solidFill>
                <a:latin typeface="Times New Roman"/>
                <a:cs typeface="Times New Roman"/>
              </a:rPr>
              <a:t>θ</a:t>
            </a:r>
            <a:r>
              <a:rPr dirty="0" baseline="38194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38194" sz="1200" spc="-7">
                <a:solidFill>
                  <a:srgbClr val="202020"/>
                </a:solidFill>
                <a:latin typeface="Times New Roman"/>
                <a:cs typeface="Times New Roman"/>
              </a:rPr>
              <a:t>µ</a:t>
            </a:r>
            <a:endParaRPr baseline="38194" sz="1200">
              <a:latin typeface="Times New Roman"/>
              <a:cs typeface="Times New Roman"/>
            </a:endParaRPr>
          </a:p>
          <a:p>
            <a:pPr algn="just" marL="234315" marR="68580">
              <a:lnSpc>
                <a:spcPct val="108300"/>
              </a:lnSpc>
            </a:pP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tension </a:t>
            </a:r>
            <a:r>
              <a:rPr dirty="0" baseline="4629" sz="1800" spc="7">
                <a:latin typeface="Times New Roman"/>
                <a:cs typeface="Times New Roman"/>
              </a:rPr>
              <a:t>T</a:t>
            </a:r>
            <a:r>
              <a:rPr dirty="0" sz="800" spc="5">
                <a:latin typeface="Times New Roman"/>
                <a:cs typeface="Times New Roman"/>
              </a:rPr>
              <a:t>2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slack </a:t>
            </a:r>
            <a:r>
              <a:rPr dirty="0" baseline="4629" sz="1800" spc="-7">
                <a:latin typeface="Times New Roman"/>
                <a:cs typeface="Times New Roman"/>
              </a:rPr>
              <a:t>side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7">
                <a:latin typeface="Times New Roman"/>
                <a:cs typeface="Times New Roman"/>
              </a:rPr>
              <a:t>rope </a:t>
            </a:r>
            <a:r>
              <a:rPr dirty="0" baseline="4629" sz="1800">
                <a:latin typeface="Times New Roman"/>
                <a:cs typeface="Times New Roman"/>
              </a:rPr>
              <a:t>to </a:t>
            </a:r>
            <a:r>
              <a:rPr dirty="0" baseline="4629" sz="1800" spc="-15">
                <a:latin typeface="Times New Roman"/>
                <a:cs typeface="Times New Roman"/>
              </a:rPr>
              <a:t>which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latin typeface="Times New Roman"/>
                <a:cs typeface="Times New Roman"/>
              </a:rPr>
              <a:t>spring </a:t>
            </a:r>
            <a:r>
              <a:rPr dirty="0" baseline="4629" sz="1800" spc="-7">
                <a:latin typeface="Times New Roman"/>
                <a:cs typeface="Times New Roman"/>
              </a:rPr>
              <a:t>balance </a:t>
            </a:r>
            <a:r>
              <a:rPr dirty="0" baseline="4629" sz="1800" spc="-22">
                <a:latin typeface="Times New Roman"/>
                <a:cs typeface="Times New Roman"/>
              </a:rPr>
              <a:t>is </a:t>
            </a:r>
            <a:r>
              <a:rPr dirty="0" baseline="4629" sz="1800" spc="-15">
                <a:latin typeface="Times New Roman"/>
                <a:cs typeface="Times New Roman"/>
              </a:rPr>
              <a:t>fixed </a:t>
            </a:r>
            <a:r>
              <a:rPr dirty="0" baseline="4629" sz="1800">
                <a:latin typeface="Times New Roman"/>
                <a:cs typeface="Times New Roman"/>
              </a:rPr>
              <a:t>can </a:t>
            </a:r>
            <a:r>
              <a:rPr dirty="0" baseline="4629" sz="1800" spc="-22">
                <a:latin typeface="Times New Roman"/>
                <a:cs typeface="Times New Roman"/>
              </a:rPr>
              <a:t>be 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latin typeface="Times New Roman"/>
                <a:cs typeface="Times New Roman"/>
              </a:rPr>
              <a:t>reduced </a:t>
            </a:r>
            <a:r>
              <a:rPr dirty="0" baseline="4629" sz="1800">
                <a:latin typeface="Times New Roman"/>
                <a:cs typeface="Times New Roman"/>
              </a:rPr>
              <a:t>to a </a:t>
            </a:r>
            <a:r>
              <a:rPr dirty="0" baseline="4629" sz="1800" spc="-15">
                <a:latin typeface="Times New Roman"/>
                <a:cs typeface="Times New Roman"/>
              </a:rPr>
              <a:t>negligible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latin typeface="Times New Roman"/>
                <a:cs typeface="Times New Roman"/>
              </a:rPr>
              <a:t>value </a:t>
            </a:r>
            <a:r>
              <a:rPr dirty="0" baseline="4629" sz="1800" spc="-7">
                <a:latin typeface="Times New Roman"/>
                <a:cs typeface="Times New Roman"/>
              </a:rPr>
              <a:t>compared </a:t>
            </a:r>
            <a:r>
              <a:rPr dirty="0" baseline="4629" sz="1800" spc="15">
                <a:latin typeface="Times New Roman"/>
                <a:cs typeface="Times New Roman"/>
              </a:rPr>
              <a:t>to  </a:t>
            </a:r>
            <a:r>
              <a:rPr dirty="0" baseline="4629" sz="1800" spc="-15">
                <a:latin typeface="Times New Roman"/>
                <a:cs typeface="Times New Roman"/>
              </a:rPr>
              <a:t>T</a:t>
            </a:r>
            <a:r>
              <a:rPr dirty="0" sz="800" spc="-10">
                <a:latin typeface="Times New Roman"/>
                <a:cs typeface="Times New Roman"/>
              </a:rPr>
              <a:t>1</a:t>
            </a:r>
            <a:r>
              <a:rPr dirty="0" sz="800" spc="180"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-15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tight </a:t>
            </a:r>
            <a:r>
              <a:rPr dirty="0" baseline="4629" sz="1800" spc="-15">
                <a:latin typeface="Times New Roman"/>
                <a:cs typeface="Times New Roman"/>
              </a:rPr>
              <a:t>side</a:t>
            </a:r>
            <a:r>
              <a:rPr dirty="0" baseline="4629" sz="1800" spc="419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by </a:t>
            </a:r>
            <a:r>
              <a:rPr dirty="0" baseline="4629" sz="1800" spc="-7">
                <a:latin typeface="Times New Roman"/>
                <a:cs typeface="Times New Roman"/>
              </a:rPr>
              <a:t>increasing </a:t>
            </a:r>
            <a:r>
              <a:rPr dirty="0" baseline="4629" sz="1800"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latin typeface="Times New Roman"/>
                <a:cs typeface="Times New Roman"/>
              </a:rPr>
              <a:t>value </a:t>
            </a:r>
            <a:r>
              <a:rPr dirty="0" baseline="4629" sz="1800" spc="15">
                <a:latin typeface="Times New Roman"/>
                <a:cs typeface="Times New Roman"/>
              </a:rPr>
              <a:t>of </a:t>
            </a:r>
            <a:r>
              <a:rPr dirty="0" baseline="4629" sz="1800" spc="22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θ.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can 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done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winding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rope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over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rim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pulley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several times.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Rope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brakes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 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range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75 to 36800 W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upto 400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rpm.</a:t>
            </a:r>
            <a:endParaRPr sz="1200">
              <a:latin typeface="Times New Roman"/>
              <a:cs typeface="Times New Roman"/>
            </a:endParaRPr>
          </a:p>
          <a:p>
            <a:pPr algn="just" marL="234315">
              <a:lnSpc>
                <a:spcPct val="100000"/>
              </a:lnSpc>
              <a:spcBef>
                <a:spcPts val="145"/>
              </a:spcBef>
            </a:pPr>
            <a:r>
              <a:rPr dirty="0" sz="1200" spc="-10">
                <a:latin typeface="Times New Roman"/>
                <a:cs typeface="Times New Roman"/>
              </a:rPr>
              <a:t>1b.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Fluid-friction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(hydraulic)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dynamometer: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‘A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hydraulic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uses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fluid-</a:t>
            </a:r>
            <a:endParaRPr sz="1200">
              <a:latin typeface="Times New Roman"/>
              <a:cs typeface="Times New Roman"/>
            </a:endParaRPr>
          </a:p>
          <a:p>
            <a:pPr algn="just" marL="234315" marR="72390">
              <a:lnSpc>
                <a:spcPct val="1102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friction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rather</a:t>
            </a:r>
            <a:r>
              <a:rPr dirty="0" sz="1200">
                <a:latin typeface="Times New Roman"/>
                <a:cs typeface="Times New Roman"/>
              </a:rPr>
              <a:t> than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dry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friction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-5">
                <a:latin typeface="Times New Roman"/>
                <a:cs typeface="Times New Roman"/>
              </a:rPr>
              <a:t> dissipating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input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energy.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unit</a:t>
            </a:r>
            <a:r>
              <a:rPr dirty="0" sz="1200" spc="-5">
                <a:latin typeface="Times New Roman"/>
                <a:cs typeface="Times New Roman"/>
              </a:rPr>
              <a:t> consists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essentially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 spc="-10">
                <a:latin typeface="Times New Roman"/>
                <a:cs typeface="Times New Roman"/>
              </a:rPr>
              <a:t>elements </a:t>
            </a:r>
            <a:r>
              <a:rPr dirty="0" sz="1200" spc="-5">
                <a:latin typeface="Times New Roman"/>
                <a:cs typeface="Times New Roman"/>
              </a:rPr>
              <a:t>namely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rotating disk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stationary casing. </a:t>
            </a:r>
            <a:r>
              <a:rPr dirty="0" sz="1200" spc="-10">
                <a:latin typeface="Times New Roman"/>
                <a:cs typeface="Times New Roman"/>
              </a:rPr>
              <a:t>The rotating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disk is </a:t>
            </a:r>
            <a:r>
              <a:rPr dirty="0" sz="1200" spc="-10">
                <a:latin typeface="Times New Roman"/>
                <a:cs typeface="Times New Roman"/>
              </a:rPr>
              <a:t>keyed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10">
                <a:latin typeface="Times New Roman"/>
                <a:cs typeface="Times New Roman"/>
              </a:rPr>
              <a:t>driving shaft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prime-mover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revolves </a:t>
            </a:r>
            <a:r>
              <a:rPr dirty="0" sz="1200" spc="-15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stationary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casing,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casing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mounted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antifriction bearings and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brake </a:t>
            </a:r>
            <a:r>
              <a:rPr dirty="0" sz="1200" spc="5">
                <a:latin typeface="Times New Roman"/>
                <a:cs typeface="Times New Roman"/>
              </a:rPr>
              <a:t>arm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balance </a:t>
            </a:r>
            <a:r>
              <a:rPr dirty="0" sz="1200">
                <a:latin typeface="Times New Roman"/>
                <a:cs typeface="Times New Roman"/>
              </a:rPr>
              <a:t> system </a:t>
            </a:r>
            <a:r>
              <a:rPr dirty="0" sz="1200" spc="-5">
                <a:latin typeface="Times New Roman"/>
                <a:cs typeface="Times New Roman"/>
              </a:rPr>
              <a:t>attached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it. </a:t>
            </a:r>
            <a:r>
              <a:rPr dirty="0" sz="1200" spc="-5">
                <a:latin typeface="Times New Roman"/>
                <a:cs typeface="Times New Roman"/>
              </a:rPr>
              <a:t>Such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bearings </a:t>
            </a:r>
            <a:r>
              <a:rPr dirty="0" sz="1200" spc="-5">
                <a:latin typeface="Times New Roman"/>
                <a:cs typeface="Times New Roman"/>
              </a:rPr>
              <a:t>allow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casing </a:t>
            </a:r>
            <a:r>
              <a:rPr dirty="0" sz="1200">
                <a:latin typeface="Times New Roman"/>
                <a:cs typeface="Times New Roman"/>
              </a:rPr>
              <a:t>to rotate </a:t>
            </a:r>
            <a:r>
              <a:rPr dirty="0" sz="1200" spc="-10">
                <a:latin typeface="Times New Roman"/>
                <a:cs typeface="Times New Roman"/>
              </a:rPr>
              <a:t>freely </a:t>
            </a:r>
            <a:r>
              <a:rPr dirty="0" sz="1200" spc="-5">
                <a:latin typeface="Times New Roman"/>
                <a:cs typeface="Times New Roman"/>
              </a:rPr>
              <a:t>except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restraint </a:t>
            </a:r>
            <a:r>
              <a:rPr dirty="0" sz="1200" spc="-10">
                <a:latin typeface="Times New Roman"/>
                <a:cs typeface="Times New Roman"/>
              </a:rPr>
              <a:t>imposed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-5">
                <a:latin typeface="Times New Roman"/>
                <a:cs typeface="Times New Roman"/>
              </a:rPr>
              <a:t>brake drum. Further,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casing </a:t>
            </a:r>
            <a:r>
              <a:rPr dirty="0" sz="1200" spc="-15">
                <a:latin typeface="Times New Roman"/>
                <a:cs typeface="Times New Roman"/>
              </a:rPr>
              <a:t>is in </a:t>
            </a:r>
            <a:r>
              <a:rPr dirty="0" sz="1200">
                <a:latin typeface="Times New Roman"/>
                <a:cs typeface="Times New Roman"/>
              </a:rPr>
              <a:t>two-halves; </a:t>
            </a:r>
            <a:r>
              <a:rPr dirty="0" sz="1200" spc="-5">
                <a:latin typeface="Times New Roman"/>
                <a:cs typeface="Times New Roman"/>
              </a:rPr>
              <a:t>one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placed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either side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thr </a:t>
            </a:r>
            <a:r>
              <a:rPr dirty="0" sz="1200" spc="-5">
                <a:latin typeface="Times New Roman"/>
                <a:cs typeface="Times New Roman"/>
              </a:rPr>
              <a:t>rotating disk. </a:t>
            </a:r>
            <a:r>
              <a:rPr dirty="0" sz="1200">
                <a:latin typeface="Times New Roman"/>
                <a:cs typeface="Times New Roman"/>
              </a:rPr>
              <a:t>Semi-elliptical </a:t>
            </a:r>
            <a:r>
              <a:rPr dirty="0" sz="1200" spc="-5">
                <a:latin typeface="Times New Roman"/>
                <a:cs typeface="Times New Roman"/>
              </a:rPr>
              <a:t>recesses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casing match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corresponding grooves </a:t>
            </a:r>
            <a:r>
              <a:rPr dirty="0" sz="1200" spc="-10">
                <a:latin typeface="Times New Roman"/>
                <a:cs typeface="Times New Roman"/>
              </a:rPr>
              <a:t>inside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rotating disk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form chambers </a:t>
            </a:r>
            <a:r>
              <a:rPr dirty="0" sz="1200">
                <a:latin typeface="Times New Roman"/>
                <a:cs typeface="Times New Roman"/>
              </a:rPr>
              <a:t>through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stream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water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maintained. When </a:t>
            </a:r>
            <a:r>
              <a:rPr dirty="0" sz="1200">
                <a:latin typeface="Times New Roman"/>
                <a:cs typeface="Times New Roman"/>
              </a:rPr>
              <a:t>the brake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operating,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water </a:t>
            </a:r>
            <a:r>
              <a:rPr dirty="0" sz="1200" spc="-10">
                <a:latin typeface="Times New Roman"/>
                <a:cs typeface="Times New Roman"/>
              </a:rPr>
              <a:t>follows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helical </a:t>
            </a:r>
            <a:r>
              <a:rPr dirty="0" sz="1200" spc="5">
                <a:latin typeface="Times New Roman"/>
                <a:cs typeface="Times New Roman"/>
              </a:rPr>
              <a:t>path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chamber. </a:t>
            </a:r>
            <a:r>
              <a:rPr dirty="0" sz="1200" spc="-10">
                <a:latin typeface="Times New Roman"/>
                <a:cs typeface="Times New Roman"/>
              </a:rPr>
              <a:t>Vortices and </a:t>
            </a:r>
            <a:r>
              <a:rPr dirty="0" sz="1200">
                <a:latin typeface="Times New Roman"/>
                <a:cs typeface="Times New Roman"/>
              </a:rPr>
              <a:t>eddy-currents are set-up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water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these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5">
                <a:latin typeface="Times New Roman"/>
                <a:cs typeface="Times New Roman"/>
              </a:rPr>
              <a:t>turn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dynamometer </a:t>
            </a:r>
            <a:r>
              <a:rPr dirty="0" sz="1200" spc="-10">
                <a:latin typeface="Times New Roman"/>
                <a:cs typeface="Times New Roman"/>
              </a:rPr>
              <a:t>casing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direction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rotation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10">
                <a:latin typeface="Times New Roman"/>
                <a:cs typeface="Times New Roman"/>
              </a:rPr>
              <a:t>engine </a:t>
            </a:r>
            <a:r>
              <a:rPr dirty="0" sz="1200" spc="-5">
                <a:latin typeface="Times New Roman"/>
                <a:cs typeface="Times New Roman"/>
              </a:rPr>
              <a:t>shaft.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tendency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</a:t>
            </a:r>
            <a:r>
              <a:rPr dirty="0" sz="1200" spc="5">
                <a:latin typeface="Times New Roman"/>
                <a:cs typeface="Times New Roman"/>
              </a:rPr>
              <a:t> arm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balance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measures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234315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Brake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power</a:t>
            </a:r>
            <a:r>
              <a:rPr dirty="0" sz="1200">
                <a:latin typeface="Times New Roman"/>
                <a:cs typeface="Times New Roman"/>
              </a:rPr>
              <a:t> =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WN/K</a:t>
            </a:r>
            <a:endParaRPr sz="1200">
              <a:latin typeface="Times New Roman"/>
              <a:cs typeface="Times New Roman"/>
            </a:endParaRPr>
          </a:p>
          <a:p>
            <a:pPr marL="234315" marR="1070610">
              <a:lnSpc>
                <a:spcPct val="111700"/>
              </a:lnSpc>
            </a:pPr>
            <a:r>
              <a:rPr dirty="0" sz="1200" spc="-10">
                <a:latin typeface="Times New Roman"/>
                <a:cs typeface="Times New Roman"/>
              </a:rPr>
              <a:t>Where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weight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lever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arm,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revolutions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minute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  <a:p>
            <a:pPr marL="234315" marR="72390">
              <a:lnSpc>
                <a:spcPts val="1580"/>
              </a:lnSpc>
              <a:spcBef>
                <a:spcPts val="55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braking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action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controlled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varying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its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pressure,or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distance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between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rotating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disk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stationary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casing.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Maximum</a:t>
            </a:r>
            <a:endParaRPr sz="1200">
              <a:latin typeface="Times New Roman"/>
              <a:cs typeface="Times New Roman"/>
            </a:endParaRPr>
          </a:p>
          <a:p>
            <a:pPr marL="234315" marR="80645">
              <a:lnSpc>
                <a:spcPts val="1580"/>
              </a:lnSpc>
              <a:spcBef>
                <a:spcPts val="35"/>
              </a:spcBef>
            </a:pP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obtained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casing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full,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minimum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minium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amount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keep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sels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lubricated.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234315" marR="67945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1c: Eddy </a:t>
            </a:r>
            <a:r>
              <a:rPr dirty="0" sz="1200" spc="-15" b="1">
                <a:latin typeface="Times New Roman"/>
                <a:cs typeface="Times New Roman"/>
              </a:rPr>
              <a:t>current </a:t>
            </a:r>
            <a:r>
              <a:rPr dirty="0" sz="1200" spc="-5" b="1">
                <a:latin typeface="Times New Roman"/>
                <a:cs typeface="Times New Roman"/>
              </a:rPr>
              <a:t>dynamometer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electrical absorption dynamometer </a:t>
            </a:r>
            <a:r>
              <a:rPr dirty="0" sz="1200">
                <a:latin typeface="Times New Roman"/>
                <a:cs typeface="Times New Roman"/>
              </a:rPr>
              <a:t>operates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principle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when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isolated conductor </a:t>
            </a:r>
            <a:r>
              <a:rPr dirty="0" sz="1200" spc="-10">
                <a:latin typeface="Times New Roman"/>
                <a:cs typeface="Times New Roman"/>
              </a:rPr>
              <a:t>moves </a:t>
            </a:r>
            <a:r>
              <a:rPr dirty="0" sz="1200">
                <a:latin typeface="Times New Roman"/>
                <a:cs typeface="Times New Roman"/>
              </a:rPr>
              <a:t>through a </a:t>
            </a:r>
            <a:r>
              <a:rPr dirty="0" sz="1200" spc="-10">
                <a:latin typeface="Times New Roman"/>
                <a:cs typeface="Times New Roman"/>
              </a:rPr>
              <a:t>magnetic field, </a:t>
            </a:r>
            <a:r>
              <a:rPr dirty="0" sz="1200" spc="-5">
                <a:latin typeface="Times New Roman"/>
                <a:cs typeface="Times New Roman"/>
              </a:rPr>
              <a:t>voltage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induced and local </a:t>
            </a:r>
            <a:r>
              <a:rPr dirty="0" sz="1200">
                <a:latin typeface="Times New Roman"/>
                <a:cs typeface="Times New Roman"/>
              </a:rPr>
              <a:t>currents </a:t>
            </a:r>
            <a:r>
              <a:rPr dirty="0" sz="1200" spc="-15">
                <a:latin typeface="Times New Roman"/>
                <a:cs typeface="Times New Roman"/>
              </a:rPr>
              <a:t>flow 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short </a:t>
            </a:r>
            <a:r>
              <a:rPr dirty="0" sz="1200" spc="-10">
                <a:latin typeface="Times New Roman"/>
                <a:cs typeface="Times New Roman"/>
              </a:rPr>
              <a:t>circular </a:t>
            </a:r>
            <a:r>
              <a:rPr dirty="0" sz="1200" spc="5">
                <a:latin typeface="Times New Roman"/>
                <a:cs typeface="Times New Roman"/>
              </a:rPr>
              <a:t>path </a:t>
            </a:r>
            <a:r>
              <a:rPr dirty="0" sz="1200" spc="-10">
                <a:latin typeface="Times New Roman"/>
                <a:cs typeface="Times New Roman"/>
              </a:rPr>
              <a:t>within </a:t>
            </a:r>
            <a:r>
              <a:rPr dirty="0" sz="1200">
                <a:latin typeface="Times New Roman"/>
                <a:cs typeface="Times New Roman"/>
              </a:rPr>
              <a:t>conductor. These currents ,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called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eddy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currents </a:t>
            </a:r>
            <a:r>
              <a:rPr dirty="0" sz="1200" spc="-5">
                <a:latin typeface="Times New Roman"/>
                <a:cs typeface="Times New Roman"/>
              </a:rPr>
              <a:t>get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dissipated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2431288" cy="26019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3643121"/>
            <a:ext cx="5525135" cy="4055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</a:t>
            </a:r>
            <a:r>
              <a:rPr dirty="0" sz="1200" spc="-5">
                <a:latin typeface="Times New Roman"/>
                <a:cs typeface="Times New Roman"/>
              </a:rPr>
              <a:t> shows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basic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components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comprising</a:t>
            </a:r>
            <a:r>
              <a:rPr dirty="0" sz="1200" spc="-5">
                <a:latin typeface="Times New Roman"/>
                <a:cs typeface="Times New Roman"/>
              </a:rPr>
              <a:t> and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illustrating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45">
                <a:latin typeface="Times New Roman"/>
                <a:cs typeface="Times New Roman"/>
              </a:rPr>
              <a:t>of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eddy </a:t>
            </a:r>
            <a:r>
              <a:rPr dirty="0" sz="1200" spc="-5">
                <a:latin typeface="Times New Roman"/>
                <a:cs typeface="Times New Roman"/>
              </a:rPr>
              <a:t>current dynamometer. A toothed </a:t>
            </a:r>
            <a:r>
              <a:rPr dirty="0" sz="1200">
                <a:latin typeface="Times New Roman"/>
                <a:cs typeface="Times New Roman"/>
              </a:rPr>
              <a:t>steel </a:t>
            </a:r>
            <a:r>
              <a:rPr dirty="0" sz="1200" spc="5">
                <a:latin typeface="Times New Roman"/>
                <a:cs typeface="Times New Roman"/>
              </a:rPr>
              <a:t>rotor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mounted onto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test-engine and </a:t>
            </a:r>
            <a:r>
              <a:rPr dirty="0" sz="1200" spc="-25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rotates </a:t>
            </a:r>
            <a:r>
              <a:rPr dirty="0" sz="1200" spc="-10">
                <a:latin typeface="Times New Roman"/>
                <a:cs typeface="Times New Roman"/>
              </a:rPr>
              <a:t>insides </a:t>
            </a:r>
            <a:r>
              <a:rPr dirty="0" sz="1200">
                <a:latin typeface="Times New Roman"/>
                <a:cs typeface="Times New Roman"/>
              </a:rPr>
              <a:t>a smooth </a:t>
            </a:r>
            <a:r>
              <a:rPr dirty="0" sz="1200" spc="-5">
                <a:latin typeface="Times New Roman"/>
                <a:cs typeface="Times New Roman"/>
              </a:rPr>
              <a:t>bored cast-iron </a:t>
            </a:r>
            <a:r>
              <a:rPr dirty="0" sz="1200" spc="5">
                <a:latin typeface="Times New Roman"/>
                <a:cs typeface="Times New Roman"/>
              </a:rPr>
              <a:t>stator;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clearance </a:t>
            </a:r>
            <a:r>
              <a:rPr dirty="0" sz="1200">
                <a:latin typeface="Times New Roman"/>
                <a:cs typeface="Times New Roman"/>
              </a:rPr>
              <a:t> between the </a:t>
            </a:r>
            <a:r>
              <a:rPr dirty="0" sz="1200" spc="5">
                <a:latin typeface="Times New Roman"/>
                <a:cs typeface="Times New Roman"/>
              </a:rPr>
              <a:t>rotor tooth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stator </a:t>
            </a:r>
            <a:r>
              <a:rPr dirty="0" sz="1200" spc="-15">
                <a:latin typeface="Times New Roman"/>
                <a:cs typeface="Times New Roman"/>
              </a:rPr>
              <a:t>being </a:t>
            </a:r>
            <a:r>
              <a:rPr dirty="0" sz="1200">
                <a:latin typeface="Times New Roman"/>
                <a:cs typeface="Times New Roman"/>
              </a:rPr>
              <a:t>very </a:t>
            </a:r>
            <a:r>
              <a:rPr dirty="0" sz="1200" spc="-10">
                <a:latin typeface="Times New Roman"/>
                <a:cs typeface="Times New Roman"/>
              </a:rPr>
              <a:t>small.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stator </a:t>
            </a:r>
            <a:r>
              <a:rPr dirty="0" sz="1200" spc="-10">
                <a:latin typeface="Times New Roman"/>
                <a:cs typeface="Times New Roman"/>
              </a:rPr>
              <a:t>carries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 spc="-5">
                <a:latin typeface="Times New Roman"/>
                <a:cs typeface="Times New Roman"/>
              </a:rPr>
              <a:t>exciting </a:t>
            </a:r>
            <a:r>
              <a:rPr dirty="0" sz="1200">
                <a:latin typeface="Times New Roman"/>
                <a:cs typeface="Times New Roman"/>
              </a:rPr>
              <a:t>coil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energized with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direct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0">
                <a:latin typeface="Times New Roman"/>
                <a:cs typeface="Times New Roman"/>
              </a:rPr>
              <a:t>supplied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 spc="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external source. </a:t>
            </a:r>
            <a:r>
              <a:rPr dirty="0" sz="1200" spc="-5">
                <a:latin typeface="Times New Roman"/>
                <a:cs typeface="Times New Roman"/>
              </a:rPr>
              <a:t>Further,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stator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cradled </a:t>
            </a:r>
            <a:r>
              <a:rPr dirty="0" sz="1200" spc="1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antifriction bearings and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provided </a:t>
            </a:r>
            <a:r>
              <a:rPr dirty="0" sz="1200">
                <a:latin typeface="Times New Roman"/>
                <a:cs typeface="Times New Roman"/>
              </a:rPr>
              <a:t>with a </a:t>
            </a:r>
            <a:r>
              <a:rPr dirty="0" sz="1200" spc="-5">
                <a:latin typeface="Times New Roman"/>
                <a:cs typeface="Times New Roman"/>
              </a:rPr>
              <a:t>brake </a:t>
            </a:r>
            <a:r>
              <a:rPr dirty="0" sz="1200" spc="5">
                <a:latin typeface="Times New Roman"/>
                <a:cs typeface="Times New Roman"/>
              </a:rPr>
              <a:t>arm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scale </a:t>
            </a:r>
            <a:r>
              <a:rPr dirty="0" sz="1200" spc="-5">
                <a:latin typeface="Times New Roman"/>
                <a:cs typeface="Times New Roman"/>
              </a:rPr>
              <a:t> pan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spring </a:t>
            </a:r>
            <a:r>
              <a:rPr dirty="0" sz="1200" spc="-5">
                <a:latin typeface="Times New Roman"/>
                <a:cs typeface="Times New Roman"/>
              </a:rPr>
              <a:t>balance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attached.</a:t>
            </a:r>
            <a:endParaRPr sz="1200">
              <a:latin typeface="Times New Roman"/>
              <a:cs typeface="Times New Roman"/>
            </a:endParaRPr>
          </a:p>
          <a:p>
            <a:pPr algn="just" marL="12700" indent="762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under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operation,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rotor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turns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causes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constant</a:t>
            </a:r>
            <a:endParaRPr sz="1200">
              <a:latin typeface="Times New Roman"/>
              <a:cs typeface="Times New Roman"/>
            </a:endParaRPr>
          </a:p>
          <a:p>
            <a:pPr algn="just" marL="12700" marR="23495">
              <a:lnSpc>
                <a:spcPct val="110100"/>
              </a:lnSpc>
              <a:spcBef>
                <a:spcPts val="20"/>
              </a:spcBef>
            </a:pPr>
            <a:r>
              <a:rPr dirty="0" sz="1200" spc="-5">
                <a:latin typeface="Times New Roman"/>
                <a:cs typeface="Times New Roman"/>
              </a:rPr>
              <a:t>change </a:t>
            </a:r>
            <a:r>
              <a:rPr dirty="0" sz="1200" spc="-15">
                <a:latin typeface="Times New Roman"/>
                <a:cs typeface="Times New Roman"/>
              </a:rPr>
              <a:t>in in </a:t>
            </a:r>
            <a:r>
              <a:rPr dirty="0" sz="1200">
                <a:latin typeface="Times New Roman"/>
                <a:cs typeface="Times New Roman"/>
              </a:rPr>
              <a:t>the flux </a:t>
            </a:r>
            <a:r>
              <a:rPr dirty="0" sz="1200" spc="-5">
                <a:latin typeface="Times New Roman"/>
                <a:cs typeface="Times New Roman"/>
              </a:rPr>
              <a:t>density at </a:t>
            </a:r>
            <a:r>
              <a:rPr dirty="0" sz="1200" spc="-10">
                <a:latin typeface="Times New Roman"/>
                <a:cs typeface="Times New Roman"/>
              </a:rPr>
              <a:t>all </a:t>
            </a:r>
            <a:r>
              <a:rPr dirty="0" sz="1200">
                <a:latin typeface="Times New Roman"/>
                <a:cs typeface="Times New Roman"/>
              </a:rPr>
              <a:t>points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the stator. </a:t>
            </a:r>
            <a:r>
              <a:rPr dirty="0" sz="1200" spc="-5">
                <a:latin typeface="Times New Roman"/>
                <a:cs typeface="Times New Roman"/>
              </a:rPr>
              <a:t>Consequently </a:t>
            </a:r>
            <a:r>
              <a:rPr dirty="0" sz="1200">
                <a:latin typeface="Times New Roman"/>
                <a:cs typeface="Times New Roman"/>
              </a:rPr>
              <a:t>eddy currents are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induced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stator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>
                <a:latin typeface="Times New Roman"/>
                <a:cs typeface="Times New Roman"/>
              </a:rPr>
              <a:t>oppose the </a:t>
            </a:r>
            <a:r>
              <a:rPr dirty="0" sz="1200" spc="-5">
                <a:latin typeface="Times New Roman"/>
                <a:cs typeface="Times New Roman"/>
              </a:rPr>
              <a:t>rotation </a:t>
            </a:r>
            <a:r>
              <a:rPr dirty="0" sz="1200">
                <a:latin typeface="Times New Roman"/>
                <a:cs typeface="Times New Roman"/>
              </a:rPr>
              <a:t>f the </a:t>
            </a:r>
            <a:r>
              <a:rPr dirty="0" sz="1200" spc="-5">
                <a:latin typeface="Times New Roman"/>
                <a:cs typeface="Times New Roman"/>
              </a:rPr>
              <a:t>rotor,. </a:t>
            </a:r>
            <a:r>
              <a:rPr dirty="0" sz="1200" spc="-10">
                <a:latin typeface="Times New Roman"/>
                <a:cs typeface="Times New Roman"/>
              </a:rPr>
              <a:t>The amount </a:t>
            </a:r>
            <a:r>
              <a:rPr dirty="0" sz="1200" spc="1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measured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arm,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5">
                <a:latin typeface="Times New Roman"/>
                <a:cs typeface="Times New Roman"/>
              </a:rPr>
              <a:t>torque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shaft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5">
                <a:latin typeface="Times New Roman"/>
                <a:cs typeface="Times New Roman"/>
              </a:rPr>
              <a:t> can</a:t>
            </a:r>
            <a:r>
              <a:rPr dirty="0" sz="1200" spc="-15">
                <a:latin typeface="Times New Roman"/>
                <a:cs typeface="Times New Roman"/>
              </a:rPr>
              <a:t> be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estimated.</a:t>
            </a:r>
            <a:endParaRPr sz="1200">
              <a:latin typeface="Times New Roman"/>
              <a:cs typeface="Times New Roman"/>
            </a:endParaRPr>
          </a:p>
          <a:p>
            <a:pPr algn="just" marL="12700" marR="2222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Mechanical </a:t>
            </a:r>
            <a:r>
              <a:rPr dirty="0" sz="1200">
                <a:latin typeface="Times New Roman"/>
                <a:cs typeface="Times New Roman"/>
              </a:rPr>
              <a:t>power </a:t>
            </a:r>
            <a:r>
              <a:rPr dirty="0" sz="1200" spc="-10">
                <a:latin typeface="Times New Roman"/>
                <a:cs typeface="Times New Roman"/>
              </a:rPr>
              <a:t>supplied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the </a:t>
            </a:r>
            <a:r>
              <a:rPr dirty="0" sz="1200" spc="-5">
                <a:latin typeface="Times New Roman"/>
                <a:cs typeface="Times New Roman"/>
              </a:rPr>
              <a:t>dynamometer </a:t>
            </a:r>
            <a:r>
              <a:rPr dirty="0" sz="1200" spc="-15">
                <a:latin typeface="Times New Roman"/>
                <a:cs typeface="Times New Roman"/>
              </a:rPr>
              <a:t>shaft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converted </a:t>
            </a:r>
            <a:r>
              <a:rPr dirty="0" sz="1200" spc="-20">
                <a:latin typeface="Times New Roman"/>
                <a:cs typeface="Times New Roman"/>
              </a:rPr>
              <a:t>ino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heat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carried </a:t>
            </a:r>
            <a:r>
              <a:rPr dirty="0" sz="1200">
                <a:latin typeface="Times New Roman"/>
                <a:cs typeface="Times New Roman"/>
              </a:rPr>
              <a:t>away partly by </a:t>
            </a:r>
            <a:r>
              <a:rPr dirty="0" sz="1200" spc="-5">
                <a:latin typeface="Times New Roman"/>
                <a:cs typeface="Times New Roman"/>
              </a:rPr>
              <a:t>air circulation induced </a:t>
            </a:r>
            <a:r>
              <a:rPr dirty="0" sz="1200">
                <a:latin typeface="Times New Roman"/>
                <a:cs typeface="Times New Roman"/>
              </a:rPr>
              <a:t>by the </a:t>
            </a:r>
            <a:r>
              <a:rPr dirty="0" sz="1200" spc="5">
                <a:latin typeface="Times New Roman"/>
                <a:cs typeface="Times New Roman"/>
              </a:rPr>
              <a:t>rotor tooth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 spc="-10">
                <a:latin typeface="Times New Roman"/>
                <a:cs typeface="Times New Roman"/>
              </a:rPr>
              <a:t>blwr vanes 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partly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water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circulated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cooling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channels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formed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stator.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1d. </a:t>
            </a:r>
            <a:r>
              <a:rPr dirty="0" sz="1200" spc="-10">
                <a:latin typeface="Times New Roman"/>
                <a:cs typeface="Times New Roman"/>
              </a:rPr>
              <a:t>Electric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motor-generator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dynamometer: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unit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essentially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D,C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shunt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wound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may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either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algn="just" marL="12700" marR="2413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motor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as an electric </a:t>
            </a:r>
            <a:r>
              <a:rPr dirty="0" sz="1200">
                <a:latin typeface="Times New Roman"/>
                <a:cs typeface="Times New Roman"/>
              </a:rPr>
              <a:t>generator. </a:t>
            </a:r>
            <a:r>
              <a:rPr dirty="0" sz="1200" spc="-5">
                <a:latin typeface="Times New Roman"/>
                <a:cs typeface="Times New Roman"/>
              </a:rPr>
              <a:t>This characteristic allows </a:t>
            </a:r>
            <a:r>
              <a:rPr dirty="0" sz="1200" spc="-10">
                <a:latin typeface="Times New Roman"/>
                <a:cs typeface="Times New Roman"/>
              </a:rPr>
              <a:t>its use </a:t>
            </a:r>
            <a:r>
              <a:rPr dirty="0" sz="1200">
                <a:latin typeface="Times New Roman"/>
                <a:cs typeface="Times New Roman"/>
              </a:rPr>
              <a:t>both </a:t>
            </a:r>
            <a:r>
              <a:rPr dirty="0" sz="1200" spc="-5">
                <a:latin typeface="Times New Roman"/>
                <a:cs typeface="Times New Roman"/>
              </a:rPr>
              <a:t>as an absorption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drivig dynamometer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capacities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4,000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kW.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1d)</a:t>
            </a:r>
            <a:r>
              <a:rPr dirty="0" sz="1200" spc="-10">
                <a:latin typeface="Times New Roman"/>
                <a:cs typeface="Times New Roman"/>
              </a:rPr>
              <a:t> Electric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motor-generator dynamometer: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50" y="863600"/>
            <a:ext cx="2212975" cy="17180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2758820"/>
            <a:ext cx="5504815" cy="184848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244"/>
              </a:spcBef>
              <a:buFont typeface="Cambria Math"/>
              <a:buChar char="-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This dynamometer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consists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essentially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two </a:t>
            </a:r>
            <a:r>
              <a:rPr dirty="0" sz="1200" spc="-15">
                <a:latin typeface="Times New Roman"/>
                <a:cs typeface="Times New Roman"/>
              </a:rPr>
              <a:t>main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elements</a:t>
            </a:r>
            <a:endParaRPr sz="1200">
              <a:latin typeface="Times New Roman"/>
              <a:cs typeface="Times New Roman"/>
            </a:endParaRPr>
          </a:p>
          <a:p>
            <a:pPr marL="12700" marR="276225">
              <a:lnSpc>
                <a:spcPct val="110000"/>
              </a:lnSpc>
              <a:buFont typeface="Cambria Math"/>
              <a:buChar char="-"/>
              <a:tabLst>
                <a:tab pos="469265" algn="l"/>
                <a:tab pos="469900" algn="l"/>
                <a:tab pos="2110105" algn="l"/>
              </a:tabLst>
            </a:pP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which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	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relatively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large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short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electric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flow.</a:t>
            </a:r>
            <a:endParaRPr sz="1200">
              <a:latin typeface="Times New Roman"/>
              <a:cs typeface="Times New Roman"/>
            </a:endParaRPr>
          </a:p>
          <a:p>
            <a:pPr marL="12700" marR="6350">
              <a:lnSpc>
                <a:spcPct val="110200"/>
              </a:lnSpc>
              <a:spcBef>
                <a:spcPts val="20"/>
              </a:spcBef>
              <a:buFont typeface="Cambria Math"/>
              <a:buChar char="-"/>
              <a:tabLst>
                <a:tab pos="469265" algn="l"/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made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many </a:t>
            </a:r>
            <a:r>
              <a:rPr dirty="0" sz="1200">
                <a:latin typeface="Times New Roman"/>
                <a:cs typeface="Times New Roman"/>
              </a:rPr>
              <a:t>turns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long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length)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comparatively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diameter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wires.</a:t>
            </a:r>
            <a:endParaRPr sz="1200">
              <a:latin typeface="Times New Roman"/>
              <a:cs typeface="Times New Roman"/>
            </a:endParaRPr>
          </a:p>
          <a:p>
            <a:pPr marL="12700" marR="9525">
              <a:lnSpc>
                <a:spcPct val="108300"/>
              </a:lnSpc>
              <a:spcBef>
                <a:spcPts val="70"/>
              </a:spcBef>
              <a:buFont typeface="Cambria Math"/>
              <a:buChar char="-"/>
              <a:tabLst>
                <a:tab pos="469265" algn="l"/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elementary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wiring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diagram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dynamometer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arranged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driving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absorption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systems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50"/>
              </a:spcBef>
              <a:buFont typeface="Cambria Math"/>
              <a:buChar char="-"/>
              <a:tabLst>
                <a:tab pos="469265" algn="l"/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sequence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adopted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when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required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drive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pupor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fan,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start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engine.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4588255"/>
            <a:ext cx="142875" cy="4159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2558" y="4588255"/>
            <a:ext cx="5052060" cy="4159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Open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switches;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Times New Roman"/>
                <a:cs typeface="Times New Roman"/>
              </a:rPr>
              <a:t>Move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armature  rheostat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low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position,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thereby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putting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5358" y="4981447"/>
            <a:ext cx="5511165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circuit. This </a:t>
            </a:r>
            <a:r>
              <a:rPr dirty="0" sz="1200" spc="-3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done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reduc4e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5">
                <a:latin typeface="Times New Roman"/>
                <a:cs typeface="Times New Roman"/>
              </a:rPr>
              <a:t>flow in </a:t>
            </a:r>
            <a:r>
              <a:rPr dirty="0" sz="1200" spc="-1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element </a:t>
            </a:r>
            <a:r>
              <a:rPr dirty="0" sz="1200">
                <a:latin typeface="Times New Roman"/>
                <a:cs typeface="Times New Roman"/>
              </a:rPr>
              <a:t>to a </a:t>
            </a:r>
            <a:r>
              <a:rPr dirty="0" sz="1200" spc="-10">
                <a:latin typeface="Times New Roman"/>
                <a:cs typeface="Times New Roman"/>
              </a:rPr>
              <a:t>safe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ts val="1590"/>
              </a:lnSpc>
              <a:spcBef>
                <a:spcPts val="70"/>
              </a:spcBef>
            </a:pPr>
            <a:r>
              <a:rPr dirty="0" sz="1200" spc="-15">
                <a:latin typeface="Times New Roman"/>
                <a:cs typeface="Times New Roman"/>
              </a:rPr>
              <a:t>iii.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Move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field </a:t>
            </a:r>
            <a:r>
              <a:rPr dirty="0" sz="1200">
                <a:latin typeface="Times New Roman"/>
                <a:cs typeface="Times New Roman"/>
              </a:rPr>
              <a:t>rheostat to the </a:t>
            </a:r>
            <a:r>
              <a:rPr dirty="0" sz="1200" spc="-15">
                <a:latin typeface="Times New Roman"/>
                <a:cs typeface="Times New Roman"/>
              </a:rPr>
              <a:t>low </a:t>
            </a:r>
            <a:r>
              <a:rPr dirty="0" sz="1200" spc="-5">
                <a:latin typeface="Times New Roman"/>
                <a:cs typeface="Times New Roman"/>
              </a:rPr>
              <a:t>speed </a:t>
            </a:r>
            <a:r>
              <a:rPr dirty="0" sz="1200" spc="-10">
                <a:latin typeface="Times New Roman"/>
                <a:cs typeface="Times New Roman"/>
              </a:rPr>
              <a:t>position, </a:t>
            </a:r>
            <a:r>
              <a:rPr dirty="0" sz="1200" spc="-5">
                <a:latin typeface="Times New Roman"/>
                <a:cs typeface="Times New Roman"/>
              </a:rPr>
              <a:t>with </a:t>
            </a:r>
            <a:r>
              <a:rPr dirty="0" sz="1200" spc="-15">
                <a:latin typeface="Times New Roman"/>
                <a:cs typeface="Times New Roman"/>
              </a:rPr>
              <a:t>no </a:t>
            </a:r>
            <a:r>
              <a:rPr dirty="0" sz="1200" spc="-5">
                <a:latin typeface="Times New Roman"/>
                <a:cs typeface="Times New Roman"/>
              </a:rPr>
              <a:t>resistance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field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circuit,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high </a:t>
            </a:r>
            <a:r>
              <a:rPr dirty="0" sz="1200" spc="-5">
                <a:latin typeface="Times New Roman"/>
                <a:cs typeface="Times New Roman"/>
              </a:rPr>
              <a:t>current </a:t>
            </a:r>
            <a:r>
              <a:rPr dirty="0" sz="1200" spc="-15">
                <a:latin typeface="Times New Roman"/>
                <a:cs typeface="Times New Roman"/>
              </a:rPr>
              <a:t>flow </a:t>
            </a:r>
            <a:r>
              <a:rPr dirty="0" sz="1200" spc="-5">
                <a:latin typeface="Times New Roman"/>
                <a:cs typeface="Times New Roman"/>
              </a:rPr>
              <a:t>then exists </a:t>
            </a:r>
            <a:r>
              <a:rPr dirty="0" sz="1200" spc="-15">
                <a:latin typeface="Times New Roman"/>
                <a:cs typeface="Times New Roman"/>
              </a:rPr>
              <a:t>in he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circuit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resulting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high </a:t>
            </a:r>
            <a:r>
              <a:rPr dirty="0" sz="1200" spc="-10">
                <a:latin typeface="Times New Roman"/>
                <a:cs typeface="Times New Roman"/>
              </a:rPr>
              <a:t>flux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torque.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must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start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5358" y="5993638"/>
            <a:ext cx="176530" cy="42164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1200" spc="-25">
                <a:latin typeface="Times New Roman"/>
                <a:cs typeface="Times New Roman"/>
              </a:rPr>
              <a:t>iv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25">
                <a:latin typeface="Times New Roman"/>
                <a:cs typeface="Times New Roman"/>
              </a:rPr>
              <a:t>v.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32558" y="5993638"/>
            <a:ext cx="5046345" cy="42164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1200" spc="-10">
                <a:latin typeface="Times New Roman"/>
                <a:cs typeface="Times New Roman"/>
              </a:rPr>
              <a:t>Close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reverse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switch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10">
                <a:latin typeface="Times New Roman"/>
                <a:cs typeface="Times New Roman"/>
              </a:rPr>
              <a:t>Place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switch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position(M),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this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will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connect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358" y="6389878"/>
            <a:ext cx="5515610" cy="143700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65"/>
              </a:spcBef>
            </a:pPr>
            <a:r>
              <a:rPr dirty="0" sz="1200" spc="-10">
                <a:latin typeface="Times New Roman"/>
                <a:cs typeface="Times New Roman"/>
              </a:rPr>
              <a:t>min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line,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70"/>
              </a:spcBef>
            </a:pPr>
            <a:r>
              <a:rPr dirty="0" sz="1200" spc="-20">
                <a:latin typeface="Times New Roman"/>
                <a:cs typeface="Times New Roman"/>
              </a:rPr>
              <a:t>vi.</a:t>
            </a:r>
            <a:r>
              <a:rPr dirty="0" sz="1200" spc="420">
                <a:latin typeface="Times New Roman"/>
                <a:cs typeface="Times New Roman"/>
              </a:rPr>
              <a:t>  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Close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bracer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manually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 </a:t>
            </a:r>
            <a:r>
              <a:rPr dirty="0" sz="1200" spc="-10">
                <a:latin typeface="Times New Roman"/>
                <a:cs typeface="Times New Roman"/>
              </a:rPr>
              <a:t>close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main </a:t>
            </a:r>
            <a:r>
              <a:rPr dirty="0" sz="1200" spc="-5">
                <a:latin typeface="Times New Roman"/>
                <a:cs typeface="Times New Roman"/>
              </a:rPr>
              <a:t>switch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line.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80"/>
              </a:lnSpc>
              <a:spcBef>
                <a:spcPts val="6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dynamometer then </a:t>
            </a:r>
            <a:r>
              <a:rPr dirty="0" sz="1200">
                <a:latin typeface="Times New Roman"/>
                <a:cs typeface="Times New Roman"/>
              </a:rPr>
              <a:t>starts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run </a:t>
            </a:r>
            <a:r>
              <a:rPr dirty="0" sz="1200" spc="-5">
                <a:latin typeface="Times New Roman"/>
                <a:cs typeface="Times New Roman"/>
              </a:rPr>
              <a:t>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motor. With rise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motor speed,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back </a:t>
            </a:r>
            <a:r>
              <a:rPr dirty="0" sz="1200" spc="-5">
                <a:latin typeface="Times New Roman"/>
                <a:cs typeface="Times New Roman"/>
              </a:rPr>
              <a:t>emf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builds </a:t>
            </a:r>
            <a:r>
              <a:rPr dirty="0" sz="1200">
                <a:latin typeface="Times New Roman"/>
                <a:cs typeface="Times New Roman"/>
              </a:rPr>
              <a:t>up </a:t>
            </a:r>
            <a:r>
              <a:rPr dirty="0" sz="1200" spc="-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5">
                <a:latin typeface="Times New Roman"/>
                <a:cs typeface="Times New Roman"/>
              </a:rPr>
              <a:t>controls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current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flow 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circuit. </a:t>
            </a:r>
            <a:r>
              <a:rPr dirty="0" sz="1200">
                <a:latin typeface="Times New Roman"/>
                <a:cs typeface="Times New Roman"/>
              </a:rPr>
              <a:t>Control </a:t>
            </a:r>
            <a:r>
              <a:rPr dirty="0" sz="1200" spc="2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motor speed </a:t>
            </a:r>
            <a:r>
              <a:rPr dirty="0" sz="1200" spc="-15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affected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removing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full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voltage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applied. </a:t>
            </a:r>
            <a:r>
              <a:rPr dirty="0" sz="1200" spc="-2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breaker </a:t>
            </a:r>
            <a:r>
              <a:rPr dirty="0" sz="1200" spc="-30">
                <a:latin typeface="Times New Roman"/>
                <a:cs typeface="Times New Roman"/>
              </a:rPr>
              <a:t>is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incorporated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protect </a:t>
            </a:r>
            <a:r>
              <a:rPr dirty="0" sz="1200">
                <a:latin typeface="Times New Roman"/>
                <a:cs typeface="Times New Roman"/>
              </a:rPr>
              <a:t>the armature </a:t>
            </a:r>
            <a:r>
              <a:rPr dirty="0" sz="1200" spc="-5">
                <a:latin typeface="Times New Roman"/>
                <a:cs typeface="Times New Roman"/>
              </a:rPr>
              <a:t>from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current overloads,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 case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opens,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all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controls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returned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initial</a:t>
            </a:r>
            <a:r>
              <a:rPr dirty="0" sz="1200" spc="-5">
                <a:latin typeface="Times New Roman"/>
                <a:cs typeface="Times New Roman"/>
              </a:rPr>
              <a:t> starting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position.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3063" y="8429625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5358" y="8005953"/>
            <a:ext cx="5501640" cy="632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Case-2: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absorbing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from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engine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operated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generator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following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sequence.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65"/>
              </a:spcBef>
            </a:pPr>
            <a:r>
              <a:rPr dirty="0" sz="1200" spc="-5">
                <a:latin typeface="Times New Roman"/>
                <a:cs typeface="Times New Roman"/>
              </a:rPr>
              <a:t>Open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switches;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0766" y="8606434"/>
            <a:ext cx="5589905" cy="638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165" marR="5080" indent="-125095">
              <a:lnSpc>
                <a:spcPct val="111700"/>
              </a:lnSpc>
              <a:spcBef>
                <a:spcPts val="100"/>
              </a:spcBef>
              <a:buSzPct val="91666"/>
              <a:buAutoNum type="romanLcPeriod" startAt="2"/>
              <a:tabLst>
                <a:tab pos="1778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rheostats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respective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high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speed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position,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thiswould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introduce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maximum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both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armature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field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circuits,</a:t>
            </a:r>
            <a:endParaRPr sz="1200">
              <a:latin typeface="Times New Roman"/>
              <a:cs typeface="Times New Roman"/>
            </a:endParaRPr>
          </a:p>
          <a:p>
            <a:pPr marL="634365" indent="-622300">
              <a:lnSpc>
                <a:spcPct val="100000"/>
              </a:lnSpc>
              <a:spcBef>
                <a:spcPts val="170"/>
              </a:spcBef>
              <a:buSzPct val="91666"/>
              <a:buAutoNum type="romanLcPeriod" startAt="2"/>
              <a:tabLst>
                <a:tab pos="634365" algn="l"/>
                <a:tab pos="635000" algn="l"/>
              </a:tabLst>
            </a:pPr>
            <a:r>
              <a:rPr dirty="0" sz="1200" spc="-10">
                <a:latin typeface="Times New Roman"/>
                <a:cs typeface="Times New Roman"/>
              </a:rPr>
              <a:t>Close</a:t>
            </a:r>
            <a:r>
              <a:rPr dirty="0" sz="1200">
                <a:latin typeface="Times New Roman"/>
                <a:cs typeface="Times New Roman"/>
              </a:rPr>
              <a:t> 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breaker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switch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6863" y="819657"/>
            <a:ext cx="418401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 marR="5080" indent="-43180">
              <a:lnSpc>
                <a:spcPct val="108300"/>
              </a:lnSpc>
              <a:spcBef>
                <a:spcPts val="100"/>
              </a:spcBef>
              <a:tabLst>
                <a:tab pos="628015" algn="l"/>
              </a:tabLst>
            </a:pPr>
            <a:r>
              <a:rPr dirty="0" sz="1200" spc="-20">
                <a:latin typeface="Times New Roman"/>
                <a:cs typeface="Times New Roman"/>
              </a:rPr>
              <a:t>iv.	</a:t>
            </a:r>
            <a:r>
              <a:rPr dirty="0" sz="1200" spc="-5">
                <a:latin typeface="Times New Roman"/>
                <a:cs typeface="Times New Roman"/>
              </a:rPr>
              <a:t>Set </a:t>
            </a:r>
            <a:r>
              <a:rPr dirty="0" sz="1200">
                <a:latin typeface="Times New Roman"/>
                <a:cs typeface="Times New Roman"/>
              </a:rPr>
              <a:t>the armature </a:t>
            </a:r>
            <a:r>
              <a:rPr dirty="0" sz="1200" spc="-5">
                <a:latin typeface="Times New Roman"/>
                <a:cs typeface="Times New Roman"/>
              </a:rPr>
              <a:t>switch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b generator </a:t>
            </a:r>
            <a:r>
              <a:rPr dirty="0" sz="1200" spc="-10">
                <a:latin typeface="Times New Roman"/>
                <a:cs typeface="Times New Roman"/>
              </a:rPr>
              <a:t>position </a:t>
            </a:r>
            <a:r>
              <a:rPr dirty="0" sz="1200" spc="-5">
                <a:latin typeface="Times New Roman"/>
                <a:cs typeface="Times New Roman"/>
              </a:rPr>
              <a:t>G </a:t>
            </a:r>
            <a:r>
              <a:rPr dirty="0" sz="1200" spc="-1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then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v.Close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field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switch.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resistance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armature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6863" y="1240281"/>
            <a:ext cx="176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1558" y="1224660"/>
            <a:ext cx="5050155" cy="422909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ctr" marR="48895">
              <a:lnSpc>
                <a:spcPct val="100000"/>
              </a:lnSpc>
              <a:spcBef>
                <a:spcPts val="220"/>
              </a:spcBef>
            </a:pPr>
            <a:r>
              <a:rPr dirty="0" sz="1200" spc="-10">
                <a:latin typeface="Times New Roman"/>
                <a:cs typeface="Times New Roman"/>
              </a:rPr>
              <a:t>field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circuits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reduced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load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increases.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1200" spc="-5">
                <a:latin typeface="Times New Roman"/>
                <a:cs typeface="Times New Roman"/>
              </a:rPr>
              <a:t>When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machine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runs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used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 absorption dynamometer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358" y="1624710"/>
            <a:ext cx="4921885" cy="143129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(absorbe</a:t>
            </a:r>
            <a:r>
              <a:rPr dirty="0" sz="1200">
                <a:latin typeface="Times New Roman"/>
                <a:cs typeface="Times New Roman"/>
              </a:rPr>
              <a:t> 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Kilowatts/efficiency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(VI/100)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1/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η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runs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driving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dynamometer,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(input)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kilowatts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*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efficiency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(V I/100)*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η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1200" spc="3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volt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meter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reading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volts,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ammeter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reading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amperes.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algn="ctr" marR="30924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***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UNIT-IV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***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28192" y="1118869"/>
          <a:ext cx="6278245" cy="984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5660"/>
                <a:gridCol w="3500120"/>
                <a:gridCol w="1932939"/>
              </a:tblGrid>
              <a:tr h="179831">
                <a:tc gridSpan="3">
                  <a:txBody>
                    <a:bodyPr/>
                    <a:lstStyle/>
                    <a:p>
                      <a:pPr marL="39370">
                        <a:lnSpc>
                          <a:spcPts val="1295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end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students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able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004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 marL="15875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Course</a:t>
                      </a:r>
                      <a:r>
                        <a:rPr dirty="0" sz="1200" spc="-5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Outcomes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06425" marR="88900" indent="-503555">
                        <a:lnSpc>
                          <a:spcPts val="1390"/>
                        </a:lnSpc>
                      </a:pP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-4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200" spc="-7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(Bloom’s </a:t>
                      </a:r>
                      <a:r>
                        <a:rPr dirty="0" sz="1200" spc="-28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Taxonomy)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 marL="337820">
                        <a:lnSpc>
                          <a:spcPts val="139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1200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93345">
                        <a:lnSpc>
                          <a:spcPts val="1370"/>
                        </a:lnSpc>
                        <a:spcBef>
                          <a:spcPts val="55"/>
                        </a:spcBef>
                      </a:pPr>
                      <a:r>
                        <a:rPr dirty="0" sz="1200" spc="-5" b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Apply</a:t>
                      </a:r>
                      <a:r>
                        <a:rPr dirty="0" sz="1200" spc="229" b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relevant</a:t>
                      </a:r>
                      <a:r>
                        <a:rPr dirty="0" sz="1200" spc="26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2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200" spc="2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200" spc="24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speed,</a:t>
                      </a:r>
                      <a:r>
                        <a:rPr dirty="0" sz="1200" spc="26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position </a:t>
                      </a:r>
                      <a:r>
                        <a:rPr dirty="0" sz="1200" spc="-28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3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processes</a:t>
                      </a:r>
                      <a:r>
                        <a:rPr dirty="0" sz="1200" spc="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2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practical</a:t>
                      </a:r>
                      <a:r>
                        <a:rPr dirty="0" sz="1200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applications.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Apply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00176" y="2798952"/>
          <a:ext cx="6482715" cy="1951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"/>
                <a:gridCol w="3336290"/>
                <a:gridCol w="643889"/>
                <a:gridCol w="1909445"/>
              </a:tblGrid>
              <a:tr h="326136">
                <a:tc gridSpan="2">
                  <a:txBody>
                    <a:bodyPr/>
                    <a:lstStyle/>
                    <a:p>
                      <a:pPr marL="118872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og</a:t>
                      </a:r>
                      <a:r>
                        <a:rPr dirty="0" sz="1100" spc="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6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2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tc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spc="-3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100" spc="2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100" spc="-3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Strength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6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6425" marR="603885" indent="12065">
                        <a:lnSpc>
                          <a:spcPts val="1250"/>
                        </a:lnSpc>
                      </a:pP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Proficiency </a:t>
                      </a:r>
                      <a:r>
                        <a:rPr dirty="0" sz="1100" spc="-26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100" spc="-1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10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100" spc="-70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5" b="1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7516">
                <a:tc>
                  <a:txBody>
                    <a:bodyPr/>
                    <a:lstStyle/>
                    <a:p>
                      <a:pPr algn="r" marR="123189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6515">
                        <a:lnSpc>
                          <a:spcPts val="1370"/>
                        </a:lnSpc>
                        <a:spcBef>
                          <a:spcPts val="3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19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Apply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knowledge</a:t>
                      </a: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</a:t>
                      </a:r>
                      <a:r>
                        <a:rPr dirty="0" sz="1200" spc="2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science,</a:t>
                      </a:r>
                      <a:r>
                        <a:rPr dirty="0" sz="12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fundamentals,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66040">
                        <a:lnSpc>
                          <a:spcPts val="135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specialization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solution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complex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problems.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1352">
                <a:tc>
                  <a:txBody>
                    <a:bodyPr/>
                    <a:lstStyle/>
                    <a:p>
                      <a:pPr algn="r" marR="123189">
                        <a:lnSpc>
                          <a:spcPts val="134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>
                        <a:lnSpc>
                          <a:spcPts val="132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Problem</a:t>
                      </a:r>
                      <a:r>
                        <a:rPr dirty="0" sz="1200" spc="4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analysis:</a:t>
                      </a:r>
                      <a:r>
                        <a:rPr dirty="0" sz="1200" spc="7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Identify,</a:t>
                      </a:r>
                      <a:r>
                        <a:rPr dirty="0" sz="1200" spc="7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formulate,</a:t>
                      </a:r>
                      <a:r>
                        <a:rPr dirty="0" sz="1200" spc="7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review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59690">
                        <a:lnSpc>
                          <a:spcPct val="95600"/>
                        </a:lnSpc>
                        <a:spcBef>
                          <a:spcPts val="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research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literature,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analyze</a:t>
                      </a:r>
                      <a:r>
                        <a:rPr dirty="0" sz="1200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complex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problems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reaching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substantiated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conclusions using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first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principles 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mathematics,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natural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sciences,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engineering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Quiz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AAT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1042161"/>
            <a:ext cx="5574030" cy="2604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UNIT-V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ELEMNTS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CONTROL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SYSTEMS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20320">
              <a:lnSpc>
                <a:spcPct val="110000"/>
              </a:lnSpc>
            </a:pPr>
            <a:r>
              <a:rPr dirty="0" sz="1200" spc="-5" b="1">
                <a:latin typeface="Times New Roman"/>
                <a:cs typeface="Times New Roman"/>
              </a:rPr>
              <a:t>Introduction,</a:t>
            </a:r>
            <a:r>
              <a:rPr dirty="0" sz="1200" spc="6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importance,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Classification-open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and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closed</a:t>
            </a:r>
            <a:r>
              <a:rPr dirty="0" sz="1200" spc="5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systems,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Servomechanisms- </a:t>
            </a:r>
            <a:r>
              <a:rPr dirty="0" sz="1200" spc="-2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Examples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with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block</a:t>
            </a:r>
            <a:r>
              <a:rPr dirty="0" sz="1200" spc="-5" b="1">
                <a:latin typeface="Times New Roman"/>
                <a:cs typeface="Times New Roman"/>
              </a:rPr>
              <a:t> diagrams-Temperature,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speed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and position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control </a:t>
            </a:r>
            <a:r>
              <a:rPr dirty="0" sz="1200" spc="-5" b="1">
                <a:latin typeface="Times New Roman"/>
                <a:cs typeface="Times New Roman"/>
              </a:rPr>
              <a:t>systems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 b="1">
                <a:latin typeface="Times New Roman"/>
                <a:cs typeface="Times New Roman"/>
              </a:rPr>
              <a:t>-------------------------------------------------------------------------------------------------------------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b="1">
                <a:latin typeface="Times New Roman"/>
                <a:cs typeface="Times New Roman"/>
              </a:rPr>
              <a:t>5.0</a:t>
            </a:r>
            <a:r>
              <a:rPr dirty="0" sz="1200" spc="2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Introduction:</a:t>
            </a:r>
            <a:endParaRPr sz="12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125"/>
              </a:spcBef>
            </a:pP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system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assemblage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devices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components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connected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related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some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form</a:t>
            </a:r>
            <a:endParaRPr sz="1200">
              <a:latin typeface="Times New Roman"/>
              <a:cs typeface="Times New Roman"/>
            </a:endParaRPr>
          </a:p>
          <a:p>
            <a:pPr marL="15240" marR="5080">
              <a:lnSpc>
                <a:spcPct val="143300"/>
              </a:lnSpc>
            </a:pPr>
            <a:r>
              <a:rPr dirty="0" sz="1200" spc="10">
                <a:latin typeface="Times New Roman"/>
                <a:cs typeface="Times New Roman"/>
              </a:rPr>
              <a:t>of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regular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interaction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interdependence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organised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whole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perform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specified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tasks.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output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corresponding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given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input.</a:t>
            </a:r>
            <a:endParaRPr sz="12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645"/>
              </a:spcBef>
            </a:pPr>
            <a:r>
              <a:rPr dirty="0" sz="1200" spc="-5">
                <a:latin typeface="Times New Roman"/>
                <a:cs typeface="Times New Roman"/>
              </a:rPr>
              <a:t>Thermometer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mass-spring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damper</a:t>
            </a:r>
            <a:r>
              <a:rPr dirty="0" sz="1200">
                <a:latin typeface="Times New Roman"/>
                <a:cs typeface="Times New Roman"/>
              </a:rPr>
              <a:t> system </a:t>
            </a:r>
            <a:r>
              <a:rPr dirty="0" sz="1200" spc="-5">
                <a:latin typeface="Times New Roman"/>
                <a:cs typeface="Times New Roman"/>
              </a:rPr>
              <a:t>can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be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classified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5322569"/>
            <a:ext cx="5568315" cy="2392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890">
              <a:lnSpc>
                <a:spcPct val="1435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thermometer </a:t>
            </a:r>
            <a:r>
              <a:rPr dirty="0" sz="1200" spc="-15">
                <a:latin typeface="Times New Roman"/>
                <a:cs typeface="Times New Roman"/>
              </a:rPr>
              <a:t>has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input </a:t>
            </a:r>
            <a:r>
              <a:rPr dirty="0" sz="1200" spc="-15">
                <a:latin typeface="Times New Roman"/>
                <a:cs typeface="Times New Roman"/>
              </a:rPr>
              <a:t>x=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θ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(temperature)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y = 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(length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mercury</a:t>
            </a:r>
            <a:r>
              <a:rPr dirty="0" sz="1200" spc="-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column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capillary).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spring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arrangement,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mass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constitute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respectively.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43400"/>
              </a:lnSpc>
              <a:spcBef>
                <a:spcPts val="2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rotational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generator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electricity,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would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rotational speed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prime-mover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shaft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would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either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induced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voltage 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terminals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no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generator)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 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unit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electric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 (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with load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attached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generator).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term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implies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regulate,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direct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command,.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8210168"/>
            <a:ext cx="5566410" cy="8185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280670" marR="5080" indent="-268605">
              <a:lnSpc>
                <a:spcPct val="144200"/>
              </a:lnSpc>
              <a:spcBef>
                <a:spcPts val="110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5.1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 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defined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“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assemblage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devices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components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 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command, direct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regulate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itself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another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manipulation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employed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maintain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variable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3728720"/>
            <a:ext cx="5074411" cy="169417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5670" y="834897"/>
            <a:ext cx="3822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set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point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 to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according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preset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programme.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0628" y="1554606"/>
            <a:ext cx="6423660" cy="481520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lvl="1" marL="1097915" indent="-229235">
              <a:lnSpc>
                <a:spcPct val="100000"/>
              </a:lnSpc>
              <a:spcBef>
                <a:spcPts val="675"/>
              </a:spcBef>
              <a:buAutoNum type="arabicPeriod" startAt="2"/>
              <a:tabLst>
                <a:tab pos="1098550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Requirements</a:t>
            </a:r>
            <a:r>
              <a:rPr dirty="0" sz="1200" spc="-3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4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4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system:</a:t>
            </a:r>
            <a:endParaRPr sz="1200">
              <a:latin typeface="Times New Roman"/>
              <a:cs typeface="Times New Roman"/>
            </a:endParaRPr>
          </a:p>
          <a:p>
            <a:pPr marL="869315">
              <a:lnSpc>
                <a:spcPct val="100000"/>
              </a:lnSpc>
              <a:spcBef>
                <a:spcPts val="57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Basically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three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requirements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They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lvl="2" marL="1155700" indent="-195580">
              <a:lnSpc>
                <a:spcPct val="100000"/>
              </a:lnSpc>
              <a:spcBef>
                <a:spcPts val="695"/>
              </a:spcBef>
              <a:buAutoNum type="romanLcPeriod"/>
              <a:tabLst>
                <a:tab pos="115633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Accuracy</a:t>
            </a:r>
            <a:endParaRPr sz="1200">
              <a:latin typeface="Times New Roman"/>
              <a:cs typeface="Times New Roman"/>
            </a:endParaRPr>
          </a:p>
          <a:p>
            <a:pPr lvl="2" marL="1155700" indent="-238125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115633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Stability</a:t>
            </a:r>
            <a:endParaRPr sz="1200">
              <a:latin typeface="Times New Roman"/>
              <a:cs typeface="Times New Roman"/>
            </a:endParaRPr>
          </a:p>
          <a:p>
            <a:pPr lvl="2" marL="1155700" indent="-281305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115633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Speed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response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marL="869315" marR="91440">
              <a:lnSpc>
                <a:spcPct val="110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Accuracy:</a:t>
            </a:r>
            <a:r>
              <a:rPr dirty="0" sz="1200" spc="2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accuracy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defined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difference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true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input.</a:t>
            </a:r>
            <a:endParaRPr sz="1200">
              <a:latin typeface="Times New Roman"/>
              <a:cs typeface="Times New Roman"/>
            </a:endParaRPr>
          </a:p>
          <a:p>
            <a:pPr marL="869315">
              <a:lnSpc>
                <a:spcPct val="100000"/>
              </a:lnSpc>
              <a:spcBef>
                <a:spcPts val="17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Accuracy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output-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true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endParaRPr sz="1200">
              <a:latin typeface="Times New Roman"/>
              <a:cs typeface="Times New Roman"/>
            </a:endParaRPr>
          </a:p>
          <a:p>
            <a:pPr marL="869315" marR="2073275">
              <a:lnSpc>
                <a:spcPts val="1580"/>
              </a:lnSpc>
              <a:spcBef>
                <a:spcPts val="55"/>
              </a:spcBef>
              <a:tabLst>
                <a:tab pos="189357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many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accuracy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expressed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percentage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Accuracy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%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	(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output-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true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input)/true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input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869315" marR="5080">
              <a:lnSpc>
                <a:spcPct val="1101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Stability: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 system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said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stable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produces bounded output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bounded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also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reaches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zero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state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absence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input, independent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initial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869315">
              <a:lnSpc>
                <a:spcPct val="100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Speed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response: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……..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869315">
              <a:lnSpc>
                <a:spcPct val="100000"/>
              </a:lnSpc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5.3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Example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systems:</a:t>
            </a:r>
            <a:endParaRPr sz="1200">
              <a:latin typeface="Times New Roman"/>
              <a:cs typeface="Times New Roman"/>
            </a:endParaRPr>
          </a:p>
          <a:p>
            <a:pPr marL="1061085" marR="186690" indent="-158750">
              <a:lnSpc>
                <a:spcPct val="108300"/>
              </a:lnSpc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i.</a:t>
            </a:r>
            <a:r>
              <a:rPr dirty="0" sz="1200" spc="2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electrical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on-off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switch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serves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electricity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circuit.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7694548"/>
            <a:ext cx="5555615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800"/>
              </a:lnSpc>
              <a:spcBef>
                <a:spcPts val="10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(command)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flipping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switch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or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off,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corresponding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(controlled)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non-flow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current.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6519544"/>
            <a:ext cx="5721350" cy="12128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0391" y="1042161"/>
            <a:ext cx="1347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ii.</a:t>
            </a:r>
            <a:r>
              <a:rPr dirty="0" sz="1200" spc="14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thermal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3441192"/>
            <a:ext cx="5574665" cy="5020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6985" indent="39370">
              <a:lnSpc>
                <a:spcPct val="144300"/>
              </a:lnSpc>
              <a:spcBef>
                <a:spcPts val="9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desired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maintain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hot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prescribed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Before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operator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carry out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task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satisfactorily,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following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requirements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must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met: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400"/>
              </a:lnSpc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must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told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required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water.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 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called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point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value,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constitutes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 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must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be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provided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some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means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observing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(sensing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element).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algn="just" marL="12700" marR="8890">
              <a:lnSpc>
                <a:spcPct val="143400"/>
              </a:lnSpc>
              <a:spcBef>
                <a:spcPts val="2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thermometer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installed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hot water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pipe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actual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 temperature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system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called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watches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compares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how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19685">
              <a:lnSpc>
                <a:spcPct val="1433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difference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actual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measurement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actuating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  <a:p>
            <a:pPr marL="1308100">
              <a:lnSpc>
                <a:spcPct val="100000"/>
              </a:lnSpc>
              <a:spcBef>
                <a:spcPts val="63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 =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–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 marL="582295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refers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set–point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10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denotes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variable.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 indent="39370">
              <a:lnSpc>
                <a:spcPct val="143400"/>
              </a:lnSpc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must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provided with some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means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influencing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temperature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element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must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instructed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what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move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direction.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(control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function).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930" y="1266189"/>
            <a:ext cx="3089147" cy="20783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3619246"/>
              <a:ext cx="5734558" cy="11935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6294120"/>
              <a:ext cx="5641721" cy="127088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17447" y="755649"/>
            <a:ext cx="5572125" cy="277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70485" marR="5080">
              <a:lnSpc>
                <a:spcPct val="143700"/>
              </a:lnSpc>
              <a:spcBef>
                <a:spcPts val="9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error signal ‘e’ indicates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whether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 temperature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high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low,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determines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direction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corrective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action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required: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whether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open up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size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determines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amount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corrective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action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necessary.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valve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turned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correct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direction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correct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amount,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water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will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acquire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value..here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able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reduce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signal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minimum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ream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supply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water,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2800"/>
              </a:lnSpc>
              <a:spcBef>
                <a:spcPts val="1040"/>
              </a:spcBef>
            </a:pP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iii)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driving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automobile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(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accelerator,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carburetor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29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engine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vehicle):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 command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pedal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automobile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speed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 variable,.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 change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engine speed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on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pedal.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0494" y="5133848"/>
            <a:ext cx="5566410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400"/>
              </a:lnSpc>
              <a:spcBef>
                <a:spcPts val="10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iv)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automobile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steering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system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required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keep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automobile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appropriate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lane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road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ways.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eye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brain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hands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react 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existing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between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appropriate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lane)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ti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reduce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zero.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494" y="755649"/>
            <a:ext cx="5568950" cy="812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v)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 biological control system: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person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moves 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finger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point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towards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object.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command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object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actual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pointed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direction.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0494" y="3103244"/>
            <a:ext cx="5452110" cy="10744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5.4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Classification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two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basic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types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systems,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i)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open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ii)</a:t>
            </a:r>
            <a:r>
              <a:rPr dirty="0" sz="1200" spc="3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, i)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open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27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(Unmonitored</a:t>
            </a:r>
            <a:r>
              <a:rPr dirty="0" sz="1200" spc="3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system):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9535" y="5535929"/>
            <a:ext cx="5628005" cy="365442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algn="just" marL="109855">
              <a:lnSpc>
                <a:spcPct val="100000"/>
              </a:lnSpc>
              <a:spcBef>
                <a:spcPts val="75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features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algn="just" marL="186055" marR="10160" indent="-173990">
              <a:lnSpc>
                <a:spcPct val="143300"/>
              </a:lnSpc>
              <a:spcBef>
                <a:spcPts val="25"/>
              </a:spcBef>
              <a:buClr>
                <a:srgbClr val="202020"/>
              </a:buClr>
              <a:buFont typeface="Times New Roman"/>
              <a:buChar char="•"/>
              <a:tabLst>
                <a:tab pos="226060" algn="l"/>
              </a:tabLst>
            </a:pPr>
            <a:r>
              <a:rPr dirty="0"/>
              <a:t>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no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comparison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actual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(controlled)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values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variable.</a:t>
            </a:r>
            <a:endParaRPr sz="1200">
              <a:latin typeface="Times New Roman"/>
              <a:cs typeface="Times New Roman"/>
            </a:endParaRPr>
          </a:p>
          <a:p>
            <a:pPr algn="just" marL="186055" marR="5080" indent="-173990">
              <a:lnSpc>
                <a:spcPct val="143400"/>
              </a:lnSpc>
              <a:buChar char="•"/>
              <a:tabLst>
                <a:tab pos="18669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 each reference input,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corresponds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fixed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operating condition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output)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output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has no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effect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Ie \.,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action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independent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output.</a:t>
            </a:r>
            <a:endParaRPr sz="1200">
              <a:latin typeface="Times New Roman"/>
              <a:cs typeface="Times New Roman"/>
            </a:endParaRPr>
          </a:p>
          <a:p>
            <a:pPr algn="just" marL="186055" marR="12700" indent="-173990">
              <a:lnSpc>
                <a:spcPct val="143300"/>
              </a:lnSpc>
              <a:spcBef>
                <a:spcPts val="25"/>
              </a:spcBef>
              <a:buChar char="•"/>
              <a:tabLst>
                <a:tab pos="18669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given set-input,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 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big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variation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 variable depending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upon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ambient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conditions</a:t>
            </a:r>
            <a:endParaRPr sz="1200">
              <a:latin typeface="Times New Roman"/>
              <a:cs typeface="Times New Roman"/>
            </a:endParaRPr>
          </a:p>
          <a:p>
            <a:pPr algn="just" marL="186055" marR="12700" indent="-173990">
              <a:lnSpc>
                <a:spcPts val="2070"/>
              </a:lnSpc>
              <a:spcBef>
                <a:spcPts val="165"/>
              </a:spcBef>
              <a:buChar char="•"/>
              <a:tabLst>
                <a:tab pos="18669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no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comparison between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actual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value, rapid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occur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occurs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external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202020"/>
              </a:buClr>
              <a:buFont typeface="Times New Roman"/>
              <a:buChar char="•"/>
            </a:pPr>
            <a:endParaRPr sz="13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Examples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open-loop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4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are:</a:t>
            </a:r>
            <a:endParaRPr sz="1200">
              <a:latin typeface="Times New Roman"/>
              <a:cs typeface="Times New Roman"/>
            </a:endParaRPr>
          </a:p>
          <a:p>
            <a:pPr lvl="1" marL="414655" marR="8255" indent="-228600">
              <a:lnSpc>
                <a:spcPts val="1580"/>
              </a:lnSpc>
              <a:spcBef>
                <a:spcPts val="30"/>
              </a:spcBef>
              <a:buAutoNum type="arabicParenR"/>
              <a:tabLst>
                <a:tab pos="41529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Trying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guide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car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setting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steering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wheel,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together</a:t>
            </a:r>
            <a:r>
              <a:rPr dirty="0" sz="12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pattern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subsequent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direction,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beginning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journey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making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no</a:t>
            </a:r>
            <a:endParaRPr sz="1200">
              <a:latin typeface="Times New Roman"/>
              <a:cs typeface="Times New Roman"/>
            </a:endParaRPr>
          </a:p>
          <a:p>
            <a:pPr marL="414655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alternation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enroute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car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deviates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from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path.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47800" y="1652142"/>
            <a:ext cx="5730240" cy="3991610"/>
            <a:chOff x="1447800" y="1652142"/>
            <a:chExt cx="5730240" cy="39916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1652142"/>
              <a:ext cx="5730240" cy="15238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4253864"/>
              <a:ext cx="4608576" cy="13893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828" y="819657"/>
            <a:ext cx="5976620" cy="465709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756285" marR="5080" indent="-228600">
              <a:lnSpc>
                <a:spcPct val="110100"/>
              </a:lnSpc>
              <a:spcBef>
                <a:spcPts val="75"/>
              </a:spcBef>
              <a:buAutoNum type="arabicParenR" startAt="2"/>
              <a:tabLst>
                <a:tab pos="7569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Hitting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golf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where 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player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knows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goal 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ball into particular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hole.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achieve it,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player hits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correctly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beginning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flight.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Once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moment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impact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passed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 loses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any further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flight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ball.</a:t>
            </a:r>
            <a:endParaRPr sz="1200">
              <a:latin typeface="Times New Roman"/>
              <a:cs typeface="Times New Roman"/>
            </a:endParaRPr>
          </a:p>
          <a:p>
            <a:pPr algn="just" marL="354330" marR="20320" indent="173355">
              <a:lnSpc>
                <a:spcPct val="110000"/>
              </a:lnSpc>
              <a:buAutoNum type="arabicParenR" startAt="2"/>
              <a:tabLst>
                <a:tab pos="7569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 washing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soaking, washing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rinsing operations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carried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out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algn="just" marL="735330">
              <a:lnSpc>
                <a:spcPct val="100000"/>
              </a:lnSpc>
              <a:spcBef>
                <a:spcPts val="16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time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basis.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does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signal,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namely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cleanliness</a:t>
            </a:r>
            <a:endParaRPr sz="1200">
              <a:latin typeface="Times New Roman"/>
              <a:cs typeface="Times New Roman"/>
            </a:endParaRPr>
          </a:p>
          <a:p>
            <a:pPr algn="just" marL="356870">
              <a:lnSpc>
                <a:spcPct val="100000"/>
              </a:lnSpc>
              <a:spcBef>
                <a:spcPts val="120"/>
              </a:spcBef>
            </a:pP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73533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cloth.</a:t>
            </a:r>
            <a:endParaRPr sz="1200">
              <a:latin typeface="Times New Roman"/>
              <a:cs typeface="Times New Roman"/>
            </a:endParaRPr>
          </a:p>
          <a:p>
            <a:pPr algn="just" marL="756285" marR="10160" indent="-287020">
              <a:lnSpc>
                <a:spcPct val="109200"/>
              </a:lnSpc>
              <a:spcBef>
                <a:spcPts val="40"/>
              </a:spcBef>
              <a:buAutoNum type="arabicParenR" startAt="4"/>
              <a:tabLst>
                <a:tab pos="69913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automatic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toaster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toasting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time and temperature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pre-ser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quantities.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quality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toast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darkness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lightness)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determined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user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not </a:t>
            </a:r>
            <a:r>
              <a:rPr dirty="0" sz="1200" spc="-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toaster,</a:t>
            </a:r>
            <a:endParaRPr sz="1200">
              <a:latin typeface="Times New Roman"/>
              <a:cs typeface="Times New Roman"/>
            </a:endParaRPr>
          </a:p>
          <a:p>
            <a:pPr algn="just" marL="756285" marR="6350" indent="-287020">
              <a:lnSpc>
                <a:spcPct val="110100"/>
              </a:lnSpc>
              <a:spcBef>
                <a:spcPts val="20"/>
              </a:spcBef>
              <a:buAutoNum type="arabicParenR" startAt="4"/>
              <a:tabLst>
                <a:tab pos="699135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automobile traffic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control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roadway intersections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the open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green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light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travels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(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action)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are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predetermined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a calibrated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timing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mechanism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no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influenced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volume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traffic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(output).</a:t>
            </a:r>
            <a:endParaRPr sz="1200">
              <a:latin typeface="Times New Roman"/>
              <a:cs typeface="Times New Roman"/>
            </a:endParaRPr>
          </a:p>
          <a:p>
            <a:pPr algn="just" marL="640715" marR="15875" indent="-170815">
              <a:lnSpc>
                <a:spcPct val="111700"/>
              </a:lnSpc>
              <a:buClr>
                <a:srgbClr val="202020"/>
              </a:buClr>
              <a:buFont typeface="Times New Roman"/>
              <a:buAutoNum type="arabicParenR" startAt="4"/>
              <a:tabLst>
                <a:tab pos="726440" algn="l"/>
              </a:tabLst>
            </a:pPr>
            <a:r>
              <a:rPr dirty="0"/>
              <a:t>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on-off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flipping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switch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independent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current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on-off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4)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Driving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automobile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16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no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correspondence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shown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vehicle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</a:t>
            </a:r>
            <a:endParaRPr sz="1200">
              <a:latin typeface="Times New Roman"/>
              <a:cs typeface="Times New Roman"/>
            </a:endParaRPr>
          </a:p>
          <a:p>
            <a:pPr marL="354330" marR="16510" indent="344170">
              <a:lnSpc>
                <a:spcPct val="110000"/>
              </a:lnSpc>
              <a:spcBef>
                <a:spcPts val="2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(controlled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force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(command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signal)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pedal are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open-loop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7828" y="6792594"/>
            <a:ext cx="5955030" cy="21564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51484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Advantages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open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system:</a:t>
            </a:r>
            <a:endParaRPr sz="1200">
              <a:latin typeface="Times New Roman"/>
              <a:cs typeface="Times New Roman"/>
            </a:endParaRPr>
          </a:p>
          <a:p>
            <a:pPr marL="811530" indent="-229235">
              <a:lnSpc>
                <a:spcPct val="100000"/>
              </a:lnSpc>
              <a:spcBef>
                <a:spcPts val="95"/>
              </a:spcBef>
              <a:buAutoNum type="romanLcParenR"/>
              <a:tabLst>
                <a:tab pos="811530" algn="l"/>
                <a:tab pos="81216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Simple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construction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ease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maintenance.</a:t>
            </a:r>
            <a:endParaRPr sz="1200">
              <a:latin typeface="Times New Roman"/>
              <a:cs typeface="Times New Roman"/>
            </a:endParaRPr>
          </a:p>
          <a:p>
            <a:pPr marL="811530" indent="-229235">
              <a:lnSpc>
                <a:spcPct val="100000"/>
              </a:lnSpc>
              <a:spcBef>
                <a:spcPts val="170"/>
              </a:spcBef>
              <a:buAutoNum type="romanLcParenR"/>
              <a:tabLst>
                <a:tab pos="81216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m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 marL="12700" marR="5080" indent="570230">
              <a:lnSpc>
                <a:spcPct val="108300"/>
              </a:lnSpc>
              <a:spcBef>
                <a:spcPts val="25"/>
              </a:spcBef>
              <a:buAutoNum type="romanLcParenR"/>
              <a:tabLst>
                <a:tab pos="814705" algn="l"/>
                <a:tab pos="569595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Convenient</a:t>
            </a:r>
            <a:r>
              <a:rPr dirty="0" sz="1200" spc="3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  variable</a:t>
            </a:r>
            <a:r>
              <a:rPr dirty="0" sz="1200" spc="3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either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difficult</a:t>
            </a:r>
            <a:r>
              <a:rPr dirty="0" sz="1200" spc="3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	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economically</a:t>
            </a:r>
            <a:endParaRPr sz="1200">
              <a:latin typeface="Times New Roman"/>
              <a:cs typeface="Times New Roman"/>
            </a:endParaRPr>
          </a:p>
          <a:p>
            <a:pPr marL="850900">
              <a:lnSpc>
                <a:spcPct val="100000"/>
              </a:lnSpc>
              <a:spcBef>
                <a:spcPts val="19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feasible.</a:t>
            </a:r>
            <a:endParaRPr sz="1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15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Disadvantages:</a:t>
            </a:r>
            <a:endParaRPr sz="1200">
              <a:latin typeface="Times New Roman"/>
              <a:cs typeface="Times New Roman"/>
            </a:endParaRPr>
          </a:p>
          <a:p>
            <a:pPr lvl="1" marL="811530" marR="40640" indent="-170815">
              <a:lnSpc>
                <a:spcPct val="108300"/>
              </a:lnSpc>
              <a:buAutoNum type="romanLcParenR"/>
              <a:tabLst>
                <a:tab pos="812165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affected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internal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external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disturbances: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endParaRPr sz="1200">
              <a:latin typeface="Times New Roman"/>
              <a:cs typeface="Times New Roman"/>
            </a:endParaRPr>
          </a:p>
          <a:p>
            <a:pPr lvl="1" marL="811530" indent="-171450">
              <a:lnSpc>
                <a:spcPct val="100000"/>
              </a:lnSpc>
              <a:spcBef>
                <a:spcPts val="170"/>
              </a:spcBef>
              <a:buAutoNum type="romanLcParenR"/>
              <a:tabLst>
                <a:tab pos="81216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Needs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frequent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careful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calibrations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accurate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result.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5624829"/>
            <a:ext cx="5733288" cy="119443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997710"/>
            <a:ext cx="3644265" cy="11455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7447" y="1572894"/>
            <a:ext cx="33140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ii)</a:t>
            </a:r>
            <a:r>
              <a:rPr dirty="0" sz="1200" spc="30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Closed</a:t>
            </a:r>
            <a:r>
              <a:rPr dirty="0" sz="1200" spc="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(monitored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system):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3246119"/>
            <a:ext cx="5568950" cy="462661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features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41300" marR="7620" indent="-113030">
              <a:lnSpc>
                <a:spcPct val="141700"/>
              </a:lnSpc>
              <a:spcBef>
                <a:spcPts val="25"/>
              </a:spcBef>
              <a:buAutoNum type="arabicParenR"/>
              <a:tabLst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comparison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actual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(controlled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variable.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accomplish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back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completed.</a:t>
            </a:r>
            <a:endParaRPr sz="1200">
              <a:latin typeface="Times New Roman"/>
              <a:cs typeface="Times New Roman"/>
            </a:endParaRPr>
          </a:p>
          <a:p>
            <a:pPr marL="241300" indent="-113030">
              <a:lnSpc>
                <a:spcPct val="100000"/>
              </a:lnSpc>
              <a:spcBef>
                <a:spcPts val="625"/>
              </a:spcBef>
              <a:buAutoNum type="arabicParenR"/>
              <a:tabLst>
                <a:tab pos="29972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(deviation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signals)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then</a:t>
            </a:r>
            <a:endParaRPr sz="1200">
              <a:latin typeface="Times New Roman"/>
              <a:cs typeface="Times New Roman"/>
            </a:endParaRPr>
          </a:p>
          <a:p>
            <a:pPr marL="241300" marR="10160">
              <a:lnSpc>
                <a:spcPct val="143500"/>
              </a:lnSpc>
              <a:spcBef>
                <a:spcPts val="2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actuates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element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minimize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bring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 marL="241300" indent="-113030">
              <a:lnSpc>
                <a:spcPct val="100000"/>
              </a:lnSpc>
              <a:spcBef>
                <a:spcPts val="620"/>
              </a:spcBef>
              <a:buAutoNum type="arabicParenR" startAt="3"/>
              <a:tabLst>
                <a:tab pos="36322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operation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continually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correcting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any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exist.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long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marL="241300" marR="5080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does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coincide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goal,</a:t>
            </a:r>
            <a:r>
              <a:rPr dirty="0" sz="1200" spc="2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likely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some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kind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actuating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  <a:p>
            <a:pPr marL="241300" marR="12065" indent="-113030">
              <a:lnSpc>
                <a:spcPts val="2090"/>
              </a:lnSpc>
              <a:spcBef>
                <a:spcPts val="155"/>
              </a:spcBef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3)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called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monitored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automatic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  <a:p>
            <a:pPr marL="12700" marR="7620">
              <a:lnSpc>
                <a:spcPts val="2060"/>
              </a:lnSpc>
              <a:spcBef>
                <a:spcPts val="4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7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performance</a:t>
            </a:r>
            <a:r>
              <a:rPr dirty="0" sz="1200" spc="8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6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such</a:t>
            </a:r>
            <a:r>
              <a:rPr dirty="0" sz="1200" spc="9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8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6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7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evaluated</a:t>
            </a:r>
            <a:r>
              <a:rPr dirty="0" sz="1200" spc="114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6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sz="1200" spc="7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8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following</a:t>
            </a:r>
            <a:r>
              <a:rPr dirty="0" sz="1200" spc="8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desirable </a:t>
            </a:r>
            <a:r>
              <a:rPr dirty="0" sz="1200" spc="-28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characteristics</a:t>
            </a:r>
            <a:endParaRPr sz="1200">
              <a:latin typeface="Times New Roman"/>
              <a:cs typeface="Times New Roman"/>
            </a:endParaRPr>
          </a:p>
          <a:p>
            <a:pPr marL="182880" indent="-113030">
              <a:lnSpc>
                <a:spcPct val="100000"/>
              </a:lnSpc>
              <a:spcBef>
                <a:spcPts val="459"/>
              </a:spcBef>
              <a:buChar char="•"/>
              <a:tabLst>
                <a:tab pos="18351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Minimum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deviation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following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disturbance</a:t>
            </a:r>
            <a:endParaRPr sz="1200">
              <a:latin typeface="Times New Roman"/>
              <a:cs typeface="Times New Roman"/>
            </a:endParaRPr>
          </a:p>
          <a:p>
            <a:pPr marL="182880" indent="-113030">
              <a:lnSpc>
                <a:spcPct val="100000"/>
              </a:lnSpc>
              <a:spcBef>
                <a:spcPts val="600"/>
              </a:spcBef>
              <a:buChar char="•"/>
              <a:tabLst>
                <a:tab pos="18351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Minimum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time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interval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before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return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set-pint,</a:t>
            </a:r>
            <a:endParaRPr sz="1200">
              <a:latin typeface="Times New Roman"/>
              <a:cs typeface="Times New Roman"/>
            </a:endParaRPr>
          </a:p>
          <a:p>
            <a:pPr marL="182880" indent="-113030">
              <a:lnSpc>
                <a:spcPct val="100000"/>
              </a:lnSpc>
              <a:spcBef>
                <a:spcPts val="620"/>
              </a:spcBef>
              <a:buChar char="•"/>
              <a:tabLst>
                <a:tab pos="18351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Minimum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off-set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operating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conditions.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Examples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Closed-loop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0263" y="7920608"/>
            <a:ext cx="94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202020"/>
                </a:solidFill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0013" y="7841360"/>
            <a:ext cx="4597400" cy="10775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43900"/>
              </a:lnSpc>
              <a:spcBef>
                <a:spcPts val="90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The control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 the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thermal system: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detects that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different from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reference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temperature,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initiates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action 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reduce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discrepancy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operating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steam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supply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07591" y="834897"/>
            <a:ext cx="142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45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0013" y="755649"/>
            <a:ext cx="4593590" cy="812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automobile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system: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would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become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closed-loop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driver makes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visual observation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 indicated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speedometer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compares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mentally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th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1870" y="3352800"/>
            <a:ext cx="5229225" cy="213296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just" marL="640715" marR="9525">
              <a:lnSpc>
                <a:spcPct val="144200"/>
              </a:lnSpc>
              <a:spcBef>
                <a:spcPts val="11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deviation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between the actual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desired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values,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would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take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decision either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increase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decrease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decision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implemented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affecting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change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pressure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foot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pedal.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driver’s eye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brain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detectors.</a:t>
            </a:r>
            <a:endParaRPr sz="1200">
              <a:latin typeface="Times New Roman"/>
              <a:cs typeface="Times New Roman"/>
            </a:endParaRPr>
          </a:p>
          <a:p>
            <a:pPr algn="just" marL="241300" marR="5080" indent="-228600">
              <a:lnSpc>
                <a:spcPct val="143300"/>
              </a:lnSpc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iii) the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traffic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 system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at a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roadway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intersection :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closed-lop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traffic policeman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allows a greater time-interval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cope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greater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traffic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volume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coming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particular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direction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421002" y="5835650"/>
          <a:ext cx="5631815" cy="2658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"/>
                <a:gridCol w="2482215"/>
                <a:gridCol w="2851150"/>
              </a:tblGrid>
              <a:tr h="408431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9640">
                        <a:lnSpc>
                          <a:spcPts val="1370"/>
                        </a:lnSpc>
                      </a:pPr>
                      <a:r>
                        <a:rPr dirty="0" sz="1200" spc="-5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open</a:t>
                      </a:r>
                      <a:r>
                        <a:rPr dirty="0" sz="1200" spc="5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loop</a:t>
                      </a:r>
                      <a:r>
                        <a:rPr dirty="0" sz="1200" spc="5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6465">
                        <a:lnSpc>
                          <a:spcPts val="1370"/>
                        </a:lnSpc>
                      </a:pPr>
                      <a:r>
                        <a:rPr dirty="0" sz="1200" spc="-10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closed</a:t>
                      </a:r>
                      <a:r>
                        <a:rPr dirty="0" sz="1200" spc="10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loop</a:t>
                      </a:r>
                      <a:r>
                        <a:rPr dirty="0" sz="1200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264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does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contain</a:t>
                      </a:r>
                      <a:r>
                        <a:rPr dirty="0" sz="1200" spc="2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feedback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consists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2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feedback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2009139" algn="l"/>
                        </a:tabLst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5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5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1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5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	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compared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reference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input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1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1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compared</a:t>
                      </a:r>
                      <a:r>
                        <a:rPr dirty="0" sz="1200" spc="1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reference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input.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1148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controller</a:t>
                      </a:r>
                      <a:r>
                        <a:rPr dirty="0" sz="1200" spc="6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open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loop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66675">
                        <a:lnSpc>
                          <a:spcPct val="110000"/>
                        </a:lnSpc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independent</a:t>
                      </a:r>
                      <a:r>
                        <a:rPr dirty="0" sz="1200" spc="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2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dependent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only</a:t>
                      </a:r>
                      <a:r>
                        <a:rPr dirty="0" sz="1200" spc="-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reference</a:t>
                      </a:r>
                      <a:r>
                        <a:rPr dirty="0" sz="1200" spc="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input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6675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controller</a:t>
                      </a:r>
                      <a:r>
                        <a:rPr dirty="0" sz="1200" spc="4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200" spc="4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3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produces</a:t>
                      </a:r>
                      <a:r>
                        <a:rPr dirty="0" sz="1200" spc="4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6675" marR="66675">
                        <a:lnSpc>
                          <a:spcPct val="110000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action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based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error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signal.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.the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action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generated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causes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system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reach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desired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value.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4069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462915" algn="l"/>
                          <a:tab pos="1210310" algn="l"/>
                          <a:tab pos="1530350" algn="l"/>
                        </a:tabLst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variation	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	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environmental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conditions</a:t>
                      </a:r>
                      <a:r>
                        <a:rPr dirty="0" sz="1200" spc="1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200" spc="1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change</a:t>
                      </a:r>
                      <a:r>
                        <a:rPr dirty="0" sz="1200" spc="1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114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external</a:t>
                      </a:r>
                      <a:r>
                        <a:rPr dirty="0" sz="1200" spc="1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71120">
                        <a:lnSpc>
                          <a:spcPct val="11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dirty="0" sz="1200" spc="1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introduce</a:t>
                      </a:r>
                      <a:r>
                        <a:rPr dirty="0" sz="1200" spc="2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large</a:t>
                      </a:r>
                      <a:r>
                        <a:rPr dirty="0" sz="1200" spc="2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change</a:t>
                      </a:r>
                      <a:r>
                        <a:rPr dirty="0" sz="1200" spc="2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controlled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variable.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2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variation</a:t>
                      </a:r>
                      <a:r>
                        <a:rPr dirty="0" sz="1200" spc="2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2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2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2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2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5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closed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2292350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loop</a:t>
                      </a:r>
                      <a:r>
                        <a:rPr dirty="0" sz="1200" spc="6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  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produced  </a:t>
                      </a:r>
                      <a:r>
                        <a:rPr dirty="0" sz="1200" spc="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due  </a:t>
                      </a:r>
                      <a:r>
                        <a:rPr dirty="0" sz="1200" spc="6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	external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675" marR="68580">
                        <a:lnSpc>
                          <a:spcPct val="11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disturbances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also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corrected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reduced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200" spc="-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te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effect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feedback.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778635"/>
            <a:ext cx="5735574" cy="162115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494" y="755649"/>
            <a:ext cx="5565140" cy="3178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lvl="1" marL="12700" marR="5080">
              <a:lnSpc>
                <a:spcPct val="143300"/>
              </a:lnSpc>
              <a:spcBef>
                <a:spcPts val="100"/>
              </a:spcBef>
              <a:buAutoNum type="arabicPeriod" startAt="5"/>
              <a:tabLst>
                <a:tab pos="262890" algn="l"/>
              </a:tabLst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Manual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closed loop system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(manual feedback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system):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closed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listed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above involve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continuous manual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human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classified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manual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back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manual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closed-loop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202020"/>
              </a:buClr>
              <a:buFont typeface="Times New Roman"/>
              <a:buAutoNum type="arabicPeriod" startAt="5"/>
            </a:pPr>
            <a:endParaRPr sz="1750">
              <a:latin typeface="Times New Roman"/>
              <a:cs typeface="Times New Roman"/>
            </a:endParaRPr>
          </a:p>
          <a:p>
            <a:pPr algn="just" lvl="1" marL="12700" marR="10160">
              <a:lnSpc>
                <a:spcPct val="145000"/>
              </a:lnSpc>
              <a:buAutoNum type="arabicPeriod" startAt="5"/>
              <a:tabLst>
                <a:tab pos="24447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Automatic control system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: A close-loop system operating without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human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called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Examples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control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system|</a:t>
            </a:r>
            <a:endParaRPr sz="1200">
              <a:latin typeface="Times New Roman"/>
              <a:cs typeface="Times New Roman"/>
            </a:endParaRPr>
          </a:p>
          <a:p>
            <a:pPr algn="just" marL="12700" indent="149225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1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automatically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ie.,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manually).</a:t>
            </a:r>
            <a:r>
              <a:rPr dirty="0" sz="1200" spc="1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3400"/>
              </a:lnSpc>
              <a:spcBef>
                <a:spcPts val="2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among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controlled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thermal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human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has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been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replaced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controller.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shown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figure.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0871" y="5606541"/>
            <a:ext cx="5610860" cy="29216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52069" marR="5080" indent="-40005">
              <a:lnSpc>
                <a:spcPct val="143900"/>
              </a:lnSpc>
              <a:spcBef>
                <a:spcPts val="114"/>
              </a:spcBef>
            </a:pP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i)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comprises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valve,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automatic controller,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heating element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thermometer.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Cold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passes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3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inlet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shown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Depending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upon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temperature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water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steam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opened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steam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supplied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tank. Due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increases.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thermometer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employed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measure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hot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water.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His measured value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given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 controller (generally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regulator).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controller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3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encountered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error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generated by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given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Finally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depending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upon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type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performs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operation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hence desired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hotness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930" y="4280534"/>
            <a:ext cx="3004820" cy="143243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4575" y="4544567"/>
            <a:ext cx="3787140" cy="15844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1017777"/>
            <a:ext cx="5518150" cy="34404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95"/>
              </a:spcBef>
            </a:pP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ii)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level control system: is an automatic control system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employed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boiler.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schematic diagram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shown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figure. The boiler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provided with inlet,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specified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tank.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 pneumatic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employed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inlet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for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adjusting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water.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opened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closed so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desired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tank. Depending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upon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gets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accommodated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tank.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 level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tank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measured,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controller.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increase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decrease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ball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respectively. 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down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gives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status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liquid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level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controller.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compares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 level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level.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any difference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occurs then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generated by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given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feedback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pneumatic valve.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Depending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upon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error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operation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performed and desired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water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level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boiler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6249669"/>
            <a:ext cx="5515610" cy="29190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43900"/>
              </a:lnSpc>
              <a:spcBef>
                <a:spcPts val="9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(control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furnace):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inside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furnace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automatically controlled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affecting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damper.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controlling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furnace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consists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gauge,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actuator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damper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mechanism.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damper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placed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inside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chimney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path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gases.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damper mechanism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regulates 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gases.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pressure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inside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furnace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measured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 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gauge and compared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set-point pressure.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 there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deviation from the set-point,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corresponding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correction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(electrical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signal)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actuator.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actuator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converts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physical signal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applies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damper mechanism.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either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increases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decreases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pressure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inside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furnace, according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correction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signal.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Thus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 way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furnace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494" y="755649"/>
            <a:ext cx="5562600" cy="812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300"/>
              </a:lnSpc>
              <a:spcBef>
                <a:spcPts val="10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does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contain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arrangement,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will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 </a:t>
            </a:r>
            <a:r>
              <a:rPr dirty="0" sz="1200" spc="-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damper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actuator. Therefore any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inside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furnace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will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will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achieved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actually.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9535" y="3545585"/>
            <a:ext cx="5622290" cy="3900804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67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Advantages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system:</a:t>
            </a:r>
            <a:endParaRPr sz="1200">
              <a:latin typeface="Times New Roman"/>
              <a:cs typeface="Times New Roman"/>
            </a:endParaRPr>
          </a:p>
          <a:p>
            <a:pPr marL="299085" marR="16510" indent="-228600">
              <a:lnSpc>
                <a:spcPts val="2060"/>
              </a:lnSpc>
              <a:spcBef>
                <a:spcPts val="130"/>
              </a:spcBef>
              <a:buAutoNum type="arabicParenR"/>
              <a:tabLst>
                <a:tab pos="281305" algn="l"/>
                <a:tab pos="63690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Suitability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desirability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complex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fast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acting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beyond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physical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abilities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man.</a:t>
            </a:r>
            <a:endParaRPr sz="1200">
              <a:latin typeface="Times New Roman"/>
              <a:cs typeface="Times New Roman"/>
            </a:endParaRPr>
          </a:p>
          <a:p>
            <a:pPr marL="241300" marR="13335" indent="-170815">
              <a:lnSpc>
                <a:spcPts val="2070"/>
              </a:lnSpc>
              <a:spcBef>
                <a:spcPts val="20"/>
              </a:spcBef>
              <a:buAutoNum type="arabicParenR"/>
              <a:tabLst>
                <a:tab pos="241300" algn="l"/>
                <a:tab pos="951230" algn="l"/>
                <a:tab pos="235394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Relief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	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human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beings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	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hard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physical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work,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boredom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drudgery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normally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result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continuous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repetitive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job</a:t>
            </a:r>
            <a:endParaRPr sz="1200">
              <a:latin typeface="Times New Roman"/>
              <a:cs typeface="Times New Roman"/>
            </a:endParaRPr>
          </a:p>
          <a:p>
            <a:pPr marL="243840" indent="-173990">
              <a:lnSpc>
                <a:spcPct val="100000"/>
              </a:lnSpc>
              <a:spcBef>
                <a:spcPts val="450"/>
              </a:spcBef>
              <a:buAutoNum type="arabicParenR"/>
              <a:tabLst>
                <a:tab pos="24447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Economy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operating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cost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elimination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continuous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employment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64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human</a:t>
            </a:r>
            <a:r>
              <a:rPr dirty="0" sz="1200" spc="22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operator.</a:t>
            </a:r>
            <a:endParaRPr sz="1200">
              <a:latin typeface="Times New Roman"/>
              <a:cs typeface="Times New Roman"/>
            </a:endParaRPr>
          </a:p>
          <a:p>
            <a:pPr marL="241300" indent="-170815">
              <a:lnSpc>
                <a:spcPct val="100000"/>
              </a:lnSpc>
              <a:spcBef>
                <a:spcPts val="625"/>
              </a:spcBef>
              <a:buAutoNum type="arabicParenR" startAt="4"/>
              <a:tabLst>
                <a:tab pos="2413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Increased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productivity.</a:t>
            </a:r>
            <a:endParaRPr sz="1200">
              <a:latin typeface="Times New Roman"/>
              <a:cs typeface="Times New Roman"/>
            </a:endParaRPr>
          </a:p>
          <a:p>
            <a:pPr marL="241300" indent="-170815">
              <a:lnSpc>
                <a:spcPct val="100000"/>
              </a:lnSpc>
              <a:spcBef>
                <a:spcPts val="625"/>
              </a:spcBef>
              <a:buAutoNum type="arabicParenR" startAt="4"/>
              <a:tabLst>
                <a:tab pos="2413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Improvement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quality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quantity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product</a:t>
            </a:r>
            <a:endParaRPr sz="1200">
              <a:latin typeface="Times New Roman"/>
              <a:cs typeface="Times New Roman"/>
            </a:endParaRPr>
          </a:p>
          <a:p>
            <a:pPr algn="just" marL="299085" marR="5080" indent="-228600">
              <a:lnSpc>
                <a:spcPct val="143300"/>
              </a:lnSpc>
              <a:buAutoNum type="arabicParenR" startAt="4"/>
              <a:tabLst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Economy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equipment, power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requirement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processing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material.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back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permits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initiate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precise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 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relatively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expensive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components.</a:t>
            </a:r>
            <a:endParaRPr sz="1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675"/>
              </a:spcBef>
              <a:buAutoNum type="arabicParenR" startAt="4"/>
              <a:tabLst>
                <a:tab pos="299085" algn="l"/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Reduced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effect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non-linearities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distortion.</a:t>
            </a:r>
            <a:endParaRPr sz="1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AutoNum type="arabicParenR" startAt="4"/>
              <a:tabLst>
                <a:tab pos="299085" algn="l"/>
                <a:tab pos="29972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Satisfactory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response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over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wide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range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frequencies.</a:t>
            </a:r>
            <a:endParaRPr sz="12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19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5.6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Distinguish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manual control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&amp;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system: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85011" y="7591679"/>
          <a:ext cx="4985385" cy="16376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5"/>
                <a:gridCol w="2115820"/>
                <a:gridCol w="2232025"/>
              </a:tblGrid>
              <a:tr h="210312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sl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Automatic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Manual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1022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2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dirty="0" sz="1200" spc="2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5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66040">
                        <a:lnSpc>
                          <a:spcPct val="11000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has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effect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input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called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as closed loop system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automatic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1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1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dirty="0" sz="1200" spc="1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1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64135">
                        <a:lnSpc>
                          <a:spcPct val="110000"/>
                        </a:lnSpc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dirty="0" sz="1200" spc="1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effect</a:t>
                      </a:r>
                      <a:r>
                        <a:rPr dirty="0" sz="1200" spc="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200" spc="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input</a:t>
                      </a:r>
                      <a:r>
                        <a:rPr dirty="0" sz="1200" spc="1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called</a:t>
                      </a:r>
                      <a:r>
                        <a:rPr dirty="0" sz="1200" spc="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as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open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loop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manual</a:t>
                      </a:r>
                      <a:r>
                        <a:rPr dirty="0" sz="1200" spc="-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930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due</a:t>
                      </a:r>
                      <a:r>
                        <a:rPr dirty="0" sz="1200" spc="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presence</a:t>
                      </a:r>
                      <a:r>
                        <a:rPr dirty="0" sz="1200" spc="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feedback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75565">
                        <a:lnSpc>
                          <a:spcPts val="1560"/>
                        </a:lnSpc>
                        <a:spcBef>
                          <a:spcPts val="7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element,</a:t>
                      </a:r>
                      <a:r>
                        <a:rPr dirty="0" sz="1200" spc="229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closed</a:t>
                      </a:r>
                      <a:r>
                        <a:rPr dirty="0" sz="1200" spc="2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loop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more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accurate.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accuracy</a:t>
                      </a:r>
                      <a:r>
                        <a:rPr dirty="0" sz="1200" spc="16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200" spc="2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1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depends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upon</a:t>
                      </a:r>
                      <a:r>
                        <a:rPr dirty="0" sz="1200" spc="-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calibration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input.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652142"/>
            <a:ext cx="2322195" cy="196278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485011" y="862838"/>
          <a:ext cx="4985385" cy="5500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5"/>
                <a:gridCol w="2115820"/>
                <a:gridCol w="2232025"/>
              </a:tblGrid>
              <a:tr h="612648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stability</a:t>
                      </a:r>
                      <a:r>
                        <a:rPr dirty="0" sz="1200" spc="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dirty="0" sz="1200" spc="1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57150">
                        <a:lnSpc>
                          <a:spcPct val="111700"/>
                        </a:lnSpc>
                        <a:tabLst>
                          <a:tab pos="721995" algn="l"/>
                          <a:tab pos="1027430" algn="l"/>
                          <a:tab pos="1368425" algn="l"/>
                          <a:tab pos="1917700" algn="l"/>
                        </a:tabLst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	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	d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	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feedback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elements.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generally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200" spc="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stable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-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operation.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8812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dirty="0" sz="1200" spc="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200" spc="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3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complex</a:t>
                      </a:r>
                      <a:r>
                        <a:rPr dirty="0" sz="1200" spc="3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construction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530225" algn="l"/>
                          <a:tab pos="1158240" algn="l"/>
                          <a:tab pos="1490980" algn="l"/>
                          <a:tab pos="2042795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	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simple	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construction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dirty="0" sz="1200" spc="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constant</a:t>
                      </a:r>
                      <a:r>
                        <a:rPr dirty="0" sz="1200" spc="1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200" spc="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74295">
                        <a:lnSpc>
                          <a:spcPct val="108300"/>
                        </a:lnSpc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less.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Hence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speed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response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dirty="0" sz="1200" spc="-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high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393065" algn="l"/>
                          <a:tab pos="801370" algn="l"/>
                          <a:tab pos="1447800" algn="l"/>
                          <a:tab pos="1713230" algn="l"/>
                        </a:tabLst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time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constant	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manual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228600">
                        <a:lnSpc>
                          <a:spcPct val="108300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more.</a:t>
                      </a:r>
                      <a:r>
                        <a:rPr dirty="0" sz="1200" spc="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Hence,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speed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response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less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1734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bandwidth</a:t>
                      </a:r>
                      <a:r>
                        <a:rPr dirty="0" sz="1200" spc="1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dirty="0" sz="1200" spc="4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4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comparatively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high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bandwidth</a:t>
                      </a:r>
                      <a:r>
                        <a:rPr dirty="0" sz="1200" spc="3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3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dirty="0" sz="1200" spc="3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200" spc="6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comparatively</a:t>
                      </a:r>
                      <a:r>
                        <a:rPr dirty="0" sz="1200" spc="-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5383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584835" algn="l"/>
                          <a:tab pos="1268095" algn="l"/>
                          <a:tab pos="1658620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	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highly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reliable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unreliable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3029">
                <a:tc>
                  <a:txBody>
                    <a:bodyPr/>
                    <a:lstStyle/>
                    <a:p>
                      <a:pPr marL="69850">
                        <a:lnSpc>
                          <a:spcPts val="1370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70"/>
                        </a:lnSpc>
                        <a:tabLst>
                          <a:tab pos="527050" algn="l"/>
                          <a:tab pos="1155065" algn="l"/>
                          <a:tab pos="1734820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require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more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71120">
                        <a:lnSpc>
                          <a:spcPts val="1610"/>
                        </a:lnSpc>
                        <a:spcBef>
                          <a:spcPts val="55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components</a:t>
                      </a:r>
                      <a:r>
                        <a:rPr dirty="0" sz="1200" spc="1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114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hence</a:t>
                      </a:r>
                      <a:r>
                        <a:rPr dirty="0" sz="1200" spc="114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they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expensive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70"/>
                        </a:lnSpc>
                        <a:tabLst>
                          <a:tab pos="594360" algn="l"/>
                          <a:tab pos="1289685" algn="l"/>
                          <a:tab pos="1932939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require	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less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226695">
                        <a:lnSpc>
                          <a:spcPts val="1610"/>
                        </a:lnSpc>
                        <a:spcBef>
                          <a:spcPts val="55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components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hence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they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economical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0768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584835" algn="l"/>
                          <a:tab pos="1268095" algn="l"/>
                          <a:tab pos="1823085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these	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	exibit	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64769">
                        <a:lnSpc>
                          <a:spcPct val="11000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sensitivity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variations</a:t>
                      </a:r>
                      <a:r>
                        <a:rPr dirty="0" sz="1200" spc="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environmental conditions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also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noise.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they</a:t>
                      </a:r>
                      <a:r>
                        <a:rPr dirty="0" sz="1200" spc="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exibit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high</a:t>
                      </a:r>
                      <a:r>
                        <a:rPr dirty="0" sz="1200" spc="1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sensitivity</a:t>
                      </a:r>
                      <a:r>
                        <a:rPr dirty="0" sz="1200" spc="1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1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 marR="57785">
                        <a:lnSpc>
                          <a:spcPct val="11000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variations</a:t>
                      </a:r>
                      <a:r>
                        <a:rPr dirty="0" sz="1200" spc="2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1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environmental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conditions and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also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noise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22043">
                <a:tc>
                  <a:txBody>
                    <a:bodyPr/>
                    <a:lstStyle/>
                    <a:p>
                      <a:pPr marL="69850">
                        <a:lnSpc>
                          <a:spcPts val="1370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  <a:tabLst>
                          <a:tab pos="987425" algn="l"/>
                          <a:tab pos="1353185" algn="l"/>
                          <a:tab pos="1615440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applications	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	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i.	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Simple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7050" marR="65405" indent="-228600">
                        <a:lnSpc>
                          <a:spcPct val="106700"/>
                        </a:lnSpc>
                        <a:spcBef>
                          <a:spcPts val="50"/>
                        </a:spcBef>
                        <a:buSzPct val="91666"/>
                        <a:buFont typeface="Calibri"/>
                        <a:buChar char="-"/>
                        <a:tabLst>
                          <a:tab pos="527050" algn="l"/>
                          <a:tab pos="527685" algn="l"/>
                          <a:tab pos="1567180" algn="l"/>
                        </a:tabLst>
                      </a:pP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 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systems’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66420" indent="-268605">
                        <a:lnSpc>
                          <a:spcPct val="100000"/>
                        </a:lnSpc>
                        <a:spcBef>
                          <a:spcPts val="120"/>
                        </a:spcBef>
                        <a:buSzPct val="91666"/>
                        <a:buFont typeface="Calibri"/>
                        <a:buChar char="-"/>
                        <a:tabLst>
                          <a:tab pos="566420" algn="l"/>
                          <a:tab pos="567055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Transportation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66420" indent="-268605">
                        <a:lnSpc>
                          <a:spcPct val="100000"/>
                        </a:lnSpc>
                        <a:spcBef>
                          <a:spcPts val="120"/>
                        </a:spcBef>
                        <a:buSzPct val="91666"/>
                        <a:buFont typeface="Calibri"/>
                        <a:buChar char="-"/>
                        <a:tabLst>
                          <a:tab pos="566420" algn="l"/>
                          <a:tab pos="567055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robotics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few</a:t>
                      </a:r>
                      <a:r>
                        <a:rPr dirty="0" sz="1200" spc="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applications</a:t>
                      </a:r>
                      <a:r>
                        <a:rPr dirty="0" sz="1200" spc="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200" spc="6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7050" indent="-229235">
                        <a:lnSpc>
                          <a:spcPct val="100000"/>
                        </a:lnSpc>
                        <a:spcBef>
                          <a:spcPts val="195"/>
                        </a:spcBef>
                        <a:buSzPct val="91666"/>
                        <a:buFont typeface="Calibri"/>
                        <a:buChar char="-"/>
                        <a:tabLst>
                          <a:tab pos="527050" algn="l"/>
                          <a:tab pos="527685" algn="l"/>
                        </a:tabLst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traffic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-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7050" marR="68580" indent="-228600">
                        <a:lnSpc>
                          <a:spcPts val="1560"/>
                        </a:lnSpc>
                        <a:buSzPct val="91666"/>
                        <a:buFont typeface="Calibri"/>
                        <a:buChar char="-"/>
                        <a:tabLst>
                          <a:tab pos="527050" algn="l"/>
                          <a:tab pos="527685" algn="l"/>
                          <a:tab pos="1655445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ut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 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machines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7050" marR="53975" indent="-228600">
                        <a:lnSpc>
                          <a:spcPts val="1560"/>
                        </a:lnSpc>
                        <a:spcBef>
                          <a:spcPts val="25"/>
                        </a:spcBef>
                        <a:buSzPct val="91666"/>
                        <a:buFont typeface="Calibri"/>
                        <a:buChar char="-"/>
                        <a:tabLst>
                          <a:tab pos="527050" algn="l"/>
                          <a:tab pos="527685" algn="l"/>
                          <a:tab pos="1289685" algn="l"/>
                          <a:tab pos="2036445" algn="l"/>
                        </a:tabLst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	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	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automobile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7050" indent="-229235">
                        <a:lnSpc>
                          <a:spcPct val="100000"/>
                        </a:lnSpc>
                        <a:spcBef>
                          <a:spcPts val="70"/>
                        </a:spcBef>
                        <a:buSzPct val="91666"/>
                        <a:buFont typeface="Calibri"/>
                        <a:buChar char="-"/>
                        <a:tabLst>
                          <a:tab pos="527050" algn="l"/>
                          <a:tab pos="527685" algn="l"/>
                        </a:tabLst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toaster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447" y="7127875"/>
            <a:ext cx="5573395" cy="147066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lvl="1" marL="241300" indent="-228600">
              <a:lnSpc>
                <a:spcPct val="100000"/>
              </a:lnSpc>
              <a:spcBef>
                <a:spcPts val="220"/>
              </a:spcBef>
              <a:buAutoNum type="arabicPeriod" startAt="7"/>
              <a:tabLst>
                <a:tab pos="241300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4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terminology: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consists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essentially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process,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detector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elements.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Some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terms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related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these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basic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components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defined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  <a:p>
            <a:pPr algn="just" lvl="2" marL="527685" marR="5080" indent="-170815">
              <a:lnSpc>
                <a:spcPct val="140000"/>
              </a:lnSpc>
              <a:spcBef>
                <a:spcPts val="170"/>
              </a:spcBef>
              <a:buFont typeface="Wingdings"/>
              <a:buChar char=""/>
              <a:tabLst>
                <a:tab pos="528320" algn="l"/>
              </a:tabLst>
            </a:pPr>
            <a:r>
              <a:rPr dirty="0" baseline="4629" sz="1800" spc="-15" b="1">
                <a:solidFill>
                  <a:srgbClr val="202020"/>
                </a:solidFill>
                <a:latin typeface="Times New Roman"/>
                <a:cs typeface="Times New Roman"/>
              </a:rPr>
              <a:t>Process, Plant, </a:t>
            </a:r>
            <a:r>
              <a:rPr dirty="0" baseline="4629" sz="1800" spc="-7" b="1">
                <a:solidFill>
                  <a:srgbClr val="202020"/>
                </a:solidFill>
                <a:latin typeface="Times New Roman"/>
                <a:cs typeface="Times New Roman"/>
              </a:rPr>
              <a:t>Controlled </a:t>
            </a:r>
            <a:r>
              <a:rPr dirty="0" baseline="4629" sz="1800" spc="-15" b="1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baseline="4629" sz="1800" spc="7" b="1">
                <a:solidFill>
                  <a:srgbClr val="202020"/>
                </a:solidFill>
                <a:latin typeface="Times New Roman"/>
                <a:cs typeface="Times New Roman"/>
              </a:rPr>
              <a:t>(g</a:t>
            </a:r>
            <a:r>
              <a:rPr dirty="0" sz="800" spc="5" b="1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dirty="0" baseline="4629" sz="1800" spc="7" b="1">
                <a:solidFill>
                  <a:srgbClr val="202020"/>
                </a:solidFill>
                <a:latin typeface="Times New Roman"/>
                <a:cs typeface="Times New Roman"/>
              </a:rPr>
              <a:t>):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body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,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process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machine </a:t>
            </a:r>
            <a:r>
              <a:rPr dirty="0" baseline="4629" sz="1800" spc="3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particular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quantity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condition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controlled,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eg.,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furnace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, reactor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spacecraft,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4050" y="4144009"/>
            <a:ext cx="4569333" cy="22675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61870" y="755649"/>
            <a:ext cx="5226685" cy="3181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82880" marR="8255" indent="-170815">
              <a:lnSpc>
                <a:spcPct val="143300"/>
              </a:lnSpc>
              <a:spcBef>
                <a:spcPts val="100"/>
              </a:spcBef>
              <a:buFont typeface="Wingdings"/>
              <a:buChar char=""/>
              <a:tabLst>
                <a:tab pos="18351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Controlled variable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(c):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quality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condition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temperature,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level,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flow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rate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etc)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characterizing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whose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held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constant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or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according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certain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law.</a:t>
            </a:r>
            <a:endParaRPr sz="1200">
              <a:latin typeface="Times New Roman"/>
              <a:cs typeface="Times New Roman"/>
            </a:endParaRPr>
          </a:p>
          <a:p>
            <a:pPr algn="just" marL="182880" marR="9525" indent="-170815">
              <a:lnSpc>
                <a:spcPct val="143300"/>
              </a:lnSpc>
              <a:buFont typeface="Wingdings"/>
              <a:buChar char=""/>
              <a:tabLst>
                <a:tab pos="18351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Controlled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medium: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material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flowing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variable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controlled.</a:t>
            </a:r>
            <a:endParaRPr sz="1200">
              <a:latin typeface="Times New Roman"/>
              <a:cs typeface="Times New Roman"/>
            </a:endParaRPr>
          </a:p>
          <a:p>
            <a:pPr algn="just" marL="182880" marR="13335" indent="-170815">
              <a:lnSpc>
                <a:spcPct val="143300"/>
              </a:lnSpc>
              <a:spcBef>
                <a:spcPts val="25"/>
              </a:spcBef>
              <a:buFont typeface="Wingdings"/>
              <a:buChar char=""/>
              <a:tabLst>
                <a:tab pos="18351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Command: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established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some means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external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independent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algn="just" marL="182880" marR="9525" indent="-170815">
              <a:lnSpc>
                <a:spcPts val="2180"/>
              </a:lnSpc>
              <a:spcBef>
                <a:spcPts val="110"/>
              </a:spcBef>
              <a:buFont typeface="Wingdings"/>
              <a:buChar char=""/>
              <a:tabLst>
                <a:tab pos="18351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Manipulated variable (m):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quality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condition that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varies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function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actuating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so</a:t>
            </a:r>
            <a:r>
              <a:rPr dirty="0" baseline="4629" sz="18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baseline="4629" sz="1800" spc="5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value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3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baseline="4629" sz="1800" spc="-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element</a:t>
            </a:r>
            <a:r>
              <a:rPr dirty="0" baseline="4629" sz="18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(g</a:t>
            </a:r>
            <a:r>
              <a:rPr dirty="0" sz="80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dirty="0" sz="8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).</a:t>
            </a:r>
            <a:endParaRPr sz="800">
              <a:latin typeface="Times New Roman"/>
              <a:cs typeface="Times New Roman"/>
            </a:endParaRPr>
          </a:p>
          <a:p>
            <a:pPr algn="just" marL="182880" indent="-170815">
              <a:lnSpc>
                <a:spcPct val="100000"/>
              </a:lnSpc>
              <a:spcBef>
                <a:spcPts val="310"/>
              </a:spcBef>
              <a:buFont typeface="Wingdings"/>
              <a:buChar char=""/>
              <a:tabLst>
                <a:tab pos="183515" algn="l"/>
              </a:tabLst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Actuating</a:t>
            </a:r>
            <a:r>
              <a:rPr dirty="0" sz="1200" spc="2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2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23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2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):</a:t>
            </a:r>
            <a:r>
              <a:rPr dirty="0" sz="1200" spc="25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algebraic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sum</a:t>
            </a:r>
            <a:r>
              <a:rPr dirty="0" sz="1200" spc="20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‘r’</a:t>
            </a:r>
            <a:r>
              <a:rPr dirty="0" sz="1200" spc="4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4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82880" marR="5080">
              <a:lnSpc>
                <a:spcPct val="143500"/>
              </a:lnSpc>
              <a:spcBef>
                <a:spcPts val="2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primary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‘b’.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actuating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called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action.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447" y="6511417"/>
            <a:ext cx="5567045" cy="2398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6870" marR="5715" indent="-228600">
              <a:lnSpc>
                <a:spcPct val="145200"/>
              </a:lnSpc>
              <a:spcBef>
                <a:spcPts val="100"/>
              </a:spcBef>
              <a:buClr>
                <a:srgbClr val="202020"/>
              </a:buClr>
              <a:buFont typeface="Wingdings"/>
              <a:buChar char=""/>
              <a:tabLst>
                <a:tab pos="396875" algn="l"/>
              </a:tabLst>
            </a:pPr>
            <a:r>
              <a:rPr dirty="0"/>
              <a:t>	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Primary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feed-back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signal (b):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function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output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‘c’,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which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actuating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  <a:p>
            <a:pPr algn="just" marL="356870" marR="5080" indent="-228600">
              <a:lnSpc>
                <a:spcPct val="143300"/>
              </a:lnSpc>
              <a:buFont typeface="Wingdings"/>
              <a:buChar char=""/>
              <a:tabLst>
                <a:tab pos="35750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Error-detector: an element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that detects the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feed-back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: essentially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summing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point which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algebraic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summation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two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more signals.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direction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flow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information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indicated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arrows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algebraic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nature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summation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endParaRPr sz="1200">
              <a:latin typeface="Times New Roman"/>
              <a:cs typeface="Times New Roman"/>
            </a:endParaRPr>
          </a:p>
          <a:p>
            <a:pPr algn="just" marL="356870">
              <a:lnSpc>
                <a:spcPct val="100000"/>
              </a:lnSpc>
              <a:spcBef>
                <a:spcPts val="65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plus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minus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15240" indent="304800">
              <a:lnSpc>
                <a:spcPct val="1450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Negative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occurs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when</a:t>
            </a:r>
            <a:r>
              <a:rPr dirty="0" sz="1200" spc="25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2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2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subtracts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2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reference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065" y="304800"/>
            <a:ext cx="7075805" cy="9450070"/>
            <a:chOff x="393065" y="304800"/>
            <a:chExt cx="7075805" cy="9450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863600"/>
              <a:ext cx="4634230" cy="15900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3550" y="3486785"/>
              <a:ext cx="4456684" cy="14198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88516" y="2658236"/>
            <a:ext cx="2287905" cy="610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8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25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dirty="0" sz="1200" spc="28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Positive</a:t>
            </a:r>
            <a:r>
              <a:rPr dirty="0" sz="1200" spc="-5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feedback: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17447" y="5264911"/>
            <a:ext cx="5299075" cy="839469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adds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signal,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said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positive</a:t>
            </a:r>
            <a:endParaRPr sz="120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spcBef>
                <a:spcPts val="170"/>
              </a:spcBef>
            </a:pP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.e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=</a:t>
            </a:r>
            <a:r>
              <a:rPr dirty="0" sz="1200" spc="2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+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610"/>
              </a:lnSpc>
              <a:spcBef>
                <a:spcPts val="6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Negative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tries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reduce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error,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whereas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positive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makes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large.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33271" y="8194929"/>
            <a:ext cx="95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02020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33271" y="6277101"/>
            <a:ext cx="5454015" cy="2391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82880" marR="7620" indent="-170815">
              <a:lnSpc>
                <a:spcPct val="143400"/>
              </a:lnSpc>
              <a:spcBef>
                <a:spcPts val="100"/>
              </a:spcBef>
              <a:buFont typeface="Wingdings"/>
              <a:buChar char=""/>
              <a:tabLst>
                <a:tab pos="18351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Disturbance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u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):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undesirable variable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applied 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 tends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affect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adversely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variable being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disturbance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 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due 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set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point,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supply,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demand,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environmental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other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associated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variables.</a:t>
            </a:r>
            <a:endParaRPr sz="1200">
              <a:latin typeface="Times New Roman"/>
              <a:cs typeface="Times New Roman"/>
            </a:endParaRPr>
          </a:p>
          <a:p>
            <a:pPr algn="just" marL="182880" marR="5080" indent="-170815">
              <a:lnSpc>
                <a:spcPct val="143400"/>
              </a:lnSpc>
              <a:spcBef>
                <a:spcPts val="20"/>
              </a:spcBef>
              <a:buFont typeface="Wingdings"/>
              <a:buChar char=""/>
              <a:tabLst>
                <a:tab pos="18351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Feed-back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element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h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element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feed-back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establishes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functional relationship between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 variable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‘c’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‘b’.</a:t>
            </a:r>
            <a:endParaRPr sz="1200">
              <a:latin typeface="Times New Roman"/>
              <a:cs typeface="Times New Roman"/>
            </a:endParaRPr>
          </a:p>
          <a:p>
            <a:pPr algn="just" marL="182880" marR="5715">
              <a:lnSpc>
                <a:spcPct val="138300"/>
              </a:lnSpc>
              <a:spcBef>
                <a:spcPts val="170"/>
              </a:spcBef>
            </a:pP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element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1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):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an element that 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required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generate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appropriate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manipulated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variable)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‘m’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applied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3150" y="5800725"/>
            <a:ext cx="3741420" cy="203581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7447" y="755649"/>
            <a:ext cx="5582920" cy="4961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9085" marR="21590" indent="-170815">
              <a:lnSpc>
                <a:spcPct val="143300"/>
              </a:lnSpc>
              <a:spcBef>
                <a:spcPts val="100"/>
              </a:spcBef>
              <a:buFont typeface="Wingdings"/>
              <a:buChar char=""/>
              <a:tabLst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Forward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backward paths: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transmission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path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actuating signal ‘e’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‘c’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constitutes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farward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path.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backward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path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transmission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path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‘c’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primary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feed-back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‘b’.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lvl="1" marL="241300" indent="-228600">
              <a:lnSpc>
                <a:spcPct val="100000"/>
              </a:lnSpc>
              <a:buAutoNum type="arabicPeriod" startAt="8"/>
              <a:tabLst>
                <a:tab pos="241300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Servomechanism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Process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and Regulators:</a:t>
            </a:r>
            <a:endParaRPr sz="1200">
              <a:latin typeface="Times New Roman"/>
              <a:cs typeface="Times New Roman"/>
            </a:endParaRPr>
          </a:p>
          <a:p>
            <a:pPr algn="just" marL="15240" marR="5080">
              <a:lnSpc>
                <a:spcPct val="143700"/>
              </a:lnSpc>
              <a:spcBef>
                <a:spcPts val="105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 servomechanism: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 automatic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 system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 position (displacement_,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time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derivative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 such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velocity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acceleration.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designed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follow 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continuously changing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2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demand signal).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servomechanisms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inherently fast acting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small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time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lag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response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time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order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milliseconds)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usually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employ electric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hydraulic actuation. These systems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essentially used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mechanism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either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too heavy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remote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 manually,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e.g.,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power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assisted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steering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large cars, aircrafts,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hips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etc.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complete automation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tools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together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programmed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instruction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another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notable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example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servomechanism.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lvl="1" marL="243840" indent="-229235">
              <a:lnSpc>
                <a:spcPct val="100000"/>
              </a:lnSpc>
              <a:spcBef>
                <a:spcPts val="765"/>
              </a:spcBef>
              <a:buAutoNum type="arabicPeriod" startAt="9"/>
              <a:tabLst>
                <a:tab pos="244475" algn="l"/>
              </a:tabLst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3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servomechanism: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5240">
              <a:lnSpc>
                <a:spcPct val="100000"/>
              </a:lnSpc>
              <a:spcBef>
                <a:spcPts val="117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servomechanism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depicted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below.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0494" y="7932801"/>
            <a:ext cx="5570220" cy="108966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2700" marR="5080">
              <a:lnSpc>
                <a:spcPct val="146100"/>
              </a:lnSpc>
              <a:spcBef>
                <a:spcPts val="6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above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figure,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‘G’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power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servomotor.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shaft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servomotor 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connected through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gear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wheels.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Here we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need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signals obtained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converted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means</a:t>
            </a:r>
            <a:r>
              <a:rPr dirty="0" baseline="4629" sz="18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15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baseline="4629" sz="1800" spc="3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potentiometers.</a:t>
            </a:r>
            <a:r>
              <a:rPr dirty="0" baseline="4629" sz="1800" spc="1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baseline="4629" sz="1800" spc="1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baseline="4629" sz="1800" spc="17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potentiometer</a:t>
            </a:r>
            <a:r>
              <a:rPr dirty="0" baseline="4629" sz="18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baseline="4629" sz="1800" spc="112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baseline="4629" sz="1800" spc="9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baseline="4629" sz="1800" spc="12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set</a:t>
            </a:r>
            <a:r>
              <a:rPr dirty="0" baseline="4629" sz="18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baseline="4629" sz="18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baseline="4629" sz="1800" spc="9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baseline="4629" sz="1800" spc="6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‘θ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’</a:t>
            </a:r>
            <a:endParaRPr baseline="4629"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7109" y="767841"/>
            <a:ext cx="5786120" cy="764159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226060" marR="5080">
              <a:lnSpc>
                <a:spcPct val="141200"/>
              </a:lnSpc>
              <a:spcBef>
                <a:spcPts val="130"/>
              </a:spcBef>
            </a:pP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 feedback potentiometer </a:t>
            </a:r>
            <a:r>
              <a:rPr dirty="0" baseline="4629" sz="1800" spc="-37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baseline="4629" sz="18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baseline="4629" sz="1800" spc="43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baseline="4629" sz="1800" spc="41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actual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load position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‘θ</a:t>
            </a:r>
            <a:r>
              <a:rPr dirty="0" sz="8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8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’.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difference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between </a:t>
            </a:r>
            <a:r>
              <a:rPr dirty="0" baseline="4629" sz="1800" spc="7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two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angular positions</a:t>
            </a:r>
            <a:r>
              <a:rPr dirty="0" baseline="4629" sz="1800" spc="41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ie.,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‘θ</a:t>
            </a:r>
            <a:r>
              <a:rPr dirty="0" sz="800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’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baseline="4629" sz="1800" spc="41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‘θ</a:t>
            </a:r>
            <a:r>
              <a:rPr dirty="0" sz="8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’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generates the error </a:t>
            </a:r>
            <a:r>
              <a:rPr dirty="0" baseline="4629" sz="1800" spc="-1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baseline="4629" sz="1800" spc="419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baseline="4629" sz="1800" spc="-22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baseline="4629" sz="1800" spc="-7">
                <a:solidFill>
                  <a:srgbClr val="202020"/>
                </a:solidFill>
                <a:latin typeface="Times New Roman"/>
                <a:cs typeface="Times New Roman"/>
              </a:rPr>
              <a:t>amplified </a:t>
            </a:r>
            <a:r>
              <a:rPr dirty="0" baseline="4629" sz="18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fed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generator.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generation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circuit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servomotor.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motor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stops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rotating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zero.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Ie,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226060" marR="12065">
              <a:lnSpc>
                <a:spcPct val="143800"/>
              </a:lnSpc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5.10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process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control: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refers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parameters as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level,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flow,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pressure,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acidity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variable. A particular parameter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has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usually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only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optimum desired value (set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point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required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ensure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output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maintained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level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spite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external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conditions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disturbances)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affect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process.</a:t>
            </a:r>
            <a:endParaRPr sz="1200">
              <a:latin typeface="Times New Roman"/>
              <a:cs typeface="Times New Roman"/>
            </a:endParaRPr>
          </a:p>
          <a:p>
            <a:pPr algn="just" marL="226060">
              <a:lnSpc>
                <a:spcPct val="100000"/>
              </a:lnSpc>
              <a:spcBef>
                <a:spcPts val="67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disturbances could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endParaRPr sz="1200">
              <a:latin typeface="Times New Roman"/>
              <a:cs typeface="Times New Roman"/>
            </a:endParaRPr>
          </a:p>
          <a:p>
            <a:pPr algn="just" marL="226060">
              <a:lnSpc>
                <a:spcPct val="100000"/>
              </a:lnSpc>
              <a:spcBef>
                <a:spcPts val="63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i)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boiler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steam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pressure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affecting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algn="just" marL="226060">
              <a:lnSpc>
                <a:spcPct val="100000"/>
              </a:lnSpc>
              <a:spcBef>
                <a:spcPts val="600"/>
              </a:spcBef>
            </a:pP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(ii)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change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raw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materials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affecting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mixing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process.</a:t>
            </a:r>
            <a:endParaRPr sz="1200">
              <a:latin typeface="Times New Roman"/>
              <a:cs typeface="Times New Roman"/>
            </a:endParaRPr>
          </a:p>
          <a:p>
            <a:pPr algn="just" marL="226060" marR="19685">
              <a:lnSpc>
                <a:spcPts val="2090"/>
              </a:lnSpc>
              <a:spcBef>
                <a:spcPts val="15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usually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slow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acting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(large time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lags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usually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employ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pneumatic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actuation.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226060" marR="9525" indent="36195">
              <a:lnSpc>
                <a:spcPct val="143700"/>
              </a:lnSpc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5.11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Regulator: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feed-back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control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variable)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maintained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preset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value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irrespective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external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plant.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reference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commands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signal,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although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adjustable,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held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constant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long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periods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time. 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primary task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maintain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output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value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presence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disturbances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load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system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environment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itself).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Examples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regulator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algn="just" marL="567055" indent="-173990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i).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Regulation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steam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supply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steam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engines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fly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ball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governor;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thermostat</a:t>
            </a:r>
            <a:endParaRPr sz="1200">
              <a:latin typeface="Times New Roman"/>
              <a:cs typeface="Times New Roman"/>
            </a:endParaRPr>
          </a:p>
          <a:p>
            <a:pPr algn="just" marL="567055" marR="15875">
              <a:lnSpc>
                <a:spcPct val="143300"/>
              </a:lnSpc>
              <a:spcBef>
                <a:spcPts val="3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home heating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system;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pressure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quantities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such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voltage,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current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frequency.</a:t>
            </a:r>
            <a:endParaRPr sz="1200">
              <a:latin typeface="Times New Roman"/>
              <a:cs typeface="Times New Roman"/>
            </a:endParaRPr>
          </a:p>
          <a:p>
            <a:pPr algn="just" marL="226060">
              <a:lnSpc>
                <a:spcPct val="100000"/>
              </a:lnSpc>
              <a:spcBef>
                <a:spcPts val="620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general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regulates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variable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response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fixed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command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endParaRPr sz="1200">
              <a:latin typeface="Times New Roman"/>
              <a:cs typeface="Times New Roman"/>
            </a:endParaRPr>
          </a:p>
          <a:p>
            <a:pPr algn="just" marL="226060" marR="17145">
              <a:lnSpc>
                <a:spcPct val="143500"/>
              </a:lnSpc>
              <a:spcBef>
                <a:spcPts val="25"/>
              </a:spcBef>
            </a:pP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known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regulator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whereas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 accurately follows changes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command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transferred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follow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up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70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5.12</a:t>
            </a:r>
            <a:r>
              <a:rPr dirty="0" sz="1200" spc="3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comparison</a:t>
            </a:r>
            <a:r>
              <a:rPr dirty="0" sz="1200" spc="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Servomechanism,</a:t>
            </a:r>
            <a:r>
              <a:rPr dirty="0" sz="1200" spc="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Process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regulator.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04467" y="8427085"/>
          <a:ext cx="5348605" cy="417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070"/>
                <a:gridCol w="1790064"/>
                <a:gridCol w="1488440"/>
                <a:gridCol w="1628775"/>
              </a:tblGrid>
              <a:tr h="411505">
                <a:tc>
                  <a:txBody>
                    <a:bodyPr/>
                    <a:lstStyle/>
                    <a:p>
                      <a:pPr marL="69850">
                        <a:lnSpc>
                          <a:spcPts val="1370"/>
                        </a:lnSpc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sl.no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7865">
                        <a:lnSpc>
                          <a:spcPts val="137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servomechanism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1040">
                        <a:lnSpc>
                          <a:spcPts val="137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process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9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0405">
                        <a:lnSpc>
                          <a:spcPts val="137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regulator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04467" y="862838"/>
          <a:ext cx="5348605" cy="608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070"/>
                <a:gridCol w="1790064"/>
                <a:gridCol w="1488440"/>
                <a:gridCol w="1628775"/>
              </a:tblGrid>
              <a:tr h="2021459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5"/>
                        </a:lnSpc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ervo</a:t>
                      </a:r>
                      <a:r>
                        <a:rPr dirty="0" sz="1200" spc="8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mechanism</a:t>
                      </a:r>
                      <a:r>
                        <a:rPr dirty="0" sz="1200" spc="3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3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R="53975">
                        <a:lnSpc>
                          <a:spcPct val="11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utomatic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feedback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control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ystem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whose function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ake</a:t>
                      </a:r>
                      <a:r>
                        <a:rPr dirty="0" sz="1200" spc="2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3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dirty="0" sz="1200" spc="2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ystem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follow/track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the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ontinuously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varying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input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ariable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desired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variable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75565">
                        <a:lnSpc>
                          <a:spcPts val="1345"/>
                        </a:lnSpc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feedback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24130" marR="51435">
                        <a:lnSpc>
                          <a:spcPct val="110000"/>
                        </a:lnSpc>
                        <a:spcBef>
                          <a:spcPts val="25"/>
                        </a:spcBef>
                        <a:tabLst>
                          <a:tab pos="929640" algn="l"/>
                        </a:tabLst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 which operates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order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3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maintain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value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certain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parameter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process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 the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desired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value,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irrespective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t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24130" marR="56515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disturbances acting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process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regulator</a:t>
                      </a:r>
                      <a:r>
                        <a:rPr dirty="0" sz="1200" spc="3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4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4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also</a:t>
                      </a:r>
                      <a:r>
                        <a:rPr dirty="0" sz="1200" spc="4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4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R="57150">
                        <a:lnSpc>
                          <a:spcPct val="1101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eedback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hich</a:t>
                      </a:r>
                      <a:r>
                        <a:rPr dirty="0" sz="1200" spc="5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maintains</a:t>
                      </a:r>
                      <a:r>
                        <a:rPr dirty="0" sz="1200" spc="2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utput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desired value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3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spite</a:t>
                      </a:r>
                      <a:r>
                        <a:rPr dirty="0" sz="1200" spc="2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3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variations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load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-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15364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24130">
                        <a:lnSpc>
                          <a:spcPts val="1345"/>
                        </a:lnSpc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he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reference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signal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R="59690">
                        <a:lnSpc>
                          <a:spcPct val="110000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desired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variable)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not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constant.,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varies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continuously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48260"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signal</a:t>
                      </a:r>
                      <a:r>
                        <a:rPr dirty="0" sz="1200" spc="6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6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kept</a:t>
                      </a:r>
                      <a:r>
                        <a:rPr dirty="0" sz="1200" spc="6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200" spc="6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241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particular</a:t>
                      </a:r>
                      <a:r>
                        <a:rPr dirty="0" sz="1200" spc="3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set</a:t>
                      </a:r>
                      <a:r>
                        <a:rPr dirty="0" sz="1200" spc="3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point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24130" marR="50165">
                        <a:lnSpc>
                          <a:spcPct val="110100"/>
                        </a:lnSpc>
                        <a:spcBef>
                          <a:spcPts val="25"/>
                        </a:spcBef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value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depending</a:t>
                      </a:r>
                      <a:r>
                        <a:rPr dirty="0" sz="1200" spc="30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requirement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process.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200" spc="204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reference</a:t>
                      </a:r>
                      <a:r>
                        <a:rPr dirty="0" sz="1200" spc="204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signal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2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61594">
                        <a:lnSpc>
                          <a:spcPts val="1610"/>
                        </a:lnSpc>
                        <a:spcBef>
                          <a:spcPts val="55"/>
                        </a:spcBef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egulator</a:t>
                      </a:r>
                      <a:r>
                        <a:rPr dirty="0" sz="1200" spc="2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kept</a:t>
                      </a:r>
                      <a:r>
                        <a:rPr dirty="0" sz="1200" spc="229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constant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long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duration.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6405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29845">
                        <a:lnSpc>
                          <a:spcPts val="1345"/>
                        </a:lnSpc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he</a:t>
                      </a:r>
                      <a:r>
                        <a:rPr dirty="0" sz="1200" spc="2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8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parameter</a:t>
                      </a:r>
                      <a:r>
                        <a:rPr dirty="0" sz="1200" spc="2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(output)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R="53975" indent="-15240">
                        <a:lnSpc>
                          <a:spcPct val="11000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controlled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by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servo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mechanism</a:t>
                      </a:r>
                      <a:r>
                        <a:rPr dirty="0" sz="1200" spc="1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mechanical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R="61594" indent="188595">
                        <a:lnSpc>
                          <a:spcPct val="1101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position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(displacement)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and its time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derivatives.( 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v, 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controlled</a:t>
                      </a:r>
                      <a:r>
                        <a:rPr dirty="0" sz="1200" spc="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process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130" marR="55880">
                        <a:lnSpc>
                          <a:spcPct val="110000"/>
                        </a:lnSpc>
                        <a:tabLst>
                          <a:tab pos="633730" algn="l"/>
                          <a:tab pos="755650" algn="l"/>
                          <a:tab pos="1234440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	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  p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		p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130" marR="58419">
                        <a:lnSpc>
                          <a:spcPct val="110100"/>
                        </a:lnSpc>
                        <a:spcBef>
                          <a:spcPts val="20"/>
                        </a:spcBef>
                        <a:tabLst>
                          <a:tab pos="505459" algn="l"/>
                          <a:tab pos="874394" algn="l"/>
                        </a:tabLst>
                      </a:pP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	p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temp,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flow,</a:t>
                      </a:r>
                      <a:r>
                        <a:rPr dirty="0" sz="1200" spc="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level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regulator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can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used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715" marR="59690">
                        <a:lnSpc>
                          <a:spcPct val="110000"/>
                        </a:lnSpc>
                        <a:tabLst>
                          <a:tab pos="535940" algn="l"/>
                          <a:tab pos="1051560" algn="l"/>
                        </a:tabLst>
                      </a:pP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	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	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 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arameters</a:t>
                      </a:r>
                      <a:r>
                        <a:rPr dirty="0" sz="1200" spc="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like</a:t>
                      </a:r>
                      <a:r>
                        <a:rPr dirty="0" sz="1200" spc="6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etc)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715" marR="62865">
                        <a:lnSpc>
                          <a:spcPct val="11010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electrical</a:t>
                      </a:r>
                      <a:r>
                        <a:rPr dirty="0" sz="1200" spc="229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parameters</a:t>
                      </a:r>
                      <a:r>
                        <a:rPr dirty="0" sz="1200" spc="26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ke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voltage,</a:t>
                      </a:r>
                      <a:r>
                        <a:rPr dirty="0" sz="1200" spc="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current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etc)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produces</a:t>
                      </a:r>
                      <a:r>
                        <a:rPr dirty="0" sz="1200" spc="1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response</a:t>
                      </a:r>
                      <a:r>
                        <a:rPr dirty="0" sz="1200" spc="1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after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69215">
                        <a:lnSpc>
                          <a:spcPct val="10830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small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lag.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ie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fast-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acting</a:t>
                      </a:r>
                      <a:r>
                        <a:rPr dirty="0" sz="1200" spc="-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45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response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after</a:t>
                      </a:r>
                      <a:r>
                        <a:rPr dirty="0" sz="1200" spc="2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9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large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130" marR="253365">
                        <a:lnSpc>
                          <a:spcPct val="108300"/>
                        </a:lnSpc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dirty="0" sz="1200" spc="1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lag</a:t>
                      </a:r>
                      <a:r>
                        <a:rPr dirty="0" sz="1200" spc="19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ie.,</a:t>
                      </a:r>
                      <a:r>
                        <a:rPr dirty="0" sz="1200" spc="204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2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18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slow-acting</a:t>
                      </a:r>
                      <a:r>
                        <a:rPr dirty="0" sz="1200" spc="-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system.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6787"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45"/>
                        </a:lnSpc>
                        <a:tabLst>
                          <a:tab pos="731520" algn="l"/>
                          <a:tab pos="1249680" algn="l"/>
                        </a:tabLst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examples:	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power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assisted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64135">
                        <a:lnSpc>
                          <a:spcPct val="110000"/>
                        </a:lnSpc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steering</a:t>
                      </a:r>
                      <a:r>
                        <a:rPr dirty="0" sz="1200" spc="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5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7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huge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automobiles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like</a:t>
                      </a:r>
                      <a:r>
                        <a:rPr dirty="0" sz="1200" spc="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cars,</a:t>
                      </a:r>
                      <a:r>
                        <a:rPr dirty="0" sz="1200" spc="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ships,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aircraft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etc.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>
                        <a:lnSpc>
                          <a:spcPts val="1345"/>
                        </a:lnSpc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ex:</a:t>
                      </a:r>
                      <a:r>
                        <a:rPr dirty="0" sz="1200" spc="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process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58419">
                        <a:lnSpc>
                          <a:spcPct val="11000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parameters 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various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industrial</a:t>
                      </a:r>
                      <a:r>
                        <a:rPr dirty="0" sz="1200" spc="4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4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processes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9850" marR="61594">
                        <a:lnSpc>
                          <a:spcPct val="1101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like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chemical,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textile, petrochemical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industries.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45"/>
                        </a:lnSpc>
                        <a:tabLst>
                          <a:tab pos="368300" algn="l"/>
                          <a:tab pos="1112520" algn="l"/>
                        </a:tabLst>
                      </a:pP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ex:	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domestic	voltage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59690">
                        <a:lnSpc>
                          <a:spcPct val="110000"/>
                        </a:lnSpc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egulator,</a:t>
                      </a:r>
                      <a:r>
                        <a:rPr dirty="0" sz="1200" spc="7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flyball</a:t>
                      </a:r>
                      <a:r>
                        <a:rPr dirty="0" sz="1200" spc="4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governor </a:t>
                      </a:r>
                      <a:r>
                        <a:rPr dirty="0" sz="1200" spc="-28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3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regulating</a:t>
                      </a:r>
                      <a:r>
                        <a:rPr dirty="0" sz="1200" spc="5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thr</a:t>
                      </a:r>
                      <a:r>
                        <a:rPr dirty="0" sz="1200" spc="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supply</a:t>
                      </a:r>
                      <a:r>
                        <a:rPr dirty="0" sz="1200" spc="1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of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eam</a:t>
                      </a:r>
                      <a:r>
                        <a:rPr dirty="0" sz="1200" spc="-2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-3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steam</a:t>
                      </a:r>
                      <a:r>
                        <a:rPr dirty="0" sz="1200" spc="-4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02020"/>
                          </a:solidFill>
                          <a:latin typeface="Times New Roman"/>
                          <a:cs typeface="Times New Roman"/>
                        </a:rPr>
                        <a:t>engine.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015" y="1468119"/>
            <a:ext cx="5433441" cy="14268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7447" y="840993"/>
            <a:ext cx="1911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r>
              <a:rPr dirty="0" sz="1200" spc="-4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5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5358" y="3188207"/>
            <a:ext cx="5518785" cy="5547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9525">
              <a:lnSpc>
                <a:spcPct val="143800"/>
              </a:lnSpc>
              <a:spcBef>
                <a:spcPts val="9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above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diagram represents 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closed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 temperature 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relay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circuit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block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diagram operates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switch,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automatically controlled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a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computer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microprocessor.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time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slot during which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relay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behaves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short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circuit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ie.,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switch),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order 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heat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coil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critical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parameter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obtaining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temperature.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800"/>
              </a:lnSpc>
              <a:spcBef>
                <a:spcPts val="1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reference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(set point)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help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key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board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any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device.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 furnace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sensed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sensor.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output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sensor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analog signal and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converted 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digital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means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analog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digital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converter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finally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given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computer.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computer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compares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 signal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reference input.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occurs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computer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sends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signal.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converted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into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analog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help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DAC (Digital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Analog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Converter)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applied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relay circuit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through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amplifier. Depending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error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signal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relay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circuit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changes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state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switches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43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43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OFF). 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continues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until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obtained.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 point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no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error signal 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generated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Position control system: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plant with zero integration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plant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indicates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proportionality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between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plant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 controls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directly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help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human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zero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order transfer function because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transfer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function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operator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constant.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5358" y="1935607"/>
            <a:ext cx="5515610" cy="5285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350">
              <a:lnSpc>
                <a:spcPct val="1434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no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integrations between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output.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step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results oin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step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proportional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relation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output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calculated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by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gain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gain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equal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7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Example: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mouse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ts val="2060"/>
              </a:lnSpc>
              <a:spcBef>
                <a:spcPts val="15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relation between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positions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cursor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mouse.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means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mouse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makes</a:t>
            </a:r>
            <a:r>
              <a:rPr dirty="0" sz="12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some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movement,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cursor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moves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1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2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stops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459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cursor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stops.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scale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both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results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gain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3300"/>
              </a:lnSpc>
              <a:spcBef>
                <a:spcPts val="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High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gain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produces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small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mouse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thereby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causing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large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cursor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how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gain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produces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large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mouse,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thereby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causing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small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cursor onto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screen.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-3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control:</a:t>
            </a:r>
            <a:endParaRPr sz="1200">
              <a:latin typeface="Times New Roman"/>
              <a:cs typeface="Times New Roman"/>
            </a:endParaRPr>
          </a:p>
          <a:p>
            <a:pPr algn="just" marL="12700" marR="14604">
              <a:lnSpc>
                <a:spcPts val="2060"/>
              </a:lnSpc>
              <a:spcBef>
                <a:spcPts val="13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plant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two integrations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 the control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 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plant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output.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indicates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proportionality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060"/>
              </a:lnSpc>
              <a:spcBef>
                <a:spcPts val="3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plant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high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order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provides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high-order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gains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algorithms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control.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high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order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derivatives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parameter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ie.,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459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very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useful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pneumatic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improving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controlling</a:t>
            </a:r>
            <a:endParaRPr sz="1200">
              <a:latin typeface="Times New Roman"/>
              <a:cs typeface="Times New Roman"/>
            </a:endParaRPr>
          </a:p>
          <a:p>
            <a:pPr algn="just" marL="12700" marR="17780">
              <a:lnSpc>
                <a:spcPct val="143300"/>
              </a:lnSpc>
              <a:spcBef>
                <a:spcPts val="25"/>
              </a:spcBef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motion.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It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second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order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transfer function because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transfer function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object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movement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double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integral.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5358" y="8088248"/>
            <a:ext cx="5511165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34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double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integrations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output.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So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step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results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double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integrated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step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proportional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relation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between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plant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output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calculated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by 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proportional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gain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gain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acceleration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double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differential</a:t>
            </a:r>
            <a:r>
              <a:rPr dirty="0" sz="1200" spc="1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gain.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4950" y="863600"/>
            <a:ext cx="5738495" cy="7244080"/>
            <a:chOff x="1504950" y="863600"/>
            <a:chExt cx="5738495" cy="72440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7605" y="863600"/>
              <a:ext cx="3321812" cy="828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950" y="7303389"/>
              <a:ext cx="5738240" cy="80429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929" y="4639945"/>
            <a:ext cx="5235321" cy="60578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75358" y="755649"/>
            <a:ext cx="5509895" cy="3458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5875">
              <a:lnSpc>
                <a:spcPct val="143300"/>
              </a:lnSpc>
              <a:spcBef>
                <a:spcPts val="10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more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difficult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than 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(zero order)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rate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(velocity</a:t>
            </a:r>
            <a:r>
              <a:rPr dirty="0" sz="1200" spc="-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first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order)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4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Example: automobile control: consider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move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from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‘stop’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position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corner.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drivers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should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initiate acceleration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towards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corner. Then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they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must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initiate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deceleration.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amount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od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displacement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results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same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amount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endParaRPr sz="1200">
              <a:latin typeface="Times New Roman"/>
              <a:cs typeface="Times New Roman"/>
            </a:endParaRPr>
          </a:p>
          <a:p>
            <a:pPr algn="just" marL="12700" marR="466090">
              <a:lnSpc>
                <a:spcPct val="143300"/>
              </a:lnSpc>
              <a:spcBef>
                <a:spcPts val="2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larger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displacement,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larger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will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be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acceleration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vice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versa.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examples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acceleration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video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games,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planes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Sequence</a:t>
            </a:r>
            <a:r>
              <a:rPr dirty="0" sz="1200" spc="-3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control:</a:t>
            </a:r>
            <a:endParaRPr sz="1200">
              <a:latin typeface="Times New Roman"/>
              <a:cs typeface="Times New Roman"/>
            </a:endParaRPr>
          </a:p>
          <a:p>
            <a:pPr marL="12700" marR="16510">
              <a:lnSpc>
                <a:spcPct val="110000"/>
              </a:lnSpc>
              <a:spcBef>
                <a:spcPts val="455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sequence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special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type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open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which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has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following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main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features: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45"/>
              </a:spcBef>
              <a:buAutoNum type="romanLcPeriod"/>
              <a:tabLst>
                <a:tab pos="469265" algn="l"/>
                <a:tab pos="4699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finish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initiates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start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next.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45"/>
              </a:spcBef>
              <a:buAutoNum type="romanLcPeriod"/>
              <a:tabLst>
                <a:tab pos="469265" algn="l"/>
                <a:tab pos="46990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acts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take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place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certain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fixed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sequence.</a:t>
            </a:r>
            <a:endParaRPr sz="12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45"/>
              </a:spcBef>
              <a:buAutoNum type="romanLcPeriod"/>
              <a:tabLst>
                <a:tab pos="469265" algn="l"/>
                <a:tab pos="4699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no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comparison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actual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0494" y="5346953"/>
            <a:ext cx="5565775" cy="26574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44200"/>
              </a:lnSpc>
              <a:spcBef>
                <a:spcPts val="90"/>
              </a:spcBef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Figure illustrates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block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diagram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such system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involving mechanical handling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packing.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various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actions are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performed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pneumatic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hydraulic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components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completion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operation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signed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trip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valves.</a:t>
            </a:r>
            <a:endParaRPr sz="1200">
              <a:latin typeface="Times New Roman"/>
              <a:cs typeface="Times New Roman"/>
            </a:endParaRPr>
          </a:p>
          <a:p>
            <a:pPr marL="88900" marR="296545" indent="-76200">
              <a:lnSpc>
                <a:spcPct val="143300"/>
              </a:lnSpc>
              <a:tabLst>
                <a:tab pos="1503680" algn="l"/>
                <a:tab pos="232664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cloth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–washing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sequence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where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various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operations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a).</a:t>
            </a:r>
            <a:r>
              <a:rPr dirty="0" sz="1200" spc="3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Filling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tub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b)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washing	c)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draining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tub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75311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d)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rinsing	e)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spin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drying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controlled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timer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switch.</a:t>
            </a:r>
            <a:endParaRPr sz="1200">
              <a:latin typeface="Times New Roman"/>
              <a:cs typeface="Times New Roman"/>
            </a:endParaRPr>
          </a:p>
          <a:p>
            <a:pPr marL="12700" marR="1888489">
              <a:lnSpc>
                <a:spcPct val="143300"/>
              </a:lnSpc>
              <a:spcBef>
                <a:spcPts val="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sequence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operations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production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mahine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may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be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i).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Jon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in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position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ii)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guard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iii)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tool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in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position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  <a:tabLst>
                <a:tab pos="1079500" algn="l"/>
                <a:tab pos="238125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iv)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tool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motion	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v)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tool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withdraws	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vi)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job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withdraws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logic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devices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each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these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operations.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447" y="767841"/>
            <a:ext cx="5574030" cy="815975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67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MANUAL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SYSTEMS:</a:t>
            </a:r>
            <a:endParaRPr sz="12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575"/>
              </a:spcBef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Manual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 systems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manual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involve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human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who</a:t>
            </a:r>
            <a:endParaRPr sz="1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AutoNum type="romanLcParenR"/>
              <a:tabLst>
                <a:tab pos="299085" algn="l"/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Takes decision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about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required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endParaRPr sz="1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AutoNum type="romanLcParenR"/>
              <a:tabLst>
                <a:tab pos="299085" algn="l"/>
                <a:tab pos="29972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Ensures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that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necessary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input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( 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reference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input)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applied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system.</a:t>
            </a:r>
            <a:endParaRPr sz="1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AutoNum type="romanLcParenR"/>
              <a:tabLst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Observes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compares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it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with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value.</a:t>
            </a:r>
            <a:endParaRPr sz="1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650"/>
              </a:spcBef>
              <a:buAutoNum type="romanLcParenR"/>
              <a:tabLst>
                <a:tab pos="2997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Readjust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elements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output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what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wants.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imes New Roman"/>
              <a:cs typeface="Times New Roman"/>
            </a:endParaRPr>
          </a:p>
          <a:p>
            <a:pPr marL="15240" marR="17780">
              <a:lnSpc>
                <a:spcPct val="145000"/>
              </a:lnSpc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17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15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system:</a:t>
            </a:r>
            <a:r>
              <a:rPr dirty="0" sz="1200" spc="20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1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system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has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become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obligatory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wide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variety</a:t>
            </a:r>
            <a:r>
              <a:rPr dirty="0" sz="1200" spc="-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engineering problems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evident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from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following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examples:</a:t>
            </a:r>
            <a:endParaRPr sz="1200">
              <a:latin typeface="Times New Roman"/>
              <a:cs typeface="Times New Roman"/>
            </a:endParaRPr>
          </a:p>
          <a:p>
            <a:pPr marL="241300" marR="19685" indent="-228600">
              <a:lnSpc>
                <a:spcPts val="2060"/>
              </a:lnSpc>
              <a:spcBef>
                <a:spcPts val="155"/>
              </a:spcBef>
              <a:buAutoNum type="romanLcParenR"/>
              <a:tabLst>
                <a:tab pos="240665" algn="l"/>
                <a:tab pos="24130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temperature,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pressure,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humidity,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viscosity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flow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rate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etc.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industries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like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synthetic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yarn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production,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oil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refining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chemical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plants.</a:t>
            </a:r>
            <a:endParaRPr sz="1200">
              <a:latin typeface="Times New Roman"/>
              <a:cs typeface="Times New Roman"/>
            </a:endParaRPr>
          </a:p>
          <a:p>
            <a:pPr marL="241300" marR="12065" indent="-228600">
              <a:lnSpc>
                <a:spcPts val="2060"/>
              </a:lnSpc>
              <a:spcBef>
                <a:spcPts val="35"/>
              </a:spcBef>
              <a:buAutoNum type="romanLcParenR"/>
              <a:tabLst>
                <a:tab pos="24130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heat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treatment,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tooling,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handling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assembling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parts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manufacture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articles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like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refrigerator,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radio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automobile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parts.</a:t>
            </a:r>
            <a:endParaRPr sz="1200">
              <a:latin typeface="Times New Roman"/>
              <a:cs typeface="Times New Roman"/>
            </a:endParaRPr>
          </a:p>
          <a:p>
            <a:pPr marL="241300" marR="6350" indent="-228600">
              <a:lnSpc>
                <a:spcPts val="2060"/>
              </a:lnSpc>
              <a:spcBef>
                <a:spcPts val="5"/>
              </a:spcBef>
              <a:buAutoNum type="romanLcParenR"/>
              <a:tabLst>
                <a:tab pos="241300" algn="l"/>
              </a:tabLst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position,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power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machine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tools,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pumps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compressors,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mechanical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power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apply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units.</a:t>
            </a:r>
            <a:endParaRPr sz="1200">
              <a:latin typeface="Times New Roman"/>
              <a:cs typeface="Times New Roman"/>
            </a:endParaRPr>
          </a:p>
          <a:p>
            <a:pPr marL="241300" marR="13970" indent="-228600">
              <a:lnSpc>
                <a:spcPts val="2060"/>
              </a:lnSpc>
              <a:spcBef>
                <a:spcPts val="35"/>
              </a:spcBef>
              <a:buAutoNum type="romanLcParenR"/>
              <a:tabLst>
                <a:tab pos="2413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Speed</a:t>
            </a:r>
            <a:r>
              <a:rPr dirty="0" sz="1200" spc="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regulation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devices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like</a:t>
            </a:r>
            <a:r>
              <a:rPr dirty="0" sz="1200" spc="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grinding</a:t>
            </a:r>
            <a:r>
              <a:rPr dirty="0" sz="1200" spc="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wheel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dirty="0" sz="1200" spc="7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precision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grinding,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tape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recorders,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strip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rolling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wire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drawing.</a:t>
            </a:r>
            <a:endParaRPr sz="12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2060"/>
              </a:lnSpc>
              <a:spcBef>
                <a:spcPts val="10"/>
              </a:spcBef>
              <a:buAutoNum type="romanLcParenR"/>
              <a:tabLst>
                <a:tab pos="24130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Transportation systems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such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ship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steering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and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rolling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stabilization,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aircraft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flight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control,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automatic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landing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aircraft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etc.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positioning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systems,</a:t>
            </a:r>
            <a:r>
              <a:rPr dirty="0" sz="1200" spc="1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radar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travel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480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other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military</a:t>
            </a:r>
            <a:r>
              <a:rPr dirty="0" sz="1200" spc="-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equipment</a:t>
            </a:r>
            <a:r>
              <a:rPr dirty="0" sz="1200" spc="4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necessary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based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feed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Times New Roman"/>
              <a:cs typeface="Times New Roman"/>
            </a:endParaRPr>
          </a:p>
          <a:p>
            <a:pPr algn="just" marL="70485" marR="160655">
              <a:lnSpc>
                <a:spcPct val="141800"/>
              </a:lnSpc>
              <a:spcBef>
                <a:spcPts val="5"/>
              </a:spcBef>
            </a:pP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Three electrical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devices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used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at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home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are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equipped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suitable controls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achieve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desired purpose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and mentioning control category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which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they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belong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Solution: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some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common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devices</a:t>
            </a:r>
            <a:r>
              <a:rPr dirty="0" sz="1200" spc="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used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at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home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endParaRPr sz="1200">
              <a:latin typeface="Times New Roman"/>
              <a:cs typeface="Times New Roman"/>
            </a:endParaRPr>
          </a:p>
          <a:p>
            <a:pPr lvl="1" marL="487680" indent="-247015">
              <a:lnSpc>
                <a:spcPct val="100000"/>
              </a:lnSpc>
              <a:spcBef>
                <a:spcPts val="620"/>
              </a:spcBef>
              <a:buAutoNum type="romanLcParenR"/>
              <a:tabLst>
                <a:tab pos="487680" algn="l"/>
                <a:tab pos="488315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Radio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;:one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can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adjust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volume,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tone,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station</a:t>
            </a:r>
            <a:endParaRPr sz="1200">
              <a:latin typeface="Times New Roman"/>
              <a:cs typeface="Times New Roman"/>
            </a:endParaRPr>
          </a:p>
          <a:p>
            <a:pPr lvl="1" marL="411480" indent="-170815">
              <a:lnSpc>
                <a:spcPct val="100000"/>
              </a:lnSpc>
              <a:spcBef>
                <a:spcPts val="625"/>
              </a:spcBef>
              <a:buAutoNum type="romanLcParenR"/>
              <a:tabLst>
                <a:tab pos="412115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Television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set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adjust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volume,</a:t>
            </a:r>
            <a:r>
              <a:rPr dirty="0" sz="1200" spc="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channel,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brightness</a:t>
            </a:r>
            <a:endParaRPr sz="1200">
              <a:latin typeface="Times New Roman"/>
              <a:cs typeface="Times New Roman"/>
            </a:endParaRPr>
          </a:p>
          <a:p>
            <a:pPr lvl="1" marL="527685" indent="-287020">
              <a:lnSpc>
                <a:spcPct val="100000"/>
              </a:lnSpc>
              <a:spcBef>
                <a:spcPts val="650"/>
              </a:spcBef>
              <a:buAutoNum type="romanLcParenR"/>
              <a:tabLst>
                <a:tab pos="528320" algn="l"/>
              </a:tabLst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Oven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: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one can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adjust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temperature</a:t>
            </a:r>
            <a:endParaRPr sz="1200">
              <a:latin typeface="Times New Roman"/>
              <a:cs typeface="Times New Roman"/>
            </a:endParaRPr>
          </a:p>
          <a:p>
            <a:pPr algn="just" marL="70485" marR="6350" indent="170180">
              <a:lnSpc>
                <a:spcPct val="143300"/>
              </a:lnSpc>
            </a:pP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a.</a:t>
            </a:r>
            <a:r>
              <a:rPr dirty="0" sz="1200" spc="5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each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these arrangements,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human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operator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forming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part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loop.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provides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path,</a:t>
            </a:r>
            <a:r>
              <a:rPr dirty="0" sz="1200" spc="2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makes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adjustments with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controls and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corrects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for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errors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as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get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desired performance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from the device.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Evidently these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electrical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devices constitute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manual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close-loop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control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494" y="761745"/>
            <a:ext cx="5574030" cy="34340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430">
              <a:lnSpc>
                <a:spcPct val="143300"/>
              </a:lnSpc>
              <a:spcBef>
                <a:spcPts val="100"/>
              </a:spcBef>
              <a:tabLst>
                <a:tab pos="1445260" algn="l"/>
                <a:tab pos="1786889" algn="l"/>
                <a:tab pos="2823210" algn="l"/>
                <a:tab pos="3286760" algn="l"/>
                <a:tab pos="4525010" algn="l"/>
                <a:tab pos="5342255" algn="l"/>
              </a:tabLst>
            </a:pP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F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ON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OF	O</a:t>
            </a:r>
            <a:r>
              <a:rPr dirty="0" sz="1200" spc="-15" b="1">
                <a:solidFill>
                  <a:srgbClr val="202020"/>
                </a:solidFill>
                <a:latin typeface="Times New Roman"/>
                <a:cs typeface="Times New Roman"/>
              </a:rPr>
              <a:t>P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10" b="1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OOP	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O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D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L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OOP	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AS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P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C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S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OF 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COOKING:</a:t>
            </a:r>
            <a:endParaRPr sz="1200">
              <a:latin typeface="Times New Roman"/>
              <a:cs typeface="Times New Roman"/>
            </a:endParaRPr>
          </a:p>
          <a:p>
            <a:pPr marL="12700" marR="16510">
              <a:lnSpc>
                <a:spcPts val="2070"/>
              </a:lnSpc>
              <a:spcBef>
                <a:spcPts val="14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Solution: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most</a:t>
            </a:r>
            <a:r>
              <a:rPr dirty="0" sz="1200" spc="1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cooking</a:t>
            </a:r>
            <a:r>
              <a:rPr dirty="0" sz="1200" spc="114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done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oven</a:t>
            </a:r>
            <a:r>
              <a:rPr dirty="0" sz="1200" spc="10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9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novice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cook</a:t>
            </a:r>
            <a:r>
              <a:rPr dirty="0" sz="1200" spc="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essentially</a:t>
            </a:r>
            <a:r>
              <a:rPr dirty="0" sz="1200" spc="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an</a:t>
            </a:r>
            <a:r>
              <a:rPr dirty="0" sz="1200" spc="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open </a:t>
            </a:r>
            <a:r>
              <a:rPr dirty="0" sz="1200" spc="-2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loop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because:</a:t>
            </a:r>
            <a:endParaRPr sz="1200">
              <a:latin typeface="Times New Roman"/>
              <a:cs typeface="Times New Roman"/>
            </a:endParaRPr>
          </a:p>
          <a:p>
            <a:pPr marL="353695" indent="-173990">
              <a:lnSpc>
                <a:spcPct val="100000"/>
              </a:lnSpc>
              <a:spcBef>
                <a:spcPts val="445"/>
              </a:spcBef>
              <a:buAutoNum type="romanLcPeriod"/>
              <a:tabLst>
                <a:tab pos="35433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quantities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ingredients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specified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by</a:t>
            </a:r>
            <a:r>
              <a:rPr dirty="0" sz="1200" spc="-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recipe</a:t>
            </a:r>
            <a:endParaRPr sz="1200">
              <a:latin typeface="Times New Roman"/>
              <a:cs typeface="Times New Roman"/>
            </a:endParaRPr>
          </a:p>
          <a:p>
            <a:pPr marL="353695" indent="-173990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35433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mixing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of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ingredients</a:t>
            </a:r>
            <a:r>
              <a:rPr dirty="0" sz="1200" spc="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as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instructions.</a:t>
            </a:r>
            <a:endParaRPr sz="1200">
              <a:latin typeface="Times New Roman"/>
              <a:cs typeface="Times New Roman"/>
            </a:endParaRPr>
          </a:p>
          <a:p>
            <a:pPr marL="353695" indent="-173990">
              <a:lnSpc>
                <a:spcPct val="100000"/>
              </a:lnSpc>
              <a:spcBef>
                <a:spcPts val="625"/>
              </a:spcBef>
              <a:buAutoNum type="romanLcPeriod"/>
              <a:tabLst>
                <a:tab pos="354330" algn="l"/>
              </a:tabLst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-2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oven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settings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cooking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time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also</a:t>
            </a:r>
            <a:r>
              <a:rPr dirty="0" sz="1200" spc="3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according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instructions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</a:pP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If every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act </a:t>
            </a:r>
            <a:r>
              <a:rPr dirty="0" sz="1200" spc="-30">
                <a:solidFill>
                  <a:srgbClr val="202020"/>
                </a:solidFill>
                <a:latin typeface="Times New Roman"/>
                <a:cs typeface="Times New Roman"/>
              </a:rPr>
              <a:t>is</a:t>
            </a:r>
            <a:r>
              <a:rPr dirty="0" sz="1200" spc="-2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accordance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with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instructions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listed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in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cookery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book, the</a:t>
            </a:r>
            <a:r>
              <a:rPr dirty="0" sz="1200" spc="3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meal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would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emerge as required. Indeed,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cook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tries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little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feed</a:t>
            </a:r>
            <a:r>
              <a:rPr dirty="0" sz="1200" spc="2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back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 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process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by</a:t>
            </a:r>
            <a:r>
              <a:rPr dirty="0" sz="1200" spc="13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opening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1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oven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16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take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look</a:t>
            </a:r>
            <a:r>
              <a:rPr dirty="0" sz="1200" spc="16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(presumably</a:t>
            </a:r>
            <a:r>
              <a:rPr dirty="0" sz="1200" spc="15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to</a:t>
            </a:r>
            <a:r>
              <a:rPr dirty="0" sz="1200" spc="2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make</a:t>
            </a:r>
            <a:r>
              <a:rPr dirty="0" sz="1200" spc="17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adjustments</a:t>
            </a:r>
            <a:r>
              <a:rPr dirty="0" sz="1200" spc="18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if</a:t>
            </a:r>
            <a:r>
              <a:rPr dirty="0" sz="1200" spc="14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things</a:t>
            </a:r>
            <a:r>
              <a:rPr dirty="0" sz="1200" spc="19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are</a:t>
            </a:r>
            <a:r>
              <a:rPr dirty="0" sz="1200" spc="15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not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43400"/>
              </a:lnSpc>
              <a:spcBef>
                <a:spcPts val="25"/>
              </a:spcBef>
            </a:pP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going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right),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he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can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make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things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worse.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02020"/>
                </a:solidFill>
                <a:latin typeface="Times New Roman"/>
                <a:cs typeface="Times New Roman"/>
              </a:rPr>
              <a:t>However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experienced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cooks</a:t>
            </a:r>
            <a:r>
              <a:rPr dirty="0" sz="1200" spc="3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use</a:t>
            </a:r>
            <a:r>
              <a:rPr dirty="0" sz="1200" spc="28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their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 judgment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and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modify </a:t>
            </a:r>
            <a:r>
              <a:rPr dirty="0" sz="1200" spc="5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open-loop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instructions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with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feedback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and achieve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the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required </a:t>
            </a:r>
            <a:r>
              <a:rPr dirty="0" sz="120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target</a:t>
            </a:r>
            <a:r>
              <a:rPr dirty="0" sz="1200" spc="1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rather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02020"/>
                </a:solidFill>
                <a:latin typeface="Times New Roman"/>
                <a:cs typeface="Times New Roman"/>
              </a:rPr>
              <a:t>more</a:t>
            </a:r>
            <a:r>
              <a:rPr dirty="0" sz="1200" spc="15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02020"/>
                </a:solidFill>
                <a:latin typeface="Times New Roman"/>
                <a:cs typeface="Times New Roman"/>
              </a:rPr>
              <a:t>accurately.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1871" y="9284919"/>
            <a:ext cx="16573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10">
                <a:latin typeface="Calibri"/>
                <a:cs typeface="Calibri"/>
              </a:rPr>
              <a:t>23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50642" y="5310632"/>
            <a:ext cx="1903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1795" algn="l"/>
              </a:tabLst>
            </a:pP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*** </a:t>
            </a:r>
            <a:r>
              <a:rPr dirty="0" sz="1200" spc="20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E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ND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OF</a:t>
            </a:r>
            <a:r>
              <a:rPr dirty="0" sz="1200" spc="-25" b="1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U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N</a:t>
            </a:r>
            <a:r>
              <a:rPr dirty="0" sz="1200" spc="-20" b="1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dirty="0" sz="1200" spc="-10" b="1">
                <a:solidFill>
                  <a:srgbClr val="202020"/>
                </a:solidFill>
                <a:latin typeface="Times New Roman"/>
                <a:cs typeface="Times New Roman"/>
              </a:rPr>
              <a:t>T</a:t>
            </a:r>
            <a:r>
              <a:rPr dirty="0" sz="1200" spc="5" b="1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dirty="0" sz="1200" spc="-5" b="1">
                <a:solidFill>
                  <a:srgbClr val="202020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202020"/>
                </a:solidFill>
                <a:latin typeface="Times New Roman"/>
                <a:cs typeface="Times New Roman"/>
              </a:rPr>
              <a:t>	***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iare10631</dc:creator>
  <dcterms:created xsi:type="dcterms:W3CDTF">2024-05-31T10:18:57Z</dcterms:created>
  <dcterms:modified xsi:type="dcterms:W3CDTF">2024-05-31T10:18:57Z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2024-05-30T00:00:00Z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2024-05-31T00:00:00Z</vt:filetime>
  </property>
</Properties>
</file>